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402" r:id="rId2"/>
    <p:sldId id="401" r:id="rId3"/>
    <p:sldId id="408" r:id="rId4"/>
    <p:sldId id="919" r:id="rId5"/>
    <p:sldId id="914" r:id="rId6"/>
    <p:sldId id="927" r:id="rId7"/>
    <p:sldId id="955" r:id="rId8"/>
    <p:sldId id="954" r:id="rId9"/>
    <p:sldId id="951" r:id="rId10"/>
    <p:sldId id="974" r:id="rId11"/>
    <p:sldId id="976" r:id="rId12"/>
    <p:sldId id="952" r:id="rId13"/>
    <p:sldId id="953" r:id="rId14"/>
    <p:sldId id="944" r:id="rId15"/>
    <p:sldId id="957" r:id="rId16"/>
    <p:sldId id="958" r:id="rId17"/>
    <p:sldId id="972" r:id="rId18"/>
    <p:sldId id="945" r:id="rId19"/>
    <p:sldId id="950" r:id="rId20"/>
    <p:sldId id="959" r:id="rId21"/>
    <p:sldId id="961" r:id="rId22"/>
    <p:sldId id="962" r:id="rId23"/>
    <p:sldId id="963" r:id="rId24"/>
    <p:sldId id="964" r:id="rId25"/>
    <p:sldId id="966" r:id="rId26"/>
    <p:sldId id="967" r:id="rId27"/>
    <p:sldId id="915" r:id="rId28"/>
    <p:sldId id="942" r:id="rId29"/>
    <p:sldId id="975" r:id="rId30"/>
    <p:sldId id="968" r:id="rId31"/>
    <p:sldId id="970" r:id="rId32"/>
    <p:sldId id="971" r:id="rId33"/>
    <p:sldId id="941" r:id="rId34"/>
    <p:sldId id="469" r:id="rId35"/>
    <p:sldId id="973" r:id="rId36"/>
    <p:sldId id="977" r:id="rId37"/>
    <p:sldId id="978" r:id="rId38"/>
    <p:sldId id="911" r:id="rId39"/>
    <p:sldId id="427" r:id="rId40"/>
  </p:sldIdLst>
  <p:sldSz cx="12190413" cy="6858000"/>
  <p:notesSz cx="6669088" cy="9926638"/>
  <p:custDataLst>
    <p:tags r:id="rId42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B47AA5B8-A52F-4475-85B6-BE359D2360CD}">
          <p14:sldIdLst>
            <p14:sldId id="402"/>
            <p14:sldId id="401"/>
            <p14:sldId id="408"/>
          </p14:sldIdLst>
        </p14:section>
        <p14:section name="Fresh-Up" id="{A927CF68-5EF1-4E77-AB99-DDD835F8C0BD}">
          <p14:sldIdLst>
            <p14:sldId id="919"/>
          </p14:sldIdLst>
        </p14:section>
        <p14:section name="Kurzpräsentation" id="{0199723B-799D-49A9-93C7-BE0EEC9B6134}">
          <p14:sldIdLst>
            <p14:sldId id="914"/>
            <p14:sldId id="927"/>
            <p14:sldId id="955"/>
            <p14:sldId id="954"/>
            <p14:sldId id="951"/>
            <p14:sldId id="974"/>
            <p14:sldId id="976"/>
            <p14:sldId id="952"/>
            <p14:sldId id="953"/>
            <p14:sldId id="944"/>
            <p14:sldId id="957"/>
            <p14:sldId id="958"/>
            <p14:sldId id="972"/>
            <p14:sldId id="945"/>
            <p14:sldId id="950"/>
            <p14:sldId id="959"/>
            <p14:sldId id="961"/>
            <p14:sldId id="962"/>
            <p14:sldId id="963"/>
            <p14:sldId id="964"/>
            <p14:sldId id="966"/>
            <p14:sldId id="967"/>
          </p14:sldIdLst>
        </p14:section>
        <p14:section name="Stationsarbeit" id="{1D8627F0-5B18-47CF-B068-EEFF9F85FC9F}">
          <p14:sldIdLst>
            <p14:sldId id="915"/>
            <p14:sldId id="942"/>
          </p14:sldIdLst>
        </p14:section>
        <p14:section name="Didaktik, Abschluss" id="{F97CD215-40C2-4A96-98F6-3834FE1D2D10}">
          <p14:sldIdLst>
            <p14:sldId id="975"/>
            <p14:sldId id="968"/>
            <p14:sldId id="970"/>
            <p14:sldId id="971"/>
            <p14:sldId id="941"/>
            <p14:sldId id="469"/>
            <p14:sldId id="973"/>
            <p14:sldId id="977"/>
            <p14:sldId id="978"/>
            <p14:sldId id="911"/>
            <p14:sldId id="42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0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A300"/>
    <a:srgbClr val="094C74"/>
    <a:srgbClr val="AFAFAF"/>
    <a:srgbClr val="C9C9C9"/>
    <a:srgbClr val="71AE0C"/>
    <a:srgbClr val="5F2668"/>
    <a:srgbClr val="B49DBC"/>
    <a:srgbClr val="006E89"/>
    <a:srgbClr val="F9F9F9"/>
    <a:srgbClr val="C8C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8818" autoAdjust="0"/>
  </p:normalViewPr>
  <p:slideViewPr>
    <p:cSldViewPr snapToGrid="0" snapToObjects="1" showGuides="1">
      <p:cViewPr varScale="1">
        <p:scale>
          <a:sx n="110" d="100"/>
          <a:sy n="110" d="100"/>
        </p:scale>
        <p:origin x="546" y="108"/>
      </p:cViewPr>
      <p:guideLst>
        <p:guide orient="horz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 snapToObjects="1">
      <p:cViewPr varScale="1">
        <p:scale>
          <a:sx n="86" d="100"/>
          <a:sy n="86" d="100"/>
        </p:scale>
        <p:origin x="-2250" y="-78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gs" Target="tags/tag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9C9874-DE1E-48CB-A603-4C70CD126593}" type="datetimeFigureOut">
              <a:rPr lang="de-DE" smtClean="0"/>
              <a:pPr/>
              <a:t>08.07.2020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828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4CEB38-DA38-4F43-AFB8-94FE45CA5866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0976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4CEB38-DA38-4F43-AFB8-94FE45CA586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7714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CEB38-DA38-4F43-AFB8-94FE45CA5866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9373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CEB38-DA38-4F43-AFB8-94FE45CA5866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80170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deed.de" TargetMode="External"/><Relationship Id="rId2" Type="http://schemas.openxmlformats.org/officeDocument/2006/relationships/hyperlink" Target="https://www.uni-muenster.de/Lernroboter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und Inhaltsverz ohne Fußzei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9996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 Folie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4000" y="238542"/>
            <a:ext cx="11541600" cy="61645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endParaRPr lang="de-DE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23999" y="854994"/>
            <a:ext cx="11541600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E67A3C7-CCB7-4FE4-8447-BC2D6A82E406}" type="datetime1">
              <a:rPr lang="de-DE" smtClean="0"/>
              <a:t>08.07.2020</a:t>
            </a:fld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5"/>
          </p:nvPr>
        </p:nvSpPr>
        <p:spPr>
          <a:xfrm>
            <a:off x="2458648" y="6356350"/>
            <a:ext cx="7273114" cy="36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de-DE" dirty="0"/>
              <a:t>Dies ist ein Test!</a:t>
            </a:r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DC1E638-3F78-4E0D-883A-B278700C48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8" name="Textplatzhalter 2"/>
          <p:cNvSpPr>
            <a:spLocks noGrp="1"/>
          </p:cNvSpPr>
          <p:nvPr>
            <p:ph idx="1"/>
          </p:nvPr>
        </p:nvSpPr>
        <p:spPr>
          <a:xfrm>
            <a:off x="323847" y="1392964"/>
            <a:ext cx="11542714" cy="48283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3DEB23D7-45B6-4FD5-BC8E-18446B587EA7}"/>
              </a:ext>
            </a:extLst>
          </p:cNvPr>
          <p:cNvGrpSpPr/>
          <p:nvPr userDrawn="1"/>
        </p:nvGrpSpPr>
        <p:grpSpPr>
          <a:xfrm>
            <a:off x="95675" y="6530448"/>
            <a:ext cx="3090870" cy="276999"/>
            <a:chOff x="455175" y="6001419"/>
            <a:chExt cx="3090870" cy="276999"/>
          </a:xfrm>
        </p:grpSpPr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3170F8DC-65A3-4468-B72D-9A74FFC3D1A6}"/>
                </a:ext>
              </a:extLst>
            </p:cNvPr>
            <p:cNvSpPr/>
            <p:nvPr/>
          </p:nvSpPr>
          <p:spPr>
            <a:xfrm>
              <a:off x="1124241" y="6001419"/>
              <a:ext cx="2421804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</a:rPr>
                <a:t>Dieser Foliensatz von </a:t>
              </a:r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Raphael Fehrmann und Horst </a:t>
              </a:r>
              <a:r>
                <a:rPr lang="de-DE" altLang="en-US" sz="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Zeinz</a:t>
              </a:r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</a:t>
              </a:r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</a:rPr>
                <a:t>ist lizenziert unter der Lizenz </a:t>
              </a:r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CC-BY-4.0</a:t>
              </a:r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</a:rPr>
                <a:t>, Zitationsvorschlag s. Coverfolie.</a:t>
              </a:r>
              <a:endParaRPr lang="de-DE" altLang="en-US" sz="6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endParaRPr>
            </a:p>
          </p:txBody>
        </p:sp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19AC5070-7224-483E-910A-480FF21720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5175" y="6026696"/>
              <a:ext cx="669066" cy="235219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r-für-Grafikvorl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9560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3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1744" y="238540"/>
            <a:ext cx="11327981" cy="616456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17CE-2897-4AD6-BFF6-B521C76E35CC}" type="datetime1">
              <a:rPr lang="de-DE" smtClean="0"/>
              <a:t>08.07.2020</a:t>
            </a:fld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31744" y="854995"/>
            <a:ext cx="11326925" cy="336244"/>
          </a:xfrm>
        </p:spPr>
        <p:txBody>
          <a:bodyPr lIns="0" tIns="0" rIns="0" bIns="0" anchor="t" anchorCtr="0">
            <a:noAutofit/>
          </a:bodyPr>
          <a:lstStyle>
            <a:lvl1pPr>
              <a:buNone/>
              <a:defRPr sz="2700"/>
            </a:lvl1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026684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4000" y="238542"/>
            <a:ext cx="11541600" cy="61645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endParaRPr lang="de-DE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23999" y="854994"/>
            <a:ext cx="11541600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C99F69B-0126-4324-8032-D1EEE2ADB635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t>08.07.2020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5"/>
          </p:nvPr>
        </p:nvSpPr>
        <p:spPr>
          <a:xfrm>
            <a:off x="2458648" y="6356350"/>
            <a:ext cx="7273114" cy="360000"/>
          </a:xfrm>
          <a:prstGeom prst="rect">
            <a:avLst/>
          </a:prstGeom>
        </p:spPr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Dies ist ein Test!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pieren 6"/>
          <p:cNvGrpSpPr/>
          <p:nvPr userDrawn="1"/>
        </p:nvGrpSpPr>
        <p:grpSpPr>
          <a:xfrm>
            <a:off x="9859796" y="6125890"/>
            <a:ext cx="2005803" cy="360000"/>
            <a:chOff x="6687343" y="6125890"/>
            <a:chExt cx="2005803" cy="360000"/>
          </a:xfrm>
        </p:grpSpPr>
        <p:sp>
          <p:nvSpPr>
            <p:cNvPr id="8" name="Datumsplatzhalter 4"/>
            <p:cNvSpPr txBox="1">
              <a:spLocks/>
            </p:cNvSpPr>
            <p:nvPr userDrawn="1"/>
          </p:nvSpPr>
          <p:spPr>
            <a:xfrm>
              <a:off x="6687343" y="6125890"/>
              <a:ext cx="2005803" cy="360000"/>
            </a:xfrm>
            <a:prstGeom prst="rect">
              <a:avLst/>
            </a:prstGeom>
            <a:noFill/>
            <a:ln>
              <a:noFill/>
            </a:ln>
            <a:effectLst>
              <a:outerShdw blurRad="241300" sx="102000" sy="102000" algn="ctr" rotWithShape="0">
                <a:prstClr val="black">
                  <a:alpha val="15000"/>
                </a:prstClr>
              </a:outerShdw>
            </a:effectLst>
          </p:spPr>
          <p:txBody>
            <a:bodyPr lIns="432000" rIns="0" anchor="ctr"/>
            <a:lstStyle>
              <a:defPPr>
                <a:defRPr lang="de-DE"/>
              </a:defPPr>
              <a:lvl1pPr algn="ctr">
                <a:defRPr sz="2000">
                  <a:solidFill>
                    <a:schemeClr val="bg1"/>
                  </a:solidFill>
                </a:defRPr>
              </a:lvl1pPr>
            </a:lstStyle>
            <a:p>
              <a:r>
                <a:rPr lang="en-US" sz="1200" kern="1000" spc="200" dirty="0">
                  <a:solidFill>
                    <a:prstClr val="white">
                      <a:lumMod val="65000"/>
                    </a:prstClr>
                  </a:solidFill>
                </a:rPr>
                <a:t>Universitäts </a:t>
              </a:r>
              <a:r>
                <a:rPr lang="en-US" sz="1200" b="1" kern="1000" spc="200" dirty="0">
                  <a:solidFill>
                    <a:prstClr val="white">
                      <a:lumMod val="65000"/>
                    </a:prstClr>
                  </a:solidFill>
                </a:rPr>
                <a:t>LOGO</a:t>
              </a:r>
            </a:p>
          </p:txBody>
        </p:sp>
        <p:grpSp>
          <p:nvGrpSpPr>
            <p:cNvPr id="10" name="Gruppieren 9"/>
            <p:cNvGrpSpPr/>
            <p:nvPr/>
          </p:nvGrpSpPr>
          <p:grpSpPr>
            <a:xfrm>
              <a:off x="6840193" y="6178613"/>
              <a:ext cx="189516" cy="255453"/>
              <a:chOff x="4967288" y="2282825"/>
              <a:chExt cx="2259012" cy="2284413"/>
            </a:xfrm>
          </p:grpSpPr>
          <p:sp>
            <p:nvSpPr>
              <p:cNvPr id="14" name="Freeform 6"/>
              <p:cNvSpPr>
                <a:spLocks/>
              </p:cNvSpPr>
              <p:nvPr/>
            </p:nvSpPr>
            <p:spPr bwMode="auto">
              <a:xfrm>
                <a:off x="6389688" y="2341563"/>
                <a:ext cx="836612" cy="2225675"/>
              </a:xfrm>
              <a:custGeom>
                <a:avLst/>
                <a:gdLst>
                  <a:gd name="T0" fmla="*/ 0 w 527"/>
                  <a:gd name="T1" fmla="*/ 461 h 1402"/>
                  <a:gd name="T2" fmla="*/ 522 w 527"/>
                  <a:gd name="T3" fmla="*/ 0 h 1402"/>
                  <a:gd name="T4" fmla="*/ 527 w 527"/>
                  <a:gd name="T5" fmla="*/ 804 h 1402"/>
                  <a:gd name="T6" fmla="*/ 137 w 527"/>
                  <a:gd name="T7" fmla="*/ 1402 h 1402"/>
                  <a:gd name="T8" fmla="*/ 0 w 527"/>
                  <a:gd name="T9" fmla="*/ 461 h 1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7" h="1402">
                    <a:moveTo>
                      <a:pt x="0" y="461"/>
                    </a:moveTo>
                    <a:lnTo>
                      <a:pt x="522" y="0"/>
                    </a:lnTo>
                    <a:lnTo>
                      <a:pt x="527" y="804"/>
                    </a:lnTo>
                    <a:lnTo>
                      <a:pt x="137" y="1402"/>
                    </a:lnTo>
                    <a:lnTo>
                      <a:pt x="0" y="461"/>
                    </a:lnTo>
                    <a:close/>
                  </a:path>
                </a:pathLst>
              </a:custGeom>
              <a:gradFill>
                <a:gsLst>
                  <a:gs pos="0">
                    <a:srgbClr val="C8C8C8"/>
                  </a:gs>
                  <a:gs pos="100000">
                    <a:srgbClr val="969696"/>
                  </a:gs>
                </a:gsLst>
                <a:lin ang="27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Freeform 7"/>
              <p:cNvSpPr>
                <a:spLocks/>
              </p:cNvSpPr>
              <p:nvPr/>
            </p:nvSpPr>
            <p:spPr bwMode="auto">
              <a:xfrm>
                <a:off x="4967288" y="2282825"/>
                <a:ext cx="2251075" cy="790575"/>
              </a:xfrm>
              <a:custGeom>
                <a:avLst/>
                <a:gdLst>
                  <a:gd name="T0" fmla="*/ 0 w 1418"/>
                  <a:gd name="T1" fmla="*/ 328 h 498"/>
                  <a:gd name="T2" fmla="*/ 631 w 1418"/>
                  <a:gd name="T3" fmla="*/ 0 h 498"/>
                  <a:gd name="T4" fmla="*/ 1418 w 1418"/>
                  <a:gd name="T5" fmla="*/ 37 h 498"/>
                  <a:gd name="T6" fmla="*/ 896 w 1418"/>
                  <a:gd name="T7" fmla="*/ 498 h 498"/>
                  <a:gd name="T8" fmla="*/ 0 w 1418"/>
                  <a:gd name="T9" fmla="*/ 328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18" h="498">
                    <a:moveTo>
                      <a:pt x="0" y="328"/>
                    </a:moveTo>
                    <a:lnTo>
                      <a:pt x="631" y="0"/>
                    </a:lnTo>
                    <a:lnTo>
                      <a:pt x="1418" y="37"/>
                    </a:lnTo>
                    <a:lnTo>
                      <a:pt x="896" y="498"/>
                    </a:lnTo>
                    <a:lnTo>
                      <a:pt x="0" y="328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EAEAEA"/>
                  </a:gs>
                </a:gsLst>
                <a:lin ang="27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Freeform 8"/>
              <p:cNvSpPr>
                <a:spLocks/>
              </p:cNvSpPr>
              <p:nvPr/>
            </p:nvSpPr>
            <p:spPr bwMode="auto">
              <a:xfrm>
                <a:off x="4967288" y="2803525"/>
                <a:ext cx="1639887" cy="1763713"/>
              </a:xfrm>
              <a:custGeom>
                <a:avLst/>
                <a:gdLst>
                  <a:gd name="T0" fmla="*/ 896 w 1033"/>
                  <a:gd name="T1" fmla="*/ 170 h 1111"/>
                  <a:gd name="T2" fmla="*/ 1033 w 1033"/>
                  <a:gd name="T3" fmla="*/ 1111 h 1111"/>
                  <a:gd name="T4" fmla="*/ 286 w 1033"/>
                  <a:gd name="T5" fmla="*/ 780 h 1111"/>
                  <a:gd name="T6" fmla="*/ 0 w 1033"/>
                  <a:gd name="T7" fmla="*/ 0 h 1111"/>
                  <a:gd name="T8" fmla="*/ 896 w 1033"/>
                  <a:gd name="T9" fmla="*/ 170 h 1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33" h="1111">
                    <a:moveTo>
                      <a:pt x="896" y="170"/>
                    </a:moveTo>
                    <a:lnTo>
                      <a:pt x="1033" y="1111"/>
                    </a:lnTo>
                    <a:lnTo>
                      <a:pt x="286" y="780"/>
                    </a:lnTo>
                    <a:lnTo>
                      <a:pt x="0" y="0"/>
                    </a:lnTo>
                    <a:lnTo>
                      <a:pt x="896" y="170"/>
                    </a:ln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rgbClr val="DDDDDD"/>
                  </a:gs>
                </a:gsLst>
                <a:lin ang="27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70516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EB92B-8226-4421-B061-83177E0B6048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t>08.07.2020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2458648" y="6356350"/>
            <a:ext cx="7273114" cy="360000"/>
          </a:xfrm>
          <a:prstGeom prst="rect">
            <a:avLst/>
          </a:prstGeom>
        </p:spPr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Dies ist ein Test!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62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gray">
          <a:xfrm>
            <a:off x="1" y="2017714"/>
            <a:ext cx="12190412" cy="484028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16200000" scaled="1"/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/>
          <a:p>
            <a:pPr marL="190500" indent="-1905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itchFamily="2" charset="2"/>
              <a:buChar char="§"/>
              <a:defRPr/>
            </a:pPr>
            <a:endParaRPr lang="de-DE" noProof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23847" y="1554957"/>
            <a:ext cx="11542714" cy="424735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23849" y="-1"/>
            <a:ext cx="11542713" cy="109081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23847" y="6356350"/>
            <a:ext cx="21348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E88B6-FA5A-4C3D-ADFA-9AE1990D2B70}" type="datetime1">
              <a:rPr lang="de-DE" smtClean="0"/>
              <a:t>08.07.2020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458648" y="6356350"/>
            <a:ext cx="7273114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Dies ist ein Test!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731761" y="6356350"/>
            <a:ext cx="21348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C1E638-3F78-4E0D-883A-B278700C48C0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4" r:id="rId2"/>
    <p:sldLayoutId id="2147483657" r:id="rId3"/>
    <p:sldLayoutId id="2147483658" r:id="rId4"/>
    <p:sldLayoutId id="2147483659" r:id="rId5"/>
    <p:sldLayoutId id="2147483660" r:id="rId6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6213" indent="-176213" algn="l" defTabSz="914400" rtl="0" eaLnBrk="1" latinLnBrk="0" hangingPunct="1">
        <a:spcBef>
          <a:spcPct val="200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84150" algn="l" defTabSz="914400" rtl="0" eaLnBrk="1" latinLnBrk="0" hangingPunct="1">
        <a:spcBef>
          <a:spcPct val="20000"/>
        </a:spcBef>
        <a:buFont typeface="Symbol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36575" indent="-176213" algn="l" defTabSz="914400" rtl="0" eaLnBrk="1" latinLnBrk="0" hangingPunct="1">
        <a:spcBef>
          <a:spcPct val="200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720725" indent="-184150" algn="l" defTabSz="914400" rtl="0" eaLnBrk="1" latinLnBrk="0" hangingPunct="1">
        <a:spcBef>
          <a:spcPct val="20000"/>
        </a:spcBef>
        <a:buFont typeface="Symbol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938" indent="-176213" algn="l" defTabSz="914400" rtl="0" eaLnBrk="1" latinLnBrk="0" hangingPunct="1">
        <a:spcBef>
          <a:spcPct val="200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ni-muenster.de/Lernroboter/seminar/" TargetMode="External"/><Relationship Id="rId3" Type="http://schemas.openxmlformats.org/officeDocument/2006/relationships/hyperlink" Target="https://www.uni-muenster.de/Foerderer/foerderprojekte.html" TargetMode="External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hyperlink" Target="http://www.creativecommons.org/licenses/by/4.0/deed.de" TargetMode="External"/><Relationship Id="rId4" Type="http://schemas.openxmlformats.org/officeDocument/2006/relationships/image" Target="../media/image2.gif"/><Relationship Id="rId9" Type="http://schemas.openxmlformats.org/officeDocument/2006/relationships/hyperlink" Target="https://creativecommons.org/licenses/by/4.0/deed.de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8.png"/><Relationship Id="rId7" Type="http://schemas.openxmlformats.org/officeDocument/2006/relationships/image" Target="../media/image12.png"/><Relationship Id="rId12" Type="http://schemas.openxmlformats.org/officeDocument/2006/relationships/image" Target="../media/image22.svg"/><Relationship Id="rId2" Type="http://schemas.openxmlformats.org/officeDocument/2006/relationships/hyperlink" Target="https://www.uni-muenster.de/Lernroboter/video/#thhs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11" Type="http://schemas.openxmlformats.org/officeDocument/2006/relationships/image" Target="../media/image21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19.svg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9.svg"/><Relationship Id="rId7" Type="http://schemas.openxmlformats.org/officeDocument/2006/relationships/image" Target="../media/image13.svg"/><Relationship Id="rId12" Type="http://schemas.openxmlformats.org/officeDocument/2006/relationships/hyperlink" Target="https://www.uni-muenster.de/Lernroboter/video/#thymio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6.png"/><Relationship Id="rId5" Type="http://schemas.openxmlformats.org/officeDocument/2006/relationships/image" Target="../media/image11.svg"/><Relationship Id="rId10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9.svg"/><Relationship Id="rId7" Type="http://schemas.openxmlformats.org/officeDocument/2006/relationships/image" Target="../media/image1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10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9.svg"/><Relationship Id="rId7" Type="http://schemas.openxmlformats.org/officeDocument/2006/relationships/image" Target="../media/image1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10" Type="http://schemas.openxmlformats.org/officeDocument/2006/relationships/image" Target="../media/image2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9.svg"/><Relationship Id="rId7" Type="http://schemas.openxmlformats.org/officeDocument/2006/relationships/image" Target="../media/image1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10" Type="http://schemas.openxmlformats.org/officeDocument/2006/relationships/hyperlink" Target="https://www.uni-muenster.de/Lernroboter/video/#thymio" TargetMode="External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9.svg"/><Relationship Id="rId7" Type="http://schemas.openxmlformats.org/officeDocument/2006/relationships/image" Target="../media/image13.svg"/><Relationship Id="rId12" Type="http://schemas.openxmlformats.org/officeDocument/2006/relationships/hyperlink" Target="http://hemi.bplaced.net/Robotik/Robotik-Koffer_Lehrer.pdf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6.png"/><Relationship Id="rId5" Type="http://schemas.openxmlformats.org/officeDocument/2006/relationships/image" Target="../media/image11.svg"/><Relationship Id="rId10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9.svg"/><Relationship Id="rId7" Type="http://schemas.openxmlformats.org/officeDocument/2006/relationships/image" Target="../media/image1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10" Type="http://schemas.openxmlformats.org/officeDocument/2006/relationships/hyperlink" Target="http://wiki.thymio.org/de:thymiomotorcalibration" TargetMode="External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9.svg"/><Relationship Id="rId7" Type="http://schemas.openxmlformats.org/officeDocument/2006/relationships/image" Target="../media/image1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8.png"/><Relationship Id="rId7" Type="http://schemas.openxmlformats.org/officeDocument/2006/relationships/image" Target="../media/image12.png"/><Relationship Id="rId2" Type="http://schemas.openxmlformats.org/officeDocument/2006/relationships/hyperlink" Target="https://www.thymio.org/de/programmieren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19.svg"/><Relationship Id="rId9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9.svg"/><Relationship Id="rId7" Type="http://schemas.openxmlformats.org/officeDocument/2006/relationships/image" Target="../media/image1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10" Type="http://schemas.openxmlformats.org/officeDocument/2006/relationships/image" Target="../media/image27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gif"/><Relationship Id="rId4" Type="http://schemas.openxmlformats.org/officeDocument/2006/relationships/hyperlink" Target="https://www.uni-muenster.de/Foerderer/foerderprojekte.html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9.svg"/><Relationship Id="rId7" Type="http://schemas.openxmlformats.org/officeDocument/2006/relationships/image" Target="../media/image1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hyperlink" Target="https://www.thymio.org/de/programmieren/" TargetMode="External"/><Relationship Id="rId5" Type="http://schemas.openxmlformats.org/officeDocument/2006/relationships/image" Target="../media/image11.svg"/><Relationship Id="rId10" Type="http://schemas.openxmlformats.org/officeDocument/2006/relationships/image" Target="../media/image28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9.svg"/><Relationship Id="rId7" Type="http://schemas.openxmlformats.org/officeDocument/2006/relationships/image" Target="../media/image1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hyperlink" Target="https://www.thymio.org/de/programmieren/" TargetMode="External"/><Relationship Id="rId5" Type="http://schemas.openxmlformats.org/officeDocument/2006/relationships/image" Target="../media/image11.svg"/><Relationship Id="rId10" Type="http://schemas.openxmlformats.org/officeDocument/2006/relationships/image" Target="../media/image29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9.svg"/><Relationship Id="rId7" Type="http://schemas.openxmlformats.org/officeDocument/2006/relationships/image" Target="../media/image1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hyperlink" Target="https://www.thymio.org/de/programmieren/" TargetMode="External"/><Relationship Id="rId5" Type="http://schemas.openxmlformats.org/officeDocument/2006/relationships/image" Target="../media/image11.svg"/><Relationship Id="rId10" Type="http://schemas.openxmlformats.org/officeDocument/2006/relationships/image" Target="../media/image30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9.svg"/><Relationship Id="rId7" Type="http://schemas.openxmlformats.org/officeDocument/2006/relationships/image" Target="../media/image13.svg"/><Relationship Id="rId12" Type="http://schemas.openxmlformats.org/officeDocument/2006/relationships/hyperlink" Target="https://www.thymio.org/de/programmieren/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31.png"/><Relationship Id="rId5" Type="http://schemas.openxmlformats.org/officeDocument/2006/relationships/image" Target="../media/image11.svg"/><Relationship Id="rId10" Type="http://schemas.openxmlformats.org/officeDocument/2006/relationships/image" Target="../media/image30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9.svg"/><Relationship Id="rId7" Type="http://schemas.openxmlformats.org/officeDocument/2006/relationships/image" Target="../media/image13.svg"/><Relationship Id="rId12" Type="http://schemas.openxmlformats.org/officeDocument/2006/relationships/hyperlink" Target="https://www.thymio.org/de/programmieren/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33.png"/><Relationship Id="rId5" Type="http://schemas.openxmlformats.org/officeDocument/2006/relationships/image" Target="../media/image11.svg"/><Relationship Id="rId10" Type="http://schemas.openxmlformats.org/officeDocument/2006/relationships/image" Target="../media/image32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9.svg"/><Relationship Id="rId7" Type="http://schemas.openxmlformats.org/officeDocument/2006/relationships/image" Target="../media/image13.svg"/><Relationship Id="rId12" Type="http://schemas.openxmlformats.org/officeDocument/2006/relationships/hyperlink" Target="https://www.thymio.org/de/programmieren/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35.png"/><Relationship Id="rId5" Type="http://schemas.openxmlformats.org/officeDocument/2006/relationships/image" Target="../media/image11.svg"/><Relationship Id="rId10" Type="http://schemas.openxmlformats.org/officeDocument/2006/relationships/image" Target="../media/image34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39.png"/><Relationship Id="rId3" Type="http://schemas.openxmlformats.org/officeDocument/2006/relationships/image" Target="../media/image19.svg"/><Relationship Id="rId7" Type="http://schemas.openxmlformats.org/officeDocument/2006/relationships/image" Target="../media/image13.svg"/><Relationship Id="rId12" Type="http://schemas.openxmlformats.org/officeDocument/2006/relationships/image" Target="../media/image3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37.png"/><Relationship Id="rId5" Type="http://schemas.openxmlformats.org/officeDocument/2006/relationships/image" Target="../media/image11.svg"/><Relationship Id="rId10" Type="http://schemas.openxmlformats.org/officeDocument/2006/relationships/image" Target="../media/image3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hyperlink" Target="https://www.thymio.org/de/programmieren/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4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4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11.svg"/><Relationship Id="rId10" Type="http://schemas.openxmlformats.org/officeDocument/2006/relationships/image" Target="../media/image42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22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1.png"/><Relationship Id="rId5" Type="http://schemas.openxmlformats.org/officeDocument/2006/relationships/image" Target="../media/image44.svg"/><Relationship Id="rId10" Type="http://schemas.openxmlformats.org/officeDocument/2006/relationships/hyperlink" Target="https://www.uni-muenster.de/Lernroboter/video/#thhse" TargetMode="External"/><Relationship Id="rId4" Type="http://schemas.openxmlformats.org/officeDocument/2006/relationships/image" Target="../media/image43.png"/><Relationship Id="rId9" Type="http://schemas.openxmlformats.org/officeDocument/2006/relationships/image" Target="../media/image15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hyperlink" Target="https://www.thymio.org/de/programmieren/" TargetMode="External"/><Relationship Id="rId5" Type="http://schemas.openxmlformats.org/officeDocument/2006/relationships/image" Target="../media/image44.svg"/><Relationship Id="rId10" Type="http://schemas.openxmlformats.org/officeDocument/2006/relationships/image" Target="../media/image45.png"/><Relationship Id="rId4" Type="http://schemas.openxmlformats.org/officeDocument/2006/relationships/image" Target="../media/image43.png"/><Relationship Id="rId9" Type="http://schemas.openxmlformats.org/officeDocument/2006/relationships/image" Target="../media/image15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44.svg"/><Relationship Id="rId4" Type="http://schemas.openxmlformats.org/officeDocument/2006/relationships/image" Target="../media/image43.png"/><Relationship Id="rId9" Type="http://schemas.openxmlformats.org/officeDocument/2006/relationships/image" Target="../media/image15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44.svg"/><Relationship Id="rId4" Type="http://schemas.openxmlformats.org/officeDocument/2006/relationships/image" Target="../media/image43.png"/><Relationship Id="rId9" Type="http://schemas.openxmlformats.org/officeDocument/2006/relationships/image" Target="../media/image15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44.svg"/><Relationship Id="rId4" Type="http://schemas.openxmlformats.org/officeDocument/2006/relationships/image" Target="../media/image43.png"/><Relationship Id="rId9" Type="http://schemas.openxmlformats.org/officeDocument/2006/relationships/image" Target="../media/image15.sv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load.de/index.php?" TargetMode="External"/><Relationship Id="rId2" Type="http://schemas.openxmlformats.org/officeDocument/2006/relationships/hyperlink" Target="http://www.pixabay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e.smiletemplates.com/free/powerpoint-infographics/0.html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6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hyperlink" Target="https://www.uni-muenster.de/Foerderer/foerderprojekte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hyperlink" Target="http://www.uni-muenster.de/Lernroboter/" TargetMode="Externa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9.svg"/><Relationship Id="rId7" Type="http://schemas.openxmlformats.org/officeDocument/2006/relationships/image" Target="../media/image1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0.png"/><Relationship Id="rId5" Type="http://schemas.openxmlformats.org/officeDocument/2006/relationships/image" Target="../media/image11.sv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22.svg"/><Relationship Id="rId3" Type="http://schemas.openxmlformats.org/officeDocument/2006/relationships/image" Target="../media/image19.svg"/><Relationship Id="rId7" Type="http://schemas.openxmlformats.org/officeDocument/2006/relationships/image" Target="../media/image13.svg"/><Relationship Id="rId12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hyperlink" Target="https://creativecommons.org/licenses/by-sa/3.0/de/" TargetMode="External"/><Relationship Id="rId5" Type="http://schemas.openxmlformats.org/officeDocument/2006/relationships/image" Target="../media/image11.svg"/><Relationship Id="rId10" Type="http://schemas.openxmlformats.org/officeDocument/2006/relationships/hyperlink" Target="http://wiki.thymio.org/de:thymiospecifications" TargetMode="External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9.svg"/><Relationship Id="rId7" Type="http://schemas.openxmlformats.org/officeDocument/2006/relationships/image" Target="../media/image1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9.svg"/><Relationship Id="rId7" Type="http://schemas.openxmlformats.org/officeDocument/2006/relationships/image" Target="../media/image1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4.svg"/><Relationship Id="rId5" Type="http://schemas.openxmlformats.org/officeDocument/2006/relationships/image" Target="../media/image11.svg"/><Relationship Id="rId10" Type="http://schemas.openxmlformats.org/officeDocument/2006/relationships/image" Target="../media/image23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9.svg"/><Relationship Id="rId7" Type="http://schemas.openxmlformats.org/officeDocument/2006/relationships/image" Target="../media/image13.svg"/><Relationship Id="rId12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6.png"/><Relationship Id="rId5" Type="http://schemas.openxmlformats.org/officeDocument/2006/relationships/image" Target="../media/image11.svg"/><Relationship Id="rId10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hteck 27"/>
          <p:cNvSpPr/>
          <p:nvPr/>
        </p:nvSpPr>
        <p:spPr>
          <a:xfrm>
            <a:off x="355676" y="1979147"/>
            <a:ext cx="1989325" cy="400058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de-DE" altLang="en-US" sz="2000" b="1" dirty="0">
                <a:solidFill>
                  <a:srgbClr val="71AE0C"/>
                </a:solidFill>
                <a:latin typeface="Calibri"/>
              </a:rPr>
              <a:t>Seminarmaterial: 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AAAF20EE-567F-4C05-B262-08E8D2E471C8}"/>
              </a:ext>
            </a:extLst>
          </p:cNvPr>
          <p:cNvSpPr/>
          <p:nvPr/>
        </p:nvSpPr>
        <p:spPr>
          <a:xfrm>
            <a:off x="287154" y="2356862"/>
            <a:ext cx="7808042" cy="707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en-US" sz="200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Präsentation zur Sitzung 6</a:t>
            </a:r>
          </a:p>
          <a:p>
            <a:r>
              <a:rPr lang="de-DE" altLang="en-US" sz="2000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Roboter-Erprobung | Der </a:t>
            </a:r>
            <a:r>
              <a:rPr lang="de-DE" altLang="en-US" sz="2000" dirty="0" err="1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Thymio</a:t>
            </a:r>
            <a:endParaRPr lang="de-DE" altLang="en-US" sz="2000" dirty="0">
              <a:solidFill>
                <a:srgbClr val="094C74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  <a:latin typeface="Calibri"/>
            </a:endParaRP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0761AB45-DA7A-4965-B2BD-B53C4CB27881}"/>
              </a:ext>
            </a:extLst>
          </p:cNvPr>
          <p:cNvGrpSpPr/>
          <p:nvPr/>
        </p:nvGrpSpPr>
        <p:grpSpPr>
          <a:xfrm>
            <a:off x="9389389" y="5164735"/>
            <a:ext cx="2418357" cy="1519894"/>
            <a:chOff x="8918059" y="-400156"/>
            <a:chExt cx="2700000" cy="1696902"/>
          </a:xfrm>
        </p:grpSpPr>
        <p:pic>
          <p:nvPicPr>
            <p:cNvPr id="5" name="Grafik 4">
              <a:hlinkClick r:id="rId3"/>
              <a:extLst>
                <a:ext uri="{FF2B5EF4-FFF2-40B4-BE49-F238E27FC236}">
                  <a16:creationId xmlns:a16="http://schemas.microsoft.com/office/drawing/2014/main" id="{791B0983-35AC-4BCA-B052-BF9B7C1ABE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8796" y="393800"/>
              <a:ext cx="2658526" cy="902946"/>
            </a:xfrm>
            <a:prstGeom prst="rect">
              <a:avLst/>
            </a:prstGeom>
          </p:spPr>
        </p:pic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307EF696-78AB-4E95-9981-FDBBC587ECF0}"/>
                </a:ext>
              </a:extLst>
            </p:cNvPr>
            <p:cNvSpPr txBox="1"/>
            <p:nvPr/>
          </p:nvSpPr>
          <p:spPr>
            <a:xfrm>
              <a:off x="8918059" y="-400156"/>
              <a:ext cx="2700000" cy="7215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</a:rPr>
                <a:t>Das Projekt wird als „Leuchtturmprojekt 2020“ gefördert durch die </a:t>
              </a:r>
            </a:p>
          </p:txBody>
        </p:sp>
      </p:grpSp>
      <p:pic>
        <p:nvPicPr>
          <p:cNvPr id="18" name="Grafik 17">
            <a:extLst>
              <a:ext uri="{FF2B5EF4-FFF2-40B4-BE49-F238E27FC236}">
                <a16:creationId xmlns:a16="http://schemas.microsoft.com/office/drawing/2014/main" id="{F7EB02C8-363A-499A-8222-809E59C56F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57" y="1088"/>
            <a:ext cx="2513606" cy="1161902"/>
          </a:xfrm>
          <a:prstGeom prst="rect">
            <a:avLst/>
          </a:prstGeom>
        </p:spPr>
      </p:pic>
      <p:sp>
        <p:nvSpPr>
          <p:cNvPr id="21" name="Logo">
            <a:extLst>
              <a:ext uri="{FF2B5EF4-FFF2-40B4-BE49-F238E27FC236}">
                <a16:creationId xmlns:a16="http://schemas.microsoft.com/office/drawing/2014/main" id="{2E598324-F51E-4401-8248-4B84666E6A4D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9370814" y="232826"/>
            <a:ext cx="2418357" cy="698421"/>
          </a:xfrm>
          <a:custGeom>
            <a:avLst/>
            <a:gdLst>
              <a:gd name="T0" fmla="*/ 6185 w 6233"/>
              <a:gd name="T1" fmla="*/ 1609 h 1800"/>
              <a:gd name="T2" fmla="*/ 6094 w 6233"/>
              <a:gd name="T3" fmla="*/ 1565 h 1800"/>
              <a:gd name="T4" fmla="*/ 6094 w 6233"/>
              <a:gd name="T5" fmla="*/ 1795 h 1800"/>
              <a:gd name="T6" fmla="*/ 6233 w 6233"/>
              <a:gd name="T7" fmla="*/ 1795 h 1800"/>
              <a:gd name="T8" fmla="*/ 6219 w 6233"/>
              <a:gd name="T9" fmla="*/ 1609 h 1800"/>
              <a:gd name="T10" fmla="*/ 5799 w 6233"/>
              <a:gd name="T11" fmla="*/ 1539 h 1800"/>
              <a:gd name="T12" fmla="*/ 5831 w 6233"/>
              <a:gd name="T13" fmla="*/ 1769 h 1800"/>
              <a:gd name="T14" fmla="*/ 5831 w 6233"/>
              <a:gd name="T15" fmla="*/ 1648 h 1800"/>
              <a:gd name="T16" fmla="*/ 5698 w 6233"/>
              <a:gd name="T17" fmla="*/ 1539 h 1800"/>
              <a:gd name="T18" fmla="*/ 5592 w 6233"/>
              <a:gd name="T19" fmla="*/ 1795 h 1800"/>
              <a:gd name="T20" fmla="*/ 5698 w 6233"/>
              <a:gd name="T21" fmla="*/ 1539 h 1800"/>
              <a:gd name="T22" fmla="*/ 5385 w 6233"/>
              <a:gd name="T23" fmla="*/ 1784 h 1800"/>
              <a:gd name="T24" fmla="*/ 5326 w 6233"/>
              <a:gd name="T25" fmla="*/ 1642 h 1800"/>
              <a:gd name="T26" fmla="*/ 5415 w 6233"/>
              <a:gd name="T27" fmla="*/ 1558 h 1800"/>
              <a:gd name="T28" fmla="*/ 5311 w 6233"/>
              <a:gd name="T29" fmla="*/ 1672 h 1800"/>
              <a:gd name="T30" fmla="*/ 5324 w 6233"/>
              <a:gd name="T31" fmla="*/ 1775 h 1800"/>
              <a:gd name="T32" fmla="*/ 4632 w 6233"/>
              <a:gd name="T33" fmla="*/ 1723 h 1800"/>
              <a:gd name="T34" fmla="*/ 4811 w 6233"/>
              <a:gd name="T35" fmla="*/ 1721 h 1800"/>
              <a:gd name="T36" fmla="*/ 4769 w 6233"/>
              <a:gd name="T37" fmla="*/ 1757 h 1800"/>
              <a:gd name="T38" fmla="*/ 4664 w 6233"/>
              <a:gd name="T39" fmla="*/ 1539 h 1800"/>
              <a:gd name="T40" fmla="*/ 4762 w 6233"/>
              <a:gd name="T41" fmla="*/ 1523 h 1800"/>
              <a:gd name="T42" fmla="*/ 4681 w 6233"/>
              <a:gd name="T43" fmla="*/ 1484 h 1800"/>
              <a:gd name="T44" fmla="*/ 4256 w 6233"/>
              <a:gd name="T45" fmla="*/ 1795 h 1800"/>
              <a:gd name="T46" fmla="*/ 4318 w 6233"/>
              <a:gd name="T47" fmla="*/ 1613 h 1800"/>
              <a:gd name="T48" fmla="*/ 4467 w 6233"/>
              <a:gd name="T49" fmla="*/ 1564 h 1800"/>
              <a:gd name="T50" fmla="*/ 4494 w 6233"/>
              <a:gd name="T51" fmla="*/ 1539 h 1800"/>
              <a:gd name="T52" fmla="*/ 4375 w 6233"/>
              <a:gd name="T53" fmla="*/ 1706 h 1800"/>
              <a:gd name="T54" fmla="*/ 0 w 6233"/>
              <a:gd name="T55" fmla="*/ 1662 h 1800"/>
              <a:gd name="T56" fmla="*/ 3798 w 6233"/>
              <a:gd name="T57" fmla="*/ 1103 h 1800"/>
              <a:gd name="T58" fmla="*/ 3798 w 6233"/>
              <a:gd name="T59" fmla="*/ 1103 h 1800"/>
              <a:gd name="T60" fmla="*/ 0 w 6233"/>
              <a:gd name="T61" fmla="*/ 727 h 1800"/>
              <a:gd name="T62" fmla="*/ 1929 w 6233"/>
              <a:gd name="T63" fmla="*/ 0 h 1800"/>
              <a:gd name="T64" fmla="*/ 2026 w 6233"/>
              <a:gd name="T65" fmla="*/ 254 h 1800"/>
              <a:gd name="T66" fmla="*/ 1685 w 6233"/>
              <a:gd name="T67" fmla="*/ 598 h 1800"/>
              <a:gd name="T68" fmla="*/ 1685 w 6233"/>
              <a:gd name="T69" fmla="*/ 598 h 1800"/>
              <a:gd name="T70" fmla="*/ 2323 w 6233"/>
              <a:gd name="T71" fmla="*/ 727 h 1800"/>
              <a:gd name="T72" fmla="*/ 4779 w 6233"/>
              <a:gd name="T73" fmla="*/ 727 h 1800"/>
              <a:gd name="T74" fmla="*/ 4609 w 6233"/>
              <a:gd name="T75" fmla="*/ 727 h 1800"/>
              <a:gd name="T76" fmla="*/ 4351 w 6233"/>
              <a:gd name="T77" fmla="*/ 973 h 1800"/>
              <a:gd name="T78" fmla="*/ 4456 w 6233"/>
              <a:gd name="T79" fmla="*/ 1356 h 1800"/>
              <a:gd name="T80" fmla="*/ 4623 w 6233"/>
              <a:gd name="T81" fmla="*/ 1356 h 1800"/>
              <a:gd name="T82" fmla="*/ 4943 w 6233"/>
              <a:gd name="T83" fmla="*/ 1795 h 1800"/>
              <a:gd name="T84" fmla="*/ 5002 w 6233"/>
              <a:gd name="T85" fmla="*/ 1638 h 1800"/>
              <a:gd name="T86" fmla="*/ 5090 w 6233"/>
              <a:gd name="T87" fmla="*/ 1539 h 1800"/>
              <a:gd name="T88" fmla="*/ 4980 w 6233"/>
              <a:gd name="T89" fmla="*/ 1539 h 1800"/>
              <a:gd name="T90" fmla="*/ 5523 w 6233"/>
              <a:gd name="T91" fmla="*/ 964 h 1800"/>
              <a:gd name="T92" fmla="*/ 5268 w 6233"/>
              <a:gd name="T93" fmla="*/ 727 h 1800"/>
              <a:gd name="T94" fmla="*/ 5093 w 6233"/>
              <a:gd name="T95" fmla="*/ 727 h 1800"/>
              <a:gd name="T96" fmla="*/ 5304 w 6233"/>
              <a:gd name="T97" fmla="*/ 1100 h 1800"/>
              <a:gd name="T98" fmla="*/ 5556 w 6233"/>
              <a:gd name="T99" fmla="*/ 1356 h 1800"/>
              <a:gd name="T100" fmla="*/ 6106 w 6233"/>
              <a:gd name="T101" fmla="*/ 1126 h 1800"/>
              <a:gd name="T102" fmla="*/ 5913 w 6233"/>
              <a:gd name="T103" fmla="*/ 1137 h 1800"/>
              <a:gd name="T104" fmla="*/ 5812 w 6233"/>
              <a:gd name="T105" fmla="*/ 1279 h 1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6233" h="1800">
                <a:moveTo>
                  <a:pt x="6094" y="1565"/>
                </a:moveTo>
                <a:lnTo>
                  <a:pt x="6125" y="1565"/>
                </a:lnTo>
                <a:cubicBezTo>
                  <a:pt x="6140" y="1565"/>
                  <a:pt x="6150" y="1567"/>
                  <a:pt x="6159" y="1570"/>
                </a:cubicBezTo>
                <a:cubicBezTo>
                  <a:pt x="6174" y="1576"/>
                  <a:pt x="6185" y="1592"/>
                  <a:pt x="6185" y="1609"/>
                </a:cubicBezTo>
                <a:cubicBezTo>
                  <a:pt x="6185" y="1626"/>
                  <a:pt x="6181" y="1639"/>
                  <a:pt x="6172" y="1647"/>
                </a:cubicBezTo>
                <a:cubicBezTo>
                  <a:pt x="6161" y="1656"/>
                  <a:pt x="6147" y="1660"/>
                  <a:pt x="6123" y="1660"/>
                </a:cubicBezTo>
                <a:lnTo>
                  <a:pt x="6094" y="1660"/>
                </a:lnTo>
                <a:lnTo>
                  <a:pt x="6094" y="1565"/>
                </a:lnTo>
                <a:close/>
                <a:moveTo>
                  <a:pt x="6124" y="1539"/>
                </a:moveTo>
                <a:lnTo>
                  <a:pt x="6062" y="1539"/>
                </a:lnTo>
                <a:lnTo>
                  <a:pt x="6062" y="1795"/>
                </a:lnTo>
                <a:lnTo>
                  <a:pt x="6094" y="1795"/>
                </a:lnTo>
                <a:lnTo>
                  <a:pt x="6094" y="1679"/>
                </a:lnTo>
                <a:cubicBezTo>
                  <a:pt x="6107" y="1680"/>
                  <a:pt x="6113" y="1683"/>
                  <a:pt x="6124" y="1696"/>
                </a:cubicBezTo>
                <a:cubicBezTo>
                  <a:pt x="6159" y="1739"/>
                  <a:pt x="6185" y="1778"/>
                  <a:pt x="6193" y="1795"/>
                </a:cubicBezTo>
                <a:lnTo>
                  <a:pt x="6233" y="1795"/>
                </a:lnTo>
                <a:cubicBezTo>
                  <a:pt x="6233" y="1795"/>
                  <a:pt x="6182" y="1723"/>
                  <a:pt x="6171" y="1708"/>
                </a:cubicBezTo>
                <a:cubicBezTo>
                  <a:pt x="6165" y="1701"/>
                  <a:pt x="6156" y="1689"/>
                  <a:pt x="6144" y="1679"/>
                </a:cubicBezTo>
                <a:lnTo>
                  <a:pt x="6148" y="1679"/>
                </a:lnTo>
                <a:cubicBezTo>
                  <a:pt x="6191" y="1679"/>
                  <a:pt x="6219" y="1651"/>
                  <a:pt x="6219" y="1609"/>
                </a:cubicBezTo>
                <a:cubicBezTo>
                  <a:pt x="6219" y="1582"/>
                  <a:pt x="6205" y="1565"/>
                  <a:pt x="6193" y="1555"/>
                </a:cubicBezTo>
                <a:cubicBezTo>
                  <a:pt x="6180" y="1545"/>
                  <a:pt x="6161" y="1539"/>
                  <a:pt x="6124" y="1539"/>
                </a:cubicBezTo>
                <a:close/>
                <a:moveTo>
                  <a:pt x="5946" y="1539"/>
                </a:moveTo>
                <a:lnTo>
                  <a:pt x="5799" y="1539"/>
                </a:lnTo>
                <a:lnTo>
                  <a:pt x="5799" y="1795"/>
                </a:lnTo>
                <a:lnTo>
                  <a:pt x="5950" y="1795"/>
                </a:lnTo>
                <a:lnTo>
                  <a:pt x="5950" y="1769"/>
                </a:lnTo>
                <a:lnTo>
                  <a:pt x="5831" y="1769"/>
                </a:lnTo>
                <a:lnTo>
                  <a:pt x="5831" y="1675"/>
                </a:lnTo>
                <a:lnTo>
                  <a:pt x="5924" y="1675"/>
                </a:lnTo>
                <a:lnTo>
                  <a:pt x="5924" y="1648"/>
                </a:lnTo>
                <a:lnTo>
                  <a:pt x="5831" y="1648"/>
                </a:lnTo>
                <a:lnTo>
                  <a:pt x="5831" y="1564"/>
                </a:lnTo>
                <a:lnTo>
                  <a:pt x="5942" y="1564"/>
                </a:lnTo>
                <a:lnTo>
                  <a:pt x="5946" y="1539"/>
                </a:lnTo>
                <a:close/>
                <a:moveTo>
                  <a:pt x="5698" y="1539"/>
                </a:moveTo>
                <a:lnTo>
                  <a:pt x="5519" y="1539"/>
                </a:lnTo>
                <a:lnTo>
                  <a:pt x="5519" y="1565"/>
                </a:lnTo>
                <a:lnTo>
                  <a:pt x="5592" y="1565"/>
                </a:lnTo>
                <a:lnTo>
                  <a:pt x="5592" y="1795"/>
                </a:lnTo>
                <a:lnTo>
                  <a:pt x="5623" y="1795"/>
                </a:lnTo>
                <a:lnTo>
                  <a:pt x="5623" y="1565"/>
                </a:lnTo>
                <a:lnTo>
                  <a:pt x="5696" y="1565"/>
                </a:lnTo>
                <a:lnTo>
                  <a:pt x="5698" y="1539"/>
                </a:lnTo>
                <a:close/>
                <a:moveTo>
                  <a:pt x="5252" y="1753"/>
                </a:moveTo>
                <a:lnTo>
                  <a:pt x="5238" y="1777"/>
                </a:lnTo>
                <a:cubicBezTo>
                  <a:pt x="5264" y="1793"/>
                  <a:pt x="5292" y="1800"/>
                  <a:pt x="5324" y="1800"/>
                </a:cubicBezTo>
                <a:cubicBezTo>
                  <a:pt x="5349" y="1800"/>
                  <a:pt x="5367" y="1795"/>
                  <a:pt x="5385" y="1784"/>
                </a:cubicBezTo>
                <a:cubicBezTo>
                  <a:pt x="5409" y="1770"/>
                  <a:pt x="5422" y="1747"/>
                  <a:pt x="5422" y="1723"/>
                </a:cubicBezTo>
                <a:cubicBezTo>
                  <a:pt x="5422" y="1707"/>
                  <a:pt x="5415" y="1689"/>
                  <a:pt x="5404" y="1678"/>
                </a:cubicBezTo>
                <a:cubicBezTo>
                  <a:pt x="5393" y="1666"/>
                  <a:pt x="5381" y="1659"/>
                  <a:pt x="5357" y="1652"/>
                </a:cubicBezTo>
                <a:lnTo>
                  <a:pt x="5326" y="1642"/>
                </a:lnTo>
                <a:cubicBezTo>
                  <a:pt x="5294" y="1633"/>
                  <a:pt x="5281" y="1621"/>
                  <a:pt x="5281" y="1601"/>
                </a:cubicBezTo>
                <a:cubicBezTo>
                  <a:pt x="5281" y="1574"/>
                  <a:pt x="5301" y="1558"/>
                  <a:pt x="5335" y="1558"/>
                </a:cubicBezTo>
                <a:cubicBezTo>
                  <a:pt x="5358" y="1558"/>
                  <a:pt x="5375" y="1564"/>
                  <a:pt x="5400" y="1580"/>
                </a:cubicBezTo>
                <a:lnTo>
                  <a:pt x="5415" y="1558"/>
                </a:lnTo>
                <a:cubicBezTo>
                  <a:pt x="5389" y="1542"/>
                  <a:pt x="5362" y="1533"/>
                  <a:pt x="5333" y="1533"/>
                </a:cubicBezTo>
                <a:cubicBezTo>
                  <a:pt x="5281" y="1533"/>
                  <a:pt x="5246" y="1563"/>
                  <a:pt x="5246" y="1607"/>
                </a:cubicBezTo>
                <a:cubicBezTo>
                  <a:pt x="5246" y="1623"/>
                  <a:pt x="5252" y="1638"/>
                  <a:pt x="5263" y="1649"/>
                </a:cubicBezTo>
                <a:cubicBezTo>
                  <a:pt x="5274" y="1659"/>
                  <a:pt x="5286" y="1664"/>
                  <a:pt x="5311" y="1672"/>
                </a:cubicBezTo>
                <a:lnTo>
                  <a:pt x="5338" y="1679"/>
                </a:lnTo>
                <a:cubicBezTo>
                  <a:pt x="5371" y="1689"/>
                  <a:pt x="5386" y="1704"/>
                  <a:pt x="5386" y="1727"/>
                </a:cubicBezTo>
                <a:cubicBezTo>
                  <a:pt x="5386" y="1742"/>
                  <a:pt x="5380" y="1754"/>
                  <a:pt x="5367" y="1764"/>
                </a:cubicBezTo>
                <a:cubicBezTo>
                  <a:pt x="5356" y="1772"/>
                  <a:pt x="5345" y="1775"/>
                  <a:pt x="5324" y="1775"/>
                </a:cubicBezTo>
                <a:cubicBezTo>
                  <a:pt x="5297" y="1775"/>
                  <a:pt x="5274" y="1768"/>
                  <a:pt x="5252" y="1753"/>
                </a:cubicBezTo>
                <a:close/>
                <a:moveTo>
                  <a:pt x="4664" y="1539"/>
                </a:moveTo>
                <a:lnTo>
                  <a:pt x="4632" y="1539"/>
                </a:lnTo>
                <a:lnTo>
                  <a:pt x="4632" y="1723"/>
                </a:lnTo>
                <a:cubicBezTo>
                  <a:pt x="4632" y="1734"/>
                  <a:pt x="4633" y="1750"/>
                  <a:pt x="4640" y="1763"/>
                </a:cubicBezTo>
                <a:cubicBezTo>
                  <a:pt x="4655" y="1788"/>
                  <a:pt x="4678" y="1800"/>
                  <a:pt x="4720" y="1800"/>
                </a:cubicBezTo>
                <a:cubicBezTo>
                  <a:pt x="4753" y="1800"/>
                  <a:pt x="4774" y="1793"/>
                  <a:pt x="4791" y="1780"/>
                </a:cubicBezTo>
                <a:cubicBezTo>
                  <a:pt x="4807" y="1767"/>
                  <a:pt x="4811" y="1752"/>
                  <a:pt x="4811" y="1721"/>
                </a:cubicBezTo>
                <a:lnTo>
                  <a:pt x="4811" y="1539"/>
                </a:lnTo>
                <a:lnTo>
                  <a:pt x="4779" y="1539"/>
                </a:lnTo>
                <a:lnTo>
                  <a:pt x="4779" y="1717"/>
                </a:lnTo>
                <a:cubicBezTo>
                  <a:pt x="4779" y="1735"/>
                  <a:pt x="4778" y="1746"/>
                  <a:pt x="4769" y="1757"/>
                </a:cubicBezTo>
                <a:cubicBezTo>
                  <a:pt x="4761" y="1768"/>
                  <a:pt x="4744" y="1774"/>
                  <a:pt x="4722" y="1774"/>
                </a:cubicBezTo>
                <a:cubicBezTo>
                  <a:pt x="4689" y="1774"/>
                  <a:pt x="4674" y="1760"/>
                  <a:pt x="4669" y="1749"/>
                </a:cubicBezTo>
                <a:cubicBezTo>
                  <a:pt x="4665" y="1741"/>
                  <a:pt x="4664" y="1724"/>
                  <a:pt x="4664" y="1712"/>
                </a:cubicBezTo>
                <a:lnTo>
                  <a:pt x="4664" y="1539"/>
                </a:lnTo>
                <a:close/>
                <a:moveTo>
                  <a:pt x="4782" y="1503"/>
                </a:moveTo>
                <a:cubicBezTo>
                  <a:pt x="4782" y="1493"/>
                  <a:pt x="4773" y="1484"/>
                  <a:pt x="4762" y="1484"/>
                </a:cubicBezTo>
                <a:cubicBezTo>
                  <a:pt x="4751" y="1484"/>
                  <a:pt x="4742" y="1493"/>
                  <a:pt x="4742" y="1503"/>
                </a:cubicBezTo>
                <a:cubicBezTo>
                  <a:pt x="4742" y="1514"/>
                  <a:pt x="4751" y="1523"/>
                  <a:pt x="4762" y="1523"/>
                </a:cubicBezTo>
                <a:cubicBezTo>
                  <a:pt x="4774" y="1523"/>
                  <a:pt x="4782" y="1514"/>
                  <a:pt x="4782" y="1503"/>
                </a:cubicBezTo>
                <a:close/>
                <a:moveTo>
                  <a:pt x="4681" y="1523"/>
                </a:moveTo>
                <a:cubicBezTo>
                  <a:pt x="4693" y="1523"/>
                  <a:pt x="4701" y="1514"/>
                  <a:pt x="4701" y="1503"/>
                </a:cubicBezTo>
                <a:cubicBezTo>
                  <a:pt x="4701" y="1493"/>
                  <a:pt x="4692" y="1484"/>
                  <a:pt x="4681" y="1484"/>
                </a:cubicBezTo>
                <a:cubicBezTo>
                  <a:pt x="4670" y="1484"/>
                  <a:pt x="4661" y="1493"/>
                  <a:pt x="4661" y="1503"/>
                </a:cubicBezTo>
                <a:cubicBezTo>
                  <a:pt x="4661" y="1514"/>
                  <a:pt x="4670" y="1523"/>
                  <a:pt x="4681" y="1523"/>
                </a:cubicBezTo>
                <a:close/>
                <a:moveTo>
                  <a:pt x="4279" y="1539"/>
                </a:moveTo>
                <a:lnTo>
                  <a:pt x="4256" y="1795"/>
                </a:lnTo>
                <a:lnTo>
                  <a:pt x="4287" y="1795"/>
                </a:lnTo>
                <a:lnTo>
                  <a:pt x="4302" y="1613"/>
                </a:lnTo>
                <a:cubicBezTo>
                  <a:pt x="4303" y="1598"/>
                  <a:pt x="4304" y="1568"/>
                  <a:pt x="4305" y="1564"/>
                </a:cubicBezTo>
                <a:cubicBezTo>
                  <a:pt x="4306" y="1569"/>
                  <a:pt x="4310" y="1588"/>
                  <a:pt x="4318" y="1613"/>
                </a:cubicBezTo>
                <a:lnTo>
                  <a:pt x="4372" y="1795"/>
                </a:lnTo>
                <a:lnTo>
                  <a:pt x="4399" y="1795"/>
                </a:lnTo>
                <a:lnTo>
                  <a:pt x="4457" y="1604"/>
                </a:lnTo>
                <a:cubicBezTo>
                  <a:pt x="4462" y="1588"/>
                  <a:pt x="4467" y="1566"/>
                  <a:pt x="4467" y="1564"/>
                </a:cubicBezTo>
                <a:cubicBezTo>
                  <a:pt x="4467" y="1566"/>
                  <a:pt x="4468" y="1591"/>
                  <a:pt x="4469" y="1607"/>
                </a:cubicBezTo>
                <a:lnTo>
                  <a:pt x="4485" y="1795"/>
                </a:lnTo>
                <a:lnTo>
                  <a:pt x="4517" y="1795"/>
                </a:lnTo>
                <a:lnTo>
                  <a:pt x="4494" y="1539"/>
                </a:lnTo>
                <a:lnTo>
                  <a:pt x="4447" y="1539"/>
                </a:lnTo>
                <a:lnTo>
                  <a:pt x="4396" y="1709"/>
                </a:lnTo>
                <a:cubicBezTo>
                  <a:pt x="4390" y="1729"/>
                  <a:pt x="4387" y="1749"/>
                  <a:pt x="4386" y="1751"/>
                </a:cubicBezTo>
                <a:cubicBezTo>
                  <a:pt x="4386" y="1748"/>
                  <a:pt x="4382" y="1730"/>
                  <a:pt x="4375" y="1706"/>
                </a:cubicBezTo>
                <a:lnTo>
                  <a:pt x="4326" y="1539"/>
                </a:lnTo>
                <a:lnTo>
                  <a:pt x="4279" y="1539"/>
                </a:lnTo>
                <a:close/>
                <a:moveTo>
                  <a:pt x="3798" y="1662"/>
                </a:moveTo>
                <a:lnTo>
                  <a:pt x="0" y="1662"/>
                </a:lnTo>
                <a:lnTo>
                  <a:pt x="0" y="1796"/>
                </a:lnTo>
                <a:lnTo>
                  <a:pt x="3798" y="1796"/>
                </a:lnTo>
                <a:lnTo>
                  <a:pt x="3798" y="1662"/>
                </a:lnTo>
                <a:close/>
                <a:moveTo>
                  <a:pt x="3798" y="1103"/>
                </a:moveTo>
                <a:lnTo>
                  <a:pt x="0" y="1103"/>
                </a:lnTo>
                <a:lnTo>
                  <a:pt x="0" y="1166"/>
                </a:lnTo>
                <a:lnTo>
                  <a:pt x="3798" y="1166"/>
                </a:lnTo>
                <a:lnTo>
                  <a:pt x="3798" y="1103"/>
                </a:lnTo>
                <a:close/>
                <a:moveTo>
                  <a:pt x="0" y="862"/>
                </a:moveTo>
                <a:lnTo>
                  <a:pt x="1475" y="862"/>
                </a:lnTo>
                <a:lnTo>
                  <a:pt x="1475" y="727"/>
                </a:lnTo>
                <a:lnTo>
                  <a:pt x="0" y="727"/>
                </a:lnTo>
                <a:lnTo>
                  <a:pt x="0" y="862"/>
                </a:lnTo>
                <a:close/>
                <a:moveTo>
                  <a:pt x="1869" y="135"/>
                </a:moveTo>
                <a:lnTo>
                  <a:pt x="1929" y="135"/>
                </a:lnTo>
                <a:lnTo>
                  <a:pt x="1929" y="0"/>
                </a:lnTo>
                <a:lnTo>
                  <a:pt x="1869" y="0"/>
                </a:lnTo>
                <a:lnTo>
                  <a:pt x="1869" y="135"/>
                </a:lnTo>
                <a:close/>
                <a:moveTo>
                  <a:pt x="1772" y="254"/>
                </a:moveTo>
                <a:lnTo>
                  <a:pt x="2026" y="254"/>
                </a:lnTo>
                <a:lnTo>
                  <a:pt x="2026" y="191"/>
                </a:lnTo>
                <a:lnTo>
                  <a:pt x="1772" y="191"/>
                </a:lnTo>
                <a:lnTo>
                  <a:pt x="1772" y="254"/>
                </a:lnTo>
                <a:close/>
                <a:moveTo>
                  <a:pt x="1685" y="598"/>
                </a:moveTo>
                <a:lnTo>
                  <a:pt x="2116" y="598"/>
                </a:lnTo>
                <a:lnTo>
                  <a:pt x="2116" y="463"/>
                </a:lnTo>
                <a:lnTo>
                  <a:pt x="1685" y="463"/>
                </a:lnTo>
                <a:lnTo>
                  <a:pt x="1685" y="598"/>
                </a:lnTo>
                <a:close/>
                <a:moveTo>
                  <a:pt x="2323" y="862"/>
                </a:moveTo>
                <a:lnTo>
                  <a:pt x="3799" y="862"/>
                </a:lnTo>
                <a:lnTo>
                  <a:pt x="3799" y="727"/>
                </a:lnTo>
                <a:lnTo>
                  <a:pt x="2323" y="727"/>
                </a:lnTo>
                <a:lnTo>
                  <a:pt x="2323" y="862"/>
                </a:lnTo>
                <a:close/>
                <a:moveTo>
                  <a:pt x="4760" y="1356"/>
                </a:moveTo>
                <a:lnTo>
                  <a:pt x="4911" y="727"/>
                </a:lnTo>
                <a:lnTo>
                  <a:pt x="4779" y="727"/>
                </a:lnTo>
                <a:lnTo>
                  <a:pt x="4728" y="964"/>
                </a:lnTo>
                <a:cubicBezTo>
                  <a:pt x="4714" y="1025"/>
                  <a:pt x="4696" y="1151"/>
                  <a:pt x="4694" y="1171"/>
                </a:cubicBezTo>
                <a:cubicBezTo>
                  <a:pt x="4694" y="1171"/>
                  <a:pt x="4679" y="1064"/>
                  <a:pt x="4667" y="1006"/>
                </a:cubicBezTo>
                <a:lnTo>
                  <a:pt x="4609" y="727"/>
                </a:lnTo>
                <a:lnTo>
                  <a:pt x="4472" y="727"/>
                </a:lnTo>
                <a:lnTo>
                  <a:pt x="4417" y="979"/>
                </a:lnTo>
                <a:cubicBezTo>
                  <a:pt x="4398" y="1065"/>
                  <a:pt x="4387" y="1154"/>
                  <a:pt x="4384" y="1178"/>
                </a:cubicBezTo>
                <a:cubicBezTo>
                  <a:pt x="4384" y="1178"/>
                  <a:pt x="4376" y="1089"/>
                  <a:pt x="4351" y="973"/>
                </a:cubicBezTo>
                <a:lnTo>
                  <a:pt x="4297" y="727"/>
                </a:lnTo>
                <a:lnTo>
                  <a:pt x="4164" y="727"/>
                </a:lnTo>
                <a:lnTo>
                  <a:pt x="4313" y="1356"/>
                </a:lnTo>
                <a:lnTo>
                  <a:pt x="4456" y="1356"/>
                </a:lnTo>
                <a:lnTo>
                  <a:pt x="4508" y="1100"/>
                </a:lnTo>
                <a:cubicBezTo>
                  <a:pt x="4525" y="1018"/>
                  <a:pt x="4536" y="939"/>
                  <a:pt x="4538" y="924"/>
                </a:cubicBezTo>
                <a:cubicBezTo>
                  <a:pt x="4539" y="947"/>
                  <a:pt x="4549" y="1024"/>
                  <a:pt x="4567" y="1102"/>
                </a:cubicBezTo>
                <a:lnTo>
                  <a:pt x="4623" y="1356"/>
                </a:lnTo>
                <a:lnTo>
                  <a:pt x="4760" y="1356"/>
                </a:lnTo>
                <a:close/>
                <a:moveTo>
                  <a:pt x="4980" y="1539"/>
                </a:moveTo>
                <a:lnTo>
                  <a:pt x="4943" y="1539"/>
                </a:lnTo>
                <a:lnTo>
                  <a:pt x="4943" y="1795"/>
                </a:lnTo>
                <a:lnTo>
                  <a:pt x="4976" y="1795"/>
                </a:lnTo>
                <a:lnTo>
                  <a:pt x="4975" y="1647"/>
                </a:lnTo>
                <a:cubicBezTo>
                  <a:pt x="4974" y="1613"/>
                  <a:pt x="4971" y="1577"/>
                  <a:pt x="4971" y="1577"/>
                </a:cubicBezTo>
                <a:cubicBezTo>
                  <a:pt x="4971" y="1577"/>
                  <a:pt x="4985" y="1607"/>
                  <a:pt x="5002" y="1638"/>
                </a:cubicBezTo>
                <a:lnTo>
                  <a:pt x="5088" y="1795"/>
                </a:lnTo>
                <a:lnTo>
                  <a:pt x="5122" y="1795"/>
                </a:lnTo>
                <a:lnTo>
                  <a:pt x="5122" y="1539"/>
                </a:lnTo>
                <a:lnTo>
                  <a:pt x="5090" y="1539"/>
                </a:lnTo>
                <a:lnTo>
                  <a:pt x="5092" y="1678"/>
                </a:lnTo>
                <a:cubicBezTo>
                  <a:pt x="5092" y="1715"/>
                  <a:pt x="5095" y="1756"/>
                  <a:pt x="5095" y="1756"/>
                </a:cubicBezTo>
                <a:cubicBezTo>
                  <a:pt x="5094" y="1754"/>
                  <a:pt x="5083" y="1727"/>
                  <a:pt x="5070" y="1703"/>
                </a:cubicBezTo>
                <a:lnTo>
                  <a:pt x="4980" y="1539"/>
                </a:lnTo>
                <a:close/>
                <a:moveTo>
                  <a:pt x="5556" y="1356"/>
                </a:moveTo>
                <a:lnTo>
                  <a:pt x="5706" y="727"/>
                </a:lnTo>
                <a:lnTo>
                  <a:pt x="5575" y="727"/>
                </a:lnTo>
                <a:lnTo>
                  <a:pt x="5523" y="964"/>
                </a:lnTo>
                <a:cubicBezTo>
                  <a:pt x="5510" y="1025"/>
                  <a:pt x="5491" y="1151"/>
                  <a:pt x="5489" y="1171"/>
                </a:cubicBezTo>
                <a:cubicBezTo>
                  <a:pt x="5489" y="1171"/>
                  <a:pt x="5474" y="1064"/>
                  <a:pt x="5462" y="1006"/>
                </a:cubicBezTo>
                <a:lnTo>
                  <a:pt x="5405" y="727"/>
                </a:lnTo>
                <a:lnTo>
                  <a:pt x="5268" y="727"/>
                </a:lnTo>
                <a:lnTo>
                  <a:pt x="5212" y="979"/>
                </a:lnTo>
                <a:cubicBezTo>
                  <a:pt x="5193" y="1065"/>
                  <a:pt x="5182" y="1154"/>
                  <a:pt x="5180" y="1178"/>
                </a:cubicBezTo>
                <a:cubicBezTo>
                  <a:pt x="5180" y="1178"/>
                  <a:pt x="5172" y="1089"/>
                  <a:pt x="5147" y="973"/>
                </a:cubicBezTo>
                <a:lnTo>
                  <a:pt x="5093" y="727"/>
                </a:lnTo>
                <a:lnTo>
                  <a:pt x="4960" y="727"/>
                </a:lnTo>
                <a:lnTo>
                  <a:pt x="5109" y="1356"/>
                </a:lnTo>
                <a:lnTo>
                  <a:pt x="5252" y="1356"/>
                </a:lnTo>
                <a:lnTo>
                  <a:pt x="5304" y="1100"/>
                </a:lnTo>
                <a:cubicBezTo>
                  <a:pt x="5321" y="1018"/>
                  <a:pt x="5331" y="939"/>
                  <a:pt x="5333" y="924"/>
                </a:cubicBezTo>
                <a:cubicBezTo>
                  <a:pt x="5335" y="947"/>
                  <a:pt x="5345" y="1024"/>
                  <a:pt x="5363" y="1102"/>
                </a:cubicBezTo>
                <a:lnTo>
                  <a:pt x="5418" y="1356"/>
                </a:lnTo>
                <a:lnTo>
                  <a:pt x="5556" y="1356"/>
                </a:lnTo>
                <a:close/>
                <a:moveTo>
                  <a:pt x="6233" y="1147"/>
                </a:moveTo>
                <a:lnTo>
                  <a:pt x="6233" y="727"/>
                </a:lnTo>
                <a:lnTo>
                  <a:pt x="6106" y="727"/>
                </a:lnTo>
                <a:lnTo>
                  <a:pt x="6106" y="1126"/>
                </a:lnTo>
                <a:cubicBezTo>
                  <a:pt x="6106" y="1159"/>
                  <a:pt x="6106" y="1168"/>
                  <a:pt x="6104" y="1182"/>
                </a:cubicBezTo>
                <a:cubicBezTo>
                  <a:pt x="6099" y="1228"/>
                  <a:pt x="6064" y="1255"/>
                  <a:pt x="6009" y="1255"/>
                </a:cubicBezTo>
                <a:cubicBezTo>
                  <a:pt x="5968" y="1255"/>
                  <a:pt x="5938" y="1239"/>
                  <a:pt x="5924" y="1211"/>
                </a:cubicBezTo>
                <a:cubicBezTo>
                  <a:pt x="5917" y="1198"/>
                  <a:pt x="5913" y="1176"/>
                  <a:pt x="5913" y="1137"/>
                </a:cubicBezTo>
                <a:lnTo>
                  <a:pt x="5913" y="727"/>
                </a:lnTo>
                <a:lnTo>
                  <a:pt x="5785" y="727"/>
                </a:lnTo>
                <a:lnTo>
                  <a:pt x="5785" y="1161"/>
                </a:lnTo>
                <a:cubicBezTo>
                  <a:pt x="5785" y="1221"/>
                  <a:pt x="5791" y="1246"/>
                  <a:pt x="5812" y="1279"/>
                </a:cubicBezTo>
                <a:cubicBezTo>
                  <a:pt x="5847" y="1333"/>
                  <a:pt x="5917" y="1362"/>
                  <a:pt x="6012" y="1362"/>
                </a:cubicBezTo>
                <a:cubicBezTo>
                  <a:pt x="6146" y="1362"/>
                  <a:pt x="6207" y="1294"/>
                  <a:pt x="6224" y="1245"/>
                </a:cubicBezTo>
                <a:cubicBezTo>
                  <a:pt x="6233" y="1218"/>
                  <a:pt x="6233" y="1206"/>
                  <a:pt x="6233" y="1147"/>
                </a:cubicBezTo>
                <a:close/>
              </a:path>
            </a:pathLst>
          </a:custGeom>
          <a:solidFill>
            <a:srgbClr val="58585A"/>
          </a:solidFill>
          <a:ln w="9525">
            <a:noFill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pPr defTabSz="914286">
              <a:defRPr/>
            </a:pPr>
            <a:endParaRPr lang="de-DE" kern="0" dirty="0">
              <a:solidFill>
                <a:srgbClr val="58585A"/>
              </a:solidFill>
              <a:latin typeface="Verdana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A63B8B59-F47C-476B-AC8A-37D7038B9BEE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70814" y="1177377"/>
            <a:ext cx="2418357" cy="578415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52BF0E69-06F0-4597-9E81-E765F69D334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949"/>
          <a:stretch/>
        </p:blipFill>
        <p:spPr>
          <a:xfrm>
            <a:off x="0" y="1087"/>
            <a:ext cx="287154" cy="1161902"/>
          </a:xfrm>
          <a:prstGeom prst="rect">
            <a:avLst/>
          </a:prstGeom>
        </p:spPr>
      </p:pic>
      <p:sp>
        <p:nvSpPr>
          <p:cNvPr id="30" name="Rechteck 29">
            <a:extLst>
              <a:ext uri="{FF2B5EF4-FFF2-40B4-BE49-F238E27FC236}">
                <a16:creationId xmlns:a16="http://schemas.microsoft.com/office/drawing/2014/main" id="{EEBBAF86-4834-4640-BB6E-3F46062A71C0}"/>
              </a:ext>
            </a:extLst>
          </p:cNvPr>
          <p:cNvSpPr/>
          <p:nvPr/>
        </p:nvSpPr>
        <p:spPr>
          <a:xfrm>
            <a:off x="287153" y="3877946"/>
            <a:ext cx="8954928" cy="584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en-US" sz="16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Autor: </a:t>
            </a:r>
          </a:p>
          <a:p>
            <a:r>
              <a:rPr lang="de-DE" altLang="en-US" sz="16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Raphael Fehrmann, Horst </a:t>
            </a:r>
            <a:r>
              <a:rPr lang="de-DE" altLang="en-US" sz="160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Zeinz</a:t>
            </a:r>
            <a:endParaRPr lang="de-DE" altLang="en-US" sz="160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  <a:latin typeface="Calibri"/>
            </a:endParaRP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6580B59E-AB8A-494F-8176-1933FC080F99}"/>
              </a:ext>
            </a:extLst>
          </p:cNvPr>
          <p:cNvSpPr/>
          <p:nvPr/>
        </p:nvSpPr>
        <p:spPr>
          <a:xfrm>
            <a:off x="1636090" y="5164735"/>
            <a:ext cx="6459106" cy="784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de-DE" altLang="en-US" sz="9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Verwertungshinweis: </a:t>
            </a:r>
          </a:p>
          <a:p>
            <a:pPr algn="just"/>
            <a:r>
              <a:rPr lang="de-DE" altLang="en-US" sz="9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Die Medien bzw. im Materialpaket enthaltenen Dokumente sind gemäß der Creative-Commons-Lizenz „CC-BY-4.0“ lizensiert und für die Weiterverwendung freigegeben. Bitte verweisen Sie bei der Weiterverwendung unter Nennung der o. a. Autoren auf das Projekt „Lernroboter im Unterricht“ an der WWU Münster | www.wwu.de/Lernroboter/ . Herzlichen Dank! </a:t>
            </a:r>
            <a:r>
              <a:rPr lang="de-DE" altLang="en-US" sz="9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Sofern bei der Produktion des vorliegenden Materials CC-lizensierte Medien herangezogen wurden, sind diese entsprechend gekennzeichnet.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C1BF84AB-8D57-4942-97A6-139F78264F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5677" y="5230122"/>
            <a:ext cx="1127021" cy="396218"/>
          </a:xfrm>
          <a:prstGeom prst="rect">
            <a:avLst/>
          </a:prstGeom>
        </p:spPr>
      </p:pic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7CDC2AE8-BB38-4DE1-97D0-27E9B9CE81C7}"/>
              </a:ext>
            </a:extLst>
          </p:cNvPr>
          <p:cNvCxnSpPr>
            <a:cxnSpLocks/>
          </p:cNvCxnSpPr>
          <p:nvPr/>
        </p:nvCxnSpPr>
        <p:spPr>
          <a:xfrm>
            <a:off x="8870655" y="-1765"/>
            <a:ext cx="0" cy="6857107"/>
          </a:xfrm>
          <a:prstGeom prst="line">
            <a:avLst/>
          </a:prstGeom>
          <a:ln w="28575">
            <a:solidFill>
              <a:srgbClr val="71AE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>
            <a:extLst>
              <a:ext uri="{FF2B5EF4-FFF2-40B4-BE49-F238E27FC236}">
                <a16:creationId xmlns:a16="http://schemas.microsoft.com/office/drawing/2014/main" id="{CC82B719-239B-41FF-9193-20139C34A8D2}"/>
              </a:ext>
            </a:extLst>
          </p:cNvPr>
          <p:cNvSpPr txBox="1"/>
          <p:nvPr/>
        </p:nvSpPr>
        <p:spPr>
          <a:xfrm>
            <a:off x="9389390" y="2001922"/>
            <a:ext cx="2418356" cy="2846562"/>
          </a:xfrm>
          <a:prstGeom prst="rect">
            <a:avLst/>
          </a:prstGeom>
          <a:solidFill>
            <a:srgbClr val="094C74"/>
          </a:solidFill>
          <a:ln w="12700">
            <a:solidFill>
              <a:srgbClr val="58585A"/>
            </a:solidFill>
          </a:ln>
        </p:spPr>
        <p:txBody>
          <a:bodyPr wrap="square" rtlCol="0">
            <a:spAutoFit/>
          </a:bodyPr>
          <a:lstStyle/>
          <a:p>
            <a:pPr marL="107989"/>
            <a:endParaRPr lang="de-DE" sz="800" b="1" dirty="0">
              <a:solidFill>
                <a:schemeClr val="bg1"/>
              </a:solidFill>
            </a:endParaRPr>
          </a:p>
          <a:p>
            <a:pPr marL="107989"/>
            <a:r>
              <a:rPr lang="de-DE" sz="1400" b="1" dirty="0">
                <a:solidFill>
                  <a:schemeClr val="bg1"/>
                </a:solidFill>
              </a:rPr>
              <a:t>Kontakt zum Projekt:</a:t>
            </a:r>
          </a:p>
          <a:p>
            <a:pPr marL="107989"/>
            <a:endParaRPr lang="de-DE" sz="600" b="1" dirty="0">
              <a:solidFill>
                <a:schemeClr val="bg1"/>
              </a:solidFill>
            </a:endParaRPr>
          </a:p>
          <a:p>
            <a:pPr marL="107989"/>
            <a:r>
              <a:rPr lang="de-DE" sz="1400" dirty="0">
                <a:solidFill>
                  <a:schemeClr val="bg1"/>
                </a:solidFill>
              </a:rPr>
              <a:t>Forschungsprojekt</a:t>
            </a:r>
          </a:p>
          <a:p>
            <a:pPr marL="107989"/>
            <a:r>
              <a:rPr lang="de-DE" sz="1400" dirty="0">
                <a:solidFill>
                  <a:schemeClr val="bg1"/>
                </a:solidFill>
              </a:rPr>
              <a:t>«Lernroboter im Unterricht»</a:t>
            </a:r>
          </a:p>
          <a:p>
            <a:pPr marL="107989"/>
            <a:endParaRPr lang="de-DE" sz="800" b="1" dirty="0">
              <a:solidFill>
                <a:schemeClr val="bg1"/>
              </a:solidFill>
            </a:endParaRP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WWU Münster, Institut für Erziehungswissenschaft</a:t>
            </a:r>
          </a:p>
          <a:p>
            <a:pPr marL="107989"/>
            <a:endParaRPr lang="de-DE" sz="800" b="1" dirty="0">
              <a:solidFill>
                <a:schemeClr val="bg1"/>
              </a:solidFill>
            </a:endParaRP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Prof. Dr. Horst </a:t>
            </a:r>
            <a:r>
              <a:rPr lang="de-DE" sz="1300" dirty="0" err="1">
                <a:solidFill>
                  <a:schemeClr val="bg1"/>
                </a:solidFill>
              </a:rPr>
              <a:t>Zeinz</a:t>
            </a:r>
            <a:endParaRPr lang="de-DE" sz="1300" dirty="0">
              <a:solidFill>
                <a:schemeClr val="bg1"/>
              </a:solidFill>
            </a:endParaRP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  » horst.zeinz@wwu.de</a:t>
            </a:r>
          </a:p>
          <a:p>
            <a:pPr marL="107989"/>
            <a:endParaRPr lang="de-DE" sz="800" b="1" dirty="0">
              <a:solidFill>
                <a:schemeClr val="bg1"/>
              </a:solidFill>
            </a:endParaRP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Raphael Fehrmann</a:t>
            </a: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  » raphael.fehrmann@wwu.de</a:t>
            </a:r>
            <a:endParaRPr lang="de-DE" sz="1300" b="1" dirty="0">
              <a:solidFill>
                <a:schemeClr val="bg1"/>
              </a:solidFill>
            </a:endParaRPr>
          </a:p>
          <a:p>
            <a:pPr marL="107989"/>
            <a:endParaRPr lang="de-DE" sz="800" b="1" dirty="0">
              <a:solidFill>
                <a:schemeClr val="bg1"/>
              </a:solidFill>
            </a:endParaRP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www.wwu.de/Lernroboter/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6FB06A28-29DA-48DA-A885-272A38C78F4A}"/>
              </a:ext>
            </a:extLst>
          </p:cNvPr>
          <p:cNvSpPr/>
          <p:nvPr/>
        </p:nvSpPr>
        <p:spPr>
          <a:xfrm>
            <a:off x="355678" y="5626340"/>
            <a:ext cx="1127021" cy="2308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en-US" sz="9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V1 – 07/ 2020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84432409-452B-4418-897F-A1639263A507}"/>
              </a:ext>
            </a:extLst>
          </p:cNvPr>
          <p:cNvSpPr/>
          <p:nvPr/>
        </p:nvSpPr>
        <p:spPr>
          <a:xfrm>
            <a:off x="1636090" y="6066541"/>
            <a:ext cx="4385235" cy="707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en-US" sz="8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Vorlage für einen entsprechenden Verweis: </a:t>
            </a:r>
          </a:p>
          <a:p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Raphael Fehrmann, Horst </a:t>
            </a:r>
            <a:r>
              <a:rPr lang="de-DE" altLang="en-US" sz="80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Zeinz</a:t>
            </a: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: Lehrmaterial zum Hochschulseminar „Lernroboter im Unterricht“; Forschungsprojekt „Lernroboter im Unterricht“ an der Westfälischen Wilhelms-Universität Münster; </a:t>
            </a:r>
            <a:b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</a:b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Abruf über: </a:t>
            </a: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hlinkClick r:id="rId8"/>
              </a:rPr>
              <a:t>https://www.uni-muenster.de/Lernroboter/seminar/</a:t>
            </a: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;</a:t>
            </a:r>
          </a:p>
          <a:p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Lizenz: </a:t>
            </a: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hlinkClick r:id="rId9"/>
              </a:rPr>
              <a:t>CC-BY-4.0</a:t>
            </a: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, </a:t>
            </a:r>
            <a:r>
              <a:rPr lang="de-DE" sz="800" dirty="0">
                <a:hlinkClick r:id="rId10"/>
              </a:rPr>
              <a:t>www.creativecommons.org/licenses/by/4.0/deed.de</a:t>
            </a:r>
            <a:endParaRPr lang="de-DE" altLang="en-US" sz="80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580599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Thymio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/>
          <p:cNvSpPr txBox="1"/>
          <p:nvPr/>
        </p:nvSpPr>
        <p:spPr>
          <a:xfrm>
            <a:off x="3831258" y="2836876"/>
            <a:ext cx="7047348" cy="1529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15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Kurzvideo: Zeichnen mit dem </a:t>
            </a:r>
            <a:r>
              <a:rPr lang="de-DE" sz="2150" b="1" dirty="0" err="1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Thymio</a:t>
            </a:r>
            <a:br>
              <a:rPr lang="de-DE" sz="215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</a:br>
            <a:r>
              <a:rPr lang="de-DE" sz="2150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hlinkClick r:id="rId2"/>
              </a:rPr>
              <a:t>https://www.uni-muenster.de/Lernroboter/video/#thhse</a:t>
            </a:r>
            <a:r>
              <a:rPr lang="de-DE" sz="2150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(Min. 00:28-00:53)</a:t>
            </a: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10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9E1A9D7B-A663-49A7-ACE6-40253741889B}"/>
              </a:ext>
            </a:extLst>
          </p:cNvPr>
          <p:cNvSpPr txBox="1"/>
          <p:nvPr/>
        </p:nvSpPr>
        <p:spPr>
          <a:xfrm>
            <a:off x="9465942" y="6357747"/>
            <a:ext cx="1816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Video: CC-BY | Raphael Fehrmann www.wwu.de/Lernroboter</a:t>
            </a:r>
          </a:p>
        </p:txBody>
      </p:sp>
      <p:pic>
        <p:nvPicPr>
          <p:cNvPr id="13" name="Grafik 12" descr="Link">
            <a:extLst>
              <a:ext uri="{FF2B5EF4-FFF2-40B4-BE49-F238E27FC236}">
                <a16:creationId xmlns:a16="http://schemas.microsoft.com/office/drawing/2014/main" id="{B24EA2CE-A49F-439F-B8A0-001F9EA00A99}"/>
              </a:ext>
            </a:extLst>
          </p:cNvPr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738051" y="29718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9957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Thymio – Verhaltensmuster 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11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355D1F7-6046-4F89-A7BC-21387D4C1DE6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70516"/>
          <a:stretch/>
        </p:blipFill>
        <p:spPr>
          <a:xfrm>
            <a:off x="311271" y="1203843"/>
            <a:ext cx="2502112" cy="380675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01E8B28E-035A-428A-A711-7EA0FEFDA1CE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r="70691"/>
          <a:stretch/>
        </p:blipFill>
        <p:spPr>
          <a:xfrm>
            <a:off x="3042800" y="1203843"/>
            <a:ext cx="2470622" cy="5541946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D4EF6568-82F5-40C2-B991-6769418502C8}"/>
              </a:ext>
            </a:extLst>
          </p:cNvPr>
          <p:cNvSpPr txBox="1"/>
          <p:nvPr/>
        </p:nvSpPr>
        <p:spPr>
          <a:xfrm rot="16200000">
            <a:off x="10917378" y="5314588"/>
            <a:ext cx="1739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Foto: CC-BY | Raphael Fehrmann www.wwu.de/Lernroboter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A61B109D-F743-4788-A6E7-DA4421608A33}"/>
              </a:ext>
            </a:extLst>
          </p:cNvPr>
          <p:cNvSpPr txBox="1"/>
          <p:nvPr/>
        </p:nvSpPr>
        <p:spPr>
          <a:xfrm>
            <a:off x="6004420" y="1954738"/>
            <a:ext cx="5745210" cy="1569660"/>
          </a:xfrm>
          <a:prstGeom prst="rect">
            <a:avLst/>
          </a:prstGeom>
          <a:solidFill>
            <a:srgbClr val="FFC000"/>
          </a:solidFill>
          <a:ln w="38100">
            <a:solidFill>
              <a:srgbClr val="66A3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de-DE" sz="1200" dirty="0"/>
          </a:p>
          <a:p>
            <a:pPr algn="ctr"/>
            <a:r>
              <a:rPr lang="de-DE" dirty="0"/>
              <a:t>Materialien zur Erprobung in Stationsarbeit sowie eine Videoeinführung finden Sie hinter hinterlegt: </a:t>
            </a:r>
          </a:p>
          <a:p>
            <a:pPr algn="ctr"/>
            <a:endParaRPr lang="de-DE" dirty="0"/>
          </a:p>
          <a:p>
            <a:pPr algn="ctr"/>
            <a:r>
              <a:rPr lang="de-DE" dirty="0">
                <a:hlinkClick r:id="rId12"/>
              </a:rPr>
              <a:t>https://www.uni-muenster.de/Lernroboter/video/#thymio</a:t>
            </a:r>
            <a:endParaRPr lang="de-DE" dirty="0"/>
          </a:p>
          <a:p>
            <a:pPr algn="ctr"/>
            <a:r>
              <a:rPr lang="de-DE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56507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Thymio – Verhaltensmuster 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12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355D1F7-6046-4F89-A7BC-21387D4C1DE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82420" y="1559900"/>
            <a:ext cx="8847439" cy="3968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1695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Thymio – Verhaltensmuster 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13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01E8B28E-035A-428A-A711-7EA0FEFDA1CE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/>
          <a:stretch/>
        </p:blipFill>
        <p:spPr>
          <a:xfrm>
            <a:off x="1092201" y="1272633"/>
            <a:ext cx="8280086" cy="544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9303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Thymio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/>
          <p:cNvSpPr txBox="1"/>
          <p:nvPr/>
        </p:nvSpPr>
        <p:spPr>
          <a:xfrm>
            <a:off x="485567" y="1377733"/>
            <a:ext cx="5241581" cy="2026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Bilden Sie Kleingruppen (max. 9 Gruppen).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Erproben Sie die Verhaltensweisen des </a:t>
            </a:r>
            <a:r>
              <a:rPr lang="de-DE" sz="215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Thymios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!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Sie haben 10 Minuten Zeit!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341259" y="6356350"/>
            <a:ext cx="2525302" cy="360000"/>
          </a:xfrm>
        </p:spPr>
        <p:txBody>
          <a:bodyPr/>
          <a:lstStyle/>
          <a:p>
            <a:fld id="{9DC1E638-3F78-4E0D-883A-B278700C48C0}" type="slidenum">
              <a:rPr lang="de-DE" smtClean="0"/>
              <a:pPr/>
              <a:t>14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12" name="Rectangle 44">
            <a:extLst>
              <a:ext uri="{FF2B5EF4-FFF2-40B4-BE49-F238E27FC236}">
                <a16:creationId xmlns:a16="http://schemas.microsoft.com/office/drawing/2014/main" id="{C6C1163E-8549-4CD0-BCE5-B2FCFDCB10E4}"/>
              </a:ext>
            </a:extLst>
          </p:cNvPr>
          <p:cNvSpPr/>
          <p:nvPr/>
        </p:nvSpPr>
        <p:spPr>
          <a:xfrm>
            <a:off x="5727148" y="1572877"/>
            <a:ext cx="6163200" cy="4792371"/>
          </a:xfrm>
          <a:prstGeom prst="rect">
            <a:avLst/>
          </a:prstGeom>
          <a:solidFill>
            <a:srgbClr val="66A30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09">
              <a:defRPr/>
            </a:pPr>
            <a:endParaRPr lang="en-US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3" name="Rectangle 45">
            <a:extLst>
              <a:ext uri="{FF2B5EF4-FFF2-40B4-BE49-F238E27FC236}">
                <a16:creationId xmlns:a16="http://schemas.microsoft.com/office/drawing/2014/main" id="{1394B5E0-1D02-4B41-AE63-14A017E4C217}"/>
              </a:ext>
            </a:extLst>
          </p:cNvPr>
          <p:cNvSpPr/>
          <p:nvPr/>
        </p:nvSpPr>
        <p:spPr>
          <a:xfrm>
            <a:off x="5727148" y="1502836"/>
            <a:ext cx="6163200" cy="93262"/>
          </a:xfrm>
          <a:prstGeom prst="rect">
            <a:avLst/>
          </a:prstGeom>
          <a:solidFill>
            <a:srgbClr val="094C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09">
              <a:defRPr/>
            </a:pPr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" name="TextBox 46">
            <a:extLst>
              <a:ext uri="{FF2B5EF4-FFF2-40B4-BE49-F238E27FC236}">
                <a16:creationId xmlns:a16="http://schemas.microsoft.com/office/drawing/2014/main" id="{AD26E6D4-C054-465F-9ACF-AC6E44C25BC2}"/>
              </a:ext>
            </a:extLst>
          </p:cNvPr>
          <p:cNvSpPr txBox="1"/>
          <p:nvPr/>
        </p:nvSpPr>
        <p:spPr>
          <a:xfrm>
            <a:off x="5934336" y="2165637"/>
            <a:ext cx="5770091" cy="4014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defTabSz="914309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de-DE" sz="2000" dirty="0">
                <a:solidFill>
                  <a:srgbClr val="282F39"/>
                </a:solidFill>
                <a:latin typeface="+mj-lt"/>
              </a:rPr>
              <a:t>einen </a:t>
            </a:r>
            <a:r>
              <a:rPr lang="de-DE" sz="2000" dirty="0">
                <a:solidFill>
                  <a:srgbClr val="094C74"/>
                </a:solidFill>
                <a:latin typeface="+mj-lt"/>
              </a:rPr>
              <a:t>Thymio</a:t>
            </a:r>
          </a:p>
          <a:p>
            <a:pPr marL="285750" indent="-285750" algn="just" defTabSz="914309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de-DE" sz="2000" dirty="0">
                <a:solidFill>
                  <a:srgbClr val="282F39"/>
                </a:solidFill>
                <a:latin typeface="+mj-lt"/>
              </a:rPr>
              <a:t>eine Karte </a:t>
            </a:r>
            <a:r>
              <a:rPr lang="de-DE" sz="2000" dirty="0">
                <a:solidFill>
                  <a:srgbClr val="094C74"/>
                </a:solidFill>
                <a:latin typeface="+mj-lt"/>
              </a:rPr>
              <a:t>„Bestandteile des</a:t>
            </a:r>
            <a:r>
              <a:rPr lang="de-DE" sz="2000" dirty="0">
                <a:solidFill>
                  <a:srgbClr val="282F39"/>
                </a:solidFill>
                <a:latin typeface="+mj-lt"/>
              </a:rPr>
              <a:t> </a:t>
            </a:r>
            <a:r>
              <a:rPr lang="de-DE" sz="2000" dirty="0" err="1">
                <a:solidFill>
                  <a:srgbClr val="094C74"/>
                </a:solidFill>
                <a:latin typeface="+mj-lt"/>
              </a:rPr>
              <a:t>Thymios</a:t>
            </a:r>
            <a:r>
              <a:rPr lang="de-DE" sz="2000" dirty="0">
                <a:solidFill>
                  <a:srgbClr val="094C74"/>
                </a:solidFill>
                <a:latin typeface="+mj-lt"/>
              </a:rPr>
              <a:t>“</a:t>
            </a:r>
          </a:p>
          <a:p>
            <a:pPr marL="285750" indent="-285750" algn="just" defTabSz="914309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de-DE" sz="2000" dirty="0">
                <a:solidFill>
                  <a:srgbClr val="282F39"/>
                </a:solidFill>
                <a:latin typeface="+mj-lt"/>
              </a:rPr>
              <a:t>eine Karte </a:t>
            </a:r>
            <a:r>
              <a:rPr lang="de-DE" sz="2000" dirty="0">
                <a:solidFill>
                  <a:srgbClr val="094C74"/>
                </a:solidFill>
                <a:latin typeface="+mj-lt"/>
              </a:rPr>
              <a:t>„Verhaltensmuster“</a:t>
            </a:r>
          </a:p>
          <a:p>
            <a:pPr marL="285750" indent="-285750" algn="just" defTabSz="914309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de-DE" sz="2000" dirty="0">
                <a:solidFill>
                  <a:srgbClr val="282F39"/>
                </a:solidFill>
                <a:latin typeface="+mj-lt"/>
              </a:rPr>
              <a:t>einen Satz </a:t>
            </a:r>
            <a:r>
              <a:rPr lang="de-DE" sz="2000" dirty="0">
                <a:solidFill>
                  <a:srgbClr val="094C74"/>
                </a:solidFill>
                <a:latin typeface="+mj-lt"/>
              </a:rPr>
              <a:t>Fahrlinien </a:t>
            </a: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(5 </a:t>
            </a:r>
            <a:r>
              <a:rPr lang="de-DE" sz="2000" dirty="0">
                <a:solidFill>
                  <a:srgbClr val="282F39"/>
                </a:solidFill>
                <a:latin typeface="+mj-lt"/>
              </a:rPr>
              <a:t>Blatt)</a:t>
            </a:r>
          </a:p>
          <a:p>
            <a:pPr marL="285750" indent="-285750" algn="just" defTabSz="914309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endParaRPr lang="de-DE" sz="1200" dirty="0">
              <a:solidFill>
                <a:srgbClr val="282F39"/>
              </a:solidFill>
              <a:latin typeface="+mj-lt"/>
            </a:endParaRPr>
          </a:p>
          <a:p>
            <a:pPr marL="285750" indent="-285750" algn="just" defTabSz="914309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n-GB" sz="2000" dirty="0" err="1">
                <a:solidFill>
                  <a:srgbClr val="282F39"/>
                </a:solidFill>
                <a:latin typeface="+mj-lt"/>
                <a:ea typeface="Noto Sans" panose="020B0502040504020204" pitchFamily="34"/>
                <a:cs typeface="Noto Sans" panose="020B0502040504020204" pitchFamily="34"/>
              </a:rPr>
              <a:t>Sofern</a:t>
            </a:r>
            <a:r>
              <a:rPr lang="en-GB" sz="2000" dirty="0">
                <a:solidFill>
                  <a:srgbClr val="282F39"/>
                </a:solidFill>
                <a:latin typeface="+mj-lt"/>
                <a:ea typeface="Noto Sans" panose="020B0502040504020204" pitchFamily="34"/>
                <a:cs typeface="Noto Sans" panose="020B0502040504020204" pitchFamily="34"/>
              </a:rPr>
              <a:t> Sie </a:t>
            </a:r>
            <a:r>
              <a:rPr lang="en-GB" sz="2000" dirty="0" err="1">
                <a:solidFill>
                  <a:srgbClr val="282F39"/>
                </a:solidFill>
                <a:latin typeface="+mj-lt"/>
                <a:ea typeface="Noto Sans" panose="020B0502040504020204" pitchFamily="34"/>
                <a:cs typeface="Noto Sans" panose="020B0502040504020204" pitchFamily="34"/>
              </a:rPr>
              <a:t>zur</a:t>
            </a:r>
            <a:r>
              <a:rPr lang="en-GB" sz="2000" dirty="0">
                <a:solidFill>
                  <a:srgbClr val="282F39"/>
                </a:solidFill>
                <a:latin typeface="+mj-lt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en-GB" sz="2000" dirty="0" err="1">
                <a:solidFill>
                  <a:srgbClr val="282F39"/>
                </a:solidFill>
                <a:latin typeface="+mj-lt"/>
                <a:ea typeface="Noto Sans" panose="020B0502040504020204" pitchFamily="34"/>
                <a:cs typeface="Noto Sans" panose="020B0502040504020204" pitchFamily="34"/>
              </a:rPr>
              <a:t>Erprobung</a:t>
            </a:r>
            <a:r>
              <a:rPr lang="en-GB" sz="2000" dirty="0">
                <a:solidFill>
                  <a:srgbClr val="282F39"/>
                </a:solidFill>
                <a:latin typeface="+mj-lt"/>
                <a:ea typeface="Noto Sans" panose="020B0502040504020204" pitchFamily="34"/>
                <a:cs typeface="Noto Sans" panose="020B0502040504020204" pitchFamily="34"/>
              </a:rPr>
              <a:t> der </a:t>
            </a:r>
            <a:r>
              <a:rPr lang="en-GB" sz="2000" dirty="0" err="1">
                <a:solidFill>
                  <a:srgbClr val="282F39"/>
                </a:solidFill>
                <a:latin typeface="+mj-lt"/>
                <a:ea typeface="Noto Sans" panose="020B0502040504020204" pitchFamily="34"/>
                <a:cs typeface="Noto Sans" panose="020B0502040504020204" pitchFamily="34"/>
              </a:rPr>
              <a:t>anderen</a:t>
            </a:r>
            <a:r>
              <a:rPr lang="en-GB" sz="2000" dirty="0">
                <a:solidFill>
                  <a:srgbClr val="282F39"/>
                </a:solidFill>
                <a:latin typeface="+mj-lt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en-GB" sz="2000" dirty="0" err="1">
                <a:solidFill>
                  <a:srgbClr val="282F39"/>
                </a:solidFill>
                <a:latin typeface="+mj-lt"/>
                <a:ea typeface="Noto Sans" panose="020B0502040504020204" pitchFamily="34"/>
                <a:cs typeface="Noto Sans" panose="020B0502040504020204" pitchFamily="34"/>
              </a:rPr>
              <a:t>Verhaltensmuster</a:t>
            </a:r>
            <a:r>
              <a:rPr lang="en-GB" sz="2000" dirty="0">
                <a:solidFill>
                  <a:srgbClr val="282F39"/>
                </a:solidFill>
                <a:latin typeface="+mj-lt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en-GB" sz="2000" dirty="0" err="1">
                <a:solidFill>
                  <a:srgbClr val="282F39"/>
                </a:solidFill>
                <a:latin typeface="+mj-lt"/>
                <a:ea typeface="Noto Sans" panose="020B0502040504020204" pitchFamily="34"/>
                <a:cs typeface="Noto Sans" panose="020B0502040504020204" pitchFamily="34"/>
              </a:rPr>
              <a:t>Gegenstände</a:t>
            </a:r>
            <a:r>
              <a:rPr lang="en-GB" sz="2000" dirty="0">
                <a:solidFill>
                  <a:srgbClr val="282F39"/>
                </a:solidFill>
                <a:latin typeface="+mj-lt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en-GB" sz="2000" dirty="0" err="1">
                <a:solidFill>
                  <a:srgbClr val="282F39"/>
                </a:solidFill>
                <a:latin typeface="+mj-lt"/>
                <a:ea typeface="Noto Sans" panose="020B0502040504020204" pitchFamily="34"/>
                <a:cs typeface="Noto Sans" panose="020B0502040504020204" pitchFamily="34"/>
              </a:rPr>
              <a:t>benötigen</a:t>
            </a:r>
            <a:r>
              <a:rPr lang="en-GB" sz="2000" dirty="0">
                <a:solidFill>
                  <a:srgbClr val="282F39"/>
                </a:solidFill>
                <a:latin typeface="+mj-lt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en-GB" sz="2000" dirty="0">
                <a:solidFill>
                  <a:srgbClr val="282F39"/>
                </a:solidFill>
                <a:ea typeface="Noto Sans" panose="020B0502040504020204" pitchFamily="34"/>
                <a:cs typeface="Noto Sans" panose="020B0502040504020204" pitchFamily="34"/>
              </a:rPr>
              <a:t>(z. B. für die </a:t>
            </a:r>
            <a:r>
              <a:rPr lang="en-GB" sz="2000" dirty="0" err="1">
                <a:solidFill>
                  <a:srgbClr val="282F39"/>
                </a:solidFill>
                <a:ea typeface="Noto Sans" panose="020B0502040504020204" pitchFamily="34"/>
                <a:cs typeface="Noto Sans" panose="020B0502040504020204" pitchFamily="34"/>
              </a:rPr>
              <a:t>Umgebungserkundung</a:t>
            </a:r>
            <a:r>
              <a:rPr lang="en-GB" sz="2000" dirty="0">
                <a:solidFill>
                  <a:srgbClr val="282F39"/>
                </a:solidFill>
                <a:ea typeface="Noto Sans" panose="020B0502040504020204" pitchFamily="34"/>
                <a:cs typeface="Noto Sans" panose="020B0502040504020204" pitchFamily="34"/>
              </a:rPr>
              <a:t> / </a:t>
            </a:r>
            <a:r>
              <a:rPr lang="en-GB" sz="2000" dirty="0" err="1">
                <a:solidFill>
                  <a:srgbClr val="282F39"/>
                </a:solidFill>
                <a:ea typeface="Noto Sans" panose="020B0502040504020204" pitchFamily="34"/>
                <a:cs typeface="Noto Sans" panose="020B0502040504020204" pitchFamily="34"/>
              </a:rPr>
              <a:t>Legen</a:t>
            </a:r>
            <a:r>
              <a:rPr lang="en-GB" sz="2000" dirty="0">
                <a:solidFill>
                  <a:srgbClr val="282F39"/>
                </a:solidFill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en-GB" sz="2000" dirty="0" err="1">
                <a:solidFill>
                  <a:srgbClr val="282F39"/>
                </a:solidFill>
                <a:ea typeface="Noto Sans" panose="020B0502040504020204" pitchFamily="34"/>
                <a:cs typeface="Noto Sans" panose="020B0502040504020204" pitchFamily="34"/>
              </a:rPr>
              <a:t>eines</a:t>
            </a:r>
            <a:r>
              <a:rPr lang="en-GB" sz="2000" dirty="0">
                <a:solidFill>
                  <a:srgbClr val="282F39"/>
                </a:solidFill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en-GB" sz="2000" dirty="0" err="1">
                <a:solidFill>
                  <a:srgbClr val="282F39"/>
                </a:solidFill>
                <a:ea typeface="Noto Sans" panose="020B0502040504020204" pitchFamily="34"/>
                <a:cs typeface="Noto Sans" panose="020B0502040504020204" pitchFamily="34"/>
              </a:rPr>
              <a:t>Parcours</a:t>
            </a:r>
            <a:r>
              <a:rPr lang="en-GB" sz="2000" dirty="0">
                <a:solidFill>
                  <a:srgbClr val="282F39"/>
                </a:solidFill>
                <a:ea typeface="Noto Sans" panose="020B0502040504020204" pitchFamily="34"/>
                <a:cs typeface="Noto Sans" panose="020B0502040504020204" pitchFamily="34"/>
              </a:rPr>
              <a:t>)</a:t>
            </a:r>
            <a:r>
              <a:rPr lang="en-GB" sz="2000" dirty="0">
                <a:solidFill>
                  <a:srgbClr val="282F39"/>
                </a:solidFill>
                <a:latin typeface="+mj-lt"/>
                <a:ea typeface="Noto Sans" panose="020B0502040504020204" pitchFamily="34"/>
                <a:cs typeface="Noto Sans" panose="020B0502040504020204" pitchFamily="34"/>
              </a:rPr>
              <a:t>, </a:t>
            </a:r>
            <a:r>
              <a:rPr lang="en-GB" sz="2000" dirty="0" err="1">
                <a:solidFill>
                  <a:srgbClr val="282F39"/>
                </a:solidFill>
                <a:latin typeface="+mj-lt"/>
                <a:ea typeface="Noto Sans" panose="020B0502040504020204" pitchFamily="34"/>
                <a:cs typeface="Noto Sans" panose="020B0502040504020204" pitchFamily="34"/>
              </a:rPr>
              <a:t>nutzen</a:t>
            </a:r>
            <a:r>
              <a:rPr lang="en-GB" sz="2000" dirty="0">
                <a:solidFill>
                  <a:srgbClr val="282F39"/>
                </a:solidFill>
                <a:latin typeface="+mj-lt"/>
                <a:ea typeface="Noto Sans" panose="020B0502040504020204" pitchFamily="34"/>
                <a:cs typeface="Noto Sans" panose="020B0502040504020204" pitchFamily="34"/>
              </a:rPr>
              <a:t> Sie </a:t>
            </a:r>
            <a:r>
              <a:rPr lang="en-GB" sz="2000" dirty="0" err="1">
                <a:solidFill>
                  <a:srgbClr val="282F39"/>
                </a:solidFill>
                <a:latin typeface="+mj-lt"/>
                <a:ea typeface="Noto Sans" panose="020B0502040504020204" pitchFamily="34"/>
                <a:cs typeface="Noto Sans" panose="020B0502040504020204" pitchFamily="34"/>
              </a:rPr>
              <a:t>bitte</a:t>
            </a:r>
            <a:r>
              <a:rPr lang="en-GB" sz="2000" dirty="0">
                <a:solidFill>
                  <a:srgbClr val="282F39"/>
                </a:solidFill>
                <a:latin typeface="+mj-lt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en-GB" sz="2000" dirty="0" err="1">
                <a:solidFill>
                  <a:srgbClr val="282F39"/>
                </a:solidFill>
                <a:latin typeface="+mj-lt"/>
                <a:ea typeface="Noto Sans" panose="020B0502040504020204" pitchFamily="34"/>
                <a:cs typeface="Noto Sans" panose="020B0502040504020204" pitchFamily="34"/>
              </a:rPr>
              <a:t>eigene</a:t>
            </a:r>
            <a:r>
              <a:rPr lang="en-GB" sz="2000" dirty="0">
                <a:solidFill>
                  <a:srgbClr val="282F39"/>
                </a:solidFill>
                <a:latin typeface="+mj-lt"/>
                <a:ea typeface="Noto Sans" panose="020B0502040504020204" pitchFamily="34"/>
                <a:cs typeface="Noto Sans" panose="020B0502040504020204" pitchFamily="34"/>
              </a:rPr>
              <a:t> (Etuis, </a:t>
            </a:r>
            <a:r>
              <a:rPr lang="en-GB" sz="2000" dirty="0" err="1">
                <a:solidFill>
                  <a:srgbClr val="282F39"/>
                </a:solidFill>
                <a:latin typeface="+mj-lt"/>
                <a:ea typeface="Noto Sans" panose="020B0502040504020204" pitchFamily="34"/>
                <a:cs typeface="Noto Sans" panose="020B0502040504020204" pitchFamily="34"/>
              </a:rPr>
              <a:t>Hände</a:t>
            </a:r>
            <a:r>
              <a:rPr lang="en-GB" sz="2000" dirty="0">
                <a:solidFill>
                  <a:srgbClr val="282F39"/>
                </a:solidFill>
                <a:latin typeface="+mj-lt"/>
                <a:ea typeface="Noto Sans" panose="020B0502040504020204" pitchFamily="34"/>
                <a:cs typeface="Noto Sans" panose="020B0502040504020204" pitchFamily="34"/>
              </a:rPr>
              <a:t>,…).</a:t>
            </a:r>
          </a:p>
        </p:txBody>
      </p:sp>
      <p:sp>
        <p:nvSpPr>
          <p:cNvPr id="21" name="TextBox 47">
            <a:extLst>
              <a:ext uri="{FF2B5EF4-FFF2-40B4-BE49-F238E27FC236}">
                <a16:creationId xmlns:a16="http://schemas.microsoft.com/office/drawing/2014/main" id="{E805D25D-AFF0-46F6-B2CF-64F44F2ED872}"/>
              </a:ext>
            </a:extLst>
          </p:cNvPr>
          <p:cNvSpPr txBox="1"/>
          <p:nvPr/>
        </p:nvSpPr>
        <p:spPr>
          <a:xfrm>
            <a:off x="5727148" y="1695147"/>
            <a:ext cx="616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>
              <a:defRPr/>
            </a:pPr>
            <a:r>
              <a:rPr lang="de-DE" sz="2400" dirty="0">
                <a:solidFill>
                  <a:srgbClr val="282F39"/>
                </a:solidFill>
                <a:latin typeface="+mj-lt"/>
                <a:ea typeface="Noto Sans" panose="020B0502040504020204" pitchFamily="34"/>
                <a:cs typeface="Noto Sans" panose="020B0502040504020204" pitchFamily="34"/>
              </a:rPr>
              <a:t>Sie benötigen pro Gruppe…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A0BF127B-1FCE-4D95-A1AA-ECD2F30F8BD5}"/>
              </a:ext>
            </a:extLst>
          </p:cNvPr>
          <p:cNvSpPr txBox="1"/>
          <p:nvPr/>
        </p:nvSpPr>
        <p:spPr>
          <a:xfrm>
            <a:off x="189126" y="4173109"/>
            <a:ext cx="5745210" cy="1569660"/>
          </a:xfrm>
          <a:prstGeom prst="rect">
            <a:avLst/>
          </a:prstGeom>
          <a:solidFill>
            <a:srgbClr val="FFC000"/>
          </a:solidFill>
          <a:ln w="38100">
            <a:solidFill>
              <a:srgbClr val="66A3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de-DE" sz="1200" dirty="0"/>
          </a:p>
          <a:p>
            <a:pPr algn="ctr"/>
            <a:r>
              <a:rPr lang="de-DE" dirty="0"/>
              <a:t>Materialien zur Erprobung in Stationsarbeit sowie eine Videoeinführung finden Sie hinter hinterlegt: </a:t>
            </a:r>
          </a:p>
          <a:p>
            <a:pPr algn="ctr"/>
            <a:endParaRPr lang="de-DE" dirty="0"/>
          </a:p>
          <a:p>
            <a:pPr algn="ctr"/>
            <a:r>
              <a:rPr lang="de-DE" dirty="0">
                <a:hlinkClick r:id="rId10"/>
              </a:rPr>
              <a:t>https://www.uni-muenster.de/Lernroboter/video/#thymio</a:t>
            </a:r>
            <a:endParaRPr lang="de-DE" dirty="0"/>
          </a:p>
          <a:p>
            <a:pPr algn="ctr"/>
            <a:r>
              <a:rPr lang="de-DE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13587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Thymio – Verhaltensmuster 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15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D79FADE1-E793-4B5D-94D9-93FBAEC8F1B0}"/>
              </a:ext>
            </a:extLst>
          </p:cNvPr>
          <p:cNvGrpSpPr/>
          <p:nvPr/>
        </p:nvGrpSpPr>
        <p:grpSpPr>
          <a:xfrm>
            <a:off x="6366723" y="1203843"/>
            <a:ext cx="5108783" cy="5541946"/>
            <a:chOff x="389523" y="1168659"/>
            <a:chExt cx="5108783" cy="5541946"/>
          </a:xfrm>
        </p:grpSpPr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7355D1F7-6046-4F89-A7BC-21387D4C1D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r="70516"/>
            <a:stretch/>
          </p:blipFill>
          <p:spPr>
            <a:xfrm>
              <a:off x="389523" y="1490438"/>
              <a:ext cx="2502112" cy="3806755"/>
            </a:xfrm>
            <a:prstGeom prst="rect">
              <a:avLst/>
            </a:prstGeom>
          </p:spPr>
        </p:pic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01E8B28E-035A-428A-A711-7EA0FEFDA1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r="70691"/>
            <a:stretch/>
          </p:blipFill>
          <p:spPr>
            <a:xfrm>
              <a:off x="3027684" y="1168659"/>
              <a:ext cx="2470622" cy="5541946"/>
            </a:xfrm>
            <a:prstGeom prst="rect">
              <a:avLst/>
            </a:prstGeom>
          </p:spPr>
        </p:pic>
      </p:grp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67FAAFCD-DCB5-4963-8D99-40CDBEE0AC51}"/>
              </a:ext>
            </a:extLst>
          </p:cNvPr>
          <p:cNvGrpSpPr/>
          <p:nvPr/>
        </p:nvGrpSpPr>
        <p:grpSpPr>
          <a:xfrm>
            <a:off x="311271" y="1401939"/>
            <a:ext cx="5795142" cy="4853514"/>
            <a:chOff x="6095206" y="1502836"/>
            <a:chExt cx="5795142" cy="4853514"/>
          </a:xfrm>
        </p:grpSpPr>
        <p:sp>
          <p:nvSpPr>
            <p:cNvPr id="12" name="Rectangle 44">
              <a:extLst>
                <a:ext uri="{FF2B5EF4-FFF2-40B4-BE49-F238E27FC236}">
                  <a16:creationId xmlns:a16="http://schemas.microsoft.com/office/drawing/2014/main" id="{70E66F33-E686-4F06-898B-C71D090531E0}"/>
                </a:ext>
              </a:extLst>
            </p:cNvPr>
            <p:cNvSpPr/>
            <p:nvPr/>
          </p:nvSpPr>
          <p:spPr>
            <a:xfrm>
              <a:off x="6095206" y="1572877"/>
              <a:ext cx="5795142" cy="4783473"/>
            </a:xfrm>
            <a:prstGeom prst="rect">
              <a:avLst/>
            </a:prstGeom>
            <a:solidFill>
              <a:srgbClr val="66A300">
                <a:alpha val="1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>
                <a:defRPr/>
              </a:pPr>
              <a:endParaRPr lang="en-US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45">
              <a:extLst>
                <a:ext uri="{FF2B5EF4-FFF2-40B4-BE49-F238E27FC236}">
                  <a16:creationId xmlns:a16="http://schemas.microsoft.com/office/drawing/2014/main" id="{3D1AD74C-E09A-4439-BE1A-69D16BEAE942}"/>
                </a:ext>
              </a:extLst>
            </p:cNvPr>
            <p:cNvSpPr/>
            <p:nvPr/>
          </p:nvSpPr>
          <p:spPr>
            <a:xfrm>
              <a:off x="6095206" y="1502836"/>
              <a:ext cx="5795142" cy="93262"/>
            </a:xfrm>
            <a:prstGeom prst="rect">
              <a:avLst/>
            </a:prstGeom>
            <a:solidFill>
              <a:srgbClr val="66A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>
                <a:defRPr/>
              </a:pPr>
              <a:endParaRPr lang="en-US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TextBox 46">
              <a:extLst>
                <a:ext uri="{FF2B5EF4-FFF2-40B4-BE49-F238E27FC236}">
                  <a16:creationId xmlns:a16="http://schemas.microsoft.com/office/drawing/2014/main" id="{2ADEC159-E918-4AC8-B21A-87DB54B46998}"/>
                </a:ext>
              </a:extLst>
            </p:cNvPr>
            <p:cNvSpPr txBox="1"/>
            <p:nvPr/>
          </p:nvSpPr>
          <p:spPr>
            <a:xfrm>
              <a:off x="6299200" y="2280262"/>
              <a:ext cx="5398530" cy="3975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09">
                <a:lnSpc>
                  <a:spcPts val="3400"/>
                </a:lnSpc>
                <a:defRPr/>
              </a:pPr>
              <a:r>
                <a:rPr lang="de-DE" sz="2000" dirty="0">
                  <a:solidFill>
                    <a:srgbClr val="282F39"/>
                  </a:solidFill>
                  <a:latin typeface="+mj-lt"/>
                  <a:ea typeface="Noto Sans" panose="020B0502040504020204" pitchFamily="34"/>
                  <a:cs typeface="Noto Sans" panose="020B0502040504020204" pitchFamily="34"/>
                </a:rPr>
                <a:t>Die Intensität der Ausführungen von Aktoren kann über die sensitiven Knöpfe verändert werden. Dies erläutert H. </a:t>
              </a:r>
              <a:r>
                <a:rPr lang="de-DE" sz="2000" dirty="0" err="1">
                  <a:solidFill>
                    <a:srgbClr val="282F39"/>
                  </a:solidFill>
                  <a:latin typeface="+mj-lt"/>
                  <a:ea typeface="Noto Sans" panose="020B0502040504020204" pitchFamily="34"/>
                  <a:cs typeface="Noto Sans" panose="020B0502040504020204" pitchFamily="34"/>
                </a:rPr>
                <a:t>Milchram</a:t>
              </a:r>
              <a:r>
                <a:rPr lang="de-DE" sz="2000" dirty="0">
                  <a:solidFill>
                    <a:srgbClr val="282F39"/>
                  </a:solidFill>
                  <a:latin typeface="+mj-lt"/>
                  <a:ea typeface="Noto Sans" panose="020B0502040504020204" pitchFamily="34"/>
                  <a:cs typeface="Noto Sans" panose="020B0502040504020204" pitchFamily="34"/>
                </a:rPr>
                <a:t> in seiner Handreichung „Hilfe, die Roboter kommen!“, S. 47 ff. (als CC-BY-SA freigegeben und verfügbar unter: </a:t>
              </a:r>
              <a:r>
                <a:rPr lang="de-DE" sz="2000" dirty="0">
                  <a:hlinkClick r:id="rId12"/>
                </a:rPr>
                <a:t>http://hemi.bplaced.net/Robotik/Robotik-Koffer_Lehrer.pdf</a:t>
              </a:r>
              <a:r>
                <a:rPr lang="de-DE" sz="2000" dirty="0"/>
                <a:t>)</a:t>
              </a:r>
              <a:r>
                <a:rPr lang="de-DE" sz="2000" dirty="0">
                  <a:solidFill>
                    <a:srgbClr val="282F39"/>
                  </a:solidFill>
                  <a:latin typeface="+mj-lt"/>
                  <a:ea typeface="Noto Sans" panose="020B0502040504020204" pitchFamily="34"/>
                  <a:cs typeface="Noto Sans" panose="020B0502040504020204" pitchFamily="34"/>
                </a:rPr>
                <a:t>. </a:t>
              </a:r>
            </a:p>
            <a:p>
              <a:pPr defTabSz="914309">
                <a:lnSpc>
                  <a:spcPts val="3400"/>
                </a:lnSpc>
                <a:defRPr/>
              </a:pPr>
              <a:r>
                <a:rPr lang="de-DE" sz="2000" dirty="0">
                  <a:solidFill>
                    <a:srgbClr val="282F39"/>
                  </a:solidFill>
                  <a:latin typeface="+mj-lt"/>
                  <a:ea typeface="Noto Sans" panose="020B0502040504020204" pitchFamily="34"/>
                  <a:cs typeface="Noto Sans" panose="020B0502040504020204" pitchFamily="34"/>
                </a:rPr>
                <a:t>Wenn Sie die Verhaltensmuster im Unterrichts-entwurf nutzen, sollten Sie dies beschreiben!</a:t>
              </a:r>
            </a:p>
          </p:txBody>
        </p:sp>
        <p:sp>
          <p:nvSpPr>
            <p:cNvPr id="21" name="TextBox 47">
              <a:extLst>
                <a:ext uri="{FF2B5EF4-FFF2-40B4-BE49-F238E27FC236}">
                  <a16:creationId xmlns:a16="http://schemas.microsoft.com/office/drawing/2014/main" id="{5D7A5900-C96F-49B3-8489-023840C84D0E}"/>
                </a:ext>
              </a:extLst>
            </p:cNvPr>
            <p:cNvSpPr txBox="1"/>
            <p:nvPr/>
          </p:nvSpPr>
          <p:spPr>
            <a:xfrm>
              <a:off x="6095206" y="1695147"/>
              <a:ext cx="57951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09">
                <a:defRPr/>
              </a:pPr>
              <a:r>
                <a:rPr lang="de-DE" sz="2400" b="1" dirty="0">
                  <a:solidFill>
                    <a:srgbClr val="282F39"/>
                  </a:solidFill>
                  <a:latin typeface="+mj-lt"/>
                  <a:ea typeface="Noto Sans" panose="020B0502040504020204" pitchFamily="34"/>
                  <a:cs typeface="Noto Sans" panose="020B0502040504020204" pitchFamily="34"/>
                </a:rPr>
                <a:t>Intensität der Aktoren verändern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98399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Thymio – Verhaltensmuster 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16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67FAAFCD-DCB5-4963-8D99-40CDBEE0AC51}"/>
              </a:ext>
            </a:extLst>
          </p:cNvPr>
          <p:cNvGrpSpPr/>
          <p:nvPr/>
        </p:nvGrpSpPr>
        <p:grpSpPr>
          <a:xfrm>
            <a:off x="2384991" y="1391344"/>
            <a:ext cx="9175629" cy="5252282"/>
            <a:chOff x="6095206" y="1502836"/>
            <a:chExt cx="5795142" cy="5252282"/>
          </a:xfrm>
        </p:grpSpPr>
        <p:sp>
          <p:nvSpPr>
            <p:cNvPr id="12" name="Rectangle 44">
              <a:extLst>
                <a:ext uri="{FF2B5EF4-FFF2-40B4-BE49-F238E27FC236}">
                  <a16:creationId xmlns:a16="http://schemas.microsoft.com/office/drawing/2014/main" id="{70E66F33-E686-4F06-898B-C71D090531E0}"/>
                </a:ext>
              </a:extLst>
            </p:cNvPr>
            <p:cNvSpPr/>
            <p:nvPr/>
          </p:nvSpPr>
          <p:spPr>
            <a:xfrm>
              <a:off x="6095206" y="1572877"/>
              <a:ext cx="5795142" cy="5182241"/>
            </a:xfrm>
            <a:prstGeom prst="rect">
              <a:avLst/>
            </a:prstGeom>
            <a:solidFill>
              <a:srgbClr val="AFAFAF">
                <a:alpha val="1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>
                <a:defRPr/>
              </a:pPr>
              <a:endParaRPr lang="en-US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45">
              <a:extLst>
                <a:ext uri="{FF2B5EF4-FFF2-40B4-BE49-F238E27FC236}">
                  <a16:creationId xmlns:a16="http://schemas.microsoft.com/office/drawing/2014/main" id="{3D1AD74C-E09A-4439-BE1A-69D16BEAE942}"/>
                </a:ext>
              </a:extLst>
            </p:cNvPr>
            <p:cNvSpPr/>
            <p:nvPr/>
          </p:nvSpPr>
          <p:spPr>
            <a:xfrm>
              <a:off x="6095206" y="1502836"/>
              <a:ext cx="5795142" cy="93262"/>
            </a:xfrm>
            <a:prstGeom prst="rect">
              <a:avLst/>
            </a:prstGeom>
            <a:solidFill>
              <a:srgbClr val="094C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>
                <a:defRPr/>
              </a:pPr>
              <a:endParaRPr lang="en-US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TextBox 46">
              <a:extLst>
                <a:ext uri="{FF2B5EF4-FFF2-40B4-BE49-F238E27FC236}">
                  <a16:creationId xmlns:a16="http://schemas.microsoft.com/office/drawing/2014/main" id="{2ADEC159-E918-4AC8-B21A-87DB54B46998}"/>
                </a:ext>
              </a:extLst>
            </p:cNvPr>
            <p:cNvSpPr txBox="1"/>
            <p:nvPr/>
          </p:nvSpPr>
          <p:spPr>
            <a:xfrm>
              <a:off x="6299200" y="2280262"/>
              <a:ext cx="5398530" cy="4411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09">
                <a:lnSpc>
                  <a:spcPts val="3400"/>
                </a:lnSpc>
                <a:defRPr/>
              </a:pPr>
              <a:r>
                <a:rPr lang="de-DE" sz="2000" dirty="0">
                  <a:solidFill>
                    <a:srgbClr val="282F39"/>
                  </a:solidFill>
                  <a:latin typeface="+mj-lt"/>
                  <a:ea typeface="Noto Sans" panose="020B0502040504020204" pitchFamily="34"/>
                  <a:cs typeface="Noto Sans" panose="020B0502040504020204" pitchFamily="34"/>
                </a:rPr>
                <a:t>Fährt der Thymio eigenständig (Modus: lila) nicht weiter als 40 cm geradeaus oder fährt der Roboter auf kurzer Distanz ohne erkennbaren Grund Schlangenlinien, so ist die Kalibrierung des Moters nötig. </a:t>
              </a:r>
            </a:p>
            <a:p>
              <a:pPr defTabSz="914309">
                <a:lnSpc>
                  <a:spcPts val="3400"/>
                </a:lnSpc>
                <a:defRPr/>
              </a:pPr>
              <a:endParaRPr lang="de-DE" sz="1000" dirty="0">
                <a:solidFill>
                  <a:srgbClr val="282F39"/>
                </a:solidFill>
                <a:latin typeface="+mj-lt"/>
                <a:ea typeface="Noto Sans" panose="020B0502040504020204" pitchFamily="34"/>
                <a:cs typeface="Noto Sans" panose="020B0502040504020204" pitchFamily="34"/>
              </a:endParaRPr>
            </a:p>
            <a:p>
              <a:pPr defTabSz="914309">
                <a:lnSpc>
                  <a:spcPts val="3400"/>
                </a:lnSpc>
                <a:defRPr/>
              </a:pPr>
              <a:r>
                <a:rPr lang="de-DE" sz="2000" i="1" dirty="0">
                  <a:solidFill>
                    <a:srgbClr val="282F39"/>
                  </a:solidFill>
                  <a:latin typeface="+mj-lt"/>
                  <a:ea typeface="Noto Sans" panose="020B0502040504020204" pitchFamily="34"/>
                  <a:cs typeface="Noto Sans" panose="020B0502040504020204" pitchFamily="34"/>
                </a:rPr>
                <a:t>Auch solche Hinweise sollten Sie bitte (inkl. einer </a:t>
              </a:r>
              <a:r>
                <a:rPr lang="de-DE" sz="2000" i="1" dirty="0" err="1">
                  <a:solidFill>
                    <a:srgbClr val="282F39"/>
                  </a:solidFill>
                  <a:latin typeface="+mj-lt"/>
                  <a:ea typeface="Noto Sans" panose="020B0502040504020204" pitchFamily="34"/>
                  <a:cs typeface="Noto Sans" panose="020B0502040504020204" pitchFamily="34"/>
                </a:rPr>
                <a:t>schüler</a:t>
              </a:r>
              <a:r>
                <a:rPr lang="de-DE" sz="2000" i="1" dirty="0">
                  <a:solidFill>
                    <a:srgbClr val="282F39"/>
                  </a:solidFill>
                  <a:latin typeface="+mj-lt"/>
                  <a:ea typeface="Noto Sans" panose="020B0502040504020204" pitchFamily="34"/>
                  <a:cs typeface="Noto Sans" panose="020B0502040504020204" pitchFamily="34"/>
                </a:rPr>
                <a:t>*innengerechten Anleitung, bspw. per Video-Tutorial) in einem Unterrichtsentwurf einarbeiten. </a:t>
              </a:r>
            </a:p>
            <a:p>
              <a:pPr defTabSz="914309">
                <a:lnSpc>
                  <a:spcPts val="3400"/>
                </a:lnSpc>
                <a:defRPr/>
              </a:pPr>
              <a:endParaRPr lang="de-DE" sz="1050" dirty="0">
                <a:solidFill>
                  <a:srgbClr val="282F39"/>
                </a:solidFill>
                <a:latin typeface="+mj-lt"/>
                <a:ea typeface="Noto Sans" panose="020B0502040504020204" pitchFamily="34"/>
                <a:cs typeface="Noto Sans" panose="020B0502040504020204" pitchFamily="34"/>
              </a:endParaRPr>
            </a:p>
            <a:p>
              <a:pPr defTabSz="914309">
                <a:lnSpc>
                  <a:spcPts val="3400"/>
                </a:lnSpc>
                <a:defRPr/>
              </a:pPr>
              <a:r>
                <a:rPr lang="de-DE" sz="2000" dirty="0">
                  <a:solidFill>
                    <a:srgbClr val="282F39"/>
                  </a:solidFill>
                  <a:latin typeface="+mj-lt"/>
                  <a:ea typeface="Noto Sans" panose="020B0502040504020204" pitchFamily="34"/>
                  <a:cs typeface="Noto Sans" panose="020B0502040504020204" pitchFamily="34"/>
                </a:rPr>
                <a:t>Der Hersteller stellt eine Beschreibung sowie eine Kalibrierungsvorlage hier bereit: </a:t>
              </a:r>
              <a:r>
                <a:rPr lang="de-DE" sz="2000" dirty="0">
                  <a:hlinkClick r:id="rId10"/>
                </a:rPr>
                <a:t>http://wiki.thymio.org/de:thymiomotorcalibration</a:t>
              </a:r>
              <a:r>
                <a:rPr lang="de-DE" sz="2000" dirty="0"/>
                <a:t> </a:t>
              </a:r>
            </a:p>
            <a:p>
              <a:pPr defTabSz="914309">
                <a:lnSpc>
                  <a:spcPts val="3400"/>
                </a:lnSpc>
                <a:defRPr/>
              </a:pPr>
              <a:r>
                <a:rPr lang="de-DE" sz="2000" dirty="0">
                  <a:solidFill>
                    <a:srgbClr val="282F39"/>
                  </a:solidFill>
                  <a:latin typeface="+mj-lt"/>
                  <a:ea typeface="Noto Sans" panose="020B0502040504020204" pitchFamily="34"/>
                  <a:cs typeface="Noto Sans" panose="020B0502040504020204" pitchFamily="34"/>
                </a:rPr>
                <a:t>Sofern einer Ihrer Roboter kalibriert werden muss, sprechen Sie uns bitte an.</a:t>
              </a:r>
            </a:p>
          </p:txBody>
        </p:sp>
        <p:sp>
          <p:nvSpPr>
            <p:cNvPr id="21" name="TextBox 47">
              <a:extLst>
                <a:ext uri="{FF2B5EF4-FFF2-40B4-BE49-F238E27FC236}">
                  <a16:creationId xmlns:a16="http://schemas.microsoft.com/office/drawing/2014/main" id="{5D7A5900-C96F-49B3-8489-023840C84D0E}"/>
                </a:ext>
              </a:extLst>
            </p:cNvPr>
            <p:cNvSpPr txBox="1"/>
            <p:nvPr/>
          </p:nvSpPr>
          <p:spPr>
            <a:xfrm>
              <a:off x="6095206" y="1695147"/>
              <a:ext cx="57951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09">
                <a:defRPr/>
              </a:pPr>
              <a:r>
                <a:rPr lang="de-DE" sz="2400" b="1" dirty="0">
                  <a:solidFill>
                    <a:srgbClr val="282F39"/>
                  </a:solidFill>
                  <a:latin typeface="+mj-lt"/>
                  <a:ea typeface="Noto Sans" panose="020B0502040504020204" pitchFamily="34"/>
                  <a:cs typeface="Noto Sans" panose="020B0502040504020204" pitchFamily="34"/>
                </a:rPr>
                <a:t>Bedienungshinweis | Kalibrierung des Motors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731501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Thymio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/>
          <p:cNvSpPr txBox="1"/>
          <p:nvPr/>
        </p:nvSpPr>
        <p:spPr>
          <a:xfrm>
            <a:off x="485567" y="1377733"/>
            <a:ext cx="11414184" cy="4011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15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Der Thymio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verfügt über voreingestellte „Verhaltensweisen“, sodass die Sensorik und die Befehlsausführung der Aktoren direkt erprobt werden können </a:t>
            </a:r>
          </a:p>
          <a:p>
            <a:pPr lvl="3">
              <a:lnSpc>
                <a:spcPct val="150000"/>
              </a:lnSpc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(bspw. „freundliches“ Verhalten, fünf Infrarotsensoren reagieren auf einen Gegenstand, </a:t>
            </a:r>
          </a:p>
          <a:p>
            <a:pPr lvl="3">
              <a:lnSpc>
                <a:spcPct val="150000"/>
              </a:lnSpc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Thymio folge diesem, sobald er sich bewegt)</a:t>
            </a:r>
          </a:p>
          <a:p>
            <a:pPr lvl="3">
              <a:lnSpc>
                <a:spcPct val="150000"/>
              </a:lnSpc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und kann mittels verschiedener Software über visuelle Blöcke und über die Eingabe von Quelltext programmiert werden.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17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EE46804C-ED3D-4241-AAED-E23390582496}"/>
              </a:ext>
            </a:extLst>
          </p:cNvPr>
          <p:cNvSpPr/>
          <p:nvPr/>
        </p:nvSpPr>
        <p:spPr bwMode="auto">
          <a:xfrm>
            <a:off x="452377" y="4296585"/>
            <a:ext cx="11414184" cy="1183682"/>
          </a:xfrm>
          <a:prstGeom prst="roundRect">
            <a:avLst/>
          </a:prstGeom>
          <a:noFill/>
          <a:ln w="38100"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50878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Thymio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/>
          <p:cNvSpPr txBox="1"/>
          <p:nvPr/>
        </p:nvSpPr>
        <p:spPr>
          <a:xfrm>
            <a:off x="485567" y="1377733"/>
            <a:ext cx="11414184" cy="4507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zur Programmierung ist die Nutzung von Aseba-Blöcken, </a:t>
            </a:r>
            <a:r>
              <a:rPr lang="de-DE" sz="215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Scatch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, </a:t>
            </a:r>
            <a:r>
              <a:rPr lang="de-DE" sz="215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Blockly</a:t>
            </a: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>
              <a:lnSpc>
                <a:spcPct val="150000"/>
              </a:lnSpc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     ebenso wie das Aseba-Coding möglich   &gt; Anleitungen s. 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hlinkClick r:id="rId2"/>
              </a:rPr>
              <a:t>Website des Herstellers</a:t>
            </a: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>
              <a:lnSpc>
                <a:spcPct val="150000"/>
              </a:lnSpc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Verwendung von </a:t>
            </a:r>
            <a:r>
              <a:rPr lang="de-DE" sz="2150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Aseba in dieser Lehrveranstaltung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Hinweis zur Software: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Der </a:t>
            </a:r>
            <a:r>
              <a:rPr lang="de-DE" sz="215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Thymio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bezieht ggfs. über </a:t>
            </a:r>
            <a:r>
              <a:rPr lang="de-DE" sz="215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Aseba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Firmware Upgrades. Diese sollten regelmäßig installiert werden. 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Wenn Ihr </a:t>
            </a:r>
            <a:r>
              <a:rPr lang="de-DE" sz="215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Thymio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gleich um ein Firmware-Upgrade bittet, sprechen Sie uns bitte an.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18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6033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Thymio | Aseba (VPL)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/>
          <p:cNvSpPr txBox="1"/>
          <p:nvPr/>
        </p:nvSpPr>
        <p:spPr>
          <a:xfrm>
            <a:off x="485567" y="1084999"/>
            <a:ext cx="11414184" cy="2026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Aseba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greift auf VPL zurück: </a:t>
            </a:r>
          </a:p>
          <a:p>
            <a:pPr>
              <a:lnSpc>
                <a:spcPct val="150000"/>
              </a:lnSpc>
            </a:pP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     </a:t>
            </a:r>
            <a:r>
              <a:rPr lang="de-DE" sz="215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Visual </a:t>
            </a:r>
            <a:r>
              <a:rPr lang="de-DE" sz="2150" b="1" dirty="0" err="1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Programming</a:t>
            </a:r>
            <a:r>
              <a:rPr lang="de-DE" sz="215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Language (Microsoft),</a:t>
            </a:r>
            <a:r>
              <a:rPr lang="de-DE" sz="2150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eine Programmieroberfläche der Firma Microsoft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Der </a:t>
            </a:r>
            <a:r>
              <a:rPr lang="de-DE" sz="215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Thymio wird per Kabel verbunden</a:t>
            </a:r>
            <a:r>
              <a:rPr lang="de-DE" sz="2150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(Laden und Datenübertragung) und muss </a:t>
            </a:r>
            <a:r>
              <a:rPr lang="de-DE" sz="215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eingeschaltet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sein, damit die Software ihn erkennt: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19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BC9D97E7-BEFB-4461-AF7B-4B9BA24BFFDF}"/>
              </a:ext>
            </a:extLst>
          </p:cNvPr>
          <p:cNvGrpSpPr/>
          <p:nvPr/>
        </p:nvGrpSpPr>
        <p:grpSpPr>
          <a:xfrm>
            <a:off x="1867203" y="3307990"/>
            <a:ext cx="8650912" cy="3245155"/>
            <a:chOff x="3043310" y="3111195"/>
            <a:chExt cx="6878010" cy="2580099"/>
          </a:xfrm>
        </p:grpSpPr>
        <p:pic>
          <p:nvPicPr>
            <p:cNvPr id="2" name="Grafik 1">
              <a:extLst>
                <a:ext uri="{FF2B5EF4-FFF2-40B4-BE49-F238E27FC236}">
                  <a16:creationId xmlns:a16="http://schemas.microsoft.com/office/drawing/2014/main" id="{AF367A3E-7EF3-46E1-A035-BD325A8174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b="66036"/>
            <a:stretch/>
          </p:blipFill>
          <p:spPr>
            <a:xfrm>
              <a:off x="3043310" y="3111195"/>
              <a:ext cx="6878010" cy="1187427"/>
            </a:xfrm>
            <a:prstGeom prst="rect">
              <a:avLst/>
            </a:prstGeom>
          </p:spPr>
        </p:pic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4AC85FEC-705A-4213-9CBD-4E6C942425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t="56228"/>
            <a:stretch/>
          </p:blipFill>
          <p:spPr>
            <a:xfrm>
              <a:off x="3051849" y="4160944"/>
              <a:ext cx="6869471" cy="15303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576750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ieren 7"/>
          <p:cNvGrpSpPr/>
          <p:nvPr/>
        </p:nvGrpSpPr>
        <p:grpSpPr>
          <a:xfrm rot="21223857" flipV="1">
            <a:off x="199208" y="721708"/>
            <a:ext cx="9315451" cy="554038"/>
            <a:chOff x="-15876" y="2994005"/>
            <a:chExt cx="12891701" cy="766736"/>
          </a:xfrm>
          <a:solidFill>
            <a:schemeClr val="accent1"/>
          </a:solidFill>
        </p:grpSpPr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-15876" y="3140102"/>
              <a:ext cx="9767637" cy="474541"/>
            </a:xfrm>
            <a:custGeom>
              <a:avLst/>
              <a:gdLst>
                <a:gd name="T0" fmla="*/ 0 w 2212"/>
                <a:gd name="T1" fmla="*/ 46 h 207"/>
                <a:gd name="T2" fmla="*/ 0 w 2212"/>
                <a:gd name="T3" fmla="*/ 58 h 207"/>
                <a:gd name="T4" fmla="*/ 281 w 2212"/>
                <a:gd name="T5" fmla="*/ 32 h 207"/>
                <a:gd name="T6" fmla="*/ 738 w 2212"/>
                <a:gd name="T7" fmla="*/ 110 h 207"/>
                <a:gd name="T8" fmla="*/ 1095 w 2212"/>
                <a:gd name="T9" fmla="*/ 179 h 207"/>
                <a:gd name="T10" fmla="*/ 1460 w 2212"/>
                <a:gd name="T11" fmla="*/ 202 h 207"/>
                <a:gd name="T12" fmla="*/ 1924 w 2212"/>
                <a:gd name="T13" fmla="*/ 137 h 207"/>
                <a:gd name="T14" fmla="*/ 2212 w 2212"/>
                <a:gd name="T15" fmla="*/ 30 h 207"/>
                <a:gd name="T16" fmla="*/ 1916 w 2212"/>
                <a:gd name="T17" fmla="*/ 107 h 207"/>
                <a:gd name="T18" fmla="*/ 1459 w 2212"/>
                <a:gd name="T19" fmla="*/ 171 h 207"/>
                <a:gd name="T20" fmla="*/ 1100 w 2212"/>
                <a:gd name="T21" fmla="*/ 148 h 207"/>
                <a:gd name="T22" fmla="*/ 744 w 2212"/>
                <a:gd name="T23" fmla="*/ 80 h 207"/>
                <a:gd name="T24" fmla="*/ 282 w 2212"/>
                <a:gd name="T25" fmla="*/ 1 h 207"/>
                <a:gd name="T26" fmla="*/ 0 w 2212"/>
                <a:gd name="T27" fmla="*/ 46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12" h="207">
                  <a:moveTo>
                    <a:pt x="0" y="46"/>
                  </a:moveTo>
                  <a:cubicBezTo>
                    <a:pt x="0" y="58"/>
                    <a:pt x="0" y="58"/>
                    <a:pt x="0" y="58"/>
                  </a:cubicBezTo>
                  <a:cubicBezTo>
                    <a:pt x="105" y="39"/>
                    <a:pt x="156" y="30"/>
                    <a:pt x="281" y="32"/>
                  </a:cubicBezTo>
                  <a:cubicBezTo>
                    <a:pt x="416" y="40"/>
                    <a:pt x="551" y="73"/>
                    <a:pt x="738" y="110"/>
                  </a:cubicBezTo>
                  <a:cubicBezTo>
                    <a:pt x="924" y="149"/>
                    <a:pt x="1095" y="179"/>
                    <a:pt x="1095" y="179"/>
                  </a:cubicBezTo>
                  <a:cubicBezTo>
                    <a:pt x="1095" y="179"/>
                    <a:pt x="1268" y="207"/>
                    <a:pt x="1460" y="202"/>
                  </a:cubicBezTo>
                  <a:cubicBezTo>
                    <a:pt x="1652" y="202"/>
                    <a:pt x="1858" y="156"/>
                    <a:pt x="1924" y="137"/>
                  </a:cubicBezTo>
                  <a:cubicBezTo>
                    <a:pt x="2048" y="104"/>
                    <a:pt x="2115" y="76"/>
                    <a:pt x="2212" y="30"/>
                  </a:cubicBezTo>
                  <a:cubicBezTo>
                    <a:pt x="2108" y="57"/>
                    <a:pt x="2039" y="75"/>
                    <a:pt x="1916" y="107"/>
                  </a:cubicBezTo>
                  <a:cubicBezTo>
                    <a:pt x="1850" y="126"/>
                    <a:pt x="1648" y="171"/>
                    <a:pt x="1459" y="171"/>
                  </a:cubicBezTo>
                  <a:cubicBezTo>
                    <a:pt x="1270" y="176"/>
                    <a:pt x="1099" y="148"/>
                    <a:pt x="1100" y="148"/>
                  </a:cubicBezTo>
                  <a:cubicBezTo>
                    <a:pt x="1100" y="148"/>
                    <a:pt x="930" y="118"/>
                    <a:pt x="744" y="80"/>
                  </a:cubicBezTo>
                  <a:cubicBezTo>
                    <a:pt x="558" y="43"/>
                    <a:pt x="388" y="6"/>
                    <a:pt x="282" y="1"/>
                  </a:cubicBezTo>
                  <a:cubicBezTo>
                    <a:pt x="189" y="0"/>
                    <a:pt x="75" y="9"/>
                    <a:pt x="0" y="46"/>
                  </a:cubicBezTo>
                  <a:close/>
                </a:path>
              </a:pathLst>
            </a:custGeom>
            <a:solidFill>
              <a:srgbClr val="71AE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auto">
            <a:xfrm>
              <a:off x="-15875" y="2994005"/>
              <a:ext cx="12891700" cy="766736"/>
            </a:xfrm>
            <a:custGeom>
              <a:avLst/>
              <a:gdLst>
                <a:gd name="T0" fmla="*/ 0 w 3260"/>
                <a:gd name="T1" fmla="*/ 181 h 257"/>
                <a:gd name="T2" fmla="*/ 0 w 3260"/>
                <a:gd name="T3" fmla="*/ 195 h 257"/>
                <a:gd name="T4" fmla="*/ 441 w 3260"/>
                <a:gd name="T5" fmla="*/ 134 h 257"/>
                <a:gd name="T6" fmla="*/ 1106 w 3260"/>
                <a:gd name="T7" fmla="*/ 44 h 257"/>
                <a:gd name="T8" fmla="*/ 1629 w 3260"/>
                <a:gd name="T9" fmla="*/ 64 h 257"/>
                <a:gd name="T10" fmla="*/ 2148 w 3260"/>
                <a:gd name="T11" fmla="*/ 136 h 257"/>
                <a:gd name="T12" fmla="*/ 2816 w 3260"/>
                <a:gd name="T13" fmla="*/ 240 h 257"/>
                <a:gd name="T14" fmla="*/ 3260 w 3260"/>
                <a:gd name="T15" fmla="*/ 221 h 257"/>
                <a:gd name="T16" fmla="*/ 2819 w 3260"/>
                <a:gd name="T17" fmla="*/ 209 h 257"/>
                <a:gd name="T18" fmla="*/ 2153 w 3260"/>
                <a:gd name="T19" fmla="*/ 105 h 257"/>
                <a:gd name="T20" fmla="*/ 1632 w 3260"/>
                <a:gd name="T21" fmla="*/ 33 h 257"/>
                <a:gd name="T22" fmla="*/ 1105 w 3260"/>
                <a:gd name="T23" fmla="*/ 12 h 257"/>
                <a:gd name="T24" fmla="*/ 434 w 3260"/>
                <a:gd name="T25" fmla="*/ 104 h 257"/>
                <a:gd name="T26" fmla="*/ 0 w 3260"/>
                <a:gd name="T27" fmla="*/ 181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60" h="257">
                  <a:moveTo>
                    <a:pt x="0" y="181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114" y="194"/>
                    <a:pt x="295" y="166"/>
                    <a:pt x="441" y="134"/>
                  </a:cubicBezTo>
                  <a:cubicBezTo>
                    <a:pt x="538" y="110"/>
                    <a:pt x="832" y="51"/>
                    <a:pt x="1106" y="44"/>
                  </a:cubicBezTo>
                  <a:cubicBezTo>
                    <a:pt x="1380" y="32"/>
                    <a:pt x="1629" y="65"/>
                    <a:pt x="1629" y="64"/>
                  </a:cubicBezTo>
                  <a:cubicBezTo>
                    <a:pt x="1629" y="63"/>
                    <a:pt x="1877" y="91"/>
                    <a:pt x="2148" y="136"/>
                  </a:cubicBezTo>
                  <a:cubicBezTo>
                    <a:pt x="2420" y="177"/>
                    <a:pt x="2715" y="233"/>
                    <a:pt x="2816" y="240"/>
                  </a:cubicBezTo>
                  <a:cubicBezTo>
                    <a:pt x="3001" y="257"/>
                    <a:pt x="3108" y="250"/>
                    <a:pt x="3260" y="221"/>
                  </a:cubicBezTo>
                  <a:cubicBezTo>
                    <a:pt x="3106" y="230"/>
                    <a:pt x="3002" y="226"/>
                    <a:pt x="2819" y="209"/>
                  </a:cubicBezTo>
                  <a:cubicBezTo>
                    <a:pt x="2720" y="202"/>
                    <a:pt x="2426" y="147"/>
                    <a:pt x="2153" y="105"/>
                  </a:cubicBezTo>
                  <a:cubicBezTo>
                    <a:pt x="1882" y="60"/>
                    <a:pt x="1632" y="32"/>
                    <a:pt x="1632" y="33"/>
                  </a:cubicBezTo>
                  <a:cubicBezTo>
                    <a:pt x="1632" y="34"/>
                    <a:pt x="1382" y="0"/>
                    <a:pt x="1105" y="12"/>
                  </a:cubicBezTo>
                  <a:cubicBezTo>
                    <a:pt x="828" y="19"/>
                    <a:pt x="531" y="79"/>
                    <a:pt x="434" y="104"/>
                  </a:cubicBezTo>
                  <a:cubicBezTo>
                    <a:pt x="255" y="143"/>
                    <a:pt x="154" y="169"/>
                    <a:pt x="0" y="181"/>
                  </a:cubicBezTo>
                  <a:close/>
                </a:path>
              </a:pathLst>
            </a:custGeom>
            <a:solidFill>
              <a:srgbClr val="094C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8" name="Rechteck 27"/>
          <p:cNvSpPr/>
          <p:nvPr/>
        </p:nvSpPr>
        <p:spPr>
          <a:xfrm>
            <a:off x="676389" y="2300241"/>
            <a:ext cx="1326773" cy="461665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de-DE" altLang="en-US" sz="2400" b="1" dirty="0"/>
              <a:t>Sitzung 6:</a:t>
            </a:r>
          </a:p>
        </p:txBody>
      </p:sp>
      <p:pic>
        <p:nvPicPr>
          <p:cNvPr id="11" name="Picture 2" descr="C:\Users\Raphael\Desktop\CD_WWU_17.01.2017\wwu_logo_2017\WWU_Logo_2017\01_Logo_WWU Muenster\Printanwendungen\CMYK\WWUMuenster_Logo_2017_4c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33" y="5817829"/>
            <a:ext cx="2700337" cy="78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hteck 13"/>
          <p:cNvSpPr/>
          <p:nvPr/>
        </p:nvSpPr>
        <p:spPr>
          <a:xfrm>
            <a:off x="676389" y="4743430"/>
            <a:ext cx="3454920" cy="400110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de-DE" altLang="en-US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Horst </a:t>
            </a:r>
            <a:r>
              <a:rPr lang="de-DE" altLang="en-US" sz="2000" dirty="0" err="1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Zeinz</a:t>
            </a:r>
            <a:r>
              <a:rPr lang="de-DE" altLang="en-US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| Raphael Fehrmann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AAAF20EE-567F-4C05-B262-08E8D2E471C8}"/>
              </a:ext>
            </a:extLst>
          </p:cNvPr>
          <p:cNvSpPr/>
          <p:nvPr/>
        </p:nvSpPr>
        <p:spPr>
          <a:xfrm>
            <a:off x="598332" y="2735985"/>
            <a:ext cx="6092825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altLang="en-US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Erprobung – </a:t>
            </a:r>
            <a:r>
              <a:rPr lang="de-DE" altLang="en-US" sz="2000" dirty="0" err="1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Thymio</a:t>
            </a:r>
            <a:endParaRPr lang="de-DE" altLang="en-US" sz="2000" dirty="0"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0761AB45-DA7A-4965-B2BD-B53C4CB27881}"/>
              </a:ext>
            </a:extLst>
          </p:cNvPr>
          <p:cNvGrpSpPr/>
          <p:nvPr/>
        </p:nvGrpSpPr>
        <p:grpSpPr>
          <a:xfrm>
            <a:off x="6433944" y="5957529"/>
            <a:ext cx="5442264" cy="781050"/>
            <a:chOff x="6116274" y="648170"/>
            <a:chExt cx="5442264" cy="781050"/>
          </a:xfrm>
        </p:grpSpPr>
        <p:pic>
          <p:nvPicPr>
            <p:cNvPr id="5" name="Grafik 4">
              <a:hlinkClick r:id="rId4"/>
              <a:extLst>
                <a:ext uri="{FF2B5EF4-FFF2-40B4-BE49-F238E27FC236}">
                  <a16:creationId xmlns:a16="http://schemas.microsoft.com/office/drawing/2014/main" id="{791B0983-35AC-4BCA-B052-BF9B7C1ABE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58907" y="648170"/>
              <a:ext cx="2299631" cy="781050"/>
            </a:xfrm>
            <a:prstGeom prst="rect">
              <a:avLst/>
            </a:prstGeom>
          </p:spPr>
        </p:pic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307EF696-78AB-4E95-9981-FDBBC587ECF0}"/>
                </a:ext>
              </a:extLst>
            </p:cNvPr>
            <p:cNvSpPr txBox="1"/>
            <p:nvPr/>
          </p:nvSpPr>
          <p:spPr>
            <a:xfrm>
              <a:off x="6116274" y="803809"/>
              <a:ext cx="33812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Das Projekt „Lernroboter im Unterricht“ wird als „Leuchtturmprojekt 2020“ gefördert durch die </a:t>
              </a:r>
            </a:p>
          </p:txBody>
        </p:sp>
      </p:grpSp>
      <p:pic>
        <p:nvPicPr>
          <p:cNvPr id="18" name="Grafik 17">
            <a:extLst>
              <a:ext uri="{FF2B5EF4-FFF2-40B4-BE49-F238E27FC236}">
                <a16:creationId xmlns:a16="http://schemas.microsoft.com/office/drawing/2014/main" id="{F7EB02C8-363A-499A-8222-809E59C56F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43" y="-7621"/>
            <a:ext cx="2513933" cy="1162053"/>
          </a:xfrm>
          <a:prstGeom prst="rect">
            <a:avLst/>
          </a:prstGeom>
        </p:spPr>
      </p:pic>
      <p:grpSp>
        <p:nvGrpSpPr>
          <p:cNvPr id="25" name="Gruppieren 24"/>
          <p:cNvGrpSpPr/>
          <p:nvPr/>
        </p:nvGrpSpPr>
        <p:grpSpPr>
          <a:xfrm rot="10423857" flipV="1">
            <a:off x="3114104" y="5644061"/>
            <a:ext cx="8949109" cy="554038"/>
            <a:chOff x="-15876" y="2994005"/>
            <a:chExt cx="12891701" cy="766736"/>
          </a:xfrm>
          <a:solidFill>
            <a:schemeClr val="accent1"/>
          </a:solidFill>
        </p:grpSpPr>
        <p:sp>
          <p:nvSpPr>
            <p:cNvPr id="26" name="Freeform 7"/>
            <p:cNvSpPr>
              <a:spLocks/>
            </p:cNvSpPr>
            <p:nvPr/>
          </p:nvSpPr>
          <p:spPr bwMode="auto">
            <a:xfrm>
              <a:off x="-15876" y="3140102"/>
              <a:ext cx="9767637" cy="474541"/>
            </a:xfrm>
            <a:custGeom>
              <a:avLst/>
              <a:gdLst>
                <a:gd name="T0" fmla="*/ 0 w 2212"/>
                <a:gd name="T1" fmla="*/ 46 h 207"/>
                <a:gd name="T2" fmla="*/ 0 w 2212"/>
                <a:gd name="T3" fmla="*/ 58 h 207"/>
                <a:gd name="T4" fmla="*/ 281 w 2212"/>
                <a:gd name="T5" fmla="*/ 32 h 207"/>
                <a:gd name="T6" fmla="*/ 738 w 2212"/>
                <a:gd name="T7" fmla="*/ 110 h 207"/>
                <a:gd name="T8" fmla="*/ 1095 w 2212"/>
                <a:gd name="T9" fmla="*/ 179 h 207"/>
                <a:gd name="T10" fmla="*/ 1460 w 2212"/>
                <a:gd name="T11" fmla="*/ 202 h 207"/>
                <a:gd name="T12" fmla="*/ 1924 w 2212"/>
                <a:gd name="T13" fmla="*/ 137 h 207"/>
                <a:gd name="T14" fmla="*/ 2212 w 2212"/>
                <a:gd name="T15" fmla="*/ 30 h 207"/>
                <a:gd name="T16" fmla="*/ 1916 w 2212"/>
                <a:gd name="T17" fmla="*/ 107 h 207"/>
                <a:gd name="T18" fmla="*/ 1459 w 2212"/>
                <a:gd name="T19" fmla="*/ 171 h 207"/>
                <a:gd name="T20" fmla="*/ 1100 w 2212"/>
                <a:gd name="T21" fmla="*/ 148 h 207"/>
                <a:gd name="T22" fmla="*/ 744 w 2212"/>
                <a:gd name="T23" fmla="*/ 80 h 207"/>
                <a:gd name="T24" fmla="*/ 282 w 2212"/>
                <a:gd name="T25" fmla="*/ 1 h 207"/>
                <a:gd name="T26" fmla="*/ 0 w 2212"/>
                <a:gd name="T27" fmla="*/ 46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12" h="207">
                  <a:moveTo>
                    <a:pt x="0" y="46"/>
                  </a:moveTo>
                  <a:cubicBezTo>
                    <a:pt x="0" y="58"/>
                    <a:pt x="0" y="58"/>
                    <a:pt x="0" y="58"/>
                  </a:cubicBezTo>
                  <a:cubicBezTo>
                    <a:pt x="105" y="39"/>
                    <a:pt x="156" y="30"/>
                    <a:pt x="281" y="32"/>
                  </a:cubicBezTo>
                  <a:cubicBezTo>
                    <a:pt x="416" y="40"/>
                    <a:pt x="551" y="73"/>
                    <a:pt x="738" y="110"/>
                  </a:cubicBezTo>
                  <a:cubicBezTo>
                    <a:pt x="924" y="149"/>
                    <a:pt x="1095" y="179"/>
                    <a:pt x="1095" y="179"/>
                  </a:cubicBezTo>
                  <a:cubicBezTo>
                    <a:pt x="1095" y="179"/>
                    <a:pt x="1268" y="207"/>
                    <a:pt x="1460" y="202"/>
                  </a:cubicBezTo>
                  <a:cubicBezTo>
                    <a:pt x="1652" y="202"/>
                    <a:pt x="1858" y="156"/>
                    <a:pt x="1924" y="137"/>
                  </a:cubicBezTo>
                  <a:cubicBezTo>
                    <a:pt x="2048" y="104"/>
                    <a:pt x="2115" y="76"/>
                    <a:pt x="2212" y="30"/>
                  </a:cubicBezTo>
                  <a:cubicBezTo>
                    <a:pt x="2108" y="57"/>
                    <a:pt x="2039" y="75"/>
                    <a:pt x="1916" y="107"/>
                  </a:cubicBezTo>
                  <a:cubicBezTo>
                    <a:pt x="1850" y="126"/>
                    <a:pt x="1648" y="171"/>
                    <a:pt x="1459" y="171"/>
                  </a:cubicBezTo>
                  <a:cubicBezTo>
                    <a:pt x="1270" y="176"/>
                    <a:pt x="1099" y="148"/>
                    <a:pt x="1100" y="148"/>
                  </a:cubicBezTo>
                  <a:cubicBezTo>
                    <a:pt x="1100" y="148"/>
                    <a:pt x="930" y="118"/>
                    <a:pt x="744" y="80"/>
                  </a:cubicBezTo>
                  <a:cubicBezTo>
                    <a:pt x="558" y="43"/>
                    <a:pt x="388" y="6"/>
                    <a:pt x="282" y="1"/>
                  </a:cubicBezTo>
                  <a:cubicBezTo>
                    <a:pt x="189" y="0"/>
                    <a:pt x="75" y="9"/>
                    <a:pt x="0" y="46"/>
                  </a:cubicBezTo>
                  <a:close/>
                </a:path>
              </a:pathLst>
            </a:custGeom>
            <a:solidFill>
              <a:srgbClr val="094C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8"/>
            <p:cNvSpPr>
              <a:spLocks/>
            </p:cNvSpPr>
            <p:nvPr/>
          </p:nvSpPr>
          <p:spPr bwMode="auto">
            <a:xfrm>
              <a:off x="-15875" y="2994005"/>
              <a:ext cx="12891700" cy="766736"/>
            </a:xfrm>
            <a:custGeom>
              <a:avLst/>
              <a:gdLst>
                <a:gd name="T0" fmla="*/ 0 w 3260"/>
                <a:gd name="T1" fmla="*/ 181 h 257"/>
                <a:gd name="T2" fmla="*/ 0 w 3260"/>
                <a:gd name="T3" fmla="*/ 195 h 257"/>
                <a:gd name="T4" fmla="*/ 441 w 3260"/>
                <a:gd name="T5" fmla="*/ 134 h 257"/>
                <a:gd name="T6" fmla="*/ 1106 w 3260"/>
                <a:gd name="T7" fmla="*/ 44 h 257"/>
                <a:gd name="T8" fmla="*/ 1629 w 3260"/>
                <a:gd name="T9" fmla="*/ 64 h 257"/>
                <a:gd name="T10" fmla="*/ 2148 w 3260"/>
                <a:gd name="T11" fmla="*/ 136 h 257"/>
                <a:gd name="T12" fmla="*/ 2816 w 3260"/>
                <a:gd name="T13" fmla="*/ 240 h 257"/>
                <a:gd name="T14" fmla="*/ 3260 w 3260"/>
                <a:gd name="T15" fmla="*/ 221 h 257"/>
                <a:gd name="T16" fmla="*/ 2819 w 3260"/>
                <a:gd name="T17" fmla="*/ 209 h 257"/>
                <a:gd name="T18" fmla="*/ 2153 w 3260"/>
                <a:gd name="T19" fmla="*/ 105 h 257"/>
                <a:gd name="T20" fmla="*/ 1632 w 3260"/>
                <a:gd name="T21" fmla="*/ 33 h 257"/>
                <a:gd name="T22" fmla="*/ 1105 w 3260"/>
                <a:gd name="T23" fmla="*/ 12 h 257"/>
                <a:gd name="T24" fmla="*/ 434 w 3260"/>
                <a:gd name="T25" fmla="*/ 104 h 257"/>
                <a:gd name="T26" fmla="*/ 0 w 3260"/>
                <a:gd name="T27" fmla="*/ 181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60" h="257">
                  <a:moveTo>
                    <a:pt x="0" y="181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114" y="194"/>
                    <a:pt x="295" y="166"/>
                    <a:pt x="441" y="134"/>
                  </a:cubicBezTo>
                  <a:cubicBezTo>
                    <a:pt x="538" y="110"/>
                    <a:pt x="832" y="51"/>
                    <a:pt x="1106" y="44"/>
                  </a:cubicBezTo>
                  <a:cubicBezTo>
                    <a:pt x="1380" y="32"/>
                    <a:pt x="1629" y="65"/>
                    <a:pt x="1629" y="64"/>
                  </a:cubicBezTo>
                  <a:cubicBezTo>
                    <a:pt x="1629" y="63"/>
                    <a:pt x="1877" y="91"/>
                    <a:pt x="2148" y="136"/>
                  </a:cubicBezTo>
                  <a:cubicBezTo>
                    <a:pt x="2420" y="177"/>
                    <a:pt x="2715" y="233"/>
                    <a:pt x="2816" y="240"/>
                  </a:cubicBezTo>
                  <a:cubicBezTo>
                    <a:pt x="3001" y="257"/>
                    <a:pt x="3108" y="250"/>
                    <a:pt x="3260" y="221"/>
                  </a:cubicBezTo>
                  <a:cubicBezTo>
                    <a:pt x="3106" y="230"/>
                    <a:pt x="3002" y="226"/>
                    <a:pt x="2819" y="209"/>
                  </a:cubicBezTo>
                  <a:cubicBezTo>
                    <a:pt x="2720" y="202"/>
                    <a:pt x="2426" y="147"/>
                    <a:pt x="2153" y="105"/>
                  </a:cubicBezTo>
                  <a:cubicBezTo>
                    <a:pt x="1882" y="60"/>
                    <a:pt x="1632" y="32"/>
                    <a:pt x="1632" y="33"/>
                  </a:cubicBezTo>
                  <a:cubicBezTo>
                    <a:pt x="1632" y="34"/>
                    <a:pt x="1382" y="0"/>
                    <a:pt x="1105" y="12"/>
                  </a:cubicBezTo>
                  <a:cubicBezTo>
                    <a:pt x="828" y="19"/>
                    <a:pt x="531" y="79"/>
                    <a:pt x="434" y="104"/>
                  </a:cubicBezTo>
                  <a:cubicBezTo>
                    <a:pt x="255" y="143"/>
                    <a:pt x="154" y="169"/>
                    <a:pt x="0" y="181"/>
                  </a:cubicBezTo>
                  <a:close/>
                </a:path>
              </a:pathLst>
            </a:custGeom>
            <a:solidFill>
              <a:srgbClr val="71AE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pic>
        <p:nvPicPr>
          <p:cNvPr id="3" name="Grafik 2">
            <a:extLst>
              <a:ext uri="{FF2B5EF4-FFF2-40B4-BE49-F238E27FC236}">
                <a16:creationId xmlns:a16="http://schemas.microsoft.com/office/drawing/2014/main" id="{EFC82A72-91DD-415E-AE26-84B58996BD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4762"/>
            <a:ext cx="301084" cy="1154432"/>
          </a:xfrm>
          <a:prstGeom prst="rect">
            <a:avLst/>
          </a:prstGeom>
        </p:spPr>
      </p:pic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CAE7D493-DE48-4936-8621-5BD67DAE23A3}"/>
              </a:ext>
            </a:extLst>
          </p:cNvPr>
          <p:cNvGrpSpPr/>
          <p:nvPr/>
        </p:nvGrpSpPr>
        <p:grpSpPr>
          <a:xfrm>
            <a:off x="10441100" y="1751317"/>
            <a:ext cx="1639726" cy="1559512"/>
            <a:chOff x="4770248" y="1565016"/>
            <a:chExt cx="3919725" cy="3727975"/>
          </a:xfrm>
        </p:grpSpPr>
        <p:grpSp>
          <p:nvGrpSpPr>
            <p:cNvPr id="20" name="Gruppieren 19">
              <a:extLst>
                <a:ext uri="{FF2B5EF4-FFF2-40B4-BE49-F238E27FC236}">
                  <a16:creationId xmlns:a16="http://schemas.microsoft.com/office/drawing/2014/main" id="{47D5C466-CA82-4A2E-A4F3-D701FB3F056F}"/>
                </a:ext>
              </a:extLst>
            </p:cNvPr>
            <p:cNvGrpSpPr/>
            <p:nvPr/>
          </p:nvGrpSpPr>
          <p:grpSpPr bwMode="gray">
            <a:xfrm>
              <a:off x="4770248" y="1565016"/>
              <a:ext cx="3919725" cy="3727975"/>
              <a:chOff x="5074629" y="2089476"/>
              <a:chExt cx="3367088" cy="3202370"/>
            </a:xfrm>
            <a:effectLst/>
          </p:grpSpPr>
          <p:sp>
            <p:nvSpPr>
              <p:cNvPr id="22" name="Ellipse 21">
                <a:extLst>
                  <a:ext uri="{FF2B5EF4-FFF2-40B4-BE49-F238E27FC236}">
                    <a16:creationId xmlns:a16="http://schemas.microsoft.com/office/drawing/2014/main" id="{7375C453-DEA9-4513-8D4A-29AF35C57F58}"/>
                  </a:ext>
                </a:extLst>
              </p:cNvPr>
              <p:cNvSpPr/>
              <p:nvPr/>
            </p:nvSpPr>
            <p:spPr bwMode="gray">
              <a:xfrm rot="20700000">
                <a:off x="6186525" y="4873714"/>
                <a:ext cx="1917040" cy="418132"/>
              </a:xfrm>
              <a:prstGeom prst="ellipse">
                <a:avLst/>
              </a:prstGeom>
              <a:solidFill>
                <a:srgbClr val="000000">
                  <a:alpha val="20784"/>
                </a:srgbClr>
              </a:solidFill>
              <a:ln w="12700">
                <a:noFill/>
                <a:round/>
                <a:headEnd/>
                <a:tailEnd/>
              </a:ln>
              <a:effectLst>
                <a:softEdge rad="63500"/>
              </a:effectLst>
            </p:spPr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  <p:grpSp>
            <p:nvGrpSpPr>
              <p:cNvPr id="23" name="Gruppieren 22">
                <a:extLst>
                  <a:ext uri="{FF2B5EF4-FFF2-40B4-BE49-F238E27FC236}">
                    <a16:creationId xmlns:a16="http://schemas.microsoft.com/office/drawing/2014/main" id="{CDAA6BC2-CED4-41F6-A41E-0054CD8DD5DB}"/>
                  </a:ext>
                </a:extLst>
              </p:cNvPr>
              <p:cNvGrpSpPr/>
              <p:nvPr/>
            </p:nvGrpSpPr>
            <p:grpSpPr bwMode="gray">
              <a:xfrm rot="20700000">
                <a:off x="5074629" y="2089476"/>
                <a:ext cx="3367088" cy="3047006"/>
                <a:chOff x="4867275" y="2168525"/>
                <a:chExt cx="3367088" cy="3047006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4" name="Freeform 14">
                  <a:extLst>
                    <a:ext uri="{FF2B5EF4-FFF2-40B4-BE49-F238E27FC236}">
                      <a16:creationId xmlns:a16="http://schemas.microsoft.com/office/drawing/2014/main" id="{E930607C-D5F5-41FD-BDF9-9CAA09E313FB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4867275" y="2168525"/>
                  <a:ext cx="3367088" cy="3036887"/>
                </a:xfrm>
                <a:custGeom>
                  <a:avLst/>
                  <a:gdLst/>
                  <a:ahLst/>
                  <a:cxnLst>
                    <a:cxn ang="0">
                      <a:pos x="346" y="0"/>
                    </a:cxn>
                    <a:cxn ang="0">
                      <a:pos x="0" y="346"/>
                    </a:cxn>
                    <a:cxn ang="0">
                      <a:pos x="141" y="624"/>
                    </a:cxn>
                    <a:cxn ang="0">
                      <a:pos x="219" y="624"/>
                    </a:cxn>
                    <a:cxn ang="0">
                      <a:pos x="39" y="344"/>
                    </a:cxn>
                    <a:cxn ang="0">
                      <a:pos x="346" y="37"/>
                    </a:cxn>
                    <a:cxn ang="0">
                      <a:pos x="653" y="344"/>
                    </a:cxn>
                    <a:cxn ang="0">
                      <a:pos x="473" y="624"/>
                    </a:cxn>
                    <a:cxn ang="0">
                      <a:pos x="551" y="624"/>
                    </a:cxn>
                    <a:cxn ang="0">
                      <a:pos x="692" y="346"/>
                    </a:cxn>
                    <a:cxn ang="0">
                      <a:pos x="346" y="0"/>
                    </a:cxn>
                  </a:cxnLst>
                  <a:rect l="0" t="0" r="r" b="b"/>
                  <a:pathLst>
                    <a:path w="692" h="624">
                      <a:moveTo>
                        <a:pt x="346" y="0"/>
                      </a:moveTo>
                      <a:cubicBezTo>
                        <a:pt x="155" y="0"/>
                        <a:pt x="0" y="155"/>
                        <a:pt x="0" y="346"/>
                      </a:cubicBezTo>
                      <a:cubicBezTo>
                        <a:pt x="0" y="460"/>
                        <a:pt x="56" y="561"/>
                        <a:pt x="141" y="624"/>
                      </a:cubicBezTo>
                      <a:cubicBezTo>
                        <a:pt x="219" y="624"/>
                        <a:pt x="219" y="624"/>
                        <a:pt x="219" y="624"/>
                      </a:cubicBezTo>
                      <a:cubicBezTo>
                        <a:pt x="113" y="576"/>
                        <a:pt x="39" y="469"/>
                        <a:pt x="39" y="344"/>
                      </a:cubicBezTo>
                      <a:cubicBezTo>
                        <a:pt x="39" y="174"/>
                        <a:pt x="176" y="37"/>
                        <a:pt x="346" y="37"/>
                      </a:cubicBezTo>
                      <a:cubicBezTo>
                        <a:pt x="516" y="37"/>
                        <a:pt x="653" y="174"/>
                        <a:pt x="653" y="344"/>
                      </a:cubicBezTo>
                      <a:cubicBezTo>
                        <a:pt x="653" y="469"/>
                        <a:pt x="579" y="576"/>
                        <a:pt x="473" y="624"/>
                      </a:cubicBezTo>
                      <a:cubicBezTo>
                        <a:pt x="551" y="624"/>
                        <a:pt x="551" y="624"/>
                        <a:pt x="551" y="624"/>
                      </a:cubicBezTo>
                      <a:cubicBezTo>
                        <a:pt x="636" y="561"/>
                        <a:pt x="692" y="460"/>
                        <a:pt x="692" y="346"/>
                      </a:cubicBezTo>
                      <a:cubicBezTo>
                        <a:pt x="692" y="155"/>
                        <a:pt x="537" y="0"/>
                        <a:pt x="346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525252"/>
                    </a:gs>
                    <a:gs pos="50000">
                      <a:srgbClr val="B2B2B2"/>
                    </a:gs>
                    <a:gs pos="100000">
                      <a:srgbClr val="525252"/>
                    </a:gs>
                  </a:gsLst>
                  <a:lin ang="2700000" scaled="1"/>
                </a:gra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9" name="Freeform 15">
                  <a:extLst>
                    <a:ext uri="{FF2B5EF4-FFF2-40B4-BE49-F238E27FC236}">
                      <a16:creationId xmlns:a16="http://schemas.microsoft.com/office/drawing/2014/main" id="{905CEE8F-BC1C-4A67-B69A-3BBF83F53F52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5056188" y="2347913"/>
                  <a:ext cx="2987675" cy="2808287"/>
                </a:xfrm>
                <a:custGeom>
                  <a:avLst/>
                  <a:gdLst/>
                  <a:ahLst/>
                  <a:cxnLst>
                    <a:cxn ang="0">
                      <a:pos x="614" y="307"/>
                    </a:cxn>
                    <a:cxn ang="0">
                      <a:pos x="307" y="0"/>
                    </a:cxn>
                    <a:cxn ang="0">
                      <a:pos x="0" y="307"/>
                    </a:cxn>
                    <a:cxn ang="0">
                      <a:pos x="161" y="577"/>
                    </a:cxn>
                    <a:cxn ang="0">
                      <a:pos x="453" y="577"/>
                    </a:cxn>
                    <a:cxn ang="0">
                      <a:pos x="614" y="307"/>
                    </a:cxn>
                  </a:cxnLst>
                  <a:rect l="0" t="0" r="r" b="b"/>
                  <a:pathLst>
                    <a:path w="614" h="577">
                      <a:moveTo>
                        <a:pt x="614" y="307"/>
                      </a:moveTo>
                      <a:cubicBezTo>
                        <a:pt x="614" y="137"/>
                        <a:pt x="477" y="0"/>
                        <a:pt x="307" y="0"/>
                      </a:cubicBezTo>
                      <a:cubicBezTo>
                        <a:pt x="137" y="0"/>
                        <a:pt x="0" y="137"/>
                        <a:pt x="0" y="307"/>
                      </a:cubicBezTo>
                      <a:cubicBezTo>
                        <a:pt x="0" y="424"/>
                        <a:pt x="65" y="525"/>
                        <a:pt x="161" y="577"/>
                      </a:cubicBezTo>
                      <a:cubicBezTo>
                        <a:pt x="453" y="577"/>
                        <a:pt x="453" y="577"/>
                        <a:pt x="453" y="577"/>
                      </a:cubicBezTo>
                      <a:cubicBezTo>
                        <a:pt x="549" y="525"/>
                        <a:pt x="614" y="424"/>
                        <a:pt x="614" y="30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/>
                    </a:gs>
                    <a:gs pos="45000">
                      <a:schemeClr val="accent1">
                        <a:lumMod val="75000"/>
                      </a:schemeClr>
                    </a:gs>
                    <a:gs pos="100000">
                      <a:schemeClr val="bg2">
                        <a:lumMod val="10000"/>
                      </a:schemeClr>
                    </a:gs>
                  </a:gsLst>
                  <a:lin ang="5400000" scaled="1"/>
                  <a:tileRect/>
                </a:gradFill>
                <a:ln w="28575">
                  <a:solidFill>
                    <a:srgbClr val="A6A6A6"/>
                  </a:solidFill>
                  <a:round/>
                  <a:headEnd/>
                  <a:tailEnd/>
                </a:ln>
                <a:effectLst>
                  <a:outerShdw blurRad="215900" sx="102000" sy="102000" algn="ctr" rotWithShape="0">
                    <a:prstClr val="black">
                      <a:alpha val="34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h="25400"/>
                </a:sp3d>
              </p:spPr>
              <p:txBody>
                <a:bodyPr vert="horz" wrap="square" lIns="91440" tIns="144000" rIns="91440" bIns="45720" numCol="1" anchor="ctr" anchorCtr="0" compatLnSpc="1">
                  <a:prstTxWarp prst="textNoShape">
                    <a:avLst/>
                  </a:prstTxWarp>
                </a:bodyPr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 b="1" dirty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0" name="Freeform 16">
                  <a:extLst>
                    <a:ext uri="{FF2B5EF4-FFF2-40B4-BE49-F238E27FC236}">
                      <a16:creationId xmlns:a16="http://schemas.microsoft.com/office/drawing/2014/main" id="{64534EBF-A052-4BAC-B04D-320CE0CA2C34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5550364" y="4885331"/>
                  <a:ext cx="1995488" cy="330200"/>
                </a:xfrm>
                <a:custGeom>
                  <a:avLst/>
                  <a:gdLst/>
                  <a:ahLst/>
                  <a:cxnLst>
                    <a:cxn ang="0">
                      <a:pos x="410" y="68"/>
                    </a:cxn>
                    <a:cxn ang="0">
                      <a:pos x="0" y="68"/>
                    </a:cxn>
                    <a:cxn ang="0">
                      <a:pos x="205" y="0"/>
                    </a:cxn>
                    <a:cxn ang="0">
                      <a:pos x="410" y="68"/>
                    </a:cxn>
                  </a:cxnLst>
                  <a:rect l="0" t="0" r="r" b="b"/>
                  <a:pathLst>
                    <a:path w="410" h="68">
                      <a:moveTo>
                        <a:pt x="410" y="68"/>
                      </a:moveTo>
                      <a:cubicBezTo>
                        <a:pt x="0" y="68"/>
                        <a:pt x="0" y="68"/>
                        <a:pt x="0" y="68"/>
                      </a:cubicBezTo>
                      <a:cubicBezTo>
                        <a:pt x="57" y="26"/>
                        <a:pt x="128" y="0"/>
                        <a:pt x="205" y="0"/>
                      </a:cubicBezTo>
                      <a:cubicBezTo>
                        <a:pt x="282" y="0"/>
                        <a:pt x="353" y="26"/>
                        <a:pt x="410" y="68"/>
                      </a:cubicBezTo>
                      <a:close/>
                    </a:path>
                  </a:pathLst>
                </a:custGeom>
                <a:gradFill>
                  <a:gsLst>
                    <a:gs pos="41000">
                      <a:srgbClr val="F2F2F2"/>
                    </a:gs>
                    <a:gs pos="100000">
                      <a:srgbClr val="646464"/>
                    </a:gs>
                  </a:gsLst>
                  <a:lin ang="5400000" scaled="1"/>
                </a:gradFill>
                <a:ln w="38100">
                  <a:noFill/>
                  <a:round/>
                  <a:headEnd/>
                  <a:tailEnd/>
                </a:ln>
                <a:effectLst>
                  <a:outerShdw blurRad="190500" dir="13500000" algn="b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</p:grpSp>
        </p:grpSp>
        <p:sp>
          <p:nvSpPr>
            <p:cNvPr id="21" name="Textfeld 107">
              <a:extLst>
                <a:ext uri="{FF2B5EF4-FFF2-40B4-BE49-F238E27FC236}">
                  <a16:creationId xmlns:a16="http://schemas.microsoft.com/office/drawing/2014/main" id="{EDFDB572-F06D-4E60-84BC-BCC8097380F1}"/>
                </a:ext>
              </a:extLst>
            </p:cNvPr>
            <p:cNvSpPr txBox="1"/>
            <p:nvPr/>
          </p:nvSpPr>
          <p:spPr bwMode="gray">
            <a:xfrm rot="20614559">
              <a:off x="5105010" y="2370857"/>
              <a:ext cx="3284586" cy="22807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 dirty="0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Wir </a:t>
              </a:r>
              <a:r>
                <a:rPr lang="en-US" sz="1400" b="1" dirty="0" err="1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benötigen</a:t>
              </a:r>
              <a:endParaRPr lang="en-US" sz="1400" b="1" dirty="0">
                <a:solidFill>
                  <a:srgbClr val="FFFFFF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endParaRPr>
            </a:p>
            <a:p>
              <a:pPr algn="ctr"/>
              <a:r>
                <a:rPr lang="en-US" sz="1400" b="1" dirty="0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 </a:t>
              </a:r>
              <a:r>
                <a:rPr lang="en-US" sz="1400" b="1" dirty="0" err="1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heute</a:t>
              </a:r>
              <a:r>
                <a:rPr lang="en-US" sz="1400" b="1" dirty="0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 KEINE</a:t>
              </a:r>
            </a:p>
            <a:p>
              <a:pPr algn="ctr"/>
              <a:r>
                <a:rPr lang="en-US" sz="1400" b="1" dirty="0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 </a:t>
              </a:r>
              <a:r>
                <a:rPr lang="en-US" sz="1400" b="1" dirty="0" err="1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Gruppentische</a:t>
              </a:r>
              <a:r>
                <a:rPr lang="en-US" sz="1400" b="1" dirty="0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!</a:t>
              </a:r>
            </a:p>
            <a:p>
              <a:pPr algn="ctr"/>
              <a:endParaRPr lang="en-US" sz="1400" b="1" dirty="0">
                <a:solidFill>
                  <a:srgbClr val="FFFFFF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</p:grpSp>
      <p:pic>
        <p:nvPicPr>
          <p:cNvPr id="12" name="Grafik 11">
            <a:extLst>
              <a:ext uri="{FF2B5EF4-FFF2-40B4-BE49-F238E27FC236}">
                <a16:creationId xmlns:a16="http://schemas.microsoft.com/office/drawing/2014/main" id="{74A0AF90-10B4-4FFF-A429-B8FF094350B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701" y="831306"/>
            <a:ext cx="5052978" cy="5052978"/>
          </a:xfrm>
          <a:prstGeom prst="rect">
            <a:avLst/>
          </a:prstGeom>
        </p:spPr>
      </p:pic>
      <p:sp>
        <p:nvSpPr>
          <p:cNvPr id="31" name="Textfeld 30">
            <a:extLst>
              <a:ext uri="{FF2B5EF4-FFF2-40B4-BE49-F238E27FC236}">
                <a16:creationId xmlns:a16="http://schemas.microsoft.com/office/drawing/2014/main" id="{77814388-16F0-4E2F-929B-D0F55647EBD2}"/>
              </a:ext>
            </a:extLst>
          </p:cNvPr>
          <p:cNvSpPr txBox="1"/>
          <p:nvPr/>
        </p:nvSpPr>
        <p:spPr>
          <a:xfrm>
            <a:off x="10359483" y="144965"/>
            <a:ext cx="1739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Foto: CC-BY | Raphael Fehrmann www.wwu.de/Lernroboter</a:t>
            </a:r>
          </a:p>
        </p:txBody>
      </p:sp>
    </p:spTree>
    <p:extLst>
      <p:ext uri="{BB962C8B-B14F-4D97-AF65-F5344CB8AC3E}">
        <p14:creationId xmlns:p14="http://schemas.microsoft.com/office/powerpoint/2010/main" val="9859325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Der Thymio | Aseba Programmoberfläche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20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5CF8E95E-012F-40D9-9CD8-1B3DE72EA9C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62200" y="1075951"/>
            <a:ext cx="7789943" cy="5695037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00EC33A0-49DA-47CA-9C71-8B5D63DAD4DC}"/>
              </a:ext>
            </a:extLst>
          </p:cNvPr>
          <p:cNvSpPr txBox="1"/>
          <p:nvPr/>
        </p:nvSpPr>
        <p:spPr>
          <a:xfrm>
            <a:off x="0" y="1676400"/>
            <a:ext cx="2362200" cy="92333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Code</a:t>
            </a:r>
            <a:r>
              <a:rPr lang="de-DE" dirty="0"/>
              <a:t> </a:t>
            </a:r>
          </a:p>
          <a:p>
            <a:pPr algn="ctr"/>
            <a:r>
              <a:rPr lang="de-DE" b="1" dirty="0"/>
              <a:t>auf den Thymio laden</a:t>
            </a:r>
            <a:r>
              <a:rPr lang="de-DE" dirty="0"/>
              <a:t>, Ausführung live starten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1691EA61-640B-4978-A08A-69F586C53412}"/>
              </a:ext>
            </a:extLst>
          </p:cNvPr>
          <p:cNvSpPr txBox="1"/>
          <p:nvPr/>
        </p:nvSpPr>
        <p:spPr>
          <a:xfrm>
            <a:off x="0" y="2769475"/>
            <a:ext cx="2362201" cy="203132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de-DE" dirty="0"/>
          </a:p>
          <a:p>
            <a:pPr algn="ctr"/>
            <a:r>
              <a:rPr lang="de-DE" b="1" dirty="0"/>
              <a:t>Speicher des Roboters: </a:t>
            </a:r>
            <a:r>
              <a:rPr lang="de-DE" dirty="0"/>
              <a:t>Sensoren und Aktoren inkl. aktueller, zugehöriger Werte</a:t>
            </a:r>
          </a:p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3173EE99-646D-4C77-97AC-A3C7EF31534B}"/>
              </a:ext>
            </a:extLst>
          </p:cNvPr>
          <p:cNvSpPr txBox="1"/>
          <p:nvPr/>
        </p:nvSpPr>
        <p:spPr>
          <a:xfrm>
            <a:off x="-2" y="4970546"/>
            <a:ext cx="2362201" cy="92333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Vorlagen</a:t>
            </a:r>
          </a:p>
          <a:p>
            <a:pPr algn="ctr"/>
            <a:r>
              <a:rPr lang="de-DE" dirty="0"/>
              <a:t>für Funktionen, lokale Ereignisse, Werkzeuge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88EB8308-6106-4BD0-8799-CB38CB7EFF60}"/>
              </a:ext>
            </a:extLst>
          </p:cNvPr>
          <p:cNvSpPr txBox="1"/>
          <p:nvPr/>
        </p:nvSpPr>
        <p:spPr>
          <a:xfrm>
            <a:off x="5410198" y="2599730"/>
            <a:ext cx="2362201" cy="92333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Code-Fenster</a:t>
            </a:r>
          </a:p>
          <a:p>
            <a:pPr algn="ctr"/>
            <a:r>
              <a:rPr lang="de-DE" dirty="0"/>
              <a:t>für Funktionen, lokale Ereignisse, Werkzeuge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2AC4B673-0BB4-4D12-A371-014EC8335FA0}"/>
              </a:ext>
            </a:extLst>
          </p:cNvPr>
          <p:cNvSpPr txBox="1"/>
          <p:nvPr/>
        </p:nvSpPr>
        <p:spPr>
          <a:xfrm>
            <a:off x="10160914" y="1844491"/>
            <a:ext cx="2029499" cy="64633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Definitionsbereich</a:t>
            </a:r>
          </a:p>
          <a:p>
            <a:pPr algn="ctr"/>
            <a:r>
              <a:rPr lang="de-DE" dirty="0"/>
              <a:t>für Konstanten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E4B2A720-64BC-4136-BD46-E6B471C80868}"/>
              </a:ext>
            </a:extLst>
          </p:cNvPr>
          <p:cNvSpPr txBox="1"/>
          <p:nvPr/>
        </p:nvSpPr>
        <p:spPr>
          <a:xfrm>
            <a:off x="10131504" y="3912391"/>
            <a:ext cx="2029499" cy="92333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Eingabebereich</a:t>
            </a:r>
          </a:p>
          <a:p>
            <a:pPr algn="ctr"/>
            <a:r>
              <a:rPr lang="de-DE" dirty="0"/>
              <a:t>für eigene Ereignisse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1F84A045-75C6-48AE-BEC9-C91CE54FC6A7}"/>
              </a:ext>
            </a:extLst>
          </p:cNvPr>
          <p:cNvSpPr txBox="1"/>
          <p:nvPr/>
        </p:nvSpPr>
        <p:spPr>
          <a:xfrm>
            <a:off x="6370270" y="5987018"/>
            <a:ext cx="2029499" cy="36933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Codeprüfung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F65CFD67-BF5D-4BE9-9061-1F7D974D56B5}"/>
              </a:ext>
            </a:extLst>
          </p:cNvPr>
          <p:cNvSpPr txBox="1"/>
          <p:nvPr/>
        </p:nvSpPr>
        <p:spPr>
          <a:xfrm>
            <a:off x="756870" y="6356350"/>
            <a:ext cx="2029499" cy="369332"/>
          </a:xfrm>
          <a:prstGeom prst="rect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VPL-Start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5BA312F-59E0-4EDB-B311-1F44CE60D036}"/>
              </a:ext>
            </a:extLst>
          </p:cNvPr>
          <p:cNvSpPr txBox="1"/>
          <p:nvPr/>
        </p:nvSpPr>
        <p:spPr>
          <a:xfrm>
            <a:off x="10114856" y="6400985"/>
            <a:ext cx="1750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solidFill>
                  <a:schemeClr val="tx1">
                    <a:lumMod val="50000"/>
                    <a:lumOff val="50000"/>
                  </a:schemeClr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Screenshot: Aseba Studio / VPL, Anbieter: Thymio / </a:t>
            </a:r>
            <a:r>
              <a:rPr lang="de-DE" sz="900" dirty="0" err="1">
                <a:solidFill>
                  <a:schemeClr val="tx1">
                    <a:lumMod val="50000"/>
                    <a:lumOff val="50000"/>
                  </a:schemeClr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Mobsya</a:t>
            </a:r>
            <a:endParaRPr lang="de-DE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3842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Der Thymio | Aseba Programmoberfläche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21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27" name="Textfeld 26">
            <a:extLst>
              <a:ext uri="{FF2B5EF4-FFF2-40B4-BE49-F238E27FC236}">
                <a16:creationId xmlns:a16="http://schemas.microsoft.com/office/drawing/2014/main" id="{3ABA8AEA-8654-4052-9B00-63C0B976B13C}"/>
              </a:ext>
            </a:extLst>
          </p:cNvPr>
          <p:cNvSpPr txBox="1"/>
          <p:nvPr/>
        </p:nvSpPr>
        <p:spPr>
          <a:xfrm>
            <a:off x="311271" y="1216761"/>
            <a:ext cx="2029499" cy="369332"/>
          </a:xfrm>
          <a:prstGeom prst="rect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VPL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C7F59B05-F00A-4086-A197-B4971968B2CC}"/>
              </a:ext>
            </a:extLst>
          </p:cNvPr>
          <p:cNvGrpSpPr/>
          <p:nvPr/>
        </p:nvGrpSpPr>
        <p:grpSpPr>
          <a:xfrm>
            <a:off x="2432263" y="1216761"/>
            <a:ext cx="5007343" cy="5508921"/>
            <a:chOff x="8034702" y="0"/>
            <a:chExt cx="4884008" cy="5373232"/>
          </a:xfrm>
        </p:grpSpPr>
        <p:pic>
          <p:nvPicPr>
            <p:cNvPr id="2" name="Grafik 1">
              <a:extLst>
                <a:ext uri="{FF2B5EF4-FFF2-40B4-BE49-F238E27FC236}">
                  <a16:creationId xmlns:a16="http://schemas.microsoft.com/office/drawing/2014/main" id="{8137B9C0-A630-415E-B688-763B80D355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t="92685"/>
            <a:stretch/>
          </p:blipFill>
          <p:spPr>
            <a:xfrm>
              <a:off x="8034702" y="4871582"/>
              <a:ext cx="4884008" cy="501650"/>
            </a:xfrm>
            <a:prstGeom prst="rect">
              <a:avLst/>
            </a:prstGeom>
          </p:spPr>
        </p:pic>
        <p:pic>
          <p:nvPicPr>
            <p:cNvPr id="29" name="Grafik 28">
              <a:extLst>
                <a:ext uri="{FF2B5EF4-FFF2-40B4-BE49-F238E27FC236}">
                  <a16:creationId xmlns:a16="http://schemas.microsoft.com/office/drawing/2014/main" id="{9FE1D6BC-8036-4E27-BA5B-184EB4719A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b="26481"/>
            <a:stretch/>
          </p:blipFill>
          <p:spPr>
            <a:xfrm>
              <a:off x="8034702" y="0"/>
              <a:ext cx="4884008" cy="5041900"/>
            </a:xfrm>
            <a:prstGeom prst="rect">
              <a:avLst/>
            </a:prstGeom>
          </p:spPr>
        </p:pic>
      </p:grpSp>
      <p:sp>
        <p:nvSpPr>
          <p:cNvPr id="30" name="Textfeld 29">
            <a:extLst>
              <a:ext uri="{FF2B5EF4-FFF2-40B4-BE49-F238E27FC236}">
                <a16:creationId xmlns:a16="http://schemas.microsoft.com/office/drawing/2014/main" id="{E5A3257E-805B-4F71-8306-F3A5C24B38DA}"/>
              </a:ext>
            </a:extLst>
          </p:cNvPr>
          <p:cNvSpPr txBox="1"/>
          <p:nvPr/>
        </p:nvSpPr>
        <p:spPr>
          <a:xfrm>
            <a:off x="7531100" y="1365119"/>
            <a:ext cx="4631927" cy="120032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Werkzeugleiste</a:t>
            </a:r>
            <a:endParaRPr lang="de-DE" dirty="0"/>
          </a:p>
          <a:p>
            <a:pPr algn="ctr"/>
            <a:r>
              <a:rPr lang="de-DE" dirty="0"/>
              <a:t>Öffnen und Speichern von Dateien auf dem PC, Laden und Stoppen des Codes, </a:t>
            </a:r>
          </a:p>
          <a:p>
            <a:pPr algn="ctr"/>
            <a:r>
              <a:rPr lang="de-DE" dirty="0"/>
              <a:t>Ändern des Programmiermodus / </a:t>
            </a:r>
            <a:r>
              <a:rPr lang="de-DE" dirty="0" err="1"/>
              <a:t>Schwierigk</a:t>
            </a:r>
            <a:r>
              <a:rPr lang="de-DE" dirty="0"/>
              <a:t>.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0FE7A74B-090F-4F47-BFC5-9A77994F221F}"/>
              </a:ext>
            </a:extLst>
          </p:cNvPr>
          <p:cNvSpPr txBox="1"/>
          <p:nvPr/>
        </p:nvSpPr>
        <p:spPr>
          <a:xfrm>
            <a:off x="3543301" y="3167532"/>
            <a:ext cx="2743200" cy="92333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Programmierfenster</a:t>
            </a:r>
            <a:endParaRPr lang="de-DE" dirty="0"/>
          </a:p>
          <a:p>
            <a:pPr algn="ctr"/>
            <a:r>
              <a:rPr lang="de-DE" dirty="0"/>
              <a:t>zur Ablage der Blöcke für Ereignisse / Aktionen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21F6E61F-FC5A-4555-BF66-B8D3D9A35188}"/>
              </a:ext>
            </a:extLst>
          </p:cNvPr>
          <p:cNvSpPr txBox="1"/>
          <p:nvPr/>
        </p:nvSpPr>
        <p:spPr>
          <a:xfrm>
            <a:off x="5656569" y="6211364"/>
            <a:ext cx="2743200" cy="369332"/>
          </a:xfrm>
          <a:prstGeom prst="rect">
            <a:avLst/>
          </a:prstGeom>
          <a:noFill/>
          <a:ln w="38100">
            <a:solidFill>
              <a:srgbClr val="66A3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Aktionsblöcke</a:t>
            </a:r>
            <a:endParaRPr lang="de-DE" dirty="0"/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D89BE1D2-083C-4E2E-A0B5-5104604680FC}"/>
              </a:ext>
            </a:extLst>
          </p:cNvPr>
          <p:cNvSpPr txBox="1"/>
          <p:nvPr/>
        </p:nvSpPr>
        <p:spPr>
          <a:xfrm>
            <a:off x="1496023" y="6212428"/>
            <a:ext cx="2743200" cy="369332"/>
          </a:xfrm>
          <a:prstGeom prst="rect">
            <a:avLst/>
          </a:prstGeom>
          <a:noFill/>
          <a:ln w="38100">
            <a:solidFill>
              <a:srgbClr val="094C7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Ereignisblöcke</a:t>
            </a:r>
            <a:endParaRPr lang="de-DE" dirty="0"/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22CF0769-26B7-4025-8BCA-D18B8E03B650}"/>
              </a:ext>
            </a:extLst>
          </p:cNvPr>
          <p:cNvSpPr txBox="1"/>
          <p:nvPr/>
        </p:nvSpPr>
        <p:spPr>
          <a:xfrm>
            <a:off x="3543301" y="2604131"/>
            <a:ext cx="1451770" cy="36933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Prüffeld</a:t>
            </a:r>
            <a:endParaRPr lang="de-DE" dirty="0"/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A8D1C710-8E8D-4453-8190-64A2BB5875A7}"/>
              </a:ext>
            </a:extLst>
          </p:cNvPr>
          <p:cNvSpPr txBox="1"/>
          <p:nvPr/>
        </p:nvSpPr>
        <p:spPr>
          <a:xfrm>
            <a:off x="8761719" y="5478401"/>
            <a:ext cx="3250697" cy="830997"/>
          </a:xfrm>
          <a:prstGeom prst="rect">
            <a:avLst/>
          </a:prstGeom>
          <a:noFill/>
          <a:ln w="38100">
            <a:solidFill>
              <a:schemeClr val="bg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200" i="1" dirty="0"/>
              <a:t>Im Autonom-Modus kann der </a:t>
            </a:r>
            <a:r>
              <a:rPr lang="de-DE" sz="1200" b="1" i="1" dirty="0"/>
              <a:t>Quellcode</a:t>
            </a:r>
            <a:r>
              <a:rPr lang="de-DE" sz="1200" i="1" dirty="0"/>
              <a:t> ausgegeben werden. Hierzu muss der autonome VPL-Modus über die Datei thymiovpl.exe im Ordner </a:t>
            </a:r>
            <a:r>
              <a:rPr lang="de-DE" sz="1200" i="1" dirty="0" err="1"/>
              <a:t>AsebaStudio</a:t>
            </a:r>
            <a:r>
              <a:rPr lang="de-DE" sz="1200" i="1" dirty="0"/>
              <a:t> gestartet werden. 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7E9AD390-800A-4361-8624-E819B11093B5}"/>
              </a:ext>
            </a:extLst>
          </p:cNvPr>
          <p:cNvSpPr txBox="1"/>
          <p:nvPr/>
        </p:nvSpPr>
        <p:spPr>
          <a:xfrm>
            <a:off x="9758150" y="6400985"/>
            <a:ext cx="1750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solidFill>
                  <a:schemeClr val="tx1">
                    <a:lumMod val="50000"/>
                    <a:lumOff val="50000"/>
                  </a:schemeClr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Screenshot: Aseba Studio / VPL, Anbieter: Thymio / </a:t>
            </a:r>
            <a:r>
              <a:rPr lang="de-DE" sz="900" dirty="0" err="1">
                <a:solidFill>
                  <a:schemeClr val="tx1">
                    <a:lumMod val="50000"/>
                    <a:lumOff val="50000"/>
                  </a:schemeClr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Mobsya</a:t>
            </a:r>
            <a:endParaRPr lang="de-DE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6694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Der Thymio | Aseba Programmoberfläche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22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33" name="Textfeld 32">
            <a:extLst>
              <a:ext uri="{FF2B5EF4-FFF2-40B4-BE49-F238E27FC236}">
                <a16:creationId xmlns:a16="http://schemas.microsoft.com/office/drawing/2014/main" id="{D89BE1D2-083C-4E2E-A0B5-5104604680FC}"/>
              </a:ext>
            </a:extLst>
          </p:cNvPr>
          <p:cNvSpPr txBox="1"/>
          <p:nvPr/>
        </p:nvSpPr>
        <p:spPr>
          <a:xfrm>
            <a:off x="1857015" y="1510900"/>
            <a:ext cx="2820194" cy="923330"/>
          </a:xfrm>
          <a:prstGeom prst="rect">
            <a:avLst/>
          </a:prstGeom>
          <a:noFill/>
          <a:ln w="38100">
            <a:solidFill>
              <a:srgbClr val="094C74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de-DE" b="1" dirty="0"/>
          </a:p>
          <a:p>
            <a:pPr algn="ctr"/>
            <a:r>
              <a:rPr lang="de-DE" b="1" dirty="0"/>
              <a:t>5 sensorische Tasten</a:t>
            </a:r>
          </a:p>
          <a:p>
            <a:pPr algn="ctr"/>
            <a:endParaRPr lang="de-DE" b="1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B21AB1A-8815-41D4-A895-C4C3E78F0D7B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83022" b="5325"/>
          <a:stretch/>
        </p:blipFill>
        <p:spPr>
          <a:xfrm>
            <a:off x="424980" y="1143332"/>
            <a:ext cx="1164717" cy="5651977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C12DF0C3-B516-48ED-AAB3-C2D3C7A17AA7}"/>
              </a:ext>
            </a:extLst>
          </p:cNvPr>
          <p:cNvSpPr txBox="1"/>
          <p:nvPr/>
        </p:nvSpPr>
        <p:spPr>
          <a:xfrm>
            <a:off x="4840630" y="1510900"/>
            <a:ext cx="6761876" cy="923330"/>
          </a:xfrm>
          <a:prstGeom prst="rect">
            <a:avLst/>
          </a:prstGeom>
          <a:noFill/>
          <a:ln w="38100">
            <a:solidFill>
              <a:srgbClr val="094C74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dirty="0"/>
              <a:t>grau: Taste inaktiv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dirty="0"/>
              <a:t>rot: zugeordnete Aktion wird ausgeführt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dirty="0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B2F5BF68-886E-45FB-A264-1ACF47869EA2}"/>
              </a:ext>
            </a:extLst>
          </p:cNvPr>
          <p:cNvSpPr txBox="1"/>
          <p:nvPr/>
        </p:nvSpPr>
        <p:spPr>
          <a:xfrm>
            <a:off x="1857015" y="2552300"/>
            <a:ext cx="2820194" cy="923330"/>
          </a:xfrm>
          <a:prstGeom prst="rect">
            <a:avLst/>
          </a:prstGeom>
          <a:noFill/>
          <a:ln w="38100">
            <a:solidFill>
              <a:srgbClr val="094C74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de-DE" b="1" dirty="0"/>
          </a:p>
          <a:p>
            <a:pPr algn="ctr"/>
            <a:r>
              <a:rPr lang="de-DE" b="1" dirty="0"/>
              <a:t>Hinderniserkennung</a:t>
            </a:r>
          </a:p>
          <a:p>
            <a:pPr algn="ctr"/>
            <a:endParaRPr lang="de-DE" b="1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6A492F3F-6649-43F5-AEB4-39AAE9ACE6C8}"/>
              </a:ext>
            </a:extLst>
          </p:cNvPr>
          <p:cNvSpPr txBox="1"/>
          <p:nvPr/>
        </p:nvSpPr>
        <p:spPr>
          <a:xfrm>
            <a:off x="4840630" y="2552300"/>
            <a:ext cx="6761876" cy="923330"/>
          </a:xfrm>
          <a:prstGeom prst="rect">
            <a:avLst/>
          </a:prstGeom>
          <a:noFill/>
          <a:ln w="38100">
            <a:solidFill>
              <a:srgbClr val="094C74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dirty="0"/>
              <a:t>grau: Taste inaktiv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dirty="0"/>
              <a:t>weiß / roter Rahmen: Aktion, wenn Objekt in der Nähe erkannt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dirty="0"/>
              <a:t>schwarz: Aktion, wenn kein Objekt erkannt / in der Nähe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E974C2C1-C74D-4586-A0AC-6DBEADB6ECD5}"/>
              </a:ext>
            </a:extLst>
          </p:cNvPr>
          <p:cNvSpPr txBox="1"/>
          <p:nvPr/>
        </p:nvSpPr>
        <p:spPr>
          <a:xfrm>
            <a:off x="1856052" y="3589948"/>
            <a:ext cx="2820194" cy="923330"/>
          </a:xfrm>
          <a:prstGeom prst="rect">
            <a:avLst/>
          </a:prstGeom>
          <a:noFill/>
          <a:ln w="38100">
            <a:solidFill>
              <a:srgbClr val="094C74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de-DE" b="1" dirty="0"/>
          </a:p>
          <a:p>
            <a:pPr algn="ctr"/>
            <a:r>
              <a:rPr lang="de-DE" b="1" dirty="0"/>
              <a:t>Bodensensoren</a:t>
            </a:r>
          </a:p>
          <a:p>
            <a:pPr algn="ctr"/>
            <a:endParaRPr lang="de-DE" b="1" dirty="0"/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5B2F6DDD-CF3A-4FB7-B63A-A559B31A8122}"/>
              </a:ext>
            </a:extLst>
          </p:cNvPr>
          <p:cNvSpPr txBox="1"/>
          <p:nvPr/>
        </p:nvSpPr>
        <p:spPr>
          <a:xfrm>
            <a:off x="4839667" y="3589948"/>
            <a:ext cx="6761876" cy="923330"/>
          </a:xfrm>
          <a:prstGeom prst="rect">
            <a:avLst/>
          </a:prstGeom>
          <a:noFill/>
          <a:ln w="38100">
            <a:solidFill>
              <a:srgbClr val="094C74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dirty="0"/>
              <a:t>grau: Taste inaktiv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dirty="0"/>
              <a:t>weiß / roter Rahmen: Aktion, wenn Boden erkannt / vorhanden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dirty="0"/>
              <a:t>schwarz: Aktion, wenn kein Boden erkannt / vorhanden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217A6D92-CE5E-4AFC-9263-500ECB764CC6}"/>
              </a:ext>
            </a:extLst>
          </p:cNvPr>
          <p:cNvSpPr txBox="1"/>
          <p:nvPr/>
        </p:nvSpPr>
        <p:spPr>
          <a:xfrm>
            <a:off x="1856052" y="4618648"/>
            <a:ext cx="2820194" cy="923330"/>
          </a:xfrm>
          <a:prstGeom prst="rect">
            <a:avLst/>
          </a:prstGeom>
          <a:noFill/>
          <a:ln w="38100">
            <a:solidFill>
              <a:srgbClr val="094C74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de-DE" b="1" dirty="0"/>
          </a:p>
          <a:p>
            <a:pPr algn="ctr"/>
            <a:r>
              <a:rPr lang="de-DE" b="1" dirty="0"/>
              <a:t>Klopfen / Erschütterung</a:t>
            </a:r>
          </a:p>
          <a:p>
            <a:pPr algn="ctr"/>
            <a:endParaRPr lang="de-DE" b="1" dirty="0"/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73A8AB70-65CD-4BDF-88B0-E9F9DCA4E8BC}"/>
              </a:ext>
            </a:extLst>
          </p:cNvPr>
          <p:cNvSpPr txBox="1"/>
          <p:nvPr/>
        </p:nvSpPr>
        <p:spPr>
          <a:xfrm>
            <a:off x="4839667" y="4618648"/>
            <a:ext cx="6761876" cy="923330"/>
          </a:xfrm>
          <a:prstGeom prst="rect">
            <a:avLst/>
          </a:prstGeom>
          <a:noFill/>
          <a:ln w="38100">
            <a:solidFill>
              <a:srgbClr val="094C74"/>
            </a:solidFill>
          </a:ln>
        </p:spPr>
        <p:txBody>
          <a:bodyPr wrap="square" rtlCol="0">
            <a:spAutoFit/>
          </a:bodyPr>
          <a:lstStyle/>
          <a:p>
            <a:endParaRPr lang="de-DE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dirty="0"/>
              <a:t>Bei Erschütterung wird die zugeordnete Aktion ausgeführt.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dirty="0"/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C837DCDB-4619-4E9B-9C01-FF46A2D386E1}"/>
              </a:ext>
            </a:extLst>
          </p:cNvPr>
          <p:cNvSpPr txBox="1"/>
          <p:nvPr/>
        </p:nvSpPr>
        <p:spPr>
          <a:xfrm>
            <a:off x="1857015" y="5660265"/>
            <a:ext cx="2820194" cy="923330"/>
          </a:xfrm>
          <a:prstGeom prst="rect">
            <a:avLst/>
          </a:prstGeom>
          <a:noFill/>
          <a:ln w="38100">
            <a:solidFill>
              <a:srgbClr val="094C74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de-DE" b="1" dirty="0"/>
          </a:p>
          <a:p>
            <a:pPr algn="ctr"/>
            <a:r>
              <a:rPr lang="de-DE" b="1" dirty="0"/>
              <a:t>Klatschen</a:t>
            </a:r>
          </a:p>
          <a:p>
            <a:pPr algn="ctr"/>
            <a:endParaRPr lang="de-DE" b="1" dirty="0"/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313F46CB-56DB-4C9B-AD32-429AB7881FCF}"/>
              </a:ext>
            </a:extLst>
          </p:cNvPr>
          <p:cNvSpPr txBox="1"/>
          <p:nvPr/>
        </p:nvSpPr>
        <p:spPr>
          <a:xfrm>
            <a:off x="4840630" y="5660265"/>
            <a:ext cx="6761876" cy="923330"/>
          </a:xfrm>
          <a:prstGeom prst="rect">
            <a:avLst/>
          </a:prstGeom>
          <a:noFill/>
          <a:ln w="38100">
            <a:solidFill>
              <a:srgbClr val="094C74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dirty="0"/>
              <a:t>Der Roboter reagiert auf Klatschen, die zugeordnete Aktion wird ausgeführt.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dirty="0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5C8E80A3-6253-4A6D-8640-6573D11AA80F}"/>
              </a:ext>
            </a:extLst>
          </p:cNvPr>
          <p:cNvSpPr txBox="1"/>
          <p:nvPr/>
        </p:nvSpPr>
        <p:spPr>
          <a:xfrm>
            <a:off x="8631044" y="6605020"/>
            <a:ext cx="391491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solidFill>
                  <a:schemeClr val="tx1">
                    <a:lumMod val="50000"/>
                    <a:lumOff val="50000"/>
                  </a:schemeClr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Screenshot: Aseba Studio / VPL, Anbieter: Thymio / </a:t>
            </a:r>
            <a:r>
              <a:rPr lang="de-DE" sz="900" dirty="0" err="1">
                <a:solidFill>
                  <a:schemeClr val="tx1">
                    <a:lumMod val="50000"/>
                    <a:lumOff val="50000"/>
                  </a:schemeClr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Mobsya</a:t>
            </a:r>
            <a:endParaRPr lang="de-DE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0115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Der Thymio | Aseba Programmoberfläche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23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33" name="Textfeld 32">
            <a:extLst>
              <a:ext uri="{FF2B5EF4-FFF2-40B4-BE49-F238E27FC236}">
                <a16:creationId xmlns:a16="http://schemas.microsoft.com/office/drawing/2014/main" id="{D89BE1D2-083C-4E2E-A0B5-5104604680FC}"/>
              </a:ext>
            </a:extLst>
          </p:cNvPr>
          <p:cNvSpPr txBox="1"/>
          <p:nvPr/>
        </p:nvSpPr>
        <p:spPr>
          <a:xfrm>
            <a:off x="1857015" y="1510900"/>
            <a:ext cx="2820194" cy="923330"/>
          </a:xfrm>
          <a:prstGeom prst="rect">
            <a:avLst/>
          </a:prstGeom>
          <a:noFill/>
          <a:ln w="38100">
            <a:solidFill>
              <a:srgbClr val="66A3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de-DE" b="1" dirty="0"/>
          </a:p>
          <a:p>
            <a:pPr algn="ctr"/>
            <a:r>
              <a:rPr lang="de-DE" b="1" dirty="0"/>
              <a:t>Motorengeschwindigkeit</a:t>
            </a:r>
          </a:p>
          <a:p>
            <a:pPr algn="ctr"/>
            <a:endParaRPr lang="de-DE" b="1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B21AB1A-8815-41D4-A895-C4C3E78F0D7B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82988" r="1548" b="24338"/>
          <a:stretch/>
        </p:blipFill>
        <p:spPr>
          <a:xfrm>
            <a:off x="424981" y="1143332"/>
            <a:ext cx="1060920" cy="4516933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C12DF0C3-B516-48ED-AAB3-C2D3C7A17AA7}"/>
              </a:ext>
            </a:extLst>
          </p:cNvPr>
          <p:cNvSpPr txBox="1"/>
          <p:nvPr/>
        </p:nvSpPr>
        <p:spPr>
          <a:xfrm>
            <a:off x="4840630" y="1510900"/>
            <a:ext cx="6761876" cy="923330"/>
          </a:xfrm>
          <a:prstGeom prst="rect">
            <a:avLst/>
          </a:prstGeom>
          <a:noFill/>
          <a:ln w="38100">
            <a:solidFill>
              <a:srgbClr val="66A3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de-DE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dirty="0"/>
              <a:t>Definition der Geschwindigkeit des linken und rechten Motors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dirty="0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B2F5BF68-886E-45FB-A264-1ACF47869EA2}"/>
              </a:ext>
            </a:extLst>
          </p:cNvPr>
          <p:cNvSpPr txBox="1"/>
          <p:nvPr/>
        </p:nvSpPr>
        <p:spPr>
          <a:xfrm>
            <a:off x="1857015" y="2552300"/>
            <a:ext cx="2820194" cy="923330"/>
          </a:xfrm>
          <a:prstGeom prst="rect">
            <a:avLst/>
          </a:prstGeom>
          <a:noFill/>
          <a:ln w="38100">
            <a:solidFill>
              <a:srgbClr val="66A3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de-DE" b="1" dirty="0"/>
          </a:p>
          <a:p>
            <a:pPr algn="ctr"/>
            <a:r>
              <a:rPr lang="de-DE" b="1" dirty="0"/>
              <a:t>Farbauswahl (obere Seite)</a:t>
            </a:r>
          </a:p>
          <a:p>
            <a:pPr algn="ctr"/>
            <a:endParaRPr lang="de-DE" b="1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6A492F3F-6649-43F5-AEB4-39AAE9ACE6C8}"/>
              </a:ext>
            </a:extLst>
          </p:cNvPr>
          <p:cNvSpPr txBox="1"/>
          <p:nvPr/>
        </p:nvSpPr>
        <p:spPr>
          <a:xfrm>
            <a:off x="4840630" y="2552300"/>
            <a:ext cx="6761876" cy="923330"/>
          </a:xfrm>
          <a:prstGeom prst="rect">
            <a:avLst/>
          </a:prstGeom>
          <a:noFill/>
          <a:ln w="38100">
            <a:solidFill>
              <a:srgbClr val="66A3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de-DE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dirty="0"/>
              <a:t>Farbmischung aus rot, grün, blau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dirty="0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E974C2C1-C74D-4586-A0AC-6DBEADB6ECD5}"/>
              </a:ext>
            </a:extLst>
          </p:cNvPr>
          <p:cNvSpPr txBox="1"/>
          <p:nvPr/>
        </p:nvSpPr>
        <p:spPr>
          <a:xfrm>
            <a:off x="1856052" y="3589948"/>
            <a:ext cx="2820194" cy="923330"/>
          </a:xfrm>
          <a:prstGeom prst="rect">
            <a:avLst/>
          </a:prstGeom>
          <a:noFill/>
          <a:ln w="38100">
            <a:solidFill>
              <a:srgbClr val="66A3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de-DE" b="1" dirty="0"/>
          </a:p>
          <a:p>
            <a:pPr algn="ctr"/>
            <a:r>
              <a:rPr lang="de-DE" b="1" dirty="0"/>
              <a:t>Farbauswahl (untere Seite)</a:t>
            </a:r>
          </a:p>
          <a:p>
            <a:pPr algn="ctr"/>
            <a:endParaRPr lang="de-DE" b="1" dirty="0"/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5B2F6DDD-CF3A-4FB7-B63A-A559B31A8122}"/>
              </a:ext>
            </a:extLst>
          </p:cNvPr>
          <p:cNvSpPr txBox="1"/>
          <p:nvPr/>
        </p:nvSpPr>
        <p:spPr>
          <a:xfrm>
            <a:off x="4839667" y="3589948"/>
            <a:ext cx="6761876" cy="923330"/>
          </a:xfrm>
          <a:prstGeom prst="rect">
            <a:avLst/>
          </a:prstGeom>
          <a:noFill/>
          <a:ln w="38100">
            <a:solidFill>
              <a:srgbClr val="66A3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de-DE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dirty="0"/>
              <a:t>Farbmischung aus rot, grün, blau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dirty="0"/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217A6D92-CE5E-4AFC-9263-500ECB764CC6}"/>
              </a:ext>
            </a:extLst>
          </p:cNvPr>
          <p:cNvSpPr txBox="1"/>
          <p:nvPr/>
        </p:nvSpPr>
        <p:spPr>
          <a:xfrm>
            <a:off x="1856052" y="4618648"/>
            <a:ext cx="2820194" cy="923330"/>
          </a:xfrm>
          <a:prstGeom prst="rect">
            <a:avLst/>
          </a:prstGeom>
          <a:noFill/>
          <a:ln w="38100">
            <a:solidFill>
              <a:srgbClr val="66A3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de-DE" b="1" dirty="0"/>
          </a:p>
          <a:p>
            <a:pPr algn="ctr"/>
            <a:r>
              <a:rPr lang="de-DE" b="1" dirty="0"/>
              <a:t>Melodie-Ausgabe</a:t>
            </a:r>
          </a:p>
          <a:p>
            <a:pPr algn="ctr"/>
            <a:endParaRPr lang="de-DE" b="1" dirty="0"/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73A8AB70-65CD-4BDF-88B0-E9F9DCA4E8BC}"/>
              </a:ext>
            </a:extLst>
          </p:cNvPr>
          <p:cNvSpPr txBox="1"/>
          <p:nvPr/>
        </p:nvSpPr>
        <p:spPr>
          <a:xfrm>
            <a:off x="4839667" y="4618648"/>
            <a:ext cx="6761876" cy="923330"/>
          </a:xfrm>
          <a:prstGeom prst="rect">
            <a:avLst/>
          </a:prstGeom>
          <a:noFill/>
          <a:ln w="38100">
            <a:solidFill>
              <a:srgbClr val="66A300"/>
            </a:solidFill>
          </a:ln>
        </p:spPr>
        <p:txBody>
          <a:bodyPr wrap="square" rtlCol="0">
            <a:spAutoFit/>
          </a:bodyPr>
          <a:lstStyle/>
          <a:p>
            <a:endParaRPr lang="de-DE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dirty="0"/>
              <a:t>Definition einer Melodie, Linien: Tonhöhe, Farbe: </a:t>
            </a:r>
            <a:r>
              <a:rPr lang="de-DE" dirty="0" err="1"/>
              <a:t>Tonlänge</a:t>
            </a:r>
            <a:endParaRPr lang="de-DE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dirty="0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213D22B8-1681-48E5-A901-419A8F5B6B80}"/>
              </a:ext>
            </a:extLst>
          </p:cNvPr>
          <p:cNvGrpSpPr/>
          <p:nvPr/>
        </p:nvGrpSpPr>
        <p:grpSpPr>
          <a:xfrm>
            <a:off x="238651" y="5779492"/>
            <a:ext cx="11363855" cy="923330"/>
            <a:chOff x="1378541" y="5753371"/>
            <a:chExt cx="11363855" cy="923330"/>
          </a:xfrm>
        </p:grpSpPr>
        <p:pic>
          <p:nvPicPr>
            <p:cNvPr id="22" name="Grafik 21">
              <a:extLst>
                <a:ext uri="{FF2B5EF4-FFF2-40B4-BE49-F238E27FC236}">
                  <a16:creationId xmlns:a16="http://schemas.microsoft.com/office/drawing/2014/main" id="{2AEFE777-F383-4CDD-86E9-A44EAD95A44D}"/>
                </a:ext>
              </a:extLst>
            </p:cNvPr>
            <p:cNvPicPr/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4590" y="5817233"/>
              <a:ext cx="704850" cy="790575"/>
            </a:xfrm>
            <a:prstGeom prst="rect">
              <a:avLst/>
            </a:prstGeom>
          </p:spPr>
        </p:pic>
        <p:sp>
          <p:nvSpPr>
            <p:cNvPr id="23" name="Textfeld 22">
              <a:extLst>
                <a:ext uri="{FF2B5EF4-FFF2-40B4-BE49-F238E27FC236}">
                  <a16:creationId xmlns:a16="http://schemas.microsoft.com/office/drawing/2014/main" id="{585E4F88-01C3-49A9-91CA-F5995EF66493}"/>
                </a:ext>
              </a:extLst>
            </p:cNvPr>
            <p:cNvSpPr txBox="1"/>
            <p:nvPr/>
          </p:nvSpPr>
          <p:spPr>
            <a:xfrm>
              <a:off x="1378541" y="5753371"/>
              <a:ext cx="11363855" cy="923330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de-DE" b="1" dirty="0"/>
            </a:p>
            <a:p>
              <a:pPr algn="ctr"/>
              <a:r>
                <a:rPr lang="de-DE" b="1" dirty="0"/>
                <a:t>Weitere Ereignisse und Aktionen sind im Expertenmodus (aktivierbar über die Menüleiste) verfügbar!  </a:t>
              </a:r>
            </a:p>
            <a:p>
              <a:pPr algn="ctr"/>
              <a:endParaRPr lang="de-DE" b="1" dirty="0"/>
            </a:p>
          </p:txBody>
        </p:sp>
      </p:grpSp>
      <p:sp>
        <p:nvSpPr>
          <p:cNvPr id="27" name="Textfeld 26">
            <a:extLst>
              <a:ext uri="{FF2B5EF4-FFF2-40B4-BE49-F238E27FC236}">
                <a16:creationId xmlns:a16="http://schemas.microsoft.com/office/drawing/2014/main" id="{AE36F9F3-EA27-4E25-92B9-0047CE453B76}"/>
              </a:ext>
            </a:extLst>
          </p:cNvPr>
          <p:cNvSpPr txBox="1"/>
          <p:nvPr/>
        </p:nvSpPr>
        <p:spPr>
          <a:xfrm>
            <a:off x="8619893" y="6441756"/>
            <a:ext cx="391491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solidFill>
                  <a:schemeClr val="tx1">
                    <a:lumMod val="50000"/>
                    <a:lumOff val="50000"/>
                  </a:schemeClr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Screenshot: Aseba Studio / VPL, Anbieter: Thymio / </a:t>
            </a:r>
            <a:r>
              <a:rPr lang="de-DE" sz="900" dirty="0" err="1">
                <a:solidFill>
                  <a:schemeClr val="tx1">
                    <a:lumMod val="50000"/>
                    <a:lumOff val="50000"/>
                  </a:schemeClr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Mobsya</a:t>
            </a:r>
            <a:endParaRPr lang="de-DE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4984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Der Thymio | Aseba Programmoberfläche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24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2C6201B1-7C27-4E5C-9CD7-9C167A3AF3F9}"/>
              </a:ext>
            </a:extLst>
          </p:cNvPr>
          <p:cNvSpPr txBox="1"/>
          <p:nvPr/>
        </p:nvSpPr>
        <p:spPr>
          <a:xfrm>
            <a:off x="485567" y="1308915"/>
            <a:ext cx="11414184" cy="3515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Die Blöcke werden per Drag and Drop kombiniert: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Ereignisse werden im linken Quadrat abgelegt,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zugehörige Aktionen im rechten Quadrat platziert.</a:t>
            </a:r>
          </a:p>
          <a:p>
            <a:pPr lvl="1">
              <a:lnSpc>
                <a:spcPct val="150000"/>
              </a:lnSpc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„Wenn die Pfeiltaste geradeaus gedrückt wird, </a:t>
            </a:r>
          </a:p>
          <a:p>
            <a:pPr lvl="1">
              <a:lnSpc>
                <a:spcPct val="150000"/>
              </a:lnSpc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dann leuchte gelb.“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4D8A43BD-F2C4-4DE1-A50A-94F562084BF8}"/>
              </a:ext>
            </a:extLst>
          </p:cNvPr>
          <p:cNvGrpSpPr/>
          <p:nvPr/>
        </p:nvGrpSpPr>
        <p:grpSpPr>
          <a:xfrm>
            <a:off x="7056945" y="1267550"/>
            <a:ext cx="4729170" cy="1917700"/>
            <a:chOff x="3266866" y="3998523"/>
            <a:chExt cx="3324690" cy="1348177"/>
          </a:xfrm>
        </p:grpSpPr>
        <p:pic>
          <p:nvPicPr>
            <p:cNvPr id="2" name="Grafik 1">
              <a:extLst>
                <a:ext uri="{FF2B5EF4-FFF2-40B4-BE49-F238E27FC236}">
                  <a16:creationId xmlns:a16="http://schemas.microsoft.com/office/drawing/2014/main" id="{38374259-EF86-4C33-9B97-196E429077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b="87481"/>
            <a:stretch/>
          </p:blipFill>
          <p:spPr>
            <a:xfrm>
              <a:off x="3266866" y="3998523"/>
              <a:ext cx="3324689" cy="490166"/>
            </a:xfrm>
            <a:prstGeom prst="rect">
              <a:avLst/>
            </a:prstGeom>
          </p:spPr>
        </p:pic>
        <p:pic>
          <p:nvPicPr>
            <p:cNvPr id="22" name="Grafik 21">
              <a:extLst>
                <a:ext uri="{FF2B5EF4-FFF2-40B4-BE49-F238E27FC236}">
                  <a16:creationId xmlns:a16="http://schemas.microsoft.com/office/drawing/2014/main" id="{32B60989-CAC9-491F-AC4C-1299B108D1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t="43342" b="30384"/>
            <a:stretch/>
          </p:blipFill>
          <p:spPr>
            <a:xfrm>
              <a:off x="3266867" y="4318000"/>
              <a:ext cx="3324689" cy="1028700"/>
            </a:xfrm>
            <a:prstGeom prst="rect">
              <a:avLst/>
            </a:prstGeom>
          </p:spPr>
        </p:pic>
      </p:grpSp>
      <p:pic>
        <p:nvPicPr>
          <p:cNvPr id="6" name="Grafik 5">
            <a:extLst>
              <a:ext uri="{FF2B5EF4-FFF2-40B4-BE49-F238E27FC236}">
                <a16:creationId xmlns:a16="http://schemas.microsoft.com/office/drawing/2014/main" id="{F1C0EE94-6C82-4BE0-B8E5-E07E08604147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15689" r="29412"/>
          <a:stretch/>
        </p:blipFill>
        <p:spPr>
          <a:xfrm>
            <a:off x="7056946" y="3318742"/>
            <a:ext cx="4220654" cy="1401136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60D057F4-F000-498A-A002-D8748922D0B3}"/>
              </a:ext>
            </a:extLst>
          </p:cNvPr>
          <p:cNvSpPr txBox="1"/>
          <p:nvPr/>
        </p:nvSpPr>
        <p:spPr>
          <a:xfrm>
            <a:off x="8416643" y="6426755"/>
            <a:ext cx="391491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solidFill>
                  <a:schemeClr val="tx1">
                    <a:lumMod val="50000"/>
                    <a:lumOff val="50000"/>
                  </a:schemeClr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Screenshot: Aseba Studio / VPL, Anbieter: Thymio / </a:t>
            </a:r>
            <a:r>
              <a:rPr lang="de-DE" sz="900" dirty="0" err="1">
                <a:solidFill>
                  <a:schemeClr val="tx1">
                    <a:lumMod val="50000"/>
                    <a:lumOff val="50000"/>
                  </a:schemeClr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Mobsya</a:t>
            </a:r>
            <a:endParaRPr lang="de-DE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7875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Der Thymio | Aseba Programmoberfläche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25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2C6201B1-7C27-4E5C-9CD7-9C167A3AF3F9}"/>
              </a:ext>
            </a:extLst>
          </p:cNvPr>
          <p:cNvSpPr txBox="1"/>
          <p:nvPr/>
        </p:nvSpPr>
        <p:spPr>
          <a:xfrm>
            <a:off x="485567" y="1308915"/>
            <a:ext cx="11414184" cy="4507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Es können mehrere Aktionen einem Ereignis zugeordnet werden (max. 4, je 1 pro Aktion)!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Auch die Kombination von Sensoren ist zur Ausführung einer Aktion möglich: </a:t>
            </a:r>
          </a:p>
          <a:p>
            <a:pPr lvl="1">
              <a:lnSpc>
                <a:spcPct val="150000"/>
              </a:lnSpc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Wenn die Rechts- und Linkstaste gedrückt werden, dann stoppt der Motor.</a:t>
            </a:r>
          </a:p>
          <a:p>
            <a:pPr lvl="1">
              <a:lnSpc>
                <a:spcPct val="150000"/>
              </a:lnSpc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lvl="1">
              <a:lnSpc>
                <a:spcPct val="150000"/>
              </a:lnSpc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lvl="1">
              <a:lnSpc>
                <a:spcPct val="150000"/>
              </a:lnSpc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97B382B-7CBA-4FBF-B520-02E7BA54CD5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00971" y="1827606"/>
            <a:ext cx="5801535" cy="152421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C06E204F-B78B-463C-85ED-45041D7E2D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36214" y="4470157"/>
            <a:ext cx="3467584" cy="1448002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A054546A-9EB4-4149-B025-479BC80014A8}"/>
              </a:ext>
            </a:extLst>
          </p:cNvPr>
          <p:cNvSpPr txBox="1"/>
          <p:nvPr/>
        </p:nvSpPr>
        <p:spPr>
          <a:xfrm>
            <a:off x="8416643" y="6426755"/>
            <a:ext cx="391491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solidFill>
                  <a:schemeClr val="tx1">
                    <a:lumMod val="50000"/>
                    <a:lumOff val="50000"/>
                  </a:schemeClr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Screenshot: Aseba Studio / VPL, Anbieter: Thymio / </a:t>
            </a:r>
            <a:r>
              <a:rPr lang="de-DE" sz="900" dirty="0" err="1">
                <a:solidFill>
                  <a:schemeClr val="tx1">
                    <a:lumMod val="50000"/>
                    <a:lumOff val="50000"/>
                  </a:schemeClr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Mobsya</a:t>
            </a:r>
            <a:endParaRPr lang="de-DE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7874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Der Thymio | Aseba Programmoberfläche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26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2C6201B1-7C27-4E5C-9CD7-9C167A3AF3F9}"/>
              </a:ext>
            </a:extLst>
          </p:cNvPr>
          <p:cNvSpPr txBox="1"/>
          <p:nvPr/>
        </p:nvSpPr>
        <p:spPr>
          <a:xfrm>
            <a:off x="485567" y="1308915"/>
            <a:ext cx="11414184" cy="1529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Es können beliebig viele Ereignis-Aktions-Zuordnungen vorgenommen werden.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Die eingestellte Aktion wird im jeweiligen Aktions-Baustein simuliert,</a:t>
            </a:r>
          </a:p>
          <a:p>
            <a:pPr lvl="1">
              <a:lnSpc>
                <a:spcPct val="150000"/>
              </a:lnSpc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hier die eingestellte Änderung der Fahrtrichtung: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A68AB09-471F-41F3-9DF9-58674FB758D5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31761" y="1308915"/>
            <a:ext cx="2441197" cy="4787282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130A3B6A-EFCA-4319-B7BF-65052892F6F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88425" y="2917824"/>
            <a:ext cx="1333686" cy="130510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29CC4CC-B9BC-4973-9464-D629699A2DA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80396" y="2930525"/>
            <a:ext cx="1324160" cy="1295581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69B1F25C-1C11-4A9F-81E5-285F2241C36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96454" y="2917824"/>
            <a:ext cx="1333686" cy="1324160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6666146D-40F1-4040-862F-E4AB2DA7B74B}"/>
              </a:ext>
            </a:extLst>
          </p:cNvPr>
          <p:cNvSpPr/>
          <p:nvPr/>
        </p:nvSpPr>
        <p:spPr>
          <a:xfrm>
            <a:off x="558201" y="5084214"/>
            <a:ext cx="9359935" cy="10336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Über „Play“ wird der Code auf den Thymio übertragen.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Der Thymio bestätigt die Übertragung per Blinken an der linken, vorderen Ecke. 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09C6B8E-E0F4-42CC-ABA0-1F62E7724BE8}"/>
              </a:ext>
            </a:extLst>
          </p:cNvPr>
          <p:cNvSpPr txBox="1"/>
          <p:nvPr/>
        </p:nvSpPr>
        <p:spPr>
          <a:xfrm>
            <a:off x="8416643" y="6426755"/>
            <a:ext cx="391491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solidFill>
                  <a:schemeClr val="tx1">
                    <a:lumMod val="50000"/>
                    <a:lumOff val="50000"/>
                  </a:schemeClr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Screenshot: Aseba Studio / VPL, Anbieter: Thymio / </a:t>
            </a:r>
            <a:r>
              <a:rPr lang="de-DE" sz="900" dirty="0" err="1">
                <a:solidFill>
                  <a:schemeClr val="tx1">
                    <a:lumMod val="50000"/>
                    <a:lumOff val="50000"/>
                  </a:schemeClr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Mobsya</a:t>
            </a:r>
            <a:endParaRPr lang="de-DE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0784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Erprobung des Thymios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Arbeit in Kleingruppen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/>
          <p:cNvSpPr txBox="1"/>
          <p:nvPr/>
        </p:nvSpPr>
        <p:spPr>
          <a:xfrm>
            <a:off x="460816" y="1040767"/>
            <a:ext cx="7490033" cy="5742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Probieren Sie </a:t>
            </a: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in den Kleingruppen die Programmierung per VPL-Ereignis- und Aktionsblöcken 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aus! </a:t>
            </a:r>
          </a:p>
          <a:p>
            <a:pPr lvl="1">
              <a:lnSpc>
                <a:spcPct val="150000"/>
              </a:lnSpc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Setzen Sie einige Bausteine zusammen und überprüfen Sie, ob der Thymio „so reagiert“, wie Sie es erwarten. 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Bearbeiten Sie die </a:t>
            </a: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Aufgabenkarten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</a:t>
            </a:r>
          </a:p>
          <a:p>
            <a:pPr lvl="1">
              <a:lnSpc>
                <a:spcPct val="150000"/>
              </a:lnSpc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(beliebige Reihenfolge, beliebige Anzahl). </a:t>
            </a:r>
          </a:p>
          <a:p>
            <a:pPr>
              <a:lnSpc>
                <a:spcPct val="150000"/>
              </a:lnSpc>
            </a:pPr>
            <a:endParaRPr lang="de-DE" sz="10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>
              <a:lnSpc>
                <a:spcPct val="150000"/>
              </a:lnSpc>
            </a:pPr>
            <a:r>
              <a:rPr lang="de-DE" sz="215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Zur Erprobung haben Sie ca. 30 Minuten Zeit! </a:t>
            </a:r>
          </a:p>
          <a:p>
            <a:pPr>
              <a:lnSpc>
                <a:spcPct val="150000"/>
              </a:lnSpc>
            </a:pPr>
            <a:r>
              <a:rPr lang="de-DE" sz="215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Bitte notieren Sie parallel </a:t>
            </a:r>
            <a:r>
              <a:rPr lang="de-DE" sz="2150" b="1" dirty="0">
                <a:solidFill>
                  <a:srgbClr val="66A3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Eindrücke und Erfahrungen, Erkenntnisse, Ideen, Impulse, Probleme / Schwierigkeiten und Beachtenswertes aus der Erprobung im </a:t>
            </a:r>
            <a:r>
              <a:rPr lang="de-DE" sz="2150" b="1" dirty="0" err="1">
                <a:solidFill>
                  <a:srgbClr val="66A3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etherpad</a:t>
            </a:r>
            <a:r>
              <a:rPr lang="de-DE" sz="2150" b="1" dirty="0">
                <a:solidFill>
                  <a:srgbClr val="66A3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  </a:t>
            </a:r>
            <a:r>
              <a:rPr lang="de-DE" sz="215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(Link siehe </a:t>
            </a:r>
            <a:r>
              <a:rPr lang="de-DE" sz="2150" b="1" dirty="0" err="1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moodle</a:t>
            </a:r>
            <a:r>
              <a:rPr lang="de-DE" sz="215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!)                    </a:t>
            </a:r>
            <a:r>
              <a:rPr lang="de-DE" i="1" dirty="0">
                <a:solidFill>
                  <a:srgbClr val="C00000"/>
                </a:solidFill>
              </a:rPr>
              <a:t>parallele Vorbereitung durch Dozenten: Demo ST</a:t>
            </a:r>
            <a:endParaRPr lang="de-DE" sz="2150" b="1" dirty="0">
              <a:solidFill>
                <a:srgbClr val="C00000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731761" y="6318583"/>
            <a:ext cx="2134800" cy="360000"/>
          </a:xfrm>
        </p:spPr>
        <p:txBody>
          <a:bodyPr/>
          <a:lstStyle/>
          <a:p>
            <a:fld id="{9DC1E638-3F78-4E0D-883A-B278700C48C0}" type="slidenum">
              <a:rPr lang="de-DE" smtClean="0"/>
              <a:pPr/>
              <a:t>27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CAE7D493-DE48-4936-8621-5BD67DAE23A3}"/>
              </a:ext>
            </a:extLst>
          </p:cNvPr>
          <p:cNvGrpSpPr/>
          <p:nvPr/>
        </p:nvGrpSpPr>
        <p:grpSpPr>
          <a:xfrm>
            <a:off x="9682904" y="5084114"/>
            <a:ext cx="1639726" cy="1559512"/>
            <a:chOff x="4770248" y="1565016"/>
            <a:chExt cx="3919725" cy="3727975"/>
          </a:xfrm>
        </p:grpSpPr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47D5C466-CA82-4A2E-A4F3-D701FB3F056F}"/>
                </a:ext>
              </a:extLst>
            </p:cNvPr>
            <p:cNvGrpSpPr/>
            <p:nvPr/>
          </p:nvGrpSpPr>
          <p:grpSpPr bwMode="gray">
            <a:xfrm>
              <a:off x="4770248" y="1565016"/>
              <a:ext cx="3919725" cy="3727975"/>
              <a:chOff x="5074629" y="2089476"/>
              <a:chExt cx="3367088" cy="3202370"/>
            </a:xfrm>
            <a:effectLst/>
          </p:grpSpPr>
          <p:sp>
            <p:nvSpPr>
              <p:cNvPr id="21" name="Ellipse 20">
                <a:extLst>
                  <a:ext uri="{FF2B5EF4-FFF2-40B4-BE49-F238E27FC236}">
                    <a16:creationId xmlns:a16="http://schemas.microsoft.com/office/drawing/2014/main" id="{7375C453-DEA9-4513-8D4A-29AF35C57F58}"/>
                  </a:ext>
                </a:extLst>
              </p:cNvPr>
              <p:cNvSpPr/>
              <p:nvPr/>
            </p:nvSpPr>
            <p:spPr bwMode="gray">
              <a:xfrm rot="20700000">
                <a:off x="6186525" y="4873714"/>
                <a:ext cx="1917040" cy="418132"/>
              </a:xfrm>
              <a:prstGeom prst="ellipse">
                <a:avLst/>
              </a:prstGeom>
              <a:solidFill>
                <a:srgbClr val="000000">
                  <a:alpha val="20784"/>
                </a:srgbClr>
              </a:solidFill>
              <a:ln w="12700">
                <a:noFill/>
                <a:round/>
                <a:headEnd/>
                <a:tailEnd/>
              </a:ln>
              <a:effectLst>
                <a:softEdge rad="63500"/>
              </a:effectLst>
            </p:spPr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  <p:grpSp>
            <p:nvGrpSpPr>
              <p:cNvPr id="22" name="Gruppieren 21">
                <a:extLst>
                  <a:ext uri="{FF2B5EF4-FFF2-40B4-BE49-F238E27FC236}">
                    <a16:creationId xmlns:a16="http://schemas.microsoft.com/office/drawing/2014/main" id="{CDAA6BC2-CED4-41F6-A41E-0054CD8DD5DB}"/>
                  </a:ext>
                </a:extLst>
              </p:cNvPr>
              <p:cNvGrpSpPr/>
              <p:nvPr/>
            </p:nvGrpSpPr>
            <p:grpSpPr bwMode="gray">
              <a:xfrm rot="20700000">
                <a:off x="5074629" y="2089476"/>
                <a:ext cx="3367088" cy="3047006"/>
                <a:chOff x="4867275" y="2168525"/>
                <a:chExt cx="3367088" cy="3047006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3" name="Freeform 14">
                  <a:extLst>
                    <a:ext uri="{FF2B5EF4-FFF2-40B4-BE49-F238E27FC236}">
                      <a16:creationId xmlns:a16="http://schemas.microsoft.com/office/drawing/2014/main" id="{E930607C-D5F5-41FD-BDF9-9CAA09E313FB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4867275" y="2168525"/>
                  <a:ext cx="3367088" cy="3036887"/>
                </a:xfrm>
                <a:custGeom>
                  <a:avLst/>
                  <a:gdLst/>
                  <a:ahLst/>
                  <a:cxnLst>
                    <a:cxn ang="0">
                      <a:pos x="346" y="0"/>
                    </a:cxn>
                    <a:cxn ang="0">
                      <a:pos x="0" y="346"/>
                    </a:cxn>
                    <a:cxn ang="0">
                      <a:pos x="141" y="624"/>
                    </a:cxn>
                    <a:cxn ang="0">
                      <a:pos x="219" y="624"/>
                    </a:cxn>
                    <a:cxn ang="0">
                      <a:pos x="39" y="344"/>
                    </a:cxn>
                    <a:cxn ang="0">
                      <a:pos x="346" y="37"/>
                    </a:cxn>
                    <a:cxn ang="0">
                      <a:pos x="653" y="344"/>
                    </a:cxn>
                    <a:cxn ang="0">
                      <a:pos x="473" y="624"/>
                    </a:cxn>
                    <a:cxn ang="0">
                      <a:pos x="551" y="624"/>
                    </a:cxn>
                    <a:cxn ang="0">
                      <a:pos x="692" y="346"/>
                    </a:cxn>
                    <a:cxn ang="0">
                      <a:pos x="346" y="0"/>
                    </a:cxn>
                  </a:cxnLst>
                  <a:rect l="0" t="0" r="r" b="b"/>
                  <a:pathLst>
                    <a:path w="692" h="624">
                      <a:moveTo>
                        <a:pt x="346" y="0"/>
                      </a:moveTo>
                      <a:cubicBezTo>
                        <a:pt x="155" y="0"/>
                        <a:pt x="0" y="155"/>
                        <a:pt x="0" y="346"/>
                      </a:cubicBezTo>
                      <a:cubicBezTo>
                        <a:pt x="0" y="460"/>
                        <a:pt x="56" y="561"/>
                        <a:pt x="141" y="624"/>
                      </a:cubicBezTo>
                      <a:cubicBezTo>
                        <a:pt x="219" y="624"/>
                        <a:pt x="219" y="624"/>
                        <a:pt x="219" y="624"/>
                      </a:cubicBezTo>
                      <a:cubicBezTo>
                        <a:pt x="113" y="576"/>
                        <a:pt x="39" y="469"/>
                        <a:pt x="39" y="344"/>
                      </a:cubicBezTo>
                      <a:cubicBezTo>
                        <a:pt x="39" y="174"/>
                        <a:pt x="176" y="37"/>
                        <a:pt x="346" y="37"/>
                      </a:cubicBezTo>
                      <a:cubicBezTo>
                        <a:pt x="516" y="37"/>
                        <a:pt x="653" y="174"/>
                        <a:pt x="653" y="344"/>
                      </a:cubicBezTo>
                      <a:cubicBezTo>
                        <a:pt x="653" y="469"/>
                        <a:pt x="579" y="576"/>
                        <a:pt x="473" y="624"/>
                      </a:cubicBezTo>
                      <a:cubicBezTo>
                        <a:pt x="551" y="624"/>
                        <a:pt x="551" y="624"/>
                        <a:pt x="551" y="624"/>
                      </a:cubicBezTo>
                      <a:cubicBezTo>
                        <a:pt x="636" y="561"/>
                        <a:pt x="692" y="460"/>
                        <a:pt x="692" y="346"/>
                      </a:cubicBezTo>
                      <a:cubicBezTo>
                        <a:pt x="692" y="155"/>
                        <a:pt x="537" y="0"/>
                        <a:pt x="346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525252"/>
                    </a:gs>
                    <a:gs pos="50000">
                      <a:srgbClr val="B2B2B2"/>
                    </a:gs>
                    <a:gs pos="100000">
                      <a:srgbClr val="525252"/>
                    </a:gs>
                  </a:gsLst>
                  <a:lin ang="2700000" scaled="1"/>
                </a:gra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4" name="Freeform 15">
                  <a:extLst>
                    <a:ext uri="{FF2B5EF4-FFF2-40B4-BE49-F238E27FC236}">
                      <a16:creationId xmlns:a16="http://schemas.microsoft.com/office/drawing/2014/main" id="{905CEE8F-BC1C-4A67-B69A-3BBF83F53F52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5056188" y="2347913"/>
                  <a:ext cx="2987675" cy="2808287"/>
                </a:xfrm>
                <a:custGeom>
                  <a:avLst/>
                  <a:gdLst/>
                  <a:ahLst/>
                  <a:cxnLst>
                    <a:cxn ang="0">
                      <a:pos x="614" y="307"/>
                    </a:cxn>
                    <a:cxn ang="0">
                      <a:pos x="307" y="0"/>
                    </a:cxn>
                    <a:cxn ang="0">
                      <a:pos x="0" y="307"/>
                    </a:cxn>
                    <a:cxn ang="0">
                      <a:pos x="161" y="577"/>
                    </a:cxn>
                    <a:cxn ang="0">
                      <a:pos x="453" y="577"/>
                    </a:cxn>
                    <a:cxn ang="0">
                      <a:pos x="614" y="307"/>
                    </a:cxn>
                  </a:cxnLst>
                  <a:rect l="0" t="0" r="r" b="b"/>
                  <a:pathLst>
                    <a:path w="614" h="577">
                      <a:moveTo>
                        <a:pt x="614" y="307"/>
                      </a:moveTo>
                      <a:cubicBezTo>
                        <a:pt x="614" y="137"/>
                        <a:pt x="477" y="0"/>
                        <a:pt x="307" y="0"/>
                      </a:cubicBezTo>
                      <a:cubicBezTo>
                        <a:pt x="137" y="0"/>
                        <a:pt x="0" y="137"/>
                        <a:pt x="0" y="307"/>
                      </a:cubicBezTo>
                      <a:cubicBezTo>
                        <a:pt x="0" y="424"/>
                        <a:pt x="65" y="525"/>
                        <a:pt x="161" y="577"/>
                      </a:cubicBezTo>
                      <a:cubicBezTo>
                        <a:pt x="453" y="577"/>
                        <a:pt x="453" y="577"/>
                        <a:pt x="453" y="577"/>
                      </a:cubicBezTo>
                      <a:cubicBezTo>
                        <a:pt x="549" y="525"/>
                        <a:pt x="614" y="424"/>
                        <a:pt x="614" y="30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/>
                    </a:gs>
                    <a:gs pos="45000">
                      <a:schemeClr val="accent1">
                        <a:lumMod val="75000"/>
                      </a:schemeClr>
                    </a:gs>
                    <a:gs pos="100000">
                      <a:schemeClr val="bg2">
                        <a:lumMod val="10000"/>
                      </a:schemeClr>
                    </a:gs>
                  </a:gsLst>
                  <a:lin ang="5400000" scaled="1"/>
                  <a:tileRect/>
                </a:gradFill>
                <a:ln w="28575">
                  <a:solidFill>
                    <a:srgbClr val="A6A6A6"/>
                  </a:solidFill>
                  <a:round/>
                  <a:headEnd/>
                  <a:tailEnd/>
                </a:ln>
                <a:effectLst>
                  <a:outerShdw blurRad="215900" sx="102000" sy="102000" algn="ctr" rotWithShape="0">
                    <a:prstClr val="black">
                      <a:alpha val="34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h="25400"/>
                </a:sp3d>
              </p:spPr>
              <p:txBody>
                <a:bodyPr vert="horz" wrap="square" lIns="91440" tIns="144000" rIns="91440" bIns="45720" numCol="1" anchor="ctr" anchorCtr="0" compatLnSpc="1">
                  <a:prstTxWarp prst="textNoShape">
                    <a:avLst/>
                  </a:prstTxWarp>
                </a:bodyPr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 b="1" dirty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5" name="Freeform 16">
                  <a:extLst>
                    <a:ext uri="{FF2B5EF4-FFF2-40B4-BE49-F238E27FC236}">
                      <a16:creationId xmlns:a16="http://schemas.microsoft.com/office/drawing/2014/main" id="{64534EBF-A052-4BAC-B04D-320CE0CA2C34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5550364" y="4885331"/>
                  <a:ext cx="1995488" cy="330200"/>
                </a:xfrm>
                <a:custGeom>
                  <a:avLst/>
                  <a:gdLst/>
                  <a:ahLst/>
                  <a:cxnLst>
                    <a:cxn ang="0">
                      <a:pos x="410" y="68"/>
                    </a:cxn>
                    <a:cxn ang="0">
                      <a:pos x="0" y="68"/>
                    </a:cxn>
                    <a:cxn ang="0">
                      <a:pos x="205" y="0"/>
                    </a:cxn>
                    <a:cxn ang="0">
                      <a:pos x="410" y="68"/>
                    </a:cxn>
                  </a:cxnLst>
                  <a:rect l="0" t="0" r="r" b="b"/>
                  <a:pathLst>
                    <a:path w="410" h="68">
                      <a:moveTo>
                        <a:pt x="410" y="68"/>
                      </a:moveTo>
                      <a:cubicBezTo>
                        <a:pt x="0" y="68"/>
                        <a:pt x="0" y="68"/>
                        <a:pt x="0" y="68"/>
                      </a:cubicBezTo>
                      <a:cubicBezTo>
                        <a:pt x="57" y="26"/>
                        <a:pt x="128" y="0"/>
                        <a:pt x="205" y="0"/>
                      </a:cubicBezTo>
                      <a:cubicBezTo>
                        <a:pt x="282" y="0"/>
                        <a:pt x="353" y="26"/>
                        <a:pt x="410" y="68"/>
                      </a:cubicBezTo>
                      <a:close/>
                    </a:path>
                  </a:pathLst>
                </a:custGeom>
                <a:gradFill>
                  <a:gsLst>
                    <a:gs pos="41000">
                      <a:srgbClr val="F2F2F2"/>
                    </a:gs>
                    <a:gs pos="100000">
                      <a:srgbClr val="646464"/>
                    </a:gs>
                  </a:gsLst>
                  <a:lin ang="5400000" scaled="1"/>
                </a:gradFill>
                <a:ln w="38100">
                  <a:noFill/>
                  <a:round/>
                  <a:headEnd/>
                  <a:tailEnd/>
                </a:ln>
                <a:effectLst>
                  <a:outerShdw blurRad="190500" dir="13500000" algn="b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</p:grpSp>
        </p:grpSp>
        <p:sp>
          <p:nvSpPr>
            <p:cNvPr id="20" name="Textfeld 107">
              <a:extLst>
                <a:ext uri="{FF2B5EF4-FFF2-40B4-BE49-F238E27FC236}">
                  <a16:creationId xmlns:a16="http://schemas.microsoft.com/office/drawing/2014/main" id="{EDFDB572-F06D-4E60-84BC-BCC8097380F1}"/>
                </a:ext>
              </a:extLst>
            </p:cNvPr>
            <p:cNvSpPr txBox="1"/>
            <p:nvPr/>
          </p:nvSpPr>
          <p:spPr bwMode="gray">
            <a:xfrm rot="20614559">
              <a:off x="4911083" y="2360392"/>
              <a:ext cx="3539180" cy="17657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 dirty="0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Timer per </a:t>
              </a:r>
              <a:br>
                <a:rPr lang="en-US" sz="1400" b="1" dirty="0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</a:br>
              <a:r>
                <a:rPr lang="en-US" sz="1400" b="1" dirty="0" err="1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classroomscreen</a:t>
              </a:r>
              <a:r>
                <a:rPr lang="en-US" sz="1400" b="1" dirty="0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!</a:t>
              </a:r>
            </a:p>
            <a:p>
              <a:pPr algn="ctr"/>
              <a:r>
                <a:rPr lang="en-US" sz="1400" b="1" dirty="0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(+ </a:t>
              </a:r>
              <a:r>
                <a:rPr lang="en-US" sz="1400" b="1" dirty="0" err="1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Fotos</a:t>
              </a:r>
              <a:r>
                <a:rPr lang="en-US" sz="1400" b="1" dirty="0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)</a:t>
              </a:r>
            </a:p>
          </p:txBody>
        </p:sp>
      </p:grpSp>
      <p:sp>
        <p:nvSpPr>
          <p:cNvPr id="28" name="Rectangle 44">
            <a:extLst>
              <a:ext uri="{FF2B5EF4-FFF2-40B4-BE49-F238E27FC236}">
                <a16:creationId xmlns:a16="http://schemas.microsoft.com/office/drawing/2014/main" id="{5CA7139E-F16E-4948-9147-3D6C3EEFA46C}"/>
              </a:ext>
            </a:extLst>
          </p:cNvPr>
          <p:cNvSpPr/>
          <p:nvPr/>
        </p:nvSpPr>
        <p:spPr>
          <a:xfrm>
            <a:off x="7975600" y="1572877"/>
            <a:ext cx="3914748" cy="3578189"/>
          </a:xfrm>
          <a:prstGeom prst="rect">
            <a:avLst/>
          </a:prstGeom>
          <a:solidFill>
            <a:srgbClr val="66A30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09">
              <a:defRPr/>
            </a:pPr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9" name="Rectangle 45">
            <a:extLst>
              <a:ext uri="{FF2B5EF4-FFF2-40B4-BE49-F238E27FC236}">
                <a16:creationId xmlns:a16="http://schemas.microsoft.com/office/drawing/2014/main" id="{F5DE97DC-98A1-4273-BBB6-64EAC7B7D335}"/>
              </a:ext>
            </a:extLst>
          </p:cNvPr>
          <p:cNvSpPr/>
          <p:nvPr/>
        </p:nvSpPr>
        <p:spPr>
          <a:xfrm>
            <a:off x="7975600" y="1502836"/>
            <a:ext cx="3914748" cy="93262"/>
          </a:xfrm>
          <a:prstGeom prst="rect">
            <a:avLst/>
          </a:prstGeom>
          <a:solidFill>
            <a:srgbClr val="094C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09">
              <a:defRPr/>
            </a:pPr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0" name="TextBox 46">
            <a:extLst>
              <a:ext uri="{FF2B5EF4-FFF2-40B4-BE49-F238E27FC236}">
                <a16:creationId xmlns:a16="http://schemas.microsoft.com/office/drawing/2014/main" id="{1F774C70-1A98-48B1-96ED-5A5495DCE5C0}"/>
              </a:ext>
            </a:extLst>
          </p:cNvPr>
          <p:cNvSpPr txBox="1"/>
          <p:nvPr/>
        </p:nvSpPr>
        <p:spPr>
          <a:xfrm>
            <a:off x="8115300" y="2239038"/>
            <a:ext cx="375029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914309">
              <a:buFont typeface="Wingdings" panose="05000000000000000000" pitchFamily="2" charset="2"/>
              <a:buChar char="§"/>
              <a:defRPr/>
            </a:pPr>
            <a:r>
              <a:rPr lang="en-US" sz="2000" dirty="0" err="1">
                <a:solidFill>
                  <a:srgbClr val="282F39"/>
                </a:solidFill>
                <a:latin typeface="+mj-lt"/>
              </a:rPr>
              <a:t>Ihren</a:t>
            </a:r>
            <a:r>
              <a:rPr lang="en-US" sz="2000" dirty="0">
                <a:solidFill>
                  <a:srgbClr val="282F39"/>
                </a:solidFill>
                <a:latin typeface="+mj-lt"/>
              </a:rPr>
              <a:t> Laptop </a:t>
            </a:r>
            <a:r>
              <a:rPr lang="en-US" sz="2000" dirty="0" err="1">
                <a:solidFill>
                  <a:srgbClr val="282F39"/>
                </a:solidFill>
                <a:latin typeface="+mj-lt"/>
              </a:rPr>
              <a:t>mit</a:t>
            </a:r>
            <a:r>
              <a:rPr lang="en-US" sz="2000" dirty="0">
                <a:solidFill>
                  <a:srgbClr val="282F39"/>
                </a:solidFill>
                <a:latin typeface="+mj-lt"/>
              </a:rPr>
              <a:t> </a:t>
            </a:r>
          </a:p>
          <a:p>
            <a:pPr defTabSz="914309">
              <a:defRPr/>
            </a:pPr>
            <a:r>
              <a:rPr lang="en-US" sz="2000" dirty="0">
                <a:solidFill>
                  <a:srgbClr val="282F39"/>
                </a:solidFill>
                <a:latin typeface="+mj-lt"/>
              </a:rPr>
              <a:t>     </a:t>
            </a:r>
            <a:r>
              <a:rPr lang="en-US" sz="2000" dirty="0" err="1">
                <a:solidFill>
                  <a:srgbClr val="282F39"/>
                </a:solidFill>
                <a:latin typeface="+mj-lt"/>
              </a:rPr>
              <a:t>aseba</a:t>
            </a:r>
            <a:r>
              <a:rPr lang="en-US" sz="2000" dirty="0">
                <a:solidFill>
                  <a:srgbClr val="282F39"/>
                </a:solidFill>
                <a:latin typeface="+mj-lt"/>
              </a:rPr>
              <a:t>-Installation</a:t>
            </a:r>
          </a:p>
          <a:p>
            <a:pPr marL="285750" indent="-285750" defTabSz="914309"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solidFill>
                  <a:srgbClr val="282F39"/>
                </a:solidFill>
                <a:latin typeface="+mj-lt"/>
              </a:rPr>
              <a:t>1 </a:t>
            </a:r>
            <a:r>
              <a:rPr lang="en-US" sz="2000" dirty="0" err="1">
                <a:solidFill>
                  <a:srgbClr val="282F39"/>
                </a:solidFill>
                <a:latin typeface="+mj-lt"/>
              </a:rPr>
              <a:t>Aufgabenkartenset</a:t>
            </a:r>
            <a:endParaRPr lang="en-US" sz="2000" dirty="0">
              <a:solidFill>
                <a:srgbClr val="282F39"/>
              </a:solidFill>
              <a:latin typeface="+mj-lt"/>
            </a:endParaRPr>
          </a:p>
          <a:p>
            <a:pPr marL="285750" indent="-285750" defTabSz="914309"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solidFill>
                  <a:srgbClr val="282F39"/>
                </a:solidFill>
                <a:latin typeface="+mj-lt"/>
              </a:rPr>
              <a:t>1 </a:t>
            </a:r>
            <a:r>
              <a:rPr lang="en-US" sz="2000" dirty="0" err="1">
                <a:solidFill>
                  <a:srgbClr val="282F39"/>
                </a:solidFill>
                <a:latin typeface="+mj-lt"/>
              </a:rPr>
              <a:t>Karte</a:t>
            </a:r>
            <a:r>
              <a:rPr lang="en-US" sz="2000" dirty="0">
                <a:solidFill>
                  <a:srgbClr val="282F39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rgbClr val="282F39"/>
                </a:solidFill>
                <a:latin typeface="+mj-lt"/>
              </a:rPr>
              <a:t>zur</a:t>
            </a:r>
            <a:r>
              <a:rPr lang="en-US" sz="2000" dirty="0">
                <a:solidFill>
                  <a:srgbClr val="282F39"/>
                </a:solidFill>
                <a:latin typeface="+mj-lt"/>
              </a:rPr>
              <a:t> Aseba-</a:t>
            </a:r>
            <a:r>
              <a:rPr lang="en-US" sz="2000" dirty="0" err="1">
                <a:solidFill>
                  <a:srgbClr val="282F39"/>
                </a:solidFill>
                <a:latin typeface="+mj-lt"/>
              </a:rPr>
              <a:t>Oberfläche</a:t>
            </a:r>
            <a:endParaRPr lang="en-US" sz="2000" dirty="0">
              <a:solidFill>
                <a:srgbClr val="282F39"/>
              </a:solidFill>
              <a:latin typeface="+mj-lt"/>
            </a:endParaRPr>
          </a:p>
          <a:p>
            <a:pPr marL="285750" indent="-285750" defTabSz="914309">
              <a:buFont typeface="Wingdings" panose="05000000000000000000" pitchFamily="2" charset="2"/>
              <a:buChar char="§"/>
              <a:defRPr/>
            </a:pPr>
            <a:endParaRPr lang="en-US" sz="2000" dirty="0">
              <a:solidFill>
                <a:srgbClr val="282F39"/>
              </a:solidFill>
              <a:latin typeface="+mj-lt"/>
            </a:endParaRPr>
          </a:p>
          <a:p>
            <a:pPr marL="285750" indent="-285750" defTabSz="914309">
              <a:buFont typeface="Wingdings" panose="05000000000000000000" pitchFamily="2" charset="2"/>
              <a:buChar char="§"/>
              <a:defRPr/>
            </a:pPr>
            <a:r>
              <a:rPr lang="en-US" sz="2000" i="1" dirty="0">
                <a:solidFill>
                  <a:srgbClr val="282F39"/>
                </a:solidFill>
                <a:latin typeface="+mj-lt"/>
              </a:rPr>
              <a:t>1 </a:t>
            </a:r>
            <a:r>
              <a:rPr lang="en-US" sz="2000" i="1" dirty="0" err="1">
                <a:solidFill>
                  <a:srgbClr val="282F39"/>
                </a:solidFill>
                <a:latin typeface="+mj-lt"/>
              </a:rPr>
              <a:t>Karte</a:t>
            </a:r>
            <a:r>
              <a:rPr lang="en-US" sz="2000" i="1" dirty="0">
                <a:solidFill>
                  <a:srgbClr val="282F39"/>
                </a:solidFill>
                <a:latin typeface="+mj-lt"/>
              </a:rPr>
              <a:t> </a:t>
            </a:r>
            <a:r>
              <a:rPr lang="en-US" sz="2000" i="1" dirty="0" err="1">
                <a:solidFill>
                  <a:srgbClr val="282F39"/>
                </a:solidFill>
                <a:latin typeface="+mj-lt"/>
              </a:rPr>
              <a:t>Bestandteile</a:t>
            </a:r>
            <a:r>
              <a:rPr lang="en-US" sz="2000" i="1" dirty="0">
                <a:solidFill>
                  <a:srgbClr val="282F39"/>
                </a:solidFill>
                <a:latin typeface="+mj-lt"/>
              </a:rPr>
              <a:t> d. </a:t>
            </a:r>
            <a:r>
              <a:rPr lang="en-US" sz="2000" i="1" dirty="0" err="1">
                <a:solidFill>
                  <a:srgbClr val="282F39"/>
                </a:solidFill>
                <a:latin typeface="+mj-lt"/>
              </a:rPr>
              <a:t>Thymios</a:t>
            </a:r>
            <a:endParaRPr lang="en-US" sz="2000" i="1" dirty="0">
              <a:solidFill>
                <a:srgbClr val="282F39"/>
              </a:solidFill>
              <a:latin typeface="+mj-lt"/>
            </a:endParaRPr>
          </a:p>
          <a:p>
            <a:pPr marL="285750" indent="-285750" defTabSz="914309">
              <a:buFont typeface="Wingdings" panose="05000000000000000000" pitchFamily="2" charset="2"/>
              <a:buChar char="§"/>
              <a:defRPr/>
            </a:pPr>
            <a:r>
              <a:rPr lang="en-US" sz="2000" i="1" dirty="0">
                <a:solidFill>
                  <a:srgbClr val="282F39"/>
                </a:solidFill>
                <a:latin typeface="+mj-lt"/>
              </a:rPr>
              <a:t>1 </a:t>
            </a:r>
            <a:r>
              <a:rPr lang="en-US" sz="2000" i="1" dirty="0" err="1">
                <a:solidFill>
                  <a:srgbClr val="282F39"/>
                </a:solidFill>
                <a:latin typeface="+mj-lt"/>
              </a:rPr>
              <a:t>Karte</a:t>
            </a:r>
            <a:r>
              <a:rPr lang="en-US" sz="2000" i="1" dirty="0">
                <a:solidFill>
                  <a:srgbClr val="282F39"/>
                </a:solidFill>
                <a:latin typeface="+mj-lt"/>
              </a:rPr>
              <a:t> </a:t>
            </a:r>
            <a:r>
              <a:rPr lang="en-US" sz="2000" i="1" dirty="0" err="1">
                <a:solidFill>
                  <a:srgbClr val="282F39"/>
                </a:solidFill>
                <a:latin typeface="+mj-lt"/>
              </a:rPr>
              <a:t>Verhaltensmuster</a:t>
            </a:r>
            <a:endParaRPr lang="en-US" sz="2000" i="1" dirty="0">
              <a:solidFill>
                <a:srgbClr val="282F39"/>
              </a:solidFill>
              <a:latin typeface="+mj-lt"/>
            </a:endParaRPr>
          </a:p>
          <a:p>
            <a:pPr marL="285750" indent="-285750" defTabSz="914309">
              <a:buFont typeface="Wingdings" panose="05000000000000000000" pitchFamily="2" charset="2"/>
              <a:buChar char="§"/>
              <a:defRPr/>
            </a:pPr>
            <a:r>
              <a:rPr lang="en-US" sz="2000" i="1" dirty="0">
                <a:solidFill>
                  <a:srgbClr val="282F39"/>
                </a:solidFill>
                <a:latin typeface="+mj-lt"/>
              </a:rPr>
              <a:t>1 Thymio</a:t>
            </a:r>
          </a:p>
          <a:p>
            <a:pPr marL="285750" indent="-285750" defTabSz="914309">
              <a:buFont typeface="Wingdings" panose="05000000000000000000" pitchFamily="2" charset="2"/>
              <a:buChar char="§"/>
              <a:defRPr/>
            </a:pPr>
            <a:r>
              <a:rPr lang="en-US" sz="2000" i="1" dirty="0">
                <a:solidFill>
                  <a:srgbClr val="282F39"/>
                </a:solidFill>
                <a:latin typeface="+mj-lt"/>
                <a:sym typeface="Wingdings" panose="05000000000000000000" pitchFamily="2" charset="2"/>
              </a:rPr>
              <a:t> </a:t>
            </a:r>
            <a:r>
              <a:rPr lang="en-US" sz="2000" i="1" dirty="0" err="1">
                <a:solidFill>
                  <a:srgbClr val="282F39"/>
                </a:solidFill>
                <a:latin typeface="+mj-lt"/>
                <a:sym typeface="Wingdings" panose="05000000000000000000" pitchFamily="2" charset="2"/>
              </a:rPr>
              <a:t>diese</a:t>
            </a:r>
            <a:r>
              <a:rPr lang="en-US" sz="2000" i="1" dirty="0">
                <a:solidFill>
                  <a:srgbClr val="282F39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sz="2000" i="1" dirty="0" err="1">
                <a:solidFill>
                  <a:srgbClr val="282F39"/>
                </a:solidFill>
                <a:latin typeface="+mj-lt"/>
                <a:sym typeface="Wingdings" panose="05000000000000000000" pitchFamily="2" charset="2"/>
              </a:rPr>
              <a:t>haben</a:t>
            </a:r>
            <a:r>
              <a:rPr lang="en-US" sz="2000" i="1" dirty="0">
                <a:solidFill>
                  <a:srgbClr val="282F39"/>
                </a:solidFill>
                <a:latin typeface="+mj-lt"/>
                <a:sym typeface="Wingdings" panose="05000000000000000000" pitchFamily="2" charset="2"/>
              </a:rPr>
              <a:t> Sie ja </a:t>
            </a:r>
            <a:r>
              <a:rPr lang="en-US" sz="2000" i="1" dirty="0" err="1">
                <a:solidFill>
                  <a:srgbClr val="282F39"/>
                </a:solidFill>
                <a:latin typeface="+mj-lt"/>
                <a:sym typeface="Wingdings" panose="05000000000000000000" pitchFamily="2" charset="2"/>
              </a:rPr>
              <a:t>bereits</a:t>
            </a:r>
            <a:r>
              <a:rPr lang="en-US" sz="2000" i="1" dirty="0">
                <a:solidFill>
                  <a:srgbClr val="282F39"/>
                </a:solidFill>
                <a:latin typeface="+mj-lt"/>
                <a:sym typeface="Wingdings" panose="05000000000000000000" pitchFamily="2" charset="2"/>
              </a:rPr>
              <a:t>!</a:t>
            </a:r>
            <a:endParaRPr lang="en-US" sz="2000" i="1" dirty="0">
              <a:solidFill>
                <a:srgbClr val="282F39"/>
              </a:solidFill>
              <a:latin typeface="+mj-lt"/>
            </a:endParaRPr>
          </a:p>
          <a:p>
            <a:pPr defTabSz="914309">
              <a:defRPr/>
            </a:pPr>
            <a:r>
              <a:rPr lang="en-US" sz="2000" dirty="0">
                <a:solidFill>
                  <a:srgbClr val="282F39"/>
                </a:solidFill>
                <a:latin typeface="+mj-lt"/>
              </a:rPr>
              <a:t> </a:t>
            </a:r>
          </a:p>
          <a:p>
            <a:pPr marL="285750" indent="-285750" defTabSz="914309">
              <a:buFont typeface="Wingdings" panose="05000000000000000000" pitchFamily="2" charset="2"/>
              <a:buChar char="§"/>
              <a:defRPr/>
            </a:pPr>
            <a:endParaRPr lang="en-GB" sz="2000" dirty="0">
              <a:solidFill>
                <a:srgbClr val="282F39"/>
              </a:solidFill>
              <a:latin typeface="+mj-lt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1" name="TextBox 47">
            <a:extLst>
              <a:ext uri="{FF2B5EF4-FFF2-40B4-BE49-F238E27FC236}">
                <a16:creationId xmlns:a16="http://schemas.microsoft.com/office/drawing/2014/main" id="{BABCD878-9503-4554-B584-EDD0AE3C6138}"/>
              </a:ext>
            </a:extLst>
          </p:cNvPr>
          <p:cNvSpPr txBox="1"/>
          <p:nvPr/>
        </p:nvSpPr>
        <p:spPr>
          <a:xfrm>
            <a:off x="7975600" y="1695147"/>
            <a:ext cx="3914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>
              <a:defRPr/>
            </a:pPr>
            <a:r>
              <a:rPr lang="en-US" sz="2400" dirty="0">
                <a:solidFill>
                  <a:srgbClr val="282F39"/>
                </a:solidFill>
                <a:latin typeface="+mj-lt"/>
                <a:ea typeface="Noto Sans" panose="020B0502040504020204" pitchFamily="34"/>
                <a:cs typeface="Noto Sans" panose="020B0502040504020204" pitchFamily="34"/>
              </a:rPr>
              <a:t>Sie </a:t>
            </a:r>
            <a:r>
              <a:rPr lang="en-US" sz="2400" dirty="0" err="1">
                <a:solidFill>
                  <a:srgbClr val="282F39"/>
                </a:solidFill>
                <a:latin typeface="+mj-lt"/>
                <a:ea typeface="Noto Sans" panose="020B0502040504020204" pitchFamily="34"/>
                <a:cs typeface="Noto Sans" panose="020B0502040504020204" pitchFamily="34"/>
              </a:rPr>
              <a:t>benötigen</a:t>
            </a:r>
            <a:r>
              <a:rPr lang="en-US" sz="2400" dirty="0">
                <a:solidFill>
                  <a:srgbClr val="282F39"/>
                </a:solidFill>
                <a:latin typeface="+mj-lt"/>
                <a:ea typeface="Noto Sans" panose="020B0502040504020204" pitchFamily="34"/>
                <a:cs typeface="Noto Sans" panose="020B0502040504020204" pitchFamily="34"/>
              </a:rPr>
              <a:t>…</a:t>
            </a:r>
            <a:endParaRPr lang="en-GB" sz="2400" dirty="0">
              <a:solidFill>
                <a:srgbClr val="282F39"/>
              </a:solidFill>
              <a:latin typeface="+mj-lt"/>
              <a:ea typeface="Noto Sans" panose="020B0502040504020204" pitchFamily="34"/>
              <a:cs typeface="Noto Sans" panose="020B0502040504020204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4783779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/>
      <p:bldP spid="3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Erprobung des Thymios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Arbeit in Kleingruppen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/>
          <p:cNvSpPr txBox="1"/>
          <p:nvPr/>
        </p:nvSpPr>
        <p:spPr>
          <a:xfrm>
            <a:off x="485567" y="1377733"/>
            <a:ext cx="11414184" cy="537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Ist ein Aufladen für spätere Erprobungen nötig? </a:t>
            </a:r>
            <a:endParaRPr lang="de-DE" sz="2150" b="1" dirty="0">
              <a:solidFill>
                <a:srgbClr val="094C74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731761" y="6318583"/>
            <a:ext cx="2134800" cy="360000"/>
          </a:xfrm>
        </p:spPr>
        <p:txBody>
          <a:bodyPr/>
          <a:lstStyle/>
          <a:p>
            <a:fld id="{9DC1E638-3F78-4E0D-883A-B278700C48C0}" type="slidenum">
              <a:rPr lang="de-DE" smtClean="0"/>
              <a:pPr/>
              <a:t>28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pic>
        <p:nvPicPr>
          <p:cNvPr id="1026" name="Picture 2" descr="Netzstecker, Symbol, Icon, Stecker, Macht, Energie">
            <a:extLst>
              <a:ext uri="{FF2B5EF4-FFF2-40B4-BE49-F238E27FC236}">
                <a16:creationId xmlns:a16="http://schemas.microsoft.com/office/drawing/2014/main" id="{C31B6050-6F3E-4149-B896-92C723884A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16" y="2245433"/>
            <a:ext cx="4056179" cy="407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46824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Der Thymio in der Praxis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Demonstration: Der Seiltänzer 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29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21CC85F4-936B-470D-9665-16FEA85568A0}"/>
              </a:ext>
            </a:extLst>
          </p:cNvPr>
          <p:cNvSpPr txBox="1"/>
          <p:nvPr/>
        </p:nvSpPr>
        <p:spPr>
          <a:xfrm rot="16200000">
            <a:off x="10928557" y="5136286"/>
            <a:ext cx="1874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Video: CC-BY | Raphael Fehrmann www.wwu.de/Lernroboter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85125A8-886B-4982-AA06-8D1681E00803}"/>
              </a:ext>
            </a:extLst>
          </p:cNvPr>
          <p:cNvSpPr txBox="1"/>
          <p:nvPr/>
        </p:nvSpPr>
        <p:spPr>
          <a:xfrm>
            <a:off x="3831258" y="2836876"/>
            <a:ext cx="7047348" cy="1529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15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Kurzvideo: Zeichnen mit dem </a:t>
            </a:r>
            <a:r>
              <a:rPr lang="de-DE" sz="2150" b="1" dirty="0" err="1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Thymio</a:t>
            </a:r>
            <a:br>
              <a:rPr lang="de-DE" sz="215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</a:br>
            <a:r>
              <a:rPr lang="de-DE" sz="2150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hlinkClick r:id="rId10"/>
              </a:rPr>
              <a:t>https://www.uni-muenster.de/Lernroboter/video/#thhse</a:t>
            </a:r>
            <a:r>
              <a:rPr lang="de-DE" sz="2150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</a:t>
            </a:r>
            <a:br>
              <a:rPr lang="de-DE" sz="2150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</a:br>
            <a:r>
              <a:rPr lang="de-DE" sz="2150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(ab Min. 03:14)</a:t>
            </a: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</p:txBody>
      </p:sp>
      <p:pic>
        <p:nvPicPr>
          <p:cNvPr id="13" name="Grafik 12" descr="Link">
            <a:extLst>
              <a:ext uri="{FF2B5EF4-FFF2-40B4-BE49-F238E27FC236}">
                <a16:creationId xmlns:a16="http://schemas.microsoft.com/office/drawing/2014/main" id="{C343406C-C43E-408E-B076-1AAF74078BC9}"/>
              </a:ext>
            </a:extLst>
          </p:cNvPr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738051" y="29718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617356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250166" y="238125"/>
            <a:ext cx="11541125" cy="617538"/>
          </a:xfrm>
          <a:prstGeom prst="rect">
            <a:avLst/>
          </a:prstGeom>
        </p:spPr>
        <p:txBody>
          <a:bodyPr/>
          <a:lstStyle/>
          <a:p>
            <a:r>
              <a:rPr lang="de-DE" altLang="en-US" dirty="0"/>
              <a:t>Inhaltsverzeichnis</a:t>
            </a:r>
            <a:endParaRPr lang="en-US" dirty="0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FFCC3805-4711-45C4-AEBF-9850204DB148}"/>
              </a:ext>
            </a:extLst>
          </p:cNvPr>
          <p:cNvGrpSpPr/>
          <p:nvPr/>
        </p:nvGrpSpPr>
        <p:grpSpPr>
          <a:xfrm>
            <a:off x="324814" y="1439069"/>
            <a:ext cx="11540785" cy="3360738"/>
            <a:chOff x="324814" y="1439069"/>
            <a:chExt cx="11540785" cy="3360738"/>
          </a:xfrm>
        </p:grpSpPr>
        <p:sp>
          <p:nvSpPr>
            <p:cNvPr id="28" name="Rectangle 9">
              <a:extLst>
                <a:ext uri="{FF2B5EF4-FFF2-40B4-BE49-F238E27FC236}">
                  <a16:creationId xmlns:a16="http://schemas.microsoft.com/office/drawing/2014/main" id="{59F98EAE-AAF8-4CA5-83AA-79CAF4AC146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28615" y="1441334"/>
              <a:ext cx="708448" cy="725487"/>
            </a:xfrm>
            <a:prstGeom prst="rect">
              <a:avLst/>
            </a:prstGeom>
            <a:gradFill>
              <a:gsLst>
                <a:gs pos="0">
                  <a:srgbClr val="E6E6E6"/>
                </a:gs>
                <a:gs pos="100000">
                  <a:srgbClr val="AFAFAF"/>
                </a:gs>
              </a:gsLst>
              <a:lin ang="5400000" scaled="0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algn="ctr" defTabSz="801688" eaLnBrk="0" hangingPunct="0"/>
              <a:endParaRPr lang="de-DE" altLang="de-DE" sz="2800" b="1" noProof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3" name="Gruppieren 2">
              <a:extLst>
                <a:ext uri="{FF2B5EF4-FFF2-40B4-BE49-F238E27FC236}">
                  <a16:creationId xmlns:a16="http://schemas.microsoft.com/office/drawing/2014/main" id="{7052ED78-F089-4F15-B572-BA3762FA3D2B}"/>
                </a:ext>
              </a:extLst>
            </p:cNvPr>
            <p:cNvGrpSpPr/>
            <p:nvPr/>
          </p:nvGrpSpPr>
          <p:grpSpPr>
            <a:xfrm>
              <a:off x="324814" y="1439069"/>
              <a:ext cx="11540785" cy="3360738"/>
              <a:chOff x="324814" y="1728278"/>
              <a:chExt cx="11540785" cy="3360738"/>
            </a:xfrm>
          </p:grpSpPr>
          <p:sp>
            <p:nvSpPr>
              <p:cNvPr id="22" name="Rectangle 9">
                <a:extLst>
                  <a:ext uri="{FF2B5EF4-FFF2-40B4-BE49-F238E27FC236}">
                    <a16:creationId xmlns:a16="http://schemas.microsoft.com/office/drawing/2014/main" id="{C8357977-80E4-4C1D-BA9B-51089514F6F0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324814" y="2606166"/>
                <a:ext cx="708448" cy="725487"/>
              </a:xfrm>
              <a:prstGeom prst="rect">
                <a:avLst/>
              </a:prstGeom>
              <a:gradFill>
                <a:gsLst>
                  <a:gs pos="0">
                    <a:srgbClr val="E6E6E6"/>
                  </a:gs>
                  <a:gs pos="100000">
                    <a:srgbClr val="AFAFAF"/>
                  </a:gs>
                </a:gsLst>
                <a:lin ang="5400000" scaled="0"/>
              </a:gradFill>
              <a:ln w="12700">
                <a:solidFill>
                  <a:srgbClr val="C0C0C0"/>
                </a:solidFill>
                <a:miter lim="800000"/>
                <a:headEnd/>
                <a:tailEnd/>
              </a:ln>
              <a:effectLst>
                <a:outerShdw blurRad="127000" dist="635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108000" tIns="72000" rIns="108000" bIns="72000" anchor="ctr"/>
              <a:lstStyle/>
              <a:p>
                <a:pPr algn="ctr" defTabSz="801688" eaLnBrk="0" hangingPunct="0"/>
                <a:endParaRPr lang="de-DE" altLang="de-DE" sz="2800" b="1" noProof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44" name="Rectangle 13"/>
              <p:cNvSpPr>
                <a:spLocks noChangeArrowheads="1"/>
              </p:cNvSpPr>
              <p:nvPr/>
            </p:nvSpPr>
            <p:spPr bwMode="gray">
              <a:xfrm>
                <a:off x="1037062" y="2606166"/>
                <a:ext cx="10828537" cy="723900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C0C0C0"/>
                </a:solidFill>
                <a:miter lim="800000"/>
                <a:headEnd/>
                <a:tailEnd/>
              </a:ln>
              <a:effectLst>
                <a:outerShdw blurRad="127000" dist="635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216000" tIns="108000" rIns="144000" bIns="72000" anchor="ctr"/>
              <a:lstStyle/>
              <a:p>
                <a:pPr>
                  <a:lnSpc>
                    <a:spcPct val="95000"/>
                  </a:lnSpc>
                  <a:spcAft>
                    <a:spcPts val="400"/>
                  </a:spcAft>
                  <a:buClr>
                    <a:srgbClr val="969696"/>
                  </a:buClr>
                </a:pPr>
                <a:r>
                  <a:rPr lang="de-DE" altLang="en-US" sz="2400" dirty="0">
                    <a:solidFill>
                      <a:srgbClr val="080808"/>
                    </a:solidFill>
                  </a:rPr>
                  <a:t>Kurzpräsentation des </a:t>
                </a:r>
                <a:r>
                  <a:rPr lang="de-DE" altLang="en-US" sz="2400" dirty="0" err="1">
                    <a:solidFill>
                      <a:srgbClr val="080808"/>
                    </a:solidFill>
                  </a:rPr>
                  <a:t>Thymios</a:t>
                </a:r>
                <a:endParaRPr lang="de-DE" altLang="de-DE" sz="2400" noProof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42" name="Rectangle 3"/>
              <p:cNvSpPr>
                <a:spLocks noChangeArrowheads="1"/>
              </p:cNvSpPr>
              <p:nvPr/>
            </p:nvSpPr>
            <p:spPr bwMode="gray">
              <a:xfrm>
                <a:off x="1037062" y="1728278"/>
                <a:ext cx="10828537" cy="723900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C0C0C0"/>
                </a:solidFill>
                <a:miter lim="800000"/>
                <a:headEnd/>
                <a:tailEnd/>
              </a:ln>
              <a:effectLst>
                <a:outerShdw blurRad="127000" dist="635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216000" tIns="108000" rIns="144000" bIns="72000" anchor="ctr"/>
              <a:lstStyle/>
              <a:p>
                <a:r>
                  <a:rPr lang="de-DE" altLang="en-US" sz="2400" dirty="0">
                    <a:solidFill>
                      <a:srgbClr val="080808"/>
                    </a:solidFill>
                  </a:rPr>
                  <a:t>Rückblick und Fragen</a:t>
                </a:r>
              </a:p>
            </p:txBody>
          </p:sp>
          <p:grpSp>
            <p:nvGrpSpPr>
              <p:cNvPr id="32" name="Gruppieren 31"/>
              <p:cNvGrpSpPr/>
              <p:nvPr/>
            </p:nvGrpSpPr>
            <p:grpSpPr>
              <a:xfrm>
                <a:off x="328613" y="3485641"/>
                <a:ext cx="11536984" cy="725487"/>
                <a:chOff x="328613" y="3313113"/>
                <a:chExt cx="11536984" cy="725487"/>
              </a:xfrm>
            </p:grpSpPr>
            <p:sp>
              <p:nvSpPr>
                <p:cNvPr id="39" name="Rectangle 9"/>
                <p:cNvSpPr>
                  <a:spLocks noChangeArrowheads="1"/>
                </p:cNvSpPr>
                <p:nvPr/>
              </p:nvSpPr>
              <p:spPr bwMode="gray">
                <a:xfrm>
                  <a:off x="328613" y="3313113"/>
                  <a:ext cx="708448" cy="725487"/>
                </a:xfrm>
                <a:prstGeom prst="rect">
                  <a:avLst/>
                </a:prstGeom>
                <a:gradFill>
                  <a:gsLst>
                    <a:gs pos="0">
                      <a:srgbClr val="E6E6E6"/>
                    </a:gs>
                    <a:gs pos="100000">
                      <a:srgbClr val="AFAFAF"/>
                    </a:gs>
                  </a:gsLst>
                  <a:lin ang="5400000" scaled="0"/>
                </a:gradFill>
                <a:ln w="12700">
                  <a:solidFill>
                    <a:srgbClr val="C0C0C0"/>
                  </a:solidFill>
                  <a:miter lim="800000"/>
                  <a:headEnd/>
                  <a:tailEnd/>
                </a:ln>
                <a:effectLst>
                  <a:outerShdw blurRad="127000" dist="635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lIns="108000" tIns="72000" rIns="108000" bIns="72000" anchor="ctr"/>
                <a:lstStyle/>
                <a:p>
                  <a:pPr algn="ctr" defTabSz="801688" eaLnBrk="0" hangingPunct="0"/>
                  <a:endParaRPr lang="de-DE" altLang="de-DE" sz="2800" b="1" noProof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40" name="Rectangle 4"/>
                <p:cNvSpPr>
                  <a:spLocks noChangeArrowheads="1"/>
                </p:cNvSpPr>
                <p:nvPr/>
              </p:nvSpPr>
              <p:spPr bwMode="gray">
                <a:xfrm>
                  <a:off x="1037062" y="3313113"/>
                  <a:ext cx="10828535" cy="725487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C0C0C0"/>
                  </a:solidFill>
                  <a:miter lim="800000"/>
                  <a:headEnd/>
                  <a:tailEnd/>
                </a:ln>
                <a:effectLst>
                  <a:outerShdw blurRad="127000" dist="635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lIns="216000" tIns="108000" rIns="144000" bIns="72000" anchor="ctr"/>
                <a:lstStyle/>
                <a:p>
                  <a:r>
                    <a:rPr lang="de-DE" altLang="en-US" sz="2400" dirty="0">
                      <a:solidFill>
                        <a:srgbClr val="080808"/>
                      </a:solidFill>
                    </a:rPr>
                    <a:t>Stationsarbeit</a:t>
                  </a:r>
                </a:p>
              </p:txBody>
            </p:sp>
          </p:grpSp>
          <p:grpSp>
            <p:nvGrpSpPr>
              <p:cNvPr id="33" name="Gruppieren 32"/>
              <p:cNvGrpSpPr/>
              <p:nvPr/>
            </p:nvGrpSpPr>
            <p:grpSpPr>
              <a:xfrm>
                <a:off x="328613" y="4365116"/>
                <a:ext cx="11536986" cy="723900"/>
                <a:chOff x="328613" y="4192588"/>
                <a:chExt cx="11536986" cy="723900"/>
              </a:xfrm>
            </p:grpSpPr>
            <p:sp>
              <p:nvSpPr>
                <p:cNvPr id="37" name="Rectangle 10"/>
                <p:cNvSpPr>
                  <a:spLocks noChangeArrowheads="1"/>
                </p:cNvSpPr>
                <p:nvPr/>
              </p:nvSpPr>
              <p:spPr bwMode="gray">
                <a:xfrm>
                  <a:off x="328613" y="4192588"/>
                  <a:ext cx="708450" cy="723900"/>
                </a:xfrm>
                <a:prstGeom prst="rect">
                  <a:avLst/>
                </a:prstGeom>
                <a:gradFill>
                  <a:gsLst>
                    <a:gs pos="0">
                      <a:srgbClr val="E6E6E6"/>
                    </a:gs>
                    <a:gs pos="100000">
                      <a:srgbClr val="AFAFAF"/>
                    </a:gs>
                  </a:gsLst>
                  <a:lin ang="5400000" scaled="0"/>
                </a:gradFill>
                <a:ln w="12700">
                  <a:solidFill>
                    <a:srgbClr val="C0C0C0"/>
                  </a:solidFill>
                  <a:miter lim="800000"/>
                  <a:headEnd/>
                  <a:tailEnd/>
                </a:ln>
                <a:effectLst>
                  <a:outerShdw blurRad="127000" dist="635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lIns="108000" tIns="72000" rIns="108000" bIns="72000" anchor="ctr"/>
                <a:lstStyle/>
                <a:p>
                  <a:pPr algn="ctr" defTabSz="801688" eaLnBrk="0" hangingPunct="0"/>
                  <a:endParaRPr lang="de-DE" altLang="de-DE" sz="2800" b="1" noProof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38" name="Rectangle 5"/>
                <p:cNvSpPr>
                  <a:spLocks noChangeArrowheads="1"/>
                </p:cNvSpPr>
                <p:nvPr/>
              </p:nvSpPr>
              <p:spPr bwMode="gray">
                <a:xfrm>
                  <a:off x="1037062" y="4192588"/>
                  <a:ext cx="10828537" cy="723900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C0C0C0"/>
                  </a:solidFill>
                  <a:miter lim="800000"/>
                  <a:headEnd/>
                  <a:tailEnd/>
                </a:ln>
                <a:effectLst>
                  <a:outerShdw blurRad="127000" dist="635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lIns="216000" tIns="108000" rIns="144000" bIns="72000" anchor="ctr"/>
                <a:lstStyle/>
                <a:p>
                  <a:pPr>
                    <a:lnSpc>
                      <a:spcPct val="95000"/>
                    </a:lnSpc>
                    <a:spcAft>
                      <a:spcPts val="400"/>
                    </a:spcAft>
                    <a:buClr>
                      <a:srgbClr val="969696"/>
                    </a:buClr>
                  </a:pPr>
                  <a:r>
                    <a:rPr lang="de-DE" altLang="de-DE" sz="2400" noProof="1">
                      <a:solidFill>
                        <a:srgbClr val="080808"/>
                      </a:solidFill>
                    </a:rPr>
                    <a:t>Einordnung des Roboters in die Theorie, didaktische Reflexion</a:t>
                  </a:r>
                  <a:endParaRPr lang="de-DE" altLang="de-DE" sz="2400" noProof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</p:grpSp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FEBB6276-3A01-415E-9131-6FB09293CE02}"/>
              </a:ext>
            </a:extLst>
          </p:cNvPr>
          <p:cNvGrpSpPr/>
          <p:nvPr/>
        </p:nvGrpSpPr>
        <p:grpSpPr>
          <a:xfrm flipV="1">
            <a:off x="250166" y="727869"/>
            <a:ext cx="9315451" cy="554038"/>
            <a:chOff x="-15876" y="2994005"/>
            <a:chExt cx="12891701" cy="766736"/>
          </a:xfrm>
          <a:solidFill>
            <a:schemeClr val="accent1"/>
          </a:solidFill>
        </p:grpSpPr>
        <p:sp>
          <p:nvSpPr>
            <p:cNvPr id="30" name="Freeform 7">
              <a:extLst>
                <a:ext uri="{FF2B5EF4-FFF2-40B4-BE49-F238E27FC236}">
                  <a16:creationId xmlns:a16="http://schemas.microsoft.com/office/drawing/2014/main" id="{E2A5517B-954E-4C2C-92E0-8E5CEB70C29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876" y="3140102"/>
              <a:ext cx="9767637" cy="474541"/>
            </a:xfrm>
            <a:custGeom>
              <a:avLst/>
              <a:gdLst>
                <a:gd name="T0" fmla="*/ 0 w 2212"/>
                <a:gd name="T1" fmla="*/ 46 h 207"/>
                <a:gd name="T2" fmla="*/ 0 w 2212"/>
                <a:gd name="T3" fmla="*/ 58 h 207"/>
                <a:gd name="T4" fmla="*/ 281 w 2212"/>
                <a:gd name="T5" fmla="*/ 32 h 207"/>
                <a:gd name="T6" fmla="*/ 738 w 2212"/>
                <a:gd name="T7" fmla="*/ 110 h 207"/>
                <a:gd name="T8" fmla="*/ 1095 w 2212"/>
                <a:gd name="T9" fmla="*/ 179 h 207"/>
                <a:gd name="T10" fmla="*/ 1460 w 2212"/>
                <a:gd name="T11" fmla="*/ 202 h 207"/>
                <a:gd name="T12" fmla="*/ 1924 w 2212"/>
                <a:gd name="T13" fmla="*/ 137 h 207"/>
                <a:gd name="T14" fmla="*/ 2212 w 2212"/>
                <a:gd name="T15" fmla="*/ 30 h 207"/>
                <a:gd name="T16" fmla="*/ 1916 w 2212"/>
                <a:gd name="T17" fmla="*/ 107 h 207"/>
                <a:gd name="T18" fmla="*/ 1459 w 2212"/>
                <a:gd name="T19" fmla="*/ 171 h 207"/>
                <a:gd name="T20" fmla="*/ 1100 w 2212"/>
                <a:gd name="T21" fmla="*/ 148 h 207"/>
                <a:gd name="T22" fmla="*/ 744 w 2212"/>
                <a:gd name="T23" fmla="*/ 80 h 207"/>
                <a:gd name="T24" fmla="*/ 282 w 2212"/>
                <a:gd name="T25" fmla="*/ 1 h 207"/>
                <a:gd name="T26" fmla="*/ 0 w 2212"/>
                <a:gd name="T27" fmla="*/ 46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12" h="207">
                  <a:moveTo>
                    <a:pt x="0" y="46"/>
                  </a:moveTo>
                  <a:cubicBezTo>
                    <a:pt x="0" y="58"/>
                    <a:pt x="0" y="58"/>
                    <a:pt x="0" y="58"/>
                  </a:cubicBezTo>
                  <a:cubicBezTo>
                    <a:pt x="105" y="39"/>
                    <a:pt x="156" y="30"/>
                    <a:pt x="281" y="32"/>
                  </a:cubicBezTo>
                  <a:cubicBezTo>
                    <a:pt x="416" y="40"/>
                    <a:pt x="551" y="73"/>
                    <a:pt x="738" y="110"/>
                  </a:cubicBezTo>
                  <a:cubicBezTo>
                    <a:pt x="924" y="149"/>
                    <a:pt x="1095" y="179"/>
                    <a:pt x="1095" y="179"/>
                  </a:cubicBezTo>
                  <a:cubicBezTo>
                    <a:pt x="1095" y="179"/>
                    <a:pt x="1268" y="207"/>
                    <a:pt x="1460" y="202"/>
                  </a:cubicBezTo>
                  <a:cubicBezTo>
                    <a:pt x="1652" y="202"/>
                    <a:pt x="1858" y="156"/>
                    <a:pt x="1924" y="137"/>
                  </a:cubicBezTo>
                  <a:cubicBezTo>
                    <a:pt x="2048" y="104"/>
                    <a:pt x="2115" y="76"/>
                    <a:pt x="2212" y="30"/>
                  </a:cubicBezTo>
                  <a:cubicBezTo>
                    <a:pt x="2108" y="57"/>
                    <a:pt x="2039" y="75"/>
                    <a:pt x="1916" y="107"/>
                  </a:cubicBezTo>
                  <a:cubicBezTo>
                    <a:pt x="1850" y="126"/>
                    <a:pt x="1648" y="171"/>
                    <a:pt x="1459" y="171"/>
                  </a:cubicBezTo>
                  <a:cubicBezTo>
                    <a:pt x="1270" y="176"/>
                    <a:pt x="1099" y="148"/>
                    <a:pt x="1100" y="148"/>
                  </a:cubicBezTo>
                  <a:cubicBezTo>
                    <a:pt x="1100" y="148"/>
                    <a:pt x="930" y="118"/>
                    <a:pt x="744" y="80"/>
                  </a:cubicBezTo>
                  <a:cubicBezTo>
                    <a:pt x="558" y="43"/>
                    <a:pt x="388" y="6"/>
                    <a:pt x="282" y="1"/>
                  </a:cubicBezTo>
                  <a:cubicBezTo>
                    <a:pt x="189" y="0"/>
                    <a:pt x="75" y="9"/>
                    <a:pt x="0" y="46"/>
                  </a:cubicBezTo>
                  <a:close/>
                </a:path>
              </a:pathLst>
            </a:custGeom>
            <a:solidFill>
              <a:srgbClr val="71AE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" name="Freeform 8">
              <a:extLst>
                <a:ext uri="{FF2B5EF4-FFF2-40B4-BE49-F238E27FC236}">
                  <a16:creationId xmlns:a16="http://schemas.microsoft.com/office/drawing/2014/main" id="{CE925C23-820A-4A70-8B83-5568DFB84A3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875" y="2994005"/>
              <a:ext cx="12891700" cy="766736"/>
            </a:xfrm>
            <a:custGeom>
              <a:avLst/>
              <a:gdLst>
                <a:gd name="T0" fmla="*/ 0 w 3260"/>
                <a:gd name="T1" fmla="*/ 181 h 257"/>
                <a:gd name="T2" fmla="*/ 0 w 3260"/>
                <a:gd name="T3" fmla="*/ 195 h 257"/>
                <a:gd name="T4" fmla="*/ 441 w 3260"/>
                <a:gd name="T5" fmla="*/ 134 h 257"/>
                <a:gd name="T6" fmla="*/ 1106 w 3260"/>
                <a:gd name="T7" fmla="*/ 44 h 257"/>
                <a:gd name="T8" fmla="*/ 1629 w 3260"/>
                <a:gd name="T9" fmla="*/ 64 h 257"/>
                <a:gd name="T10" fmla="*/ 2148 w 3260"/>
                <a:gd name="T11" fmla="*/ 136 h 257"/>
                <a:gd name="T12" fmla="*/ 2816 w 3260"/>
                <a:gd name="T13" fmla="*/ 240 h 257"/>
                <a:gd name="T14" fmla="*/ 3260 w 3260"/>
                <a:gd name="T15" fmla="*/ 221 h 257"/>
                <a:gd name="T16" fmla="*/ 2819 w 3260"/>
                <a:gd name="T17" fmla="*/ 209 h 257"/>
                <a:gd name="T18" fmla="*/ 2153 w 3260"/>
                <a:gd name="T19" fmla="*/ 105 h 257"/>
                <a:gd name="T20" fmla="*/ 1632 w 3260"/>
                <a:gd name="T21" fmla="*/ 33 h 257"/>
                <a:gd name="T22" fmla="*/ 1105 w 3260"/>
                <a:gd name="T23" fmla="*/ 12 h 257"/>
                <a:gd name="T24" fmla="*/ 434 w 3260"/>
                <a:gd name="T25" fmla="*/ 104 h 257"/>
                <a:gd name="T26" fmla="*/ 0 w 3260"/>
                <a:gd name="T27" fmla="*/ 181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60" h="257">
                  <a:moveTo>
                    <a:pt x="0" y="181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114" y="194"/>
                    <a:pt x="295" y="166"/>
                    <a:pt x="441" y="134"/>
                  </a:cubicBezTo>
                  <a:cubicBezTo>
                    <a:pt x="538" y="110"/>
                    <a:pt x="832" y="51"/>
                    <a:pt x="1106" y="44"/>
                  </a:cubicBezTo>
                  <a:cubicBezTo>
                    <a:pt x="1380" y="32"/>
                    <a:pt x="1629" y="65"/>
                    <a:pt x="1629" y="64"/>
                  </a:cubicBezTo>
                  <a:cubicBezTo>
                    <a:pt x="1629" y="63"/>
                    <a:pt x="1877" y="91"/>
                    <a:pt x="2148" y="136"/>
                  </a:cubicBezTo>
                  <a:cubicBezTo>
                    <a:pt x="2420" y="177"/>
                    <a:pt x="2715" y="233"/>
                    <a:pt x="2816" y="240"/>
                  </a:cubicBezTo>
                  <a:cubicBezTo>
                    <a:pt x="3001" y="257"/>
                    <a:pt x="3108" y="250"/>
                    <a:pt x="3260" y="221"/>
                  </a:cubicBezTo>
                  <a:cubicBezTo>
                    <a:pt x="3106" y="230"/>
                    <a:pt x="3002" y="226"/>
                    <a:pt x="2819" y="209"/>
                  </a:cubicBezTo>
                  <a:cubicBezTo>
                    <a:pt x="2720" y="202"/>
                    <a:pt x="2426" y="147"/>
                    <a:pt x="2153" y="105"/>
                  </a:cubicBezTo>
                  <a:cubicBezTo>
                    <a:pt x="1882" y="60"/>
                    <a:pt x="1632" y="32"/>
                    <a:pt x="1632" y="33"/>
                  </a:cubicBezTo>
                  <a:cubicBezTo>
                    <a:pt x="1632" y="34"/>
                    <a:pt x="1382" y="0"/>
                    <a:pt x="1105" y="12"/>
                  </a:cubicBezTo>
                  <a:cubicBezTo>
                    <a:pt x="828" y="19"/>
                    <a:pt x="531" y="79"/>
                    <a:pt x="434" y="104"/>
                  </a:cubicBezTo>
                  <a:cubicBezTo>
                    <a:pt x="255" y="143"/>
                    <a:pt x="154" y="169"/>
                    <a:pt x="0" y="181"/>
                  </a:cubicBezTo>
                  <a:close/>
                </a:path>
              </a:pathLst>
            </a:custGeom>
            <a:solidFill>
              <a:srgbClr val="094C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pic>
        <p:nvPicPr>
          <p:cNvPr id="6" name="Grafik 5" descr="Roboter">
            <a:extLst>
              <a:ext uri="{FF2B5EF4-FFF2-40B4-BE49-F238E27FC236}">
                <a16:creationId xmlns:a16="http://schemas.microsoft.com/office/drawing/2014/main" id="{9C6A2EF9-46B6-4473-867F-DA33ACC2AE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8615" y="2306735"/>
            <a:ext cx="723900" cy="723900"/>
          </a:xfrm>
          <a:prstGeom prst="rect">
            <a:avLst/>
          </a:prstGeom>
        </p:spPr>
      </p:pic>
      <p:pic>
        <p:nvPicPr>
          <p:cNvPr id="8" name="Grafik 7" descr="Glühbirne und Zahnrad">
            <a:extLst>
              <a:ext uri="{FF2B5EF4-FFF2-40B4-BE49-F238E27FC236}">
                <a16:creationId xmlns:a16="http://schemas.microsoft.com/office/drawing/2014/main" id="{A164022F-FA95-4ECA-8890-A87190F67A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8615" y="4065685"/>
            <a:ext cx="723900" cy="723900"/>
          </a:xfrm>
          <a:prstGeom prst="rect">
            <a:avLst/>
          </a:prstGeom>
        </p:spPr>
      </p:pic>
      <p:pic>
        <p:nvPicPr>
          <p:cNvPr id="12" name="Grafik 11" descr="Besprechung">
            <a:extLst>
              <a:ext uri="{FF2B5EF4-FFF2-40B4-BE49-F238E27FC236}">
                <a16:creationId xmlns:a16="http://schemas.microsoft.com/office/drawing/2014/main" id="{D0B2F00A-0BA3-4030-B408-89079701084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8615" y="3230623"/>
            <a:ext cx="723900" cy="723900"/>
          </a:xfrm>
          <a:prstGeom prst="rect">
            <a:avLst/>
          </a:prstGeom>
        </p:spPr>
      </p:pic>
      <p:pic>
        <p:nvPicPr>
          <p:cNvPr id="16" name="Grafik 15" descr="Gedankenblase">
            <a:extLst>
              <a:ext uri="{FF2B5EF4-FFF2-40B4-BE49-F238E27FC236}">
                <a16:creationId xmlns:a16="http://schemas.microsoft.com/office/drawing/2014/main" id="{67AE407B-EB1E-4920-BEDB-0F129EEF57C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28615" y="1428847"/>
            <a:ext cx="7239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621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Der Thymio in der Praxis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Demonstration: Der Seiltänzer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30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AC69017A-7315-4523-A933-6EC84F36056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21356" y="1249237"/>
            <a:ext cx="3581900" cy="5287113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CB069AB4-140E-4811-B694-9815625FD2C9}"/>
              </a:ext>
            </a:extLst>
          </p:cNvPr>
          <p:cNvSpPr/>
          <p:nvPr/>
        </p:nvSpPr>
        <p:spPr>
          <a:xfrm>
            <a:off x="5353356" y="1557348"/>
            <a:ext cx="6622744" cy="5369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07000"/>
              </a:lnSpc>
            </a:pP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 Thymio soll sein Gleichgewicht auf der Brett-Rolle-Wippe finden. </a:t>
            </a:r>
            <a:endParaRPr lang="de-D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Als relevanter Faktor kommt die Neigung hinzu: </a:t>
            </a:r>
            <a:endParaRPr lang="de-D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 Thymio soll sein Gleichgewicht durch Vor- und Rückwärtsfahren beibehalten, wenn er nach vorne und nach hinten geneigt wird. 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endParaRPr lang="de-D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de-DE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Material: </a:t>
            </a:r>
          </a:p>
          <a:p>
            <a:pPr marL="8001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Thymio</a:t>
            </a:r>
          </a:p>
          <a:p>
            <a:pPr marL="8001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IKEA-Schneidbrett</a:t>
            </a:r>
          </a:p>
          <a:p>
            <a:pPr marL="8001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Papprolle aus Alufolien-Rolle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endParaRPr lang="de-D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348A0241-01D9-43B6-AEDB-0B1674B4D665}"/>
              </a:ext>
            </a:extLst>
          </p:cNvPr>
          <p:cNvSpPr txBox="1"/>
          <p:nvPr/>
        </p:nvSpPr>
        <p:spPr>
          <a:xfrm>
            <a:off x="8416643" y="6426755"/>
            <a:ext cx="391491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solidFill>
                  <a:schemeClr val="tx1">
                    <a:lumMod val="50000"/>
                    <a:lumOff val="50000"/>
                  </a:schemeClr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Screenshot: Aseba Studio / VPL, Anbieter: Thymio / </a:t>
            </a:r>
            <a:r>
              <a:rPr lang="de-DE" sz="900" dirty="0" err="1">
                <a:solidFill>
                  <a:schemeClr val="tx1">
                    <a:lumMod val="50000"/>
                    <a:lumOff val="50000"/>
                  </a:schemeClr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Mobsya</a:t>
            </a:r>
            <a:endParaRPr lang="de-DE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380491"/>
      </p:ext>
    </p:extLst>
  </p:cSld>
  <p:clrMapOvr>
    <a:masterClrMapping/>
  </p:clrMapOvr>
  <p:transition spd="slow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Der Thymio in der Praxis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Didaktischer Kommentar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/>
          <p:cNvSpPr txBox="1"/>
          <p:nvPr/>
        </p:nvSpPr>
        <p:spPr>
          <a:xfrm>
            <a:off x="485567" y="1438280"/>
            <a:ext cx="11414184" cy="2522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Linienverfolgung m. E. eher ungeeignet, da Fahrbahn sehr groß, Farb-Codierung nicht möglich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sehr anschauliche Programmieroberfläche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Vielzahl an Sensoren und Aktoren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Niveau / Level kann vielfältig differenziert werden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viele Ideen für Aufgaben verfügbar, jedoch bislang wenig konkrete Unterrichtsentwürfe vorhanden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31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226890"/>
      </p:ext>
    </p:extLst>
  </p:cSld>
  <p:clrMapOvr>
    <a:masterClrMapping/>
  </p:clrMapOvr>
  <p:transition spd="slow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Rückblick auf die Roboter-Erprobung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/>
          <p:cNvSpPr txBox="1"/>
          <p:nvPr/>
        </p:nvSpPr>
        <p:spPr>
          <a:xfrm>
            <a:off x="485567" y="1438280"/>
            <a:ext cx="11414184" cy="4507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+mj-lt"/>
              </a:rPr>
              <a:t>Welche Vorteile bietet die Verwendung von programmierbaren Lernrobotern?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  <a:latin typeface="+mj-lt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+mj-lt"/>
              </a:rPr>
              <a:t>Förderung der Entwicklung von Problemlösungsstrategien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+mj-lt"/>
              </a:rPr>
              <a:t>Stärkung der Kompetenz, Fehler zu finden und diese zu korrigieren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+mj-lt"/>
              </a:rPr>
              <a:t>Stärkung der Selbstwirksamkeitserwartung in der Problem- und Fehlerkorrekturkompetenz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+mj-lt"/>
              </a:rPr>
              <a:t>Förderung des analytischen und logischen Denkens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+mj-lt"/>
              </a:rPr>
              <a:t>Förderung des kollaborativen Arbeitens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+mj-lt"/>
              </a:rPr>
              <a:t>Stärkung der Kommunikations- und Diskussionsfähigkeit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+mj-lt"/>
              </a:rPr>
              <a:t>Unterstützung der Ausprägung des räumlichen Denkens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32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825664"/>
      </p:ext>
    </p:extLst>
  </p:cSld>
  <p:clrMapOvr>
    <a:masterClrMapping/>
  </p:clrMapOvr>
  <p:transition spd="slow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Lernroboter in der Praxis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Hausaufgabe: Ergänzung der kollaborativen Arbeitsbereiche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/>
          <p:cNvSpPr txBox="1"/>
          <p:nvPr/>
        </p:nvSpPr>
        <p:spPr>
          <a:xfrm>
            <a:off x="485567" y="1377733"/>
            <a:ext cx="11414184" cy="5003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Bitte sammeln Sie im </a:t>
            </a:r>
            <a:r>
              <a:rPr lang="de-DE" sz="2150" b="1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trello</a:t>
            </a: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-Board Unterrichtsideen 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zum Einsatz des heutigen Roboters!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Bitte ergänzen Sie das </a:t>
            </a:r>
            <a:r>
              <a:rPr lang="de-DE" sz="2150" b="1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etherpad</a:t>
            </a: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zum heute kennengelernten Roboter 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(Modell „</a:t>
            </a:r>
            <a:r>
              <a:rPr lang="de-DE" sz="215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low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</a:t>
            </a:r>
            <a:r>
              <a:rPr lang="de-DE" sz="215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floor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– </a:t>
            </a:r>
            <a:r>
              <a:rPr lang="de-DE" sz="215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wide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</a:t>
            </a:r>
            <a:r>
              <a:rPr lang="de-DE" sz="215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walls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– high </a:t>
            </a:r>
            <a:r>
              <a:rPr lang="de-DE" sz="215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ceiling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“, Vor- und Nachteile bzw. Schwierigkeiten im Einsatz).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Bitte ergänzen Sie ggfs. das </a:t>
            </a: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Fachbegriffsglossar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.</a:t>
            </a:r>
          </a:p>
          <a:p>
            <a:pPr>
              <a:lnSpc>
                <a:spcPct val="150000"/>
              </a:lnSpc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b="1" dirty="0">
                <a:solidFill>
                  <a:srgbClr val="C000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NEUES </a:t>
            </a:r>
            <a:r>
              <a:rPr lang="de-DE" sz="2150" b="1" dirty="0" err="1">
                <a:solidFill>
                  <a:srgbClr val="C000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etherpad</a:t>
            </a:r>
            <a:r>
              <a:rPr lang="de-DE" sz="2150" b="1" dirty="0">
                <a:solidFill>
                  <a:srgbClr val="C000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im </a:t>
            </a:r>
            <a:r>
              <a:rPr lang="de-DE" sz="2150" b="1" dirty="0" err="1">
                <a:solidFill>
                  <a:srgbClr val="C000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moodle</a:t>
            </a:r>
            <a:r>
              <a:rPr lang="de-DE" sz="2150" b="1" dirty="0">
                <a:solidFill>
                  <a:srgbClr val="C000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: </a:t>
            </a:r>
          </a:p>
          <a:p>
            <a:pPr lvl="2">
              <a:lnSpc>
                <a:spcPct val="150000"/>
              </a:lnSpc>
            </a:pPr>
            <a:r>
              <a:rPr lang="de-DE" sz="2150" dirty="0">
                <a:solidFill>
                  <a:srgbClr val="C000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Bitte </a:t>
            </a:r>
            <a:r>
              <a:rPr lang="de-DE" sz="2150" b="1" dirty="0">
                <a:solidFill>
                  <a:srgbClr val="C000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vergleichen Sie die Roboter im Einsatz </a:t>
            </a:r>
            <a:r>
              <a:rPr lang="de-DE" sz="2150" dirty="0">
                <a:solidFill>
                  <a:srgbClr val="C000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untereinander. </a:t>
            </a:r>
          </a:p>
          <a:p>
            <a:pPr lvl="2">
              <a:lnSpc>
                <a:spcPct val="150000"/>
              </a:lnSpc>
            </a:pPr>
            <a:r>
              <a:rPr lang="de-DE" sz="2150" dirty="0">
                <a:solidFill>
                  <a:srgbClr val="C000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Greifen Sie hierzu auf Ihre </a:t>
            </a:r>
            <a:r>
              <a:rPr lang="de-DE" sz="2150" dirty="0" err="1">
                <a:solidFill>
                  <a:srgbClr val="C000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etherpads</a:t>
            </a:r>
            <a:r>
              <a:rPr lang="de-DE" sz="2150" dirty="0">
                <a:solidFill>
                  <a:srgbClr val="C000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der letzten Sitzungen zurück. </a:t>
            </a:r>
          </a:p>
          <a:p>
            <a:pPr lvl="2">
              <a:lnSpc>
                <a:spcPct val="150000"/>
              </a:lnSpc>
            </a:pPr>
            <a:r>
              <a:rPr lang="de-DE" sz="2150" dirty="0">
                <a:solidFill>
                  <a:srgbClr val="C000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Zudem stehen Ihnen die </a:t>
            </a:r>
            <a:r>
              <a:rPr lang="de-DE" sz="2150" b="1" dirty="0">
                <a:solidFill>
                  <a:srgbClr val="C000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Berichte und Roboter-Rezensionen des Medienkindergartens Wien </a:t>
            </a:r>
            <a:r>
              <a:rPr lang="de-DE" sz="2150" dirty="0">
                <a:solidFill>
                  <a:srgbClr val="C000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und des </a:t>
            </a:r>
            <a:r>
              <a:rPr lang="de-DE" sz="2150" b="1" dirty="0">
                <a:solidFill>
                  <a:srgbClr val="C000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Lehrerwebs Wien </a:t>
            </a:r>
            <a:r>
              <a:rPr lang="de-DE" sz="2150" dirty="0">
                <a:solidFill>
                  <a:srgbClr val="C000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zur Verfügung (als Direktlink oder PDF-Download).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33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0113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/>
        </p:nvGrpSpPr>
        <p:grpSpPr>
          <a:xfrm>
            <a:off x="1445569" y="-34233"/>
            <a:ext cx="6605145" cy="7383667"/>
            <a:chOff x="1445569" y="-34233"/>
            <a:chExt cx="6605145" cy="7383667"/>
          </a:xfrm>
        </p:grpSpPr>
        <p:sp>
          <p:nvSpPr>
            <p:cNvPr id="3" name="Rechteck 2"/>
            <p:cNvSpPr/>
            <p:nvPr/>
          </p:nvSpPr>
          <p:spPr bwMode="gray">
            <a:xfrm>
              <a:off x="6867377" y="1871222"/>
              <a:ext cx="1183337" cy="377026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perspectiveRelaxed">
                  <a:rot lat="3216920" lon="18441394" rev="6897346"/>
                </a:camera>
                <a:lightRig rig="threePt" dir="t"/>
              </a:scene3d>
              <a:sp3d extrusionH="285750">
                <a:bevelT w="25400" h="25400"/>
              </a:sp3d>
            </a:bodyPr>
            <a:lstStyle/>
            <a:p>
              <a:pPr algn="ctr"/>
              <a:r>
                <a:rPr lang="en-US" sz="23900" b="1" cap="none" spc="0" dirty="0">
                  <a:ln w="12700">
                    <a:noFill/>
                    <a:prstDash val="solid"/>
                  </a:ln>
                  <a:solidFill>
                    <a:srgbClr val="E6E6E6"/>
                  </a:solidFill>
                  <a:effectLst>
                    <a:outerShdw blurRad="215900" dist="12700" dir="2700000" algn="tl" rotWithShape="0">
                      <a:prstClr val="black">
                        <a:alpha val="70000"/>
                      </a:prstClr>
                    </a:outerShdw>
                  </a:effectLst>
                </a:rPr>
                <a:t>!</a:t>
              </a:r>
            </a:p>
          </p:txBody>
        </p:sp>
        <p:sp>
          <p:nvSpPr>
            <p:cNvPr id="4" name="Rechteck 3"/>
            <p:cNvSpPr/>
            <p:nvPr/>
          </p:nvSpPr>
          <p:spPr bwMode="gray">
            <a:xfrm>
              <a:off x="1445569" y="2092429"/>
              <a:ext cx="1015021" cy="31547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perspectiveRelaxed">
                  <a:rot lat="20289142" lon="17477284" rev="5199779"/>
                </a:camera>
                <a:lightRig rig="threePt" dir="t"/>
              </a:scene3d>
              <a:sp3d extrusionH="285750">
                <a:bevelT w="25400" h="25400"/>
              </a:sp3d>
            </a:bodyPr>
            <a:lstStyle/>
            <a:p>
              <a:pPr algn="ctr"/>
              <a:r>
                <a:rPr lang="en-US" sz="19900" b="1" cap="none" spc="0" dirty="0">
                  <a:ln w="12700">
                    <a:noFill/>
                    <a:prstDash val="solid"/>
                  </a:ln>
                  <a:solidFill>
                    <a:srgbClr val="E6E6E6"/>
                  </a:solidFill>
                  <a:effectLst>
                    <a:outerShdw blurRad="215900" dist="12700" dir="2700000" algn="tl" rotWithShape="0">
                      <a:prstClr val="black">
                        <a:alpha val="70000"/>
                      </a:prstClr>
                    </a:outerShdw>
                  </a:effectLst>
                </a:rPr>
                <a:t>!</a:t>
              </a:r>
            </a:p>
          </p:txBody>
        </p:sp>
        <p:sp>
          <p:nvSpPr>
            <p:cNvPr id="5" name="Rechteck 4"/>
            <p:cNvSpPr/>
            <p:nvPr/>
          </p:nvSpPr>
          <p:spPr bwMode="gray">
            <a:xfrm>
              <a:off x="5766820" y="1732511"/>
              <a:ext cx="761747" cy="221599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perspectiveRelaxed">
                  <a:rot lat="785949" lon="17359409" rev="5509202"/>
                </a:camera>
                <a:lightRig rig="threePt" dir="t"/>
              </a:scene3d>
              <a:sp3d extrusionH="215900">
                <a:bevelT w="25400" h="25400"/>
              </a:sp3d>
            </a:bodyPr>
            <a:lstStyle/>
            <a:p>
              <a:pPr algn="ctr"/>
              <a:r>
                <a:rPr lang="en-US" sz="13800" b="1" cap="none" spc="0" dirty="0">
                  <a:ln w="12700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215900" dist="12700" dir="2700000" algn="tl" rotWithShape="0">
                      <a:prstClr val="black">
                        <a:alpha val="70000"/>
                      </a:prstClr>
                    </a:outerShdw>
                  </a:effectLst>
                </a:rPr>
                <a:t>!</a:t>
              </a:r>
            </a:p>
          </p:txBody>
        </p:sp>
        <p:sp>
          <p:nvSpPr>
            <p:cNvPr id="6" name="Rechteck 5"/>
            <p:cNvSpPr/>
            <p:nvPr/>
          </p:nvSpPr>
          <p:spPr bwMode="gray">
            <a:xfrm>
              <a:off x="2972804" y="1101190"/>
              <a:ext cx="761747" cy="221599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perspectiveRelaxed">
                  <a:rot lat="17670334" lon="3279169" rev="18116806"/>
                </a:camera>
                <a:lightRig rig="threePt" dir="t">
                  <a:rot lat="0" lon="0" rev="13200000"/>
                </a:lightRig>
              </a:scene3d>
              <a:sp3d extrusionH="190500">
                <a:bevelT w="25400" h="25400"/>
              </a:sp3d>
            </a:bodyPr>
            <a:lstStyle/>
            <a:p>
              <a:pPr algn="ctr"/>
              <a:r>
                <a:rPr lang="en-US" sz="13800" b="1" cap="none" spc="0" dirty="0">
                  <a:ln w="12700">
                    <a:noFill/>
                    <a:prstDash val="solid"/>
                  </a:ln>
                  <a:solidFill>
                    <a:srgbClr val="E6E6E6"/>
                  </a:solidFill>
                  <a:effectLst>
                    <a:outerShdw blurRad="215900" dist="12700" dir="2700000" algn="tl" rotWithShape="0">
                      <a:prstClr val="black">
                        <a:alpha val="70000"/>
                      </a:prstClr>
                    </a:outerShdw>
                  </a:effectLst>
                </a:rPr>
                <a:t>!</a:t>
              </a:r>
            </a:p>
          </p:txBody>
        </p:sp>
        <p:sp>
          <p:nvSpPr>
            <p:cNvPr id="7" name="Rechteck 6"/>
            <p:cNvSpPr/>
            <p:nvPr/>
          </p:nvSpPr>
          <p:spPr bwMode="gray">
            <a:xfrm>
              <a:off x="1819043" y="1161405"/>
              <a:ext cx="665568" cy="186204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perspectiveRelaxed">
                  <a:rot lat="20420090" lon="16780881" rev="5266741"/>
                </a:camera>
                <a:lightRig rig="threePt" dir="t"/>
              </a:scene3d>
              <a:sp3d extrusionH="158750">
                <a:bevelT w="25400" h="25400"/>
              </a:sp3d>
            </a:bodyPr>
            <a:lstStyle/>
            <a:p>
              <a:pPr algn="ctr"/>
              <a:r>
                <a:rPr lang="en-US" sz="11500" b="1" dirty="0">
                  <a:ln w="12700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215900" dist="12700" dir="2700000" algn="tl" rotWithShape="0">
                      <a:prstClr val="black">
                        <a:alpha val="70000"/>
                      </a:prstClr>
                    </a:outerShdw>
                  </a:effectLst>
                </a:rPr>
                <a:t>!</a:t>
              </a:r>
              <a:endParaRPr lang="en-US" sz="11500" b="1" cap="none" spc="0" dirty="0">
                <a:ln w="12700">
                  <a:noFill/>
                  <a:prstDash val="solid"/>
                </a:ln>
                <a:solidFill>
                  <a:srgbClr val="FFFFFF"/>
                </a:solidFill>
                <a:effectLst>
                  <a:outerShdw blurRad="215900" dist="12700" dir="2700000" algn="tl" rotWithShape="0">
                    <a:prstClr val="black">
                      <a:alpha val="70000"/>
                    </a:prstClr>
                  </a:outerShdw>
                </a:effectLst>
              </a:endParaRPr>
            </a:p>
          </p:txBody>
        </p:sp>
        <p:sp>
          <p:nvSpPr>
            <p:cNvPr id="8" name="Rechteck 7"/>
            <p:cNvSpPr/>
            <p:nvPr/>
          </p:nvSpPr>
          <p:spPr bwMode="gray">
            <a:xfrm>
              <a:off x="6528567" y="978459"/>
              <a:ext cx="665567" cy="186204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perspectiveRelaxed">
                  <a:rot lat="4268736" lon="3311397" rev="14011558"/>
                </a:camera>
                <a:lightRig rig="threePt" dir="t">
                  <a:rot lat="0" lon="0" rev="7800000"/>
                </a:lightRig>
              </a:scene3d>
              <a:sp3d extrusionH="158750">
                <a:bevelT w="25400" h="25400"/>
              </a:sp3d>
            </a:bodyPr>
            <a:lstStyle/>
            <a:p>
              <a:pPr algn="ctr"/>
              <a:r>
                <a:rPr lang="en-US" sz="11500" b="1" cap="none" spc="0" dirty="0">
                  <a:ln w="12700">
                    <a:noFill/>
                    <a:prstDash val="solid"/>
                  </a:ln>
                  <a:solidFill>
                    <a:srgbClr val="E6E6E6"/>
                  </a:solidFill>
                  <a:effectLst>
                    <a:outerShdw blurRad="215900" dist="12700" dir="2700000" algn="tl" rotWithShape="0">
                      <a:prstClr val="black">
                        <a:alpha val="70000"/>
                      </a:prstClr>
                    </a:outerShdw>
                  </a:effectLst>
                </a:rPr>
                <a:t>!</a:t>
              </a:r>
            </a:p>
          </p:txBody>
        </p:sp>
        <p:sp>
          <p:nvSpPr>
            <p:cNvPr id="9" name="Rechteck 8"/>
            <p:cNvSpPr/>
            <p:nvPr/>
          </p:nvSpPr>
          <p:spPr bwMode="gray">
            <a:xfrm>
              <a:off x="5766820" y="2840507"/>
              <a:ext cx="1383712" cy="450892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perspectiveRelaxed">
                  <a:rot lat="19188035" lon="19196580" rev="2724996"/>
                </a:camera>
                <a:lightRig rig="threePt" dir="t"/>
              </a:scene3d>
              <a:sp3d extrusionH="381000">
                <a:bevelT w="25400" h="25400"/>
              </a:sp3d>
            </a:bodyPr>
            <a:lstStyle/>
            <a:p>
              <a:pPr algn="ctr"/>
              <a:r>
                <a:rPr lang="en-US" sz="28700" b="1" cap="none" spc="0" dirty="0">
                  <a:ln w="12700">
                    <a:noFill/>
                    <a:prstDash val="solid"/>
                  </a:ln>
                  <a:solidFill>
                    <a:srgbClr val="E6E6E6"/>
                  </a:solidFill>
                  <a:effectLst>
                    <a:outerShdw blurRad="215900" dist="12700" dir="2700000" algn="tl" rotWithShape="0">
                      <a:prstClr val="black">
                        <a:alpha val="70000"/>
                      </a:prstClr>
                    </a:outerShdw>
                  </a:effectLst>
                </a:rPr>
                <a:t>!</a:t>
              </a:r>
            </a:p>
          </p:txBody>
        </p:sp>
        <p:sp>
          <p:nvSpPr>
            <p:cNvPr id="10" name="Rechteck 9"/>
            <p:cNvSpPr/>
            <p:nvPr/>
          </p:nvSpPr>
          <p:spPr bwMode="gray">
            <a:xfrm>
              <a:off x="1876157" y="3021482"/>
              <a:ext cx="1269899" cy="40934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perspectiveRelaxed">
                  <a:rot lat="20427507" lon="3392954" rev="17768812"/>
                </a:camera>
                <a:lightRig rig="threePt" dir="t">
                  <a:rot lat="0" lon="0" rev="8400000"/>
                </a:lightRig>
              </a:scene3d>
              <a:sp3d extrusionH="381000">
                <a:bevelT w="25400" h="25400"/>
              </a:sp3d>
            </a:bodyPr>
            <a:lstStyle/>
            <a:p>
              <a:pPr algn="ctr"/>
              <a:r>
                <a:rPr lang="en-US" sz="26000" b="1" cap="none" spc="0" dirty="0">
                  <a:ln w="12700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215900" dist="12700" dir="2700000" algn="tl" rotWithShape="0">
                      <a:prstClr val="black">
                        <a:alpha val="70000"/>
                      </a:prstClr>
                    </a:outerShdw>
                  </a:effectLst>
                </a:rPr>
                <a:t>!</a:t>
              </a:r>
            </a:p>
          </p:txBody>
        </p:sp>
        <p:sp>
          <p:nvSpPr>
            <p:cNvPr id="11" name="Ellipse 30"/>
            <p:cNvSpPr/>
            <p:nvPr/>
          </p:nvSpPr>
          <p:spPr bwMode="gray">
            <a:xfrm>
              <a:off x="3252419" y="4408647"/>
              <a:ext cx="2638864" cy="773762"/>
            </a:xfrm>
            <a:prstGeom prst="ellipse">
              <a:avLst/>
            </a:prstGeom>
            <a:gradFill flip="none" rotWithShape="1">
              <a:gsLst>
                <a:gs pos="0">
                  <a:srgbClr val="000000">
                    <a:alpha val="40000"/>
                  </a:srgbClr>
                </a:gs>
                <a:gs pos="100000">
                  <a:srgbClr val="000000">
                    <a:alpha val="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  <a:round/>
              <a:headEnd/>
              <a:tailEnd/>
            </a:ln>
          </p:spPr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_color1"/>
            <p:cNvSpPr/>
            <p:nvPr/>
          </p:nvSpPr>
          <p:spPr bwMode="gray">
            <a:xfrm>
              <a:off x="3376244" y="-34233"/>
              <a:ext cx="2638864" cy="644791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perspectiveHeroicExtremeLeftFacing" fov="1800000">
                  <a:rot lat="896495" lon="0" rev="0"/>
                </a:camera>
                <a:lightRig rig="threePt" dir="t"/>
              </a:scene3d>
              <a:sp3d extrusionH="635000">
                <a:bevelT w="50800" h="50800"/>
                <a:bevelB w="25400" h="25400"/>
              </a:sp3d>
            </a:bodyPr>
            <a:lstStyle/>
            <a:p>
              <a:pPr algn="ctr"/>
              <a:r>
                <a:rPr lang="en-US" sz="41300" b="1" cap="none" spc="0" dirty="0">
                  <a:ln w="12700">
                    <a:noFill/>
                    <a:prstDash val="solid"/>
                  </a:ln>
                  <a:solidFill>
                    <a:srgbClr val="094C74"/>
                  </a:solidFill>
                  <a:effectLst/>
                </a:rPr>
                <a:t>?</a:t>
              </a:r>
            </a:p>
          </p:txBody>
        </p:sp>
      </p:grpSp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E2E7E5AF-9B52-4302-89AE-9C1F58AA1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34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12463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780585" y="1199982"/>
            <a:ext cx="1073862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0000" indent="-450000">
              <a:spcAft>
                <a:spcPts val="800"/>
              </a:spcAft>
            </a:pPr>
            <a:r>
              <a:rPr lang="de-DE" sz="2000" b="1" dirty="0"/>
              <a:t>Hersteller:</a:t>
            </a:r>
            <a:r>
              <a:rPr lang="de-DE" sz="2000" dirty="0"/>
              <a:t>	</a:t>
            </a:r>
            <a:r>
              <a:rPr lang="de-DE" sz="2000" dirty="0" err="1"/>
              <a:t>mobsya</a:t>
            </a:r>
            <a:r>
              <a:rPr lang="de-DE" sz="2000" dirty="0"/>
              <a:t>, Vertrieb über </a:t>
            </a:r>
            <a:r>
              <a:rPr lang="de-DE" sz="2000" dirty="0" err="1"/>
              <a:t>generationrobots</a:t>
            </a:r>
            <a:endParaRPr lang="de-DE" sz="2000" dirty="0"/>
          </a:p>
          <a:p>
            <a:pPr marL="450000" indent="-450000">
              <a:spcAft>
                <a:spcPts val="800"/>
              </a:spcAft>
            </a:pPr>
            <a:endParaRPr lang="de-DE" sz="2000" dirty="0"/>
          </a:p>
          <a:p>
            <a:pPr marL="450000" indent="-450000">
              <a:spcAft>
                <a:spcPts val="800"/>
              </a:spcAft>
            </a:pPr>
            <a:r>
              <a:rPr lang="de-DE" sz="2000" b="1" dirty="0"/>
              <a:t>Maße:</a:t>
            </a:r>
            <a:r>
              <a:rPr lang="de-DE" sz="2000" dirty="0"/>
              <a:t>		11 x 11 x 5 cm</a:t>
            </a:r>
          </a:p>
          <a:p>
            <a:pPr marL="450000" indent="-450000">
              <a:spcAft>
                <a:spcPts val="800"/>
              </a:spcAft>
            </a:pPr>
            <a:endParaRPr lang="de-DE" sz="2000" dirty="0"/>
          </a:p>
          <a:p>
            <a:pPr marL="450000" indent="-450000">
              <a:spcAft>
                <a:spcPts val="800"/>
              </a:spcAft>
            </a:pPr>
            <a:r>
              <a:rPr lang="de-DE" sz="2000" b="1" dirty="0"/>
              <a:t>Preis:</a:t>
            </a:r>
            <a:r>
              <a:rPr lang="de-DE" sz="2000" dirty="0"/>
              <a:t>		Thymio II (ohne WLAN-Modul, optional erhältlich): </a:t>
            </a:r>
          </a:p>
          <a:p>
            <a:pPr marL="450000" indent="-450000">
              <a:spcAft>
                <a:spcPts val="800"/>
              </a:spcAft>
            </a:pPr>
            <a:r>
              <a:rPr lang="de-DE" sz="2000" dirty="0"/>
              <a:t>				140 € / Einzelstück  </a:t>
            </a:r>
          </a:p>
          <a:p>
            <a:pPr marL="450000" indent="-450000">
              <a:spcAft>
                <a:spcPts val="800"/>
              </a:spcAft>
            </a:pPr>
            <a:r>
              <a:rPr lang="de-DE" sz="2000" dirty="0"/>
              <a:t>				1400 € / 10er-Education-Set</a:t>
            </a:r>
          </a:p>
          <a:p>
            <a:pPr marL="450000" indent="-450000">
              <a:spcAft>
                <a:spcPts val="800"/>
              </a:spcAft>
            </a:pPr>
            <a:endParaRPr lang="de-DE" sz="2000" dirty="0"/>
          </a:p>
          <a:p>
            <a:pPr marL="450000" indent="-450000">
              <a:spcAft>
                <a:spcPts val="800"/>
              </a:spcAft>
            </a:pPr>
            <a:endParaRPr lang="de-DE" sz="2000" dirty="0"/>
          </a:p>
          <a:p>
            <a:pPr marL="450000" indent="-450000" algn="r">
              <a:spcAft>
                <a:spcPts val="800"/>
              </a:spcAft>
            </a:pPr>
            <a:r>
              <a:rPr lang="de-DE" sz="2000" dirty="0">
                <a:solidFill>
                  <a:srgbClr val="66A300"/>
                </a:solidFill>
              </a:rPr>
              <a:t>Stand: 29.01.2020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35</a:t>
            </a:fld>
            <a:endParaRPr lang="de-DE" dirty="0"/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4160143F-2BFC-43AC-9AE0-D5721829B013}"/>
              </a:ext>
            </a:extLst>
          </p:cNvPr>
          <p:cNvSpPr>
            <a:spLocks noChangeArrowheads="1"/>
          </p:cNvSpPr>
          <p:nvPr/>
        </p:nvSpPr>
        <p:spPr bwMode="gray">
          <a:xfrm>
            <a:off x="691375" y="366942"/>
            <a:ext cx="10816683" cy="57509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C0C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216000" tIns="108000" rIns="144000" bIns="72000" anchor="ctr"/>
          <a:lstStyle/>
          <a:p>
            <a:pPr>
              <a:lnSpc>
                <a:spcPct val="95000"/>
              </a:lnSpc>
              <a:spcAft>
                <a:spcPts val="400"/>
              </a:spcAft>
              <a:buClr>
                <a:srgbClr val="969696"/>
              </a:buClr>
            </a:pPr>
            <a:r>
              <a:rPr lang="de-DE" altLang="de-DE" sz="2400" b="1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Herstellerinformation zum Thymio</a:t>
            </a:r>
          </a:p>
        </p:txBody>
      </p:sp>
    </p:spTree>
    <p:extLst>
      <p:ext uri="{BB962C8B-B14F-4D97-AF65-F5344CB8AC3E}">
        <p14:creationId xmlns:p14="http://schemas.microsoft.com/office/powerpoint/2010/main" val="38106557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6"/>
          <p:cNvSpPr>
            <a:spLocks noChangeArrowheads="1"/>
          </p:cNvSpPr>
          <p:nvPr/>
        </p:nvSpPr>
        <p:spPr bwMode="gray">
          <a:xfrm>
            <a:off x="691375" y="366942"/>
            <a:ext cx="10816683" cy="57509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C0C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216000" tIns="108000" rIns="144000" bIns="72000" anchor="ctr"/>
          <a:lstStyle/>
          <a:p>
            <a:pPr>
              <a:lnSpc>
                <a:spcPct val="95000"/>
              </a:lnSpc>
              <a:spcAft>
                <a:spcPts val="400"/>
              </a:spcAft>
              <a:buClr>
                <a:srgbClr val="969696"/>
              </a:buClr>
            </a:pPr>
            <a:r>
              <a:rPr lang="de-DE" altLang="de-DE" sz="2400" b="1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Urheber-Nachweis bei Grafiken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691375" y="1199982"/>
            <a:ext cx="1081668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2400" b="1" dirty="0">
                <a:solidFill>
                  <a:srgbClr val="C00000"/>
                </a:solidFill>
              </a:rPr>
              <a:t>Diese Folie gehört zum Material und darf nicht entfernt werden.</a:t>
            </a:r>
          </a:p>
          <a:p>
            <a:pPr algn="just"/>
            <a:endParaRPr lang="de-DE" dirty="0"/>
          </a:p>
          <a:p>
            <a:pPr algn="just"/>
            <a:r>
              <a:rPr lang="de-DE" sz="1600" dirty="0"/>
              <a:t>Sofern die in der Präsentation abgebildeten Grafiken einer Urheberrechtseinschränkung unterliegen oder im direkten Projektkontext entwickelt wurden, wurde die Quelle der Entlehnung unter- oder oberhalb der Grafik vermerkt. Sofern kein Vermerk an der Grafik vorliegt, wurde diese </a:t>
            </a:r>
          </a:p>
          <a:p>
            <a:pPr algn="just"/>
            <a:endParaRPr lang="de-DE" sz="1600" dirty="0"/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de-DE" sz="1600" dirty="0"/>
              <a:t>vom Autor der Präsentation selbst erstellt oder 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endParaRPr lang="de-DE" sz="1600" dirty="0"/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de-DE" sz="1600" dirty="0"/>
              <a:t>dem Portal </a:t>
            </a:r>
            <a:r>
              <a:rPr lang="de-DE" sz="1600" dirty="0">
                <a:hlinkClick r:id="rId2"/>
              </a:rPr>
              <a:t>pixabay.com</a:t>
            </a:r>
            <a:r>
              <a:rPr lang="de-DE" sz="1600" dirty="0"/>
              <a:t> im Rahmen einer </a:t>
            </a:r>
            <a:r>
              <a:rPr lang="de-DE" sz="1600" dirty="0" err="1"/>
              <a:t>Pixabay</a:t>
            </a:r>
            <a:r>
              <a:rPr lang="de-DE" sz="1600" dirty="0"/>
              <a:t>-Lizenz entnommen – diese Grafiken unterliegen damit keinem Kopierrecht und können kostenlos für kommerzielle und nicht kommerzielle Anwendungen in digitaler oder gedruckter Form ohne Bildnachweis oder Quellenangabe verwendet werden (Bildliste siehe nachfolgende Folie).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endParaRPr lang="de-DE" sz="1600" dirty="0"/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de-DE" sz="1600" dirty="0"/>
              <a:t>Einzelne Infografiken können zudem aus kostenfreien und unter der Bedingung der </a:t>
            </a:r>
            <a:r>
              <a:rPr lang="de-DE" sz="1600" dirty="0" err="1"/>
              <a:t>Rückverlinkung</a:t>
            </a:r>
            <a:r>
              <a:rPr lang="de-DE" sz="1600" dirty="0"/>
              <a:t> auf den Anbieter freigegebenen Folien der Portale </a:t>
            </a:r>
            <a:r>
              <a:rPr lang="de-DE" sz="1600" dirty="0">
                <a:hlinkClick r:id="rId3"/>
              </a:rPr>
              <a:t>presentationload.de</a:t>
            </a:r>
            <a:r>
              <a:rPr lang="de-DE" sz="1600" dirty="0"/>
              <a:t> und </a:t>
            </a:r>
            <a:r>
              <a:rPr lang="de-DE" sz="1600" dirty="0">
                <a:hlinkClick r:id="rId4"/>
              </a:rPr>
              <a:t>smiletemplates.com</a:t>
            </a:r>
            <a:r>
              <a:rPr lang="de-DE" sz="1600" dirty="0"/>
              <a:t> entstammen. Die vom Anbieter geforderte </a:t>
            </a:r>
            <a:r>
              <a:rPr lang="de-DE" sz="1600" dirty="0" err="1"/>
              <a:t>Rückverlinkung</a:t>
            </a:r>
            <a:r>
              <a:rPr lang="de-DE" sz="1600" dirty="0"/>
              <a:t> wird hiermit umgesetzt. Weitere Infografiken können zudem aus dem Office-Integrierten Piktogramm-Set entstammen.</a:t>
            </a:r>
          </a:p>
          <a:p>
            <a:pPr lvl="1" algn="just"/>
            <a:endParaRPr lang="de-DE" sz="1600" dirty="0"/>
          </a:p>
          <a:p>
            <a:pPr algn="just"/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36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358913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6"/>
          <p:cNvSpPr>
            <a:spLocks noChangeArrowheads="1"/>
          </p:cNvSpPr>
          <p:nvPr/>
        </p:nvSpPr>
        <p:spPr bwMode="gray">
          <a:xfrm>
            <a:off x="691375" y="366942"/>
            <a:ext cx="10816683" cy="57509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C0C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216000" tIns="108000" rIns="144000" bIns="72000" anchor="ctr"/>
          <a:lstStyle/>
          <a:p>
            <a:pPr>
              <a:lnSpc>
                <a:spcPct val="95000"/>
              </a:lnSpc>
              <a:spcAft>
                <a:spcPts val="400"/>
              </a:spcAft>
              <a:buClr>
                <a:srgbClr val="969696"/>
              </a:buClr>
            </a:pPr>
            <a:r>
              <a:rPr lang="de-DE" altLang="de-DE" sz="2400" b="1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Urheber-Nachweis bei Grafiken | pixabay-Bildliste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37</a:t>
            </a:fld>
            <a:endParaRPr lang="de-DE" dirty="0"/>
          </a:p>
        </p:txBody>
      </p:sp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83C54379-F4CD-4426-8C52-D8288CFA7D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5508658"/>
              </p:ext>
            </p:extLst>
          </p:nvPr>
        </p:nvGraphicFramePr>
        <p:xfrm>
          <a:off x="1198563" y="2667000"/>
          <a:ext cx="9793287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Document" r:id="rId3" imgW="9793194" imgH="1523390" progId="Word.Document.12">
                  <p:embed/>
                </p:oleObj>
              </mc:Choice>
              <mc:Fallback>
                <p:oleObj name="Document" r:id="rId3" imgW="9793194" imgH="152339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98563" y="2667000"/>
                        <a:ext cx="9793287" cy="152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950517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5D25E22D-E96D-4E8D-90F0-1124D09867B2}"/>
              </a:ext>
            </a:extLst>
          </p:cNvPr>
          <p:cNvGrpSpPr/>
          <p:nvPr/>
        </p:nvGrpSpPr>
        <p:grpSpPr>
          <a:xfrm>
            <a:off x="2956138" y="2997750"/>
            <a:ext cx="6278136" cy="2466350"/>
            <a:chOff x="5839741" y="863595"/>
            <a:chExt cx="3571330" cy="1402988"/>
          </a:xfrm>
        </p:grpSpPr>
        <p:pic>
          <p:nvPicPr>
            <p:cNvPr id="7" name="Grafik 6">
              <a:hlinkClick r:id="rId2"/>
              <a:extLst>
                <a:ext uri="{FF2B5EF4-FFF2-40B4-BE49-F238E27FC236}">
                  <a16:creationId xmlns:a16="http://schemas.microsoft.com/office/drawing/2014/main" id="{41917892-14D6-4DF1-A7A8-C4F7AC5AA5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6788" y="1486346"/>
              <a:ext cx="2297237" cy="780237"/>
            </a:xfrm>
            <a:prstGeom prst="rect">
              <a:avLst/>
            </a:prstGeom>
          </p:spPr>
        </p:pic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EA370DD0-1FF3-4064-9D7E-FFBC3E53A0F7}"/>
                </a:ext>
              </a:extLst>
            </p:cNvPr>
            <p:cNvSpPr txBox="1"/>
            <p:nvPr/>
          </p:nvSpPr>
          <p:spPr>
            <a:xfrm>
              <a:off x="5839741" y="863595"/>
              <a:ext cx="3571330" cy="472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srgbClr val="5F2668"/>
                  </a:solidFill>
                </a:rPr>
                <a:t>Das Projekt „Lernroboter im Unterricht“ wird als „Leuchtturmprojekt 2020“ gefördert durch die </a:t>
              </a:r>
            </a:p>
          </p:txBody>
        </p:sp>
      </p:grpSp>
      <p:sp>
        <p:nvSpPr>
          <p:cNvPr id="11" name="Textfeld 10">
            <a:extLst>
              <a:ext uri="{FF2B5EF4-FFF2-40B4-BE49-F238E27FC236}">
                <a16:creationId xmlns:a16="http://schemas.microsoft.com/office/drawing/2014/main" id="{35759339-ADC3-4BC4-BD14-3F147E4E0977}"/>
              </a:ext>
            </a:extLst>
          </p:cNvPr>
          <p:cNvSpPr txBox="1"/>
          <p:nvPr/>
        </p:nvSpPr>
        <p:spPr>
          <a:xfrm>
            <a:off x="494710" y="555477"/>
            <a:ext cx="10816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Weitere Informationen zum Projekt „Lernroboter im Unterricht“ </a:t>
            </a:r>
            <a:b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finden Sie fortlaufend unter </a:t>
            </a: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www.wwu.de/Lernroboter/</a:t>
            </a: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.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3CD6DA6-1B5E-4241-BBC5-C9890A1B62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910" y="244889"/>
            <a:ext cx="2875235" cy="132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2131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 bwMode="auto">
          <a:xfrm>
            <a:off x="0" y="0"/>
            <a:ext cx="3046413" cy="6858000"/>
          </a:xfrm>
          <a:prstGeom prst="rect">
            <a:avLst/>
          </a:prstGeom>
          <a:solidFill>
            <a:srgbClr val="C9C9C9"/>
          </a:solidFill>
          <a:ln w="12700">
            <a:noFill/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2" descr="C:\Users\lukas.o\Desktop\Neuer Ordner\Abstract\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 flipH="1">
            <a:off x="3046413" y="0"/>
            <a:ext cx="9144000" cy="6858001"/>
          </a:xfrm>
          <a:prstGeom prst="rect">
            <a:avLst/>
          </a:prstGeom>
          <a:noFill/>
        </p:spPr>
      </p:pic>
      <p:grpSp>
        <p:nvGrpSpPr>
          <p:cNvPr id="13" name="Gruppieren 12"/>
          <p:cNvGrpSpPr/>
          <p:nvPr/>
        </p:nvGrpSpPr>
        <p:grpSpPr>
          <a:xfrm>
            <a:off x="913624" y="2098753"/>
            <a:ext cx="7962560" cy="2215991"/>
            <a:chOff x="577074" y="2475959"/>
            <a:chExt cx="6040309" cy="2215991"/>
          </a:xfrm>
        </p:grpSpPr>
        <p:sp>
          <p:nvSpPr>
            <p:cNvPr id="14" name="Textfeld 13"/>
            <p:cNvSpPr txBox="1"/>
            <p:nvPr/>
          </p:nvSpPr>
          <p:spPr bwMode="gray">
            <a:xfrm>
              <a:off x="577074" y="2881135"/>
              <a:ext cx="5200189" cy="15678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de-DE" sz="7200" b="1" noProof="1">
                  <a:ln w="12700">
                    <a:noFill/>
                  </a:ln>
                  <a:solidFill>
                    <a:srgbClr val="094C74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Herzlichen Dank</a:t>
              </a:r>
            </a:p>
            <a:p>
              <a:pPr>
                <a:lnSpc>
                  <a:spcPct val="80000"/>
                </a:lnSpc>
              </a:pPr>
              <a:r>
                <a:rPr lang="de-DE" sz="5400" noProof="1">
                  <a:ln w="12700">
                    <a:noFill/>
                  </a:ln>
                  <a:solidFill>
                    <a:srgbClr val="66A30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für Ihre Aufmerksamkeit</a:t>
              </a:r>
            </a:p>
          </p:txBody>
        </p:sp>
        <p:sp>
          <p:nvSpPr>
            <p:cNvPr id="15" name="Textfeld 14"/>
            <p:cNvSpPr txBox="1"/>
            <p:nvPr/>
          </p:nvSpPr>
          <p:spPr>
            <a:xfrm>
              <a:off x="6039530" y="2475959"/>
              <a:ext cx="577853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3800" b="1" noProof="1">
                  <a:ln w="12700">
                    <a:noFill/>
                  </a:ln>
                  <a:solidFill>
                    <a:srgbClr val="66A30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!</a:t>
              </a:r>
            </a:p>
          </p:txBody>
        </p:sp>
      </p:grp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60E963-2909-49FA-A099-2131292331F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39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468688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Rückblick und Fragen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/>
          <p:cNvSpPr txBox="1"/>
          <p:nvPr/>
        </p:nvSpPr>
        <p:spPr>
          <a:xfrm>
            <a:off x="485567" y="1377733"/>
            <a:ext cx="11414184" cy="4507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Haben Sie Fragen?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Wie fühlen Sie sich nach der Erprobung der ersten beiden Roboter? </a:t>
            </a:r>
          </a:p>
          <a:p>
            <a:pPr>
              <a:lnSpc>
                <a:spcPct val="150000"/>
              </a:lnSpc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     Wie ist die Stimmung?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Wie entwickeln sich die kollaborativen Arbeitsbereiche? </a:t>
            </a:r>
          </a:p>
          <a:p>
            <a:pPr>
              <a:lnSpc>
                <a:spcPct val="150000"/>
              </a:lnSpc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        Erfahrungsreflexion, </a:t>
            </a:r>
          </a:p>
          <a:p>
            <a:pPr>
              <a:lnSpc>
                <a:spcPct val="150000"/>
              </a:lnSpc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        Einordnung der Roboter in die „</a:t>
            </a:r>
            <a:r>
              <a:rPr lang="en-US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low floor – wide walls – high ceiling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“, </a:t>
            </a:r>
          </a:p>
          <a:p>
            <a:pPr>
              <a:lnSpc>
                <a:spcPct val="150000"/>
              </a:lnSpc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        Glossar, Ableitung von Unterrichtsideen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4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4047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Thymio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/>
          <p:cNvSpPr txBox="1"/>
          <p:nvPr/>
        </p:nvSpPr>
        <p:spPr>
          <a:xfrm>
            <a:off x="485567" y="1377733"/>
            <a:ext cx="11414184" cy="2026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Der Thymio ist als </a:t>
            </a: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Einzelroboter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, aber auch in </a:t>
            </a: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Klassensätzen zu 6er- oder 10er-Boxen 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erhältlich. </a:t>
            </a:r>
          </a:p>
          <a:p>
            <a:pPr>
              <a:lnSpc>
                <a:spcPct val="150000"/>
              </a:lnSpc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Zur </a:t>
            </a: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Programmübertragung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zwischen PC und Thymio wird dieser </a:t>
            </a: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per USB 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verbunden. </a:t>
            </a:r>
          </a:p>
          <a:p>
            <a:pPr>
              <a:lnSpc>
                <a:spcPct val="150000"/>
              </a:lnSpc>
            </a:pPr>
            <a:r>
              <a:rPr lang="de-DE" sz="2150" i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Der Roboter ist auch in einer</a:t>
            </a:r>
            <a:r>
              <a:rPr lang="de-DE" sz="2150" b="1" i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WLAN-Variante </a:t>
            </a:r>
            <a:r>
              <a:rPr lang="de-DE" sz="2150" i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verfügbar, die jedoch deutlich teurer ist, Praxisberichte geben zudem an, dass die WLAN-Variante im Klasseneinsatz eher störanfällig sei.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5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0E14B40D-8201-4C64-B75A-8AAA634C0AC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52" y="2319880"/>
            <a:ext cx="5052978" cy="5052978"/>
          </a:xfrm>
          <a:prstGeom prst="rect">
            <a:avLst/>
          </a:prstGeom>
        </p:spPr>
      </p:pic>
      <p:pic>
        <p:nvPicPr>
          <p:cNvPr id="4" name="Grafik 3" descr="Ein Bild, das Elektronik, sitzend, Buchse, weiß enthält.&#10;&#10;Automatisch generierte Beschreibung">
            <a:extLst>
              <a:ext uri="{FF2B5EF4-FFF2-40B4-BE49-F238E27FC236}">
                <a16:creationId xmlns:a16="http://schemas.microsoft.com/office/drawing/2014/main" id="{84CD8A9E-2BB6-4CAA-B6C2-A7BC53E223F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584" y="2203157"/>
            <a:ext cx="4654843" cy="4654843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E979E9B8-B633-4ADA-8361-0E96D5207965}"/>
              </a:ext>
            </a:extLst>
          </p:cNvPr>
          <p:cNvSpPr txBox="1"/>
          <p:nvPr/>
        </p:nvSpPr>
        <p:spPr>
          <a:xfrm>
            <a:off x="9941711" y="6347018"/>
            <a:ext cx="1739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Foto: CC-BY | Raphael Fehrmann www.wwu.de/Lernroboter</a:t>
            </a:r>
          </a:p>
        </p:txBody>
      </p:sp>
    </p:spTree>
    <p:extLst>
      <p:ext uri="{BB962C8B-B14F-4D97-AF65-F5344CB8AC3E}">
        <p14:creationId xmlns:p14="http://schemas.microsoft.com/office/powerpoint/2010/main" val="20904243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Thymio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6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DE777FFD-2F9A-4919-88A7-A6C85C7B8E03}"/>
              </a:ext>
            </a:extLst>
          </p:cNvPr>
          <p:cNvSpPr txBox="1"/>
          <p:nvPr/>
        </p:nvSpPr>
        <p:spPr>
          <a:xfrm>
            <a:off x="3947412" y="2962870"/>
            <a:ext cx="71149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hlinkClick r:id="rId10"/>
              </a:rPr>
              <a:t>Bildverweis: </a:t>
            </a:r>
            <a:br>
              <a:rPr lang="de-DE" dirty="0">
                <a:hlinkClick r:id="rId10"/>
              </a:rPr>
            </a:br>
            <a:r>
              <a:rPr lang="de-DE" dirty="0">
                <a:hlinkClick r:id="rId10"/>
              </a:rPr>
              <a:t>Grafik zur Struktur des Roboters: </a:t>
            </a:r>
            <a:br>
              <a:rPr lang="de-DE" dirty="0">
                <a:hlinkClick r:id="rId10"/>
              </a:rPr>
            </a:br>
            <a:r>
              <a:rPr lang="de-DE" dirty="0" err="1">
                <a:hlinkClick r:id="rId10"/>
              </a:rPr>
              <a:t>mobsya</a:t>
            </a:r>
            <a:r>
              <a:rPr lang="de-DE" dirty="0">
                <a:hlinkClick r:id="rId10"/>
              </a:rPr>
              <a:t>, </a:t>
            </a:r>
            <a:r>
              <a:rPr lang="de-DE" dirty="0" err="1">
                <a:hlinkClick r:id="rId10"/>
              </a:rPr>
              <a:t>thymioII</a:t>
            </a:r>
            <a:r>
              <a:rPr lang="de-DE" dirty="0">
                <a:hlinkClick r:id="rId10"/>
              </a:rPr>
              <a:t>-sensor-</a:t>
            </a:r>
            <a:r>
              <a:rPr lang="de-DE" dirty="0" err="1">
                <a:hlinkClick r:id="rId10"/>
              </a:rPr>
              <a:t>actuator</a:t>
            </a:r>
            <a:r>
              <a:rPr lang="de-DE" dirty="0">
                <a:hlinkClick r:id="rId10"/>
              </a:rPr>
              <a:t>-color-de, </a:t>
            </a:r>
            <a:r>
              <a:rPr lang="de-DE" dirty="0">
                <a:hlinkClick r:id="rId11"/>
              </a:rPr>
              <a:t>BY-SA 3.0</a:t>
            </a:r>
            <a:endParaRPr lang="de-DE" dirty="0"/>
          </a:p>
        </p:txBody>
      </p:sp>
      <p:pic>
        <p:nvPicPr>
          <p:cNvPr id="13" name="Grafik 12" descr="Link">
            <a:extLst>
              <a:ext uri="{FF2B5EF4-FFF2-40B4-BE49-F238E27FC236}">
                <a16:creationId xmlns:a16="http://schemas.microsoft.com/office/drawing/2014/main" id="{B24EA2CE-A49F-439F-B8A0-001F9EA00A99}"/>
              </a:ext>
            </a:extLst>
          </p:cNvPr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363583" y="29718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172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Thymio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/>
          <p:cNvSpPr txBox="1"/>
          <p:nvPr/>
        </p:nvSpPr>
        <p:spPr>
          <a:xfrm>
            <a:off x="485567" y="1377733"/>
            <a:ext cx="11414184" cy="4011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15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Der Thymio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verfügt über voreingestellte „Verhaltensweisen“, sodass die Sensorik und die Befehlsausführung der Aktoren direkt erprobt werden können </a:t>
            </a:r>
          </a:p>
          <a:p>
            <a:pPr lvl="3">
              <a:lnSpc>
                <a:spcPct val="150000"/>
              </a:lnSpc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(bspw. „freundliches“ Verhalten, fünf Infrarotsensoren reagieren auf einen Gegenstand, </a:t>
            </a:r>
          </a:p>
          <a:p>
            <a:pPr lvl="3">
              <a:lnSpc>
                <a:spcPct val="150000"/>
              </a:lnSpc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Thymio folge diesem, sobald er sich bewegt)</a:t>
            </a:r>
          </a:p>
          <a:p>
            <a:pPr lvl="3">
              <a:lnSpc>
                <a:spcPct val="150000"/>
              </a:lnSpc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und kann mittels verschiedener Software über visuelle Blöcke und über die Eingabe von Quelltext programmiert werden.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7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EE46804C-ED3D-4241-AAED-E23390582496}"/>
              </a:ext>
            </a:extLst>
          </p:cNvPr>
          <p:cNvSpPr/>
          <p:nvPr/>
        </p:nvSpPr>
        <p:spPr bwMode="auto">
          <a:xfrm>
            <a:off x="485567" y="1899936"/>
            <a:ext cx="11414184" cy="2151364"/>
          </a:xfrm>
          <a:prstGeom prst="roundRect">
            <a:avLst/>
          </a:prstGeom>
          <a:noFill/>
          <a:ln w="38100"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913400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Thymio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/>
          <p:cNvSpPr txBox="1"/>
          <p:nvPr/>
        </p:nvSpPr>
        <p:spPr>
          <a:xfrm>
            <a:off x="485567" y="1377733"/>
            <a:ext cx="10881918" cy="5003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Ein- und Ausschalten 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durch Drücken des mittleren, runden Knopfes für 3 Sekunden</a:t>
            </a:r>
          </a:p>
          <a:p>
            <a:pPr>
              <a:lnSpc>
                <a:spcPct val="150000"/>
              </a:lnSpc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    (Das Ausschalten erfolgt aus einer Fahrsituation heraus!)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6 bereitstehende </a:t>
            </a:r>
            <a:r>
              <a:rPr lang="de-DE" sz="215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Verhaltensmuster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     (computer-/programmieroberflächenfreie Verwendung)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Wechsel der Verhaltensmuster 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durch Pfeiltasten-Druck,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Aktivierung und Deaktivierung des Verhaltensmusters über die mittlere, runde Taste („ok“)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lvl="4">
              <a:lnSpc>
                <a:spcPct val="150000"/>
              </a:lnSpc>
            </a:pPr>
            <a:r>
              <a:rPr lang="de-DE" sz="2150" dirty="0">
                <a:solidFill>
                  <a:srgbClr val="C000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Bitte achten Sie darauf, dass der Thymio nicht vom Tisch fällt! </a:t>
            </a:r>
          </a:p>
          <a:p>
            <a:pPr lvl="4">
              <a:lnSpc>
                <a:spcPct val="150000"/>
              </a:lnSpc>
            </a:pPr>
            <a:r>
              <a:rPr lang="de-DE" sz="2150" dirty="0">
                <a:solidFill>
                  <a:srgbClr val="C000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In einzelnen Modi (bspw. „neugierig“ (gelb)) stoppt der Thymio vor Tischkanten </a:t>
            </a:r>
          </a:p>
          <a:p>
            <a:pPr lvl="4">
              <a:lnSpc>
                <a:spcPct val="150000"/>
              </a:lnSpc>
            </a:pPr>
            <a:r>
              <a:rPr lang="de-DE" sz="2150" dirty="0">
                <a:solidFill>
                  <a:srgbClr val="C000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highlight>
                  <a:srgbClr val="FFFF00"/>
                </a:highlight>
              </a:rPr>
              <a:t>– </a:t>
            </a:r>
            <a:r>
              <a:rPr lang="de-DE" sz="2150" b="1" dirty="0">
                <a:solidFill>
                  <a:srgbClr val="C000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highlight>
                  <a:srgbClr val="FFFF00"/>
                </a:highlight>
              </a:rPr>
              <a:t>dies gilt aber nicht für alle Modi!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8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pic>
        <p:nvPicPr>
          <p:cNvPr id="4" name="Grafik 3" descr="Warnung">
            <a:extLst>
              <a:ext uri="{FF2B5EF4-FFF2-40B4-BE49-F238E27FC236}">
                <a16:creationId xmlns:a16="http://schemas.microsoft.com/office/drawing/2014/main" id="{2D60269D-3717-4ED1-A8C2-9B77A4BA85B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22928" y="4964792"/>
            <a:ext cx="1233442" cy="1233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7776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Thymio – Verhaltensmuster 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9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355D1F7-6046-4F89-A7BC-21387D4C1DE6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70516"/>
          <a:stretch/>
        </p:blipFill>
        <p:spPr>
          <a:xfrm>
            <a:off x="6088434" y="1490438"/>
            <a:ext cx="2502112" cy="380675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01E8B28E-035A-428A-A711-7EA0FEFDA1CE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r="70691"/>
          <a:stretch/>
        </p:blipFill>
        <p:spPr>
          <a:xfrm>
            <a:off x="9034297" y="1168659"/>
            <a:ext cx="2470622" cy="5541946"/>
          </a:xfrm>
          <a:prstGeom prst="rect">
            <a:avLst/>
          </a:prstGeom>
        </p:spPr>
      </p:pic>
      <p:pic>
        <p:nvPicPr>
          <p:cNvPr id="4" name="Grafik 3" descr="Ein Bild, das sitzend, Tasse, weiß, Tisch enthält.&#10;&#10;Automatisch generierte Beschreibung">
            <a:extLst>
              <a:ext uri="{FF2B5EF4-FFF2-40B4-BE49-F238E27FC236}">
                <a16:creationId xmlns:a16="http://schemas.microsoft.com/office/drawing/2014/main" id="{A1AAF567-BFED-47EE-B095-7E79BF038D4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89" y="1112374"/>
            <a:ext cx="5197768" cy="5197768"/>
          </a:xfrm>
          <a:prstGeom prst="rect">
            <a:avLst/>
          </a:prstGeom>
        </p:spPr>
      </p:pic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CE650F32-2C2B-4F6C-A2F1-5134FC51C311}"/>
              </a:ext>
            </a:extLst>
          </p:cNvPr>
          <p:cNvCxnSpPr>
            <a:cxnSpLocks/>
          </p:cNvCxnSpPr>
          <p:nvPr/>
        </p:nvCxnSpPr>
        <p:spPr>
          <a:xfrm flipH="1">
            <a:off x="4002460" y="3038475"/>
            <a:ext cx="229356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0F885816-64A1-428D-921A-0B87548717E7}"/>
              </a:ext>
            </a:extLst>
          </p:cNvPr>
          <p:cNvCxnSpPr>
            <a:cxnSpLocks/>
          </p:cNvCxnSpPr>
          <p:nvPr/>
        </p:nvCxnSpPr>
        <p:spPr>
          <a:xfrm flipH="1">
            <a:off x="2933700" y="2781300"/>
            <a:ext cx="336232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Textfeld 19">
            <a:extLst>
              <a:ext uri="{FF2B5EF4-FFF2-40B4-BE49-F238E27FC236}">
                <a16:creationId xmlns:a16="http://schemas.microsoft.com/office/drawing/2014/main" id="{D4EF6568-82F5-40C2-B991-6769418502C8}"/>
              </a:ext>
            </a:extLst>
          </p:cNvPr>
          <p:cNvSpPr txBox="1"/>
          <p:nvPr/>
        </p:nvSpPr>
        <p:spPr>
          <a:xfrm rot="16200000">
            <a:off x="10917378" y="5314588"/>
            <a:ext cx="1739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Foto: CC-BY | Raphael Fehrmann www.wwu.de/Lernroboter</a:t>
            </a:r>
          </a:p>
        </p:txBody>
      </p:sp>
    </p:spTree>
    <p:extLst>
      <p:ext uri="{BB962C8B-B14F-4D97-AF65-F5344CB8AC3E}">
        <p14:creationId xmlns:p14="http://schemas.microsoft.com/office/powerpoint/2010/main" val="22139717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arissa-Design">
  <a:themeElements>
    <a:clrScheme name="Benutzerdefiniert 9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A20000"/>
      </a:accent2>
      <a:accent3>
        <a:srgbClr val="7A0000"/>
      </a:accent3>
      <a:accent4>
        <a:srgbClr val="9E0000"/>
      </a:accent4>
      <a:accent5>
        <a:srgbClr val="800000"/>
      </a:accent5>
      <a:accent6>
        <a:srgbClr val="580A00"/>
      </a:accent6>
      <a:hlink>
        <a:srgbClr val="3F3F3F"/>
      </a:hlink>
      <a:folHlink>
        <a:srgbClr val="3F3F3F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2700">
          <a:solidFill>
            <a:srgbClr val="A50021"/>
          </a:solidFill>
          <a:round/>
          <a:headEnd/>
          <a:tailEnd/>
        </a:ln>
      </a:spPr>
      <a:bodyPr/>
      <a:lstStyle>
        <a:defPPr>
          <a:defRPr dirty="0"/>
        </a:defPPr>
      </a:lstStyle>
    </a:sp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2597</Words>
  <Application>Microsoft Office PowerPoint</Application>
  <PresentationFormat>Benutzerdefiniert</PresentationFormat>
  <Paragraphs>398</Paragraphs>
  <Slides>39</Slides>
  <Notes>3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39</vt:i4>
      </vt:variant>
    </vt:vector>
  </HeadingPairs>
  <TitlesOfParts>
    <vt:vector size="46" baseType="lpstr">
      <vt:lpstr>Arial</vt:lpstr>
      <vt:lpstr>Calibri</vt:lpstr>
      <vt:lpstr>Symbol</vt:lpstr>
      <vt:lpstr>Verdana</vt:lpstr>
      <vt:lpstr>Wingdings</vt:lpstr>
      <vt:lpstr>Larissa-Design</vt:lpstr>
      <vt:lpstr>Document</vt:lpstr>
      <vt:lpstr>PowerPoint-Präsentation</vt:lpstr>
      <vt:lpstr>PowerPoint-Präsentation</vt:lpstr>
      <vt:lpstr>Inhaltsverzeichnis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Base>www.presentationload.com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Präsentation</dc:title>
  <dc:creator>Fehrmann, Raphael</dc:creator>
  <cp:lastModifiedBy>Fehrmann, Raphael</cp:lastModifiedBy>
  <cp:revision>306</cp:revision>
  <dcterms:created xsi:type="dcterms:W3CDTF">2010-05-21T10:35:54Z</dcterms:created>
  <dcterms:modified xsi:type="dcterms:W3CDTF">2020-07-08T11:00:53Z</dcterms:modified>
</cp:coreProperties>
</file>