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402" r:id="rId2"/>
    <p:sldId id="401" r:id="rId3"/>
    <p:sldId id="1043" r:id="rId4"/>
    <p:sldId id="408" r:id="rId5"/>
    <p:sldId id="417" r:id="rId6"/>
    <p:sldId id="930" r:id="rId7"/>
    <p:sldId id="1050" r:id="rId8"/>
    <p:sldId id="1063" r:id="rId9"/>
    <p:sldId id="1052" r:id="rId10"/>
    <p:sldId id="1053" r:id="rId11"/>
    <p:sldId id="1064" r:id="rId12"/>
    <p:sldId id="1065" r:id="rId13"/>
    <p:sldId id="1066" r:id="rId14"/>
    <p:sldId id="1067" r:id="rId15"/>
    <p:sldId id="1068" r:id="rId16"/>
    <p:sldId id="1055" r:id="rId17"/>
    <p:sldId id="1056" r:id="rId18"/>
    <p:sldId id="1057" r:id="rId19"/>
    <p:sldId id="1058" r:id="rId20"/>
    <p:sldId id="1059" r:id="rId21"/>
    <p:sldId id="1069" r:id="rId22"/>
    <p:sldId id="1060" r:id="rId23"/>
    <p:sldId id="1044" r:id="rId24"/>
    <p:sldId id="1070" r:id="rId25"/>
    <p:sldId id="1091" r:id="rId26"/>
    <p:sldId id="1092" r:id="rId27"/>
    <p:sldId id="1093" r:id="rId28"/>
    <p:sldId id="1094" r:id="rId29"/>
    <p:sldId id="1071" r:id="rId30"/>
    <p:sldId id="1117" r:id="rId31"/>
    <p:sldId id="1073" r:id="rId32"/>
    <p:sldId id="1074" r:id="rId33"/>
    <p:sldId id="1114" r:id="rId34"/>
    <p:sldId id="1115" r:id="rId35"/>
    <p:sldId id="1075" r:id="rId36"/>
    <p:sldId id="1076" r:id="rId37"/>
    <p:sldId id="1077" r:id="rId38"/>
    <p:sldId id="1116" r:id="rId39"/>
    <p:sldId id="1045" r:id="rId40"/>
    <p:sldId id="1095" r:id="rId41"/>
    <p:sldId id="1096" r:id="rId42"/>
    <p:sldId id="1097" r:id="rId43"/>
    <p:sldId id="1098" r:id="rId44"/>
    <p:sldId id="1099" r:id="rId45"/>
    <p:sldId id="1100" r:id="rId46"/>
    <p:sldId id="1101" r:id="rId47"/>
    <p:sldId id="1046" r:id="rId48"/>
    <p:sldId id="1102" r:id="rId49"/>
    <p:sldId id="1103" r:id="rId50"/>
    <p:sldId id="1047" r:id="rId51"/>
    <p:sldId id="1104" r:id="rId52"/>
    <p:sldId id="1105" r:id="rId53"/>
    <p:sldId id="1106" r:id="rId54"/>
    <p:sldId id="1108" r:id="rId55"/>
    <p:sldId id="1109" r:id="rId56"/>
    <p:sldId id="1110" r:id="rId57"/>
    <p:sldId id="1111" r:id="rId58"/>
    <p:sldId id="469" r:id="rId59"/>
    <p:sldId id="478" r:id="rId60"/>
    <p:sldId id="1112" r:id="rId61"/>
    <p:sldId id="1113" r:id="rId62"/>
    <p:sldId id="482" r:id="rId63"/>
    <p:sldId id="947" r:id="rId64"/>
    <p:sldId id="911" r:id="rId65"/>
    <p:sldId id="427" r:id="rId66"/>
  </p:sldIdLst>
  <p:sldSz cx="12190413" cy="6858000"/>
  <p:notesSz cx="6669088" cy="9926638"/>
  <p:custDataLst>
    <p:tags r:id="rId6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F83DE23-964C-49E0-81EC-CC8582AE4EAE}">
          <p14:sldIdLst>
            <p14:sldId id="402"/>
            <p14:sldId id="401"/>
            <p14:sldId id="1043"/>
            <p14:sldId id="408"/>
          </p14:sldIdLst>
        </p14:section>
        <p14:section name="Roboter" id="{8BF72BA8-C474-4E00-9FD3-008524B5EC14}">
          <p14:sldIdLst>
            <p14:sldId id="417"/>
            <p14:sldId id="930"/>
            <p14:sldId id="1050"/>
            <p14:sldId id="1063"/>
            <p14:sldId id="1052"/>
            <p14:sldId id="1053"/>
            <p14:sldId id="1064"/>
            <p14:sldId id="1065"/>
            <p14:sldId id="1066"/>
            <p14:sldId id="1067"/>
            <p14:sldId id="1068"/>
            <p14:sldId id="1055"/>
            <p14:sldId id="1056"/>
            <p14:sldId id="1057"/>
            <p14:sldId id="1058"/>
            <p14:sldId id="1059"/>
            <p14:sldId id="1069"/>
            <p14:sldId id="1060"/>
          </p14:sldIdLst>
        </p14:section>
        <p14:section name="Grundlagen der Algorithmik" id="{C4734FB2-F295-4BAF-81FF-1958F42A7DDC}">
          <p14:sldIdLst>
            <p14:sldId id="1044"/>
            <p14:sldId id="1070"/>
            <p14:sldId id="1091"/>
            <p14:sldId id="1092"/>
            <p14:sldId id="1093"/>
            <p14:sldId id="1094"/>
            <p14:sldId id="1071"/>
            <p14:sldId id="1117"/>
            <p14:sldId id="1073"/>
            <p14:sldId id="1074"/>
            <p14:sldId id="1114"/>
            <p14:sldId id="1115"/>
            <p14:sldId id="1075"/>
            <p14:sldId id="1076"/>
            <p14:sldId id="1077"/>
            <p14:sldId id="1116"/>
          </p14:sldIdLst>
        </p14:section>
        <p14:section name="Problembasiertes Lernen" id="{55038B9C-A8A2-4CF5-8FDB-0E32BE07AFDA}">
          <p14:sldIdLst>
            <p14:sldId id="1045"/>
            <p14:sldId id="1095"/>
            <p14:sldId id="1096"/>
            <p14:sldId id="1097"/>
            <p14:sldId id="1098"/>
            <p14:sldId id="1099"/>
            <p14:sldId id="1100"/>
            <p14:sldId id="1101"/>
          </p14:sldIdLst>
        </p14:section>
        <p14:section name="Programmieren bzw. algorithmisches Denken als Problemlösen" id="{BCC70010-3D90-4E29-8A2C-B8991BCB6473}">
          <p14:sldIdLst>
            <p14:sldId id="1046"/>
            <p14:sldId id="1102"/>
            <p14:sldId id="1103"/>
          </p14:sldIdLst>
        </p14:section>
        <p14:section name="Rückbezug zu Robotertechnik und Ausblick auf die Didaktik" id="{AFC803DA-0237-4F5F-BF33-0386E99AF6D1}">
          <p14:sldIdLst>
            <p14:sldId id="1047"/>
            <p14:sldId id="1104"/>
            <p14:sldId id="1105"/>
            <p14:sldId id="1106"/>
            <p14:sldId id="1108"/>
            <p14:sldId id="1109"/>
            <p14:sldId id="1110"/>
            <p14:sldId id="1111"/>
            <p14:sldId id="469"/>
            <p14:sldId id="478"/>
            <p14:sldId id="1112"/>
            <p14:sldId id="1113"/>
            <p14:sldId id="482"/>
            <p14:sldId id="947"/>
            <p14:sldId id="911"/>
            <p14:sldId id="427"/>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923"/>
    <a:srgbClr val="42AFB6"/>
    <a:srgbClr val="CB1B4A"/>
    <a:srgbClr val="66A300"/>
    <a:srgbClr val="006699"/>
    <a:srgbClr val="F9F9E9"/>
    <a:srgbClr val="074D67"/>
    <a:srgbClr val="FAE8ED"/>
    <a:srgbClr val="FCB414"/>
    <a:srgbClr val="FFF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8818" autoAdjust="0"/>
  </p:normalViewPr>
  <p:slideViewPr>
    <p:cSldViewPr snapToGrid="0" snapToObjects="1" showGuides="1">
      <p:cViewPr varScale="1">
        <p:scale>
          <a:sx n="110" d="100"/>
          <a:sy n="110" d="100"/>
        </p:scale>
        <p:origin x="528" y="108"/>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08.07.2020</a:t>
            </a:fld>
            <a:endParaRPr lang="de-DE" dirty="0"/>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‹Nr.›</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71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14CEB38-DA38-4F43-AFB8-94FE45CA5866}" type="slidenum">
              <a:rPr lang="de-DE" smtClean="0"/>
              <a:pPr/>
              <a:t>2</a:t>
            </a:fld>
            <a:endParaRPr lang="de-DE" dirty="0"/>
          </a:p>
        </p:txBody>
      </p:sp>
    </p:spTree>
    <p:extLst>
      <p:ext uri="{BB962C8B-B14F-4D97-AF65-F5344CB8AC3E}">
        <p14:creationId xmlns:p14="http://schemas.microsoft.com/office/powerpoint/2010/main" val="28937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14CEB38-DA38-4F43-AFB8-94FE45CA5866}" type="slidenum">
              <a:rPr lang="de-DE" smtClean="0"/>
              <a:pPr/>
              <a:t>4</a:t>
            </a:fld>
            <a:endParaRPr lang="de-DE" dirty="0"/>
          </a:p>
        </p:txBody>
      </p:sp>
    </p:spTree>
    <p:extLst>
      <p:ext uri="{BB962C8B-B14F-4D97-AF65-F5344CB8AC3E}">
        <p14:creationId xmlns:p14="http://schemas.microsoft.com/office/powerpoint/2010/main" val="318017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4.0/deed.de" TargetMode="External"/><Relationship Id="rId2" Type="http://schemas.openxmlformats.org/officeDocument/2006/relationships/hyperlink" Target="https://www.uni-muenster.de/Lernroboter/"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und Inhaltsverz ohne Fußzei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99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 Folien ">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lvl1pPr>
              <a:defRPr>
                <a:solidFill>
                  <a:schemeClr val="bg1">
                    <a:lumMod val="50000"/>
                  </a:schemeClr>
                </a:solidFill>
              </a:defRPr>
            </a:lvl1pPr>
          </a:lstStyle>
          <a:p>
            <a:fld id="{4E67A3C7-CCB7-4FE4-8447-BC2D6A82E406}" type="datetime1">
              <a:rPr lang="de-DE" smtClean="0"/>
              <a:t>08.07.2020</a:t>
            </a:fld>
            <a:endParaRPr lang="de-DE" dirty="0"/>
          </a:p>
        </p:txBody>
      </p:sp>
      <p:sp>
        <p:nvSpPr>
          <p:cNvPr id="12" name="Fußzeilenplatzhalter 11"/>
          <p:cNvSpPr>
            <a:spLocks noGrp="1"/>
          </p:cNvSpPr>
          <p:nvPr>
            <p:ph type="ftr" sz="quarter" idx="15"/>
          </p:nvPr>
        </p:nvSpPr>
        <p:spPr>
          <a:xfrm>
            <a:off x="2458648" y="6356350"/>
            <a:ext cx="7273114" cy="360000"/>
          </a:xfrm>
          <a:prstGeom prst="rect">
            <a:avLst/>
          </a:prstGeom>
        </p:spPr>
        <p:txBody>
          <a:bodyPr/>
          <a:lstStyle>
            <a:lvl1pPr>
              <a:defRPr>
                <a:solidFill>
                  <a:schemeClr val="bg1">
                    <a:lumMod val="50000"/>
                  </a:schemeClr>
                </a:solidFill>
              </a:defRPr>
            </a:lvl1pPr>
          </a:lstStyle>
          <a:p>
            <a:r>
              <a:rPr lang="de-DE" dirty="0"/>
              <a:t>Dies ist ein Test!</a:t>
            </a:r>
          </a:p>
        </p:txBody>
      </p:sp>
      <p:sp>
        <p:nvSpPr>
          <p:cNvPr id="13" name="Foliennummernplatzhalter 12"/>
          <p:cNvSpPr>
            <a:spLocks noGrp="1"/>
          </p:cNvSpPr>
          <p:nvPr>
            <p:ph type="sldNum" sz="quarter" idx="16"/>
          </p:nvPr>
        </p:nvSpPr>
        <p:spPr/>
        <p:txBody>
          <a:bodyPr/>
          <a:lstStyle>
            <a:lvl1pPr>
              <a:defRPr>
                <a:solidFill>
                  <a:schemeClr val="bg1">
                    <a:lumMod val="50000"/>
                  </a:schemeClr>
                </a:solidFill>
              </a:defRPr>
            </a:lvl1pPr>
          </a:lstStyle>
          <a:p>
            <a:fld id="{9DC1E638-3F78-4E0D-883A-B278700C48C0}" type="slidenum">
              <a:rPr lang="de-DE" smtClean="0"/>
              <a:pPr/>
              <a:t>‹Nr.›</a:t>
            </a:fld>
            <a:endParaRPr lang="de-DE" dirty="0"/>
          </a:p>
        </p:txBody>
      </p:sp>
      <p:sp>
        <p:nvSpPr>
          <p:cNvPr id="18" name="Textplatzhalter 2"/>
          <p:cNvSpPr>
            <a:spLocks noGrp="1"/>
          </p:cNvSpPr>
          <p:nvPr>
            <p:ph idx="1"/>
          </p:nvPr>
        </p:nvSpPr>
        <p:spPr>
          <a:xfrm>
            <a:off x="323847" y="1392964"/>
            <a:ext cx="11542714" cy="48283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5" name="Gruppieren 14">
            <a:extLst>
              <a:ext uri="{FF2B5EF4-FFF2-40B4-BE49-F238E27FC236}">
                <a16:creationId xmlns:a16="http://schemas.microsoft.com/office/drawing/2014/main" id="{05C3B044-B651-4265-91B3-E4A11D81647F}"/>
              </a:ext>
            </a:extLst>
          </p:cNvPr>
          <p:cNvGrpSpPr/>
          <p:nvPr userDrawn="1"/>
        </p:nvGrpSpPr>
        <p:grpSpPr>
          <a:xfrm>
            <a:off x="95675" y="6530448"/>
            <a:ext cx="3090870" cy="276999"/>
            <a:chOff x="455175" y="6001419"/>
            <a:chExt cx="3090870" cy="276999"/>
          </a:xfrm>
        </p:grpSpPr>
        <p:sp>
          <p:nvSpPr>
            <p:cNvPr id="16" name="Rechteck 15">
              <a:extLst>
                <a:ext uri="{FF2B5EF4-FFF2-40B4-BE49-F238E27FC236}">
                  <a16:creationId xmlns:a16="http://schemas.microsoft.com/office/drawing/2014/main" id="{E54D6278-250A-4A07-A419-ED0182903962}"/>
                </a:ext>
              </a:extLst>
            </p:cNvPr>
            <p:cNvSpPr/>
            <p:nvPr/>
          </p:nvSpPr>
          <p:spPr>
            <a:xfrm>
              <a:off x="1124241" y="6001419"/>
              <a:ext cx="2421804" cy="276999"/>
            </a:xfrm>
            <a:prstGeom prst="rect">
              <a:avLst/>
            </a:prstGeom>
          </p:spPr>
          <p:txBody>
            <a:bodyPr wrap="square">
              <a:spAutoFit/>
            </a:bodyPr>
            <a:lstStyle/>
            <a:p>
              <a:r>
                <a:rPr lang="de-DE" altLang="en-US" sz="600" dirty="0">
                  <a:solidFill>
                    <a:schemeClr val="tx1">
                      <a:lumMod val="75000"/>
                      <a:lumOff val="25000"/>
                    </a:schemeClr>
                  </a:solidFill>
                  <a:effectLst>
                    <a:innerShdw blurRad="76200" dist="25400" dir="13500000">
                      <a:prstClr val="black">
                        <a:alpha val="40000"/>
                      </a:prstClr>
                    </a:innerShdw>
                  </a:effectLst>
                </a:rPr>
                <a:t>Dieser Foliensatz von </a:t>
              </a:r>
              <a:r>
                <a:rPr lang="de-DE" altLang="en-US" sz="600" dirty="0">
                  <a:solidFill>
                    <a:schemeClr val="tx1">
                      <a:lumMod val="75000"/>
                      <a:lumOff val="25000"/>
                    </a:schemeClr>
                  </a:solidFill>
                  <a:effectLst>
                    <a:innerShdw blurRad="76200" dist="25400" dir="13500000">
                      <a:prstClr val="black">
                        <a:alpha val="40000"/>
                      </a:prstClr>
                    </a:innerShdw>
                  </a:effectLst>
                  <a:hlinkClick r:id="rId2">
                    <a:extLst>
                      <a:ext uri="{A12FA001-AC4F-418D-AE19-62706E023703}">
                        <ahyp:hlinkClr xmlns:ahyp="http://schemas.microsoft.com/office/drawing/2018/hyperlinkcolor" val="tx"/>
                      </a:ext>
                    </a:extLst>
                  </a:hlinkClick>
                </a:rPr>
                <a:t>Raphael Fehrmann und Horst </a:t>
              </a:r>
              <a:r>
                <a:rPr lang="de-DE" altLang="en-US" sz="600" dirty="0" err="1">
                  <a:solidFill>
                    <a:schemeClr val="tx1">
                      <a:lumMod val="75000"/>
                      <a:lumOff val="25000"/>
                    </a:schemeClr>
                  </a:solidFill>
                  <a:effectLst>
                    <a:innerShdw blurRad="76200" dist="25400" dir="13500000">
                      <a:prstClr val="black">
                        <a:alpha val="40000"/>
                      </a:prstClr>
                    </a:innerShdw>
                  </a:effectLst>
                  <a:hlinkClick r:id="rId2">
                    <a:extLst>
                      <a:ext uri="{A12FA001-AC4F-418D-AE19-62706E023703}">
                        <ahyp:hlinkClr xmlns:ahyp="http://schemas.microsoft.com/office/drawing/2018/hyperlinkcolor" val="tx"/>
                      </a:ext>
                    </a:extLst>
                  </a:hlinkClick>
                </a:rPr>
                <a:t>Zeinz</a:t>
              </a:r>
              <a:r>
                <a:rPr lang="de-DE" altLang="en-US" sz="600" dirty="0">
                  <a:solidFill>
                    <a:schemeClr val="tx1">
                      <a:lumMod val="75000"/>
                      <a:lumOff val="25000"/>
                    </a:schemeClr>
                  </a:solidFill>
                  <a:effectLst>
                    <a:innerShdw blurRad="76200" dist="25400" dir="13500000">
                      <a:prstClr val="black">
                        <a:alpha val="40000"/>
                      </a:prstClr>
                    </a:innerShdw>
                  </a:effectLst>
                  <a:hlinkClick r:id="rId2">
                    <a:extLst>
                      <a:ext uri="{A12FA001-AC4F-418D-AE19-62706E023703}">
                        <ahyp:hlinkClr xmlns:ahyp="http://schemas.microsoft.com/office/drawing/2018/hyperlinkcolor" val="tx"/>
                      </a:ext>
                    </a:extLst>
                  </a:hlinkClick>
                </a:rPr>
                <a:t> </a:t>
              </a:r>
              <a:r>
                <a:rPr lang="de-DE" altLang="en-US" sz="600" dirty="0">
                  <a:solidFill>
                    <a:schemeClr val="tx1">
                      <a:lumMod val="75000"/>
                      <a:lumOff val="25000"/>
                    </a:schemeClr>
                  </a:solidFill>
                  <a:effectLst>
                    <a:innerShdw blurRad="76200" dist="25400" dir="13500000">
                      <a:prstClr val="black">
                        <a:alpha val="40000"/>
                      </a:prstClr>
                    </a:innerShdw>
                  </a:effectLst>
                </a:rPr>
                <a:t>ist lizenziert unter der Lizenz </a:t>
              </a:r>
              <a:r>
                <a:rPr lang="de-DE" altLang="en-US" sz="600" dirty="0">
                  <a:solidFill>
                    <a:schemeClr val="tx1">
                      <a:lumMod val="75000"/>
                      <a:lumOff val="25000"/>
                    </a:schemeClr>
                  </a:solidFill>
                  <a:effectLst>
                    <a:innerShdw blurRad="76200" dist="25400" dir="13500000">
                      <a:prstClr val="black">
                        <a:alpha val="40000"/>
                      </a:prstClr>
                    </a:innerShdw>
                  </a:effectLst>
                  <a:hlinkClick r:id="rId3">
                    <a:extLst>
                      <a:ext uri="{A12FA001-AC4F-418D-AE19-62706E023703}">
                        <ahyp:hlinkClr xmlns:ahyp="http://schemas.microsoft.com/office/drawing/2018/hyperlinkcolor" val="tx"/>
                      </a:ext>
                    </a:extLst>
                  </a:hlinkClick>
                </a:rPr>
                <a:t>CC-BY-4.0</a:t>
              </a:r>
              <a:r>
                <a:rPr lang="de-DE" altLang="en-US" sz="600" dirty="0">
                  <a:solidFill>
                    <a:schemeClr val="tx1">
                      <a:lumMod val="75000"/>
                      <a:lumOff val="25000"/>
                    </a:schemeClr>
                  </a:solidFill>
                  <a:effectLst>
                    <a:innerShdw blurRad="76200" dist="25400" dir="13500000">
                      <a:prstClr val="black">
                        <a:alpha val="40000"/>
                      </a:prstClr>
                    </a:innerShdw>
                  </a:effectLst>
                </a:rPr>
                <a:t>, Zitationsvorschlag s. Coverfolie.</a:t>
              </a:r>
              <a:endParaRPr lang="de-DE" altLang="en-US" sz="600" dirty="0">
                <a:solidFill>
                  <a:schemeClr val="tx1">
                    <a:lumMod val="75000"/>
                    <a:lumOff val="25000"/>
                  </a:schemeClr>
                </a:solidFill>
                <a:effectLst>
                  <a:innerShdw blurRad="76200" dist="25400" dir="13500000">
                    <a:prstClr val="black">
                      <a:alpha val="40000"/>
                    </a:prstClr>
                  </a:innerShdw>
                </a:effectLst>
                <a:latin typeface="Calibri"/>
              </a:endParaRPr>
            </a:p>
          </p:txBody>
        </p:sp>
        <p:pic>
          <p:nvPicPr>
            <p:cNvPr id="17" name="Grafik 16">
              <a:extLst>
                <a:ext uri="{FF2B5EF4-FFF2-40B4-BE49-F238E27FC236}">
                  <a16:creationId xmlns:a16="http://schemas.microsoft.com/office/drawing/2014/main" id="{2FF95DE0-32B4-4364-BBA4-AAA7EC2FFB62}"/>
                </a:ext>
              </a:extLst>
            </p:cNvPr>
            <p:cNvPicPr>
              <a:picLocks noChangeAspect="1"/>
            </p:cNvPicPr>
            <p:nvPr/>
          </p:nvPicPr>
          <p:blipFill>
            <a:blip r:embed="rId4"/>
            <a:stretch>
              <a:fillRect/>
            </a:stretch>
          </p:blipFill>
          <p:spPr>
            <a:xfrm>
              <a:off x="455175" y="6026696"/>
              <a:ext cx="669066" cy="23521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er-für-Grafikvorlage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56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3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744" y="238540"/>
            <a:ext cx="11327981" cy="616456"/>
          </a:xfrm>
        </p:spPr>
        <p:txBody>
          <a:bodyPr anchor="ctr" anchorCtr="0">
            <a:noAutofit/>
          </a:bodyPr>
          <a:lstStyle>
            <a:lvl1pPr>
              <a:lnSpc>
                <a:spcPct val="100000"/>
              </a:lnSpc>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E71717CE-2897-4AD6-BFF6-B521C76E35CC}" type="datetime1">
              <a:rPr lang="de-DE" smtClean="0"/>
              <a:t>08.07.2020</a:t>
            </a:fld>
            <a:endParaRPr lang="de-DE" dirty="0"/>
          </a:p>
        </p:txBody>
      </p:sp>
      <p:sp>
        <p:nvSpPr>
          <p:cNvPr id="5" name="Foliennummernplatzhalter 4"/>
          <p:cNvSpPr>
            <a:spLocks noGrp="1"/>
          </p:cNvSpPr>
          <p:nvPr>
            <p:ph type="sldNum" sz="quarter" idx="12"/>
          </p:nvPr>
        </p:nvSpPr>
        <p:spPr/>
        <p:txBody>
          <a:bodyPr/>
          <a:lstStyle/>
          <a:p>
            <a:fld id="{9DC1E638-3F78-4E0D-883A-B278700C48C0}" type="slidenum">
              <a:rPr lang="de-DE" smtClean="0"/>
              <a:pPr/>
              <a:t>‹Nr.›</a:t>
            </a:fld>
            <a:endParaRPr lang="de-DE" dirty="0"/>
          </a:p>
        </p:txBody>
      </p:sp>
      <p:sp>
        <p:nvSpPr>
          <p:cNvPr id="9" name="Textplatzhalter 7"/>
          <p:cNvSpPr>
            <a:spLocks noGrp="1"/>
          </p:cNvSpPr>
          <p:nvPr>
            <p:ph type="body" sz="quarter" idx="13"/>
          </p:nvPr>
        </p:nvSpPr>
        <p:spPr>
          <a:xfrm>
            <a:off x="431744" y="854995"/>
            <a:ext cx="11326925" cy="336244"/>
          </a:xfrm>
        </p:spPr>
        <p:txBody>
          <a:bodyPr lIns="0" tIns="0" rIns="0" bIns="0" anchor="t" anchorCtr="0">
            <a:noAutofit/>
          </a:bodyPr>
          <a:lstStyle>
            <a:lvl1pPr>
              <a:buNone/>
              <a:defRPr sz="2700"/>
            </a:lvl1pPr>
          </a:lstStyle>
          <a:p>
            <a:pPr lvl="0"/>
            <a:r>
              <a:rPr lang="de-DE"/>
              <a:t>Textmasterformate durch Klicken bearbeiten</a:t>
            </a:r>
          </a:p>
        </p:txBody>
      </p:sp>
    </p:spTree>
    <p:extLst>
      <p:ext uri="{BB962C8B-B14F-4D97-AF65-F5344CB8AC3E}">
        <p14:creationId xmlns:p14="http://schemas.microsoft.com/office/powerpoint/2010/main" val="402668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CC99F69B-0126-4324-8032-D1EEE2ADB635}" type="datetime1">
              <a:rPr lang="de-DE" smtClean="0">
                <a:solidFill>
                  <a:prstClr val="black">
                    <a:tint val="75000"/>
                  </a:prstClr>
                </a:solidFill>
              </a:rPr>
              <a:t>08.07.2020</a:t>
            </a:fld>
            <a:endParaRPr lang="de-DE" dirty="0">
              <a:solidFill>
                <a:prstClr val="black">
                  <a:tint val="75000"/>
                </a:prstClr>
              </a:solidFill>
            </a:endParaRPr>
          </a:p>
        </p:txBody>
      </p:sp>
      <p:sp>
        <p:nvSpPr>
          <p:cNvPr id="12" name="Fußzeilenplatzhalter 11"/>
          <p:cNvSpPr>
            <a:spLocks noGrp="1"/>
          </p:cNvSpPr>
          <p:nvPr>
            <p:ph type="ftr" sz="quarter" idx="15"/>
          </p:nvPr>
        </p:nvSpPr>
        <p:spPr>
          <a:xfrm>
            <a:off x="2458648" y="6356350"/>
            <a:ext cx="7273114" cy="360000"/>
          </a:xfrm>
          <a:prstGeom prst="rect">
            <a:avLst/>
          </a:prstGeom>
        </p:spPr>
        <p:txBody>
          <a:bodyPr/>
          <a:lstStyle/>
          <a:p>
            <a:r>
              <a:rPr lang="de-DE">
                <a:solidFill>
                  <a:prstClr val="black">
                    <a:tint val="75000"/>
                  </a:prstClr>
                </a:solidFill>
              </a:rPr>
              <a:t>Dies ist ein Test!</a:t>
            </a:r>
            <a:endParaRPr lang="de-DE" dirty="0">
              <a:solidFill>
                <a:prstClr val="black">
                  <a:tint val="75000"/>
                </a:prstClr>
              </a:solidFill>
            </a:endParaRPr>
          </a:p>
        </p:txBody>
      </p:sp>
      <p:sp>
        <p:nvSpPr>
          <p:cNvPr id="13" name="Foliennummernplatzhalter 12"/>
          <p:cNvSpPr>
            <a:spLocks noGrp="1"/>
          </p:cNvSpPr>
          <p:nvPr>
            <p:ph type="sldNum" sz="quarter" idx="16"/>
          </p:nvPr>
        </p:nvSpPr>
        <p:spPr/>
        <p:txBody>
          <a:bodyPr/>
          <a:lstStyle/>
          <a:p>
            <a:fld id="{9DC1E638-3F78-4E0D-883A-B278700C48C0}" type="slidenum">
              <a:rPr lang="de-DE" smtClean="0">
                <a:solidFill>
                  <a:prstClr val="black">
                    <a:tint val="75000"/>
                  </a:prstClr>
                </a:solidFill>
              </a:rPr>
              <a:pPr/>
              <a:t>‹Nr.›</a:t>
            </a:fld>
            <a:endParaRPr lang="de-DE" dirty="0">
              <a:solidFill>
                <a:prstClr val="black">
                  <a:tint val="75000"/>
                </a:prstClr>
              </a:solidFill>
            </a:endParaRPr>
          </a:p>
        </p:txBody>
      </p:sp>
      <p:grpSp>
        <p:nvGrpSpPr>
          <p:cNvPr id="7" name="Gruppieren 6"/>
          <p:cNvGrpSpPr/>
          <p:nvPr userDrawn="1"/>
        </p:nvGrpSpPr>
        <p:grpSpPr>
          <a:xfrm>
            <a:off x="9859796" y="6125890"/>
            <a:ext cx="2005803" cy="360000"/>
            <a:chOff x="6687343" y="6125890"/>
            <a:chExt cx="2005803" cy="360000"/>
          </a:xfrm>
        </p:grpSpPr>
        <p:sp>
          <p:nvSpPr>
            <p:cNvPr id="8" name="Datumsplatzhalter 4"/>
            <p:cNvSpPr txBox="1">
              <a:spLocks/>
            </p:cNvSpPr>
            <p:nvPr userDrawn="1"/>
          </p:nvSpPr>
          <p:spPr>
            <a:xfrm>
              <a:off x="6687343" y="612589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r>
                <a:rPr lang="en-US" sz="1200" kern="1000" spc="200" dirty="0">
                  <a:solidFill>
                    <a:prstClr val="white">
                      <a:lumMod val="65000"/>
                    </a:prstClr>
                  </a:solidFill>
                </a:rPr>
                <a:t>Universitäts </a:t>
              </a:r>
              <a:r>
                <a:rPr lang="en-US" sz="1200" b="1" kern="1000" spc="200" dirty="0">
                  <a:solidFill>
                    <a:prstClr val="white">
                      <a:lumMod val="65000"/>
                    </a:prstClr>
                  </a:solidFill>
                </a:rPr>
                <a:t>LOGO</a:t>
              </a:r>
            </a:p>
          </p:txBody>
        </p:sp>
        <p:grpSp>
          <p:nvGrpSpPr>
            <p:cNvPr id="10" name="Gruppieren 9"/>
            <p:cNvGrpSpPr/>
            <p:nvPr/>
          </p:nvGrpSpPr>
          <p:grpSpPr>
            <a:xfrm>
              <a:off x="6840193" y="6178613"/>
              <a:ext cx="189516" cy="255453"/>
              <a:chOff x="4967288" y="2282825"/>
              <a:chExt cx="2259012" cy="2284413"/>
            </a:xfrm>
          </p:grpSpPr>
          <p:sp>
            <p:nvSpPr>
              <p:cNvPr id="14"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347051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FABEB92B-8226-4421-B061-83177E0B6048}" type="datetime1">
              <a:rPr lang="de-DE" smtClean="0">
                <a:solidFill>
                  <a:prstClr val="black">
                    <a:tint val="75000"/>
                  </a:prstClr>
                </a:solidFill>
              </a:rPr>
              <a:t>08.07.2020</a:t>
            </a:fld>
            <a:endParaRPr lang="de-DE" dirty="0">
              <a:solidFill>
                <a:prstClr val="black">
                  <a:tint val="75000"/>
                </a:prstClr>
              </a:solidFill>
            </a:endParaRPr>
          </a:p>
        </p:txBody>
      </p:sp>
      <p:sp>
        <p:nvSpPr>
          <p:cNvPr id="6" name="Fußzeilenplatzhalter 5"/>
          <p:cNvSpPr>
            <a:spLocks noGrp="1"/>
          </p:cNvSpPr>
          <p:nvPr>
            <p:ph type="ftr" sz="quarter" idx="11"/>
          </p:nvPr>
        </p:nvSpPr>
        <p:spPr>
          <a:xfrm>
            <a:off x="2458648" y="6356350"/>
            <a:ext cx="7273114" cy="360000"/>
          </a:xfrm>
          <a:prstGeom prst="rect">
            <a:avLst/>
          </a:prstGeom>
        </p:spPr>
        <p:txBody>
          <a:bodyPr/>
          <a:lstStyle/>
          <a:p>
            <a:r>
              <a:rPr lang="de-DE">
                <a:solidFill>
                  <a:prstClr val="black">
                    <a:tint val="75000"/>
                  </a:prstClr>
                </a:solidFill>
              </a:rPr>
              <a:t>Dies ist ein Test!</a:t>
            </a:r>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392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BA3E88B6-FA5A-4C3D-ADFA-9AE1990D2B70}" type="datetime1">
              <a:rPr lang="de-DE" smtClean="0"/>
              <a:t>08.07.2020</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r>
              <a:rPr lang="de-DE"/>
              <a:t>Dies ist ein Test!</a:t>
            </a:r>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56" r:id="rId1"/>
    <p:sldLayoutId id="2147483654" r:id="rId2"/>
    <p:sldLayoutId id="2147483657" r:id="rId3"/>
    <p:sldLayoutId id="2147483658" r:id="rId4"/>
    <p:sldLayoutId id="2147483659" r:id="rId5"/>
    <p:sldLayoutId id="2147483660" r:id="rId6"/>
  </p:sldLayoutIdLst>
  <p:hf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uni-muenster.de/Lernroboter/seminar/" TargetMode="External"/><Relationship Id="rId3" Type="http://schemas.openxmlformats.org/officeDocument/2006/relationships/hyperlink" Target="https://www.uni-muenster.de/Foerderer/foerderprojekte.html"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www.creativecommons.org/licenses/by/4.0/deed.de" TargetMode="External"/><Relationship Id="rId4" Type="http://schemas.openxmlformats.org/officeDocument/2006/relationships/image" Target="../media/image2.gif"/><Relationship Id="rId9" Type="http://schemas.openxmlformats.org/officeDocument/2006/relationships/hyperlink" Target="https://creativecommons.org/licenses/by/4.0/deed.d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hyperlink" Target="https://www.industrytap.com/wp-content/uploads/2016/06/csic-children-exoskeleton-2.jp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hyperlink" Target="https://pixabay.com/de/vectors/android-k%C3%BCnstliche-doodle-roboter-159109/"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sv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9.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40.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de/vectors/android-k%C3%BCnstliche-doodle-roboter-159109/" TargetMode="External"/><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https://www.uni-muenster.de/Foerderer/foerderprojekte.html"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4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4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4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bpb.de/mediathek/265398/algorithmisches-denken-verstehen" TargetMode="External"/><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hyperlink" Target="https://creativecommons.org/licenses/by-sa/4.0/deed.de"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5" Type="http://schemas.openxmlformats.org/officeDocument/2006/relationships/image" Target="../media/image50.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idea-instructions.com/quick-sort/" TargetMode="External"/><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hyperlink" Target="https://idea-instructions.com/about/#license"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5" Type="http://schemas.openxmlformats.org/officeDocument/2006/relationships/image" Target="../media/image50.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51.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52.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4.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5" Type="http://schemas.openxmlformats.org/officeDocument/2006/relationships/image" Target="../media/image56.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4.svg"/><Relationship Id="rId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sv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58.sv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svg"/></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60.svg"/></Relationships>
</file>

<file path=ppt/slides/_rels/slide4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60.svg"/></Relationships>
</file>

<file path=ppt/slides/_rels/slide4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60.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63.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63.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63.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63.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63.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63.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19.png"/><Relationship Id="rId7" Type="http://schemas.openxmlformats.org/officeDocument/2006/relationships/image" Target="../media/image62.png"/><Relationship Id="rId12" Type="http://schemas.openxmlformats.org/officeDocument/2006/relationships/image" Target="../media/image28.svg"/><Relationship Id="rId2" Type="http://schemas.openxmlformats.org/officeDocument/2006/relationships/hyperlink" Target="http://beat.doebe.li/nonsense/ict" TargetMode="Externa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63.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wwu.de/Lernroboter"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presentationload.de/index.php?" TargetMode="External"/><Relationship Id="rId2" Type="http://schemas.openxmlformats.org/officeDocument/2006/relationships/hyperlink" Target="http://www.pixabay.com/" TargetMode="External"/><Relationship Id="rId1" Type="http://schemas.openxmlformats.org/officeDocument/2006/relationships/slideLayout" Target="../slideLayouts/slideLayout2.xml"/><Relationship Id="rId4" Type="http://schemas.openxmlformats.org/officeDocument/2006/relationships/hyperlink" Target="https://de.smiletemplates.com/free/powerpoint-infographics/0.html" TargetMode="Externa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4.emf"/></Relationships>
</file>

<file path=ppt/slides/_rels/slide6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uni-muenster.de/Foerderer/foerderprojekte.html"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hyperlink" Target="http://www.uni-muenster.de/Lernroboter/"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12" Type="http://schemas.openxmlformats.org/officeDocument/2006/relationships/hyperlink" Target="vgl.:%20https://www.radio.cz/de/rubrik/kultur/karel-capek-literat-von-weltformat"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2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a:xfrm>
            <a:off x="355676" y="1979147"/>
            <a:ext cx="1989325" cy="400058"/>
          </a:xfrm>
          <a:prstGeom prst="rect">
            <a:avLst/>
          </a:prstGeom>
        </p:spPr>
        <p:txBody>
          <a:bodyPr wrap="none" lIns="0">
            <a:spAutoFit/>
          </a:bodyPr>
          <a:lstStyle/>
          <a:p>
            <a:r>
              <a:rPr lang="de-DE" altLang="en-US" sz="2000" b="1" dirty="0">
                <a:solidFill>
                  <a:srgbClr val="71AE0C"/>
                </a:solidFill>
                <a:latin typeface="Calibri"/>
              </a:rPr>
              <a:t>Seminarmaterial: </a:t>
            </a:r>
          </a:p>
        </p:txBody>
      </p:sp>
      <p:sp>
        <p:nvSpPr>
          <p:cNvPr id="2" name="Rechteck 1">
            <a:extLst>
              <a:ext uri="{FF2B5EF4-FFF2-40B4-BE49-F238E27FC236}">
                <a16:creationId xmlns:a16="http://schemas.microsoft.com/office/drawing/2014/main" id="{AAAF20EE-567F-4C05-B262-08E8D2E471C8}"/>
              </a:ext>
            </a:extLst>
          </p:cNvPr>
          <p:cNvSpPr/>
          <p:nvPr/>
        </p:nvSpPr>
        <p:spPr>
          <a:xfrm>
            <a:off x="287154" y="2356862"/>
            <a:ext cx="7808042" cy="1015663"/>
          </a:xfrm>
          <a:prstGeom prst="rect">
            <a:avLst/>
          </a:prstGeom>
        </p:spPr>
        <p:txBody>
          <a:bodyPr wrap="square">
            <a:spAutoFit/>
          </a:bodyPr>
          <a:lstStyle/>
          <a:p>
            <a:r>
              <a:rPr lang="de-DE" altLang="en-US" sz="2000" b="1" dirty="0">
                <a:solidFill>
                  <a:srgbClr val="094C74"/>
                </a:solidFill>
                <a:effectLst>
                  <a:innerShdw blurRad="76200" dist="25400" dir="13500000">
                    <a:prstClr val="black">
                      <a:alpha val="40000"/>
                    </a:prstClr>
                  </a:innerShdw>
                </a:effectLst>
                <a:latin typeface="Calibri"/>
              </a:rPr>
              <a:t>Präsentation zur Sitzung 3</a:t>
            </a:r>
          </a:p>
          <a:p>
            <a:r>
              <a:rPr lang="de-DE" altLang="en-US" sz="2000" dirty="0">
                <a:solidFill>
                  <a:srgbClr val="094C74"/>
                </a:solidFill>
                <a:effectLst>
                  <a:innerShdw blurRad="76200" dist="25400" dir="13500000">
                    <a:prstClr val="black">
                      <a:alpha val="40000"/>
                    </a:prstClr>
                  </a:innerShdw>
                </a:effectLst>
              </a:rPr>
              <a:t>Coding &amp; Robotik – Problemlösen, Modellieren und Programmieren </a:t>
            </a:r>
            <a:br>
              <a:rPr lang="de-DE" altLang="en-US" sz="2000" dirty="0">
                <a:solidFill>
                  <a:srgbClr val="094C74"/>
                </a:solidFill>
                <a:effectLst>
                  <a:innerShdw blurRad="76200" dist="25400" dir="13500000">
                    <a:prstClr val="black">
                      <a:alpha val="40000"/>
                    </a:prstClr>
                  </a:innerShdw>
                </a:effectLst>
              </a:rPr>
            </a:br>
            <a:r>
              <a:rPr lang="de-DE" altLang="en-US" sz="2000" dirty="0">
                <a:solidFill>
                  <a:srgbClr val="094C74"/>
                </a:solidFill>
                <a:effectLst>
                  <a:innerShdw blurRad="76200" dist="25400" dir="13500000">
                    <a:prstClr val="black">
                      <a:alpha val="40000"/>
                    </a:prstClr>
                  </a:innerShdw>
                </a:effectLst>
              </a:rPr>
              <a:t>am Beispiel von Lernrobotern</a:t>
            </a:r>
          </a:p>
        </p:txBody>
      </p:sp>
      <p:grpSp>
        <p:nvGrpSpPr>
          <p:cNvPr id="10" name="Gruppieren 9">
            <a:extLst>
              <a:ext uri="{FF2B5EF4-FFF2-40B4-BE49-F238E27FC236}">
                <a16:creationId xmlns:a16="http://schemas.microsoft.com/office/drawing/2014/main" id="{0761AB45-DA7A-4965-B2BD-B53C4CB27881}"/>
              </a:ext>
            </a:extLst>
          </p:cNvPr>
          <p:cNvGrpSpPr/>
          <p:nvPr/>
        </p:nvGrpSpPr>
        <p:grpSpPr>
          <a:xfrm>
            <a:off x="9389389" y="5164735"/>
            <a:ext cx="2418357" cy="1519894"/>
            <a:chOff x="8918059" y="-400156"/>
            <a:chExt cx="2700000" cy="1696902"/>
          </a:xfrm>
        </p:grpSpPr>
        <p:pic>
          <p:nvPicPr>
            <p:cNvPr id="5" name="Grafik 4">
              <a:hlinkClick r:id="rId3"/>
              <a:extLst>
                <a:ext uri="{FF2B5EF4-FFF2-40B4-BE49-F238E27FC236}">
                  <a16:creationId xmlns:a16="http://schemas.microsoft.com/office/drawing/2014/main" id="{791B0983-35AC-4BCA-B052-BF9B7C1ABE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8796" y="393800"/>
              <a:ext cx="2658526" cy="902946"/>
            </a:xfrm>
            <a:prstGeom prst="rect">
              <a:avLst/>
            </a:prstGeom>
          </p:spPr>
        </p:pic>
        <p:sp>
          <p:nvSpPr>
            <p:cNvPr id="9" name="Textfeld 8">
              <a:extLst>
                <a:ext uri="{FF2B5EF4-FFF2-40B4-BE49-F238E27FC236}">
                  <a16:creationId xmlns:a16="http://schemas.microsoft.com/office/drawing/2014/main" id="{307EF696-78AB-4E95-9981-FDBBC587ECF0}"/>
                </a:ext>
              </a:extLst>
            </p:cNvPr>
            <p:cNvSpPr txBox="1"/>
            <p:nvPr/>
          </p:nvSpPr>
          <p:spPr>
            <a:xfrm>
              <a:off x="8918059" y="-400156"/>
              <a:ext cx="2700000" cy="721509"/>
            </a:xfrm>
            <a:prstGeom prst="rect">
              <a:avLst/>
            </a:prstGeom>
            <a:noFill/>
          </p:spPr>
          <p:txBody>
            <a:bodyPr wrap="square" rtlCol="0">
              <a:spAutoFit/>
            </a:bodyPr>
            <a:lstStyle/>
            <a:p>
              <a:pPr algn="ctr"/>
              <a:r>
                <a:rPr lang="de-DE" sz="1200" dirty="0">
                  <a:solidFill>
                    <a:prstClr val="black">
                      <a:lumMod val="75000"/>
                      <a:lumOff val="25000"/>
                    </a:prstClr>
                  </a:solidFill>
                  <a:latin typeface="Calibri"/>
                </a:rPr>
                <a:t>Das Projekt wird als „Leuchtturmprojekt 2020“ gefördert durch die </a:t>
              </a:r>
            </a:p>
          </p:txBody>
        </p:sp>
      </p:grpSp>
      <p:pic>
        <p:nvPicPr>
          <p:cNvPr id="18" name="Grafik 17">
            <a:extLst>
              <a:ext uri="{FF2B5EF4-FFF2-40B4-BE49-F238E27FC236}">
                <a16:creationId xmlns:a16="http://schemas.microsoft.com/office/drawing/2014/main" id="{F7EB02C8-363A-499A-8222-809E59C56FB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257" y="1088"/>
            <a:ext cx="2513606" cy="1161902"/>
          </a:xfrm>
          <a:prstGeom prst="rect">
            <a:avLst/>
          </a:prstGeom>
        </p:spPr>
      </p:pic>
      <p:sp>
        <p:nvSpPr>
          <p:cNvPr id="21" name="Logo">
            <a:extLst>
              <a:ext uri="{FF2B5EF4-FFF2-40B4-BE49-F238E27FC236}">
                <a16:creationId xmlns:a16="http://schemas.microsoft.com/office/drawing/2014/main" id="{2E598324-F51E-4401-8248-4B84666E6A4D}"/>
              </a:ext>
            </a:extLst>
          </p:cNvPr>
          <p:cNvSpPr>
            <a:spLocks noChangeAspect="1" noEditPoints="1"/>
          </p:cNvSpPr>
          <p:nvPr/>
        </p:nvSpPr>
        <p:spPr bwMode="auto">
          <a:xfrm>
            <a:off x="9370814" y="232826"/>
            <a:ext cx="2418357" cy="698421"/>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rgbClr val="58585A"/>
          </a:solidFill>
          <a:ln w="9525">
            <a:noFill/>
            <a:round/>
            <a:headEnd/>
            <a:tailEnd/>
          </a:ln>
        </p:spPr>
        <p:txBody>
          <a:bodyPr vert="horz" wrap="square" lIns="91428" tIns="45714" rIns="91428" bIns="45714" numCol="1" anchor="t" anchorCtr="0" compatLnSpc="1">
            <a:prstTxWarp prst="textNoShape">
              <a:avLst/>
            </a:prstTxWarp>
          </a:bodyPr>
          <a:lstStyle/>
          <a:p>
            <a:pPr defTabSz="914286">
              <a:defRPr/>
            </a:pPr>
            <a:endParaRPr lang="de-DE" kern="0" dirty="0">
              <a:solidFill>
                <a:srgbClr val="58585A"/>
              </a:solidFill>
              <a:latin typeface="Verdana"/>
            </a:endParaRPr>
          </a:p>
        </p:txBody>
      </p:sp>
      <p:pic>
        <p:nvPicPr>
          <p:cNvPr id="12" name="Grafik 11">
            <a:extLst>
              <a:ext uri="{FF2B5EF4-FFF2-40B4-BE49-F238E27FC236}">
                <a16:creationId xmlns:a16="http://schemas.microsoft.com/office/drawing/2014/main" id="{A63B8B59-F47C-476B-AC8A-37D7038B9BE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370814" y="1177377"/>
            <a:ext cx="2418357" cy="578415"/>
          </a:xfrm>
          <a:prstGeom prst="rect">
            <a:avLst/>
          </a:prstGeom>
        </p:spPr>
      </p:pic>
      <p:pic>
        <p:nvPicPr>
          <p:cNvPr id="24" name="Grafik 23">
            <a:extLst>
              <a:ext uri="{FF2B5EF4-FFF2-40B4-BE49-F238E27FC236}">
                <a16:creationId xmlns:a16="http://schemas.microsoft.com/office/drawing/2014/main" id="{52BF0E69-06F0-4597-9E81-E765F69D334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94949"/>
          <a:stretch/>
        </p:blipFill>
        <p:spPr>
          <a:xfrm>
            <a:off x="0" y="1087"/>
            <a:ext cx="287154" cy="1161902"/>
          </a:xfrm>
          <a:prstGeom prst="rect">
            <a:avLst/>
          </a:prstGeom>
        </p:spPr>
      </p:pic>
      <p:sp>
        <p:nvSpPr>
          <p:cNvPr id="30" name="Rechteck 29">
            <a:extLst>
              <a:ext uri="{FF2B5EF4-FFF2-40B4-BE49-F238E27FC236}">
                <a16:creationId xmlns:a16="http://schemas.microsoft.com/office/drawing/2014/main" id="{EEBBAF86-4834-4640-BB6E-3F46062A71C0}"/>
              </a:ext>
            </a:extLst>
          </p:cNvPr>
          <p:cNvSpPr/>
          <p:nvPr/>
        </p:nvSpPr>
        <p:spPr>
          <a:xfrm>
            <a:off x="287153" y="3877946"/>
            <a:ext cx="8954928" cy="584699"/>
          </a:xfrm>
          <a:prstGeom prst="rect">
            <a:avLst/>
          </a:prstGeom>
        </p:spPr>
        <p:txBody>
          <a:bodyPr wrap="square">
            <a:spAutoFit/>
          </a:bodyPr>
          <a:lstStyle/>
          <a:p>
            <a:r>
              <a:rPr lang="de-DE" altLang="en-US" sz="1600" b="1" dirty="0">
                <a:solidFill>
                  <a:prstClr val="black"/>
                </a:solidFill>
                <a:effectLst>
                  <a:innerShdw blurRad="76200" dist="25400" dir="13500000">
                    <a:prstClr val="black">
                      <a:alpha val="40000"/>
                    </a:prstClr>
                  </a:innerShdw>
                </a:effectLst>
                <a:latin typeface="Calibri"/>
              </a:rPr>
              <a:t>Autor: </a:t>
            </a:r>
          </a:p>
          <a:p>
            <a:r>
              <a:rPr lang="de-DE" altLang="en-US" sz="1600" dirty="0">
                <a:solidFill>
                  <a:prstClr val="black"/>
                </a:solidFill>
                <a:effectLst>
                  <a:innerShdw blurRad="76200" dist="25400" dir="13500000">
                    <a:prstClr val="black">
                      <a:alpha val="40000"/>
                    </a:prstClr>
                  </a:innerShdw>
                </a:effectLst>
                <a:latin typeface="Calibri"/>
              </a:rPr>
              <a:t>Raphael Fehrmann, Horst </a:t>
            </a:r>
            <a:r>
              <a:rPr lang="de-DE" altLang="en-US" sz="1600" dirty="0" err="1">
                <a:solidFill>
                  <a:prstClr val="black"/>
                </a:solidFill>
                <a:effectLst>
                  <a:innerShdw blurRad="76200" dist="25400" dir="13500000">
                    <a:prstClr val="black">
                      <a:alpha val="40000"/>
                    </a:prstClr>
                  </a:innerShdw>
                </a:effectLst>
                <a:latin typeface="Calibri"/>
              </a:rPr>
              <a:t>Zeinz</a:t>
            </a:r>
            <a:endParaRPr lang="de-DE" altLang="en-US" sz="1600" dirty="0">
              <a:solidFill>
                <a:prstClr val="black"/>
              </a:solidFill>
              <a:effectLst>
                <a:innerShdw blurRad="76200" dist="25400" dir="13500000">
                  <a:prstClr val="black">
                    <a:alpha val="40000"/>
                  </a:prstClr>
                </a:innerShdw>
              </a:effectLst>
              <a:latin typeface="Calibri"/>
            </a:endParaRPr>
          </a:p>
        </p:txBody>
      </p:sp>
      <p:sp>
        <p:nvSpPr>
          <p:cNvPr id="31" name="Rechteck 30">
            <a:extLst>
              <a:ext uri="{FF2B5EF4-FFF2-40B4-BE49-F238E27FC236}">
                <a16:creationId xmlns:a16="http://schemas.microsoft.com/office/drawing/2014/main" id="{6580B59E-AB8A-494F-8176-1933FC080F99}"/>
              </a:ext>
            </a:extLst>
          </p:cNvPr>
          <p:cNvSpPr/>
          <p:nvPr/>
        </p:nvSpPr>
        <p:spPr>
          <a:xfrm>
            <a:off x="1636090" y="5164735"/>
            <a:ext cx="6459106" cy="784728"/>
          </a:xfrm>
          <a:prstGeom prst="rect">
            <a:avLst/>
          </a:prstGeom>
        </p:spPr>
        <p:txBody>
          <a:bodyPr wrap="square">
            <a:spAutoFit/>
          </a:bodyPr>
          <a:lstStyle/>
          <a:p>
            <a:pPr algn="just"/>
            <a:r>
              <a:rPr lang="de-DE" altLang="en-US" sz="900" b="1" dirty="0">
                <a:solidFill>
                  <a:prstClr val="black"/>
                </a:solidFill>
                <a:effectLst>
                  <a:innerShdw blurRad="76200" dist="25400" dir="13500000">
                    <a:prstClr val="black">
                      <a:alpha val="40000"/>
                    </a:prstClr>
                  </a:innerShdw>
                </a:effectLst>
                <a:latin typeface="Calibri"/>
              </a:rPr>
              <a:t>Verwertungshinweis: </a:t>
            </a:r>
          </a:p>
          <a:p>
            <a:pPr algn="just"/>
            <a:r>
              <a:rPr lang="de-DE" altLang="en-US" sz="900" dirty="0">
                <a:solidFill>
                  <a:prstClr val="black"/>
                </a:solidFill>
                <a:effectLst>
                  <a:innerShdw blurRad="76200" dist="25400" dir="13500000">
                    <a:prstClr val="black">
                      <a:alpha val="40000"/>
                    </a:prstClr>
                  </a:innerShdw>
                </a:effectLst>
              </a:rPr>
              <a:t>Die Medien bzw. im Materialpaket enthaltenen Dokumente sind gemäß der Creative-Commons-Lizenz „CC-BY-4.0“ lizensiert und für die Weiterverwendung freigegeben. Bitte verweisen Sie bei der Weiterverwendung unter Nennung der o. a. Autoren auf das Projekt „Lernroboter im Unterricht“ an der WWU Münster | www.wwu.de/Lernroboter/ . Herzlichen Dank! </a:t>
            </a:r>
            <a:r>
              <a:rPr lang="de-DE" altLang="en-US" sz="900" dirty="0">
                <a:solidFill>
                  <a:prstClr val="black"/>
                </a:solidFill>
                <a:effectLst>
                  <a:innerShdw blurRad="76200" dist="25400" dir="13500000">
                    <a:prstClr val="black">
                      <a:alpha val="40000"/>
                    </a:prstClr>
                  </a:innerShdw>
                </a:effectLst>
                <a:latin typeface="Calibri"/>
              </a:rPr>
              <a:t>Sofern bei der Produktion des vorliegenden Materials CC-lizensierte Medien herangezogen wurden, sind diese entsprechend gekennzeichnet.</a:t>
            </a:r>
          </a:p>
        </p:txBody>
      </p:sp>
      <p:pic>
        <p:nvPicPr>
          <p:cNvPr id="22" name="Grafik 21">
            <a:extLst>
              <a:ext uri="{FF2B5EF4-FFF2-40B4-BE49-F238E27FC236}">
                <a16:creationId xmlns:a16="http://schemas.microsoft.com/office/drawing/2014/main" id="{C1BF84AB-8D57-4942-97A6-139F78264FAF}"/>
              </a:ext>
            </a:extLst>
          </p:cNvPr>
          <p:cNvPicPr>
            <a:picLocks noChangeAspect="1"/>
          </p:cNvPicPr>
          <p:nvPr/>
        </p:nvPicPr>
        <p:blipFill>
          <a:blip r:embed="rId7"/>
          <a:stretch>
            <a:fillRect/>
          </a:stretch>
        </p:blipFill>
        <p:spPr>
          <a:xfrm>
            <a:off x="355677" y="5230122"/>
            <a:ext cx="1127021" cy="396218"/>
          </a:xfrm>
          <a:prstGeom prst="rect">
            <a:avLst/>
          </a:prstGeom>
        </p:spPr>
      </p:pic>
      <p:cxnSp>
        <p:nvCxnSpPr>
          <p:cNvPr id="4" name="Gerader Verbinder 3">
            <a:extLst>
              <a:ext uri="{FF2B5EF4-FFF2-40B4-BE49-F238E27FC236}">
                <a16:creationId xmlns:a16="http://schemas.microsoft.com/office/drawing/2014/main" id="{7CDC2AE8-BB38-4DE1-97D0-27E9B9CE81C7}"/>
              </a:ext>
            </a:extLst>
          </p:cNvPr>
          <p:cNvCxnSpPr>
            <a:cxnSpLocks/>
          </p:cNvCxnSpPr>
          <p:nvPr/>
        </p:nvCxnSpPr>
        <p:spPr>
          <a:xfrm>
            <a:off x="8870655" y="-1765"/>
            <a:ext cx="0" cy="6857107"/>
          </a:xfrm>
          <a:prstGeom prst="line">
            <a:avLst/>
          </a:prstGeom>
          <a:ln w="28575">
            <a:solidFill>
              <a:srgbClr val="71AE0C"/>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CC82B719-239B-41FF-9193-20139C34A8D2}"/>
              </a:ext>
            </a:extLst>
          </p:cNvPr>
          <p:cNvSpPr txBox="1"/>
          <p:nvPr/>
        </p:nvSpPr>
        <p:spPr>
          <a:xfrm>
            <a:off x="9389390" y="2001922"/>
            <a:ext cx="2418356" cy="2846562"/>
          </a:xfrm>
          <a:prstGeom prst="rect">
            <a:avLst/>
          </a:prstGeom>
          <a:solidFill>
            <a:srgbClr val="094C74"/>
          </a:solidFill>
          <a:ln w="12700">
            <a:solidFill>
              <a:srgbClr val="58585A"/>
            </a:solidFill>
          </a:ln>
        </p:spPr>
        <p:txBody>
          <a:bodyPr wrap="square" rtlCol="0">
            <a:spAutoFit/>
          </a:bodyPr>
          <a:lstStyle/>
          <a:p>
            <a:pPr marL="107989"/>
            <a:endParaRPr lang="de-DE" sz="800" b="1" dirty="0">
              <a:solidFill>
                <a:schemeClr val="bg1"/>
              </a:solidFill>
            </a:endParaRPr>
          </a:p>
          <a:p>
            <a:pPr marL="107989"/>
            <a:r>
              <a:rPr lang="de-DE" sz="1400" b="1" dirty="0">
                <a:solidFill>
                  <a:schemeClr val="bg1"/>
                </a:solidFill>
              </a:rPr>
              <a:t>Kontakt zum Projekt:</a:t>
            </a:r>
          </a:p>
          <a:p>
            <a:pPr marL="107989"/>
            <a:endParaRPr lang="de-DE" sz="600" b="1" dirty="0">
              <a:solidFill>
                <a:schemeClr val="bg1"/>
              </a:solidFill>
            </a:endParaRPr>
          </a:p>
          <a:p>
            <a:pPr marL="107989"/>
            <a:r>
              <a:rPr lang="de-DE" sz="1400" dirty="0">
                <a:solidFill>
                  <a:schemeClr val="bg1"/>
                </a:solidFill>
              </a:rPr>
              <a:t>Forschungsprojekt</a:t>
            </a:r>
          </a:p>
          <a:p>
            <a:pPr marL="107989"/>
            <a:r>
              <a:rPr lang="de-DE" sz="1400" dirty="0">
                <a:solidFill>
                  <a:schemeClr val="bg1"/>
                </a:solidFill>
              </a:rPr>
              <a:t>«Lernroboter im Unterricht»</a:t>
            </a:r>
          </a:p>
          <a:p>
            <a:pPr marL="107989"/>
            <a:endParaRPr lang="de-DE" sz="800" b="1" dirty="0">
              <a:solidFill>
                <a:schemeClr val="bg1"/>
              </a:solidFill>
            </a:endParaRPr>
          </a:p>
          <a:p>
            <a:pPr marL="107989"/>
            <a:r>
              <a:rPr lang="de-DE" sz="1300" dirty="0">
                <a:solidFill>
                  <a:schemeClr val="bg1"/>
                </a:solidFill>
              </a:rPr>
              <a:t>WWU Münster, Institut für Erziehungswissenschaft</a:t>
            </a:r>
          </a:p>
          <a:p>
            <a:pPr marL="107989"/>
            <a:endParaRPr lang="de-DE" sz="800" b="1" dirty="0">
              <a:solidFill>
                <a:schemeClr val="bg1"/>
              </a:solidFill>
            </a:endParaRPr>
          </a:p>
          <a:p>
            <a:pPr marL="107989"/>
            <a:r>
              <a:rPr lang="de-DE" sz="1300" dirty="0">
                <a:solidFill>
                  <a:schemeClr val="bg1"/>
                </a:solidFill>
              </a:rPr>
              <a:t>Prof. Dr. Horst </a:t>
            </a:r>
            <a:r>
              <a:rPr lang="de-DE" sz="1300" dirty="0" err="1">
                <a:solidFill>
                  <a:schemeClr val="bg1"/>
                </a:solidFill>
              </a:rPr>
              <a:t>Zeinz</a:t>
            </a:r>
            <a:endParaRPr lang="de-DE" sz="1300" dirty="0">
              <a:solidFill>
                <a:schemeClr val="bg1"/>
              </a:solidFill>
            </a:endParaRPr>
          </a:p>
          <a:p>
            <a:pPr marL="107989"/>
            <a:r>
              <a:rPr lang="de-DE" sz="1300" dirty="0">
                <a:solidFill>
                  <a:schemeClr val="bg1"/>
                </a:solidFill>
              </a:rPr>
              <a:t>  » horst.zeinz@wwu.de</a:t>
            </a:r>
          </a:p>
          <a:p>
            <a:pPr marL="107989"/>
            <a:endParaRPr lang="de-DE" sz="800" b="1" dirty="0">
              <a:solidFill>
                <a:schemeClr val="bg1"/>
              </a:solidFill>
            </a:endParaRPr>
          </a:p>
          <a:p>
            <a:pPr marL="107989"/>
            <a:r>
              <a:rPr lang="de-DE" sz="1300" dirty="0">
                <a:solidFill>
                  <a:schemeClr val="bg1"/>
                </a:solidFill>
              </a:rPr>
              <a:t>Raphael Fehrmann</a:t>
            </a:r>
          </a:p>
          <a:p>
            <a:pPr marL="107989"/>
            <a:r>
              <a:rPr lang="de-DE" sz="1300" dirty="0">
                <a:solidFill>
                  <a:schemeClr val="bg1"/>
                </a:solidFill>
              </a:rPr>
              <a:t>  » raphael.fehrmann@wwu.de</a:t>
            </a:r>
            <a:endParaRPr lang="de-DE" sz="1300" b="1" dirty="0">
              <a:solidFill>
                <a:schemeClr val="bg1"/>
              </a:solidFill>
            </a:endParaRPr>
          </a:p>
          <a:p>
            <a:pPr marL="107989"/>
            <a:endParaRPr lang="de-DE" sz="800" b="1" dirty="0">
              <a:solidFill>
                <a:schemeClr val="bg1"/>
              </a:solidFill>
            </a:endParaRPr>
          </a:p>
          <a:p>
            <a:pPr marL="107989"/>
            <a:r>
              <a:rPr lang="de-DE" sz="1300" dirty="0">
                <a:solidFill>
                  <a:schemeClr val="bg1"/>
                </a:solidFill>
              </a:rPr>
              <a:t>www.wwu.de/Lernroboter/</a:t>
            </a:r>
          </a:p>
        </p:txBody>
      </p:sp>
      <p:sp>
        <p:nvSpPr>
          <p:cNvPr id="16" name="Rechteck 15">
            <a:extLst>
              <a:ext uri="{FF2B5EF4-FFF2-40B4-BE49-F238E27FC236}">
                <a16:creationId xmlns:a16="http://schemas.microsoft.com/office/drawing/2014/main" id="{6FB06A28-29DA-48DA-A885-272A38C78F4A}"/>
              </a:ext>
            </a:extLst>
          </p:cNvPr>
          <p:cNvSpPr/>
          <p:nvPr/>
        </p:nvSpPr>
        <p:spPr>
          <a:xfrm>
            <a:off x="355678" y="5626340"/>
            <a:ext cx="1127021" cy="230802"/>
          </a:xfrm>
          <a:prstGeom prst="rect">
            <a:avLst/>
          </a:prstGeom>
        </p:spPr>
        <p:txBody>
          <a:bodyPr wrap="square">
            <a:spAutoFit/>
          </a:bodyPr>
          <a:lstStyle/>
          <a:p>
            <a:pPr algn="ctr"/>
            <a:r>
              <a:rPr lang="de-DE" altLang="en-US" sz="900" dirty="0">
                <a:solidFill>
                  <a:prstClr val="black"/>
                </a:solidFill>
                <a:effectLst>
                  <a:innerShdw blurRad="76200" dist="25400" dir="13500000">
                    <a:prstClr val="black">
                      <a:alpha val="40000"/>
                    </a:prstClr>
                  </a:innerShdw>
                </a:effectLst>
                <a:latin typeface="Calibri"/>
              </a:rPr>
              <a:t>V1 – 07/ 2020</a:t>
            </a:r>
          </a:p>
        </p:txBody>
      </p:sp>
      <p:sp>
        <p:nvSpPr>
          <p:cNvPr id="17" name="Rechteck 16">
            <a:extLst>
              <a:ext uri="{FF2B5EF4-FFF2-40B4-BE49-F238E27FC236}">
                <a16:creationId xmlns:a16="http://schemas.microsoft.com/office/drawing/2014/main" id="{84432409-452B-4418-897F-A1639263A507}"/>
              </a:ext>
            </a:extLst>
          </p:cNvPr>
          <p:cNvSpPr/>
          <p:nvPr/>
        </p:nvSpPr>
        <p:spPr>
          <a:xfrm>
            <a:off x="1636090" y="6066541"/>
            <a:ext cx="4385235" cy="707794"/>
          </a:xfrm>
          <a:prstGeom prst="rect">
            <a:avLst/>
          </a:prstGeom>
        </p:spPr>
        <p:txBody>
          <a:bodyPr wrap="square">
            <a:spAutoFit/>
          </a:bodyPr>
          <a:lstStyle/>
          <a:p>
            <a:r>
              <a:rPr lang="de-DE" altLang="en-US" sz="800" b="1" dirty="0">
                <a:solidFill>
                  <a:prstClr val="black"/>
                </a:solidFill>
                <a:effectLst>
                  <a:innerShdw blurRad="76200" dist="25400" dir="13500000">
                    <a:prstClr val="black">
                      <a:alpha val="40000"/>
                    </a:prstClr>
                  </a:innerShdw>
                </a:effectLst>
              </a:rPr>
              <a:t>Vorlage für einen entsprechenden Verweis: </a:t>
            </a:r>
          </a:p>
          <a:p>
            <a:r>
              <a:rPr lang="de-DE" altLang="en-US" sz="800" dirty="0">
                <a:solidFill>
                  <a:prstClr val="black"/>
                </a:solidFill>
                <a:effectLst>
                  <a:innerShdw blurRad="76200" dist="25400" dir="13500000">
                    <a:prstClr val="black">
                      <a:alpha val="40000"/>
                    </a:prstClr>
                  </a:innerShdw>
                </a:effectLst>
              </a:rPr>
              <a:t>Raphael Fehrmann, Horst </a:t>
            </a:r>
            <a:r>
              <a:rPr lang="de-DE" altLang="en-US" sz="800" dirty="0" err="1">
                <a:solidFill>
                  <a:prstClr val="black"/>
                </a:solidFill>
                <a:effectLst>
                  <a:innerShdw blurRad="76200" dist="25400" dir="13500000">
                    <a:prstClr val="black">
                      <a:alpha val="40000"/>
                    </a:prstClr>
                  </a:innerShdw>
                </a:effectLst>
              </a:rPr>
              <a:t>Zeinz</a:t>
            </a:r>
            <a:r>
              <a:rPr lang="de-DE" altLang="en-US" sz="800" dirty="0">
                <a:solidFill>
                  <a:prstClr val="black"/>
                </a:solidFill>
                <a:effectLst>
                  <a:innerShdw blurRad="76200" dist="25400" dir="13500000">
                    <a:prstClr val="black">
                      <a:alpha val="40000"/>
                    </a:prstClr>
                  </a:innerShdw>
                </a:effectLst>
              </a:rPr>
              <a:t>: Lehrmaterial zum Hochschulseminar „Lernroboter im Unterricht“; Forschungsprojekt „Lernroboter im Unterricht“ an der Westfälischen Wilhelms-Universität Münster; </a:t>
            </a:r>
            <a:br>
              <a:rPr lang="de-DE" altLang="en-US" sz="800" dirty="0">
                <a:solidFill>
                  <a:prstClr val="black"/>
                </a:solidFill>
                <a:effectLst>
                  <a:innerShdw blurRad="76200" dist="25400" dir="13500000">
                    <a:prstClr val="black">
                      <a:alpha val="40000"/>
                    </a:prstClr>
                  </a:innerShdw>
                </a:effectLst>
              </a:rPr>
            </a:br>
            <a:r>
              <a:rPr lang="de-DE" altLang="en-US" sz="800" dirty="0">
                <a:solidFill>
                  <a:prstClr val="black"/>
                </a:solidFill>
                <a:effectLst>
                  <a:innerShdw blurRad="76200" dist="25400" dir="13500000">
                    <a:prstClr val="black">
                      <a:alpha val="40000"/>
                    </a:prstClr>
                  </a:innerShdw>
                </a:effectLst>
              </a:rPr>
              <a:t>Abruf über: </a:t>
            </a:r>
            <a:r>
              <a:rPr lang="de-DE" altLang="en-US" sz="800" dirty="0">
                <a:solidFill>
                  <a:prstClr val="black"/>
                </a:solidFill>
                <a:effectLst>
                  <a:innerShdw blurRad="76200" dist="25400" dir="13500000">
                    <a:prstClr val="black">
                      <a:alpha val="40000"/>
                    </a:prstClr>
                  </a:innerShdw>
                </a:effectLst>
                <a:hlinkClick r:id="rId8"/>
              </a:rPr>
              <a:t>https://www.uni-muenster.de/Lernroboter/seminar/</a:t>
            </a:r>
            <a:r>
              <a:rPr lang="de-DE" altLang="en-US" sz="800" dirty="0">
                <a:solidFill>
                  <a:prstClr val="black"/>
                </a:solidFill>
                <a:effectLst>
                  <a:innerShdw blurRad="76200" dist="25400" dir="13500000">
                    <a:prstClr val="black">
                      <a:alpha val="40000"/>
                    </a:prstClr>
                  </a:innerShdw>
                </a:effectLst>
              </a:rPr>
              <a:t>;</a:t>
            </a:r>
          </a:p>
          <a:p>
            <a:r>
              <a:rPr lang="de-DE" altLang="en-US" sz="800" dirty="0">
                <a:solidFill>
                  <a:prstClr val="black"/>
                </a:solidFill>
                <a:effectLst>
                  <a:innerShdw blurRad="76200" dist="25400" dir="13500000">
                    <a:prstClr val="black">
                      <a:alpha val="40000"/>
                    </a:prstClr>
                  </a:innerShdw>
                </a:effectLst>
              </a:rPr>
              <a:t>Lizenz: </a:t>
            </a:r>
            <a:r>
              <a:rPr lang="de-DE" altLang="en-US" sz="800" dirty="0">
                <a:solidFill>
                  <a:prstClr val="black"/>
                </a:solidFill>
                <a:effectLst>
                  <a:innerShdw blurRad="76200" dist="25400" dir="13500000">
                    <a:prstClr val="black">
                      <a:alpha val="40000"/>
                    </a:prstClr>
                  </a:innerShdw>
                </a:effectLst>
                <a:hlinkClick r:id="rId9"/>
              </a:rPr>
              <a:t>CC-BY-4.0</a:t>
            </a:r>
            <a:r>
              <a:rPr lang="de-DE" altLang="en-US" sz="800" dirty="0">
                <a:solidFill>
                  <a:prstClr val="black"/>
                </a:solidFill>
                <a:effectLst>
                  <a:innerShdw blurRad="76200" dist="25400" dir="13500000">
                    <a:prstClr val="black">
                      <a:alpha val="40000"/>
                    </a:prstClr>
                  </a:innerShdw>
                </a:effectLst>
              </a:rPr>
              <a:t>, </a:t>
            </a:r>
            <a:r>
              <a:rPr lang="de-DE" sz="800" dirty="0">
                <a:hlinkClick r:id="rId10"/>
              </a:rPr>
              <a:t>www.creativecommons.org/licenses/by/4.0/deed.de</a:t>
            </a:r>
            <a:endParaRPr lang="de-DE" altLang="en-US" sz="800" dirty="0">
              <a:solidFill>
                <a:prstClr val="black"/>
              </a:solidFill>
              <a:effectLst>
                <a:innerShdw blurRad="76200" dist="25400" dir="13500000">
                  <a:prstClr val="black">
                    <a:alpha val="40000"/>
                  </a:prstClr>
                </a:innerShdw>
              </a:effectLst>
            </a:endParaRPr>
          </a:p>
        </p:txBody>
      </p:sp>
    </p:spTree>
    <p:extLst>
      <p:ext uri="{BB962C8B-B14F-4D97-AF65-F5344CB8AC3E}">
        <p14:creationId xmlns:p14="http://schemas.microsoft.com/office/powerpoint/2010/main" val="2858059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Historische Entwicklung von Robotern</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500393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b="1" dirty="0">
                <a:solidFill>
                  <a:prstClr val="black"/>
                </a:solidFill>
                <a:effectLst>
                  <a:innerShdw blurRad="76200" dist="25400" dir="13500000">
                    <a:prstClr val="black">
                      <a:alpha val="40000"/>
                    </a:prstClr>
                  </a:innerShdw>
                </a:effectLst>
              </a:rPr>
              <a:t>erste Roboter-ähnliche Konstruktion:</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dampfgetriebene fliegende Taube</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Erfinder: griechischer Mathematiker </a:t>
            </a:r>
            <a:r>
              <a:rPr lang="de-DE" sz="2150" dirty="0" err="1">
                <a:solidFill>
                  <a:prstClr val="black"/>
                </a:solidFill>
                <a:effectLst>
                  <a:innerShdw blurRad="76200" dist="25400" dir="13500000">
                    <a:prstClr val="black">
                      <a:alpha val="40000"/>
                    </a:prstClr>
                  </a:innerShdw>
                </a:effectLst>
              </a:rPr>
              <a:t>Archytas</a:t>
            </a:r>
            <a:r>
              <a:rPr lang="de-DE" sz="2150" dirty="0">
                <a:solidFill>
                  <a:prstClr val="black"/>
                </a:solidFill>
                <a:effectLst>
                  <a:innerShdw blurRad="76200" dist="25400" dir="13500000">
                    <a:prstClr val="black">
                      <a:alpha val="40000"/>
                    </a:prstClr>
                  </a:innerShdw>
                </a:effectLst>
              </a:rPr>
              <a:t>, 400 v. Chr.</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roboterähnliche Maschine (im Vergleich nicht „intelligent“, nur zur Ausführung einer Tätigkeit bestimmt)</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im Bereich der Automaten zu verankern</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weitere Automaten-Beispiele: Wasseruhren, </a:t>
            </a:r>
            <a:r>
              <a:rPr lang="de-DE" sz="2150" dirty="0" err="1">
                <a:solidFill>
                  <a:prstClr val="black"/>
                </a:solidFill>
                <a:effectLst>
                  <a:innerShdw blurRad="76200" dist="25400" dir="13500000">
                    <a:prstClr val="black">
                      <a:alpha val="40000"/>
                    </a:prstClr>
                  </a:innerShdw>
                </a:effectLst>
              </a:rPr>
              <a:t>Heronesball</a:t>
            </a:r>
            <a:r>
              <a:rPr lang="de-DE" sz="2150" dirty="0">
                <a:solidFill>
                  <a:prstClr val="black"/>
                </a:solidFill>
                <a:effectLst>
                  <a:innerShdw blurRad="76200" dist="25400" dir="13500000">
                    <a:prstClr val="black">
                      <a:alpha val="40000"/>
                    </a:prstClr>
                  </a:innerShdw>
                </a:effectLst>
              </a:rPr>
              <a:t> (Kugel, die sich dreht, wenn das unter ihr stehende Wasser erhitzt wird)</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Entwicklung erster Roboter gemäß dem heutigen Begriffsverständnis ab Beginn des 20. Jahrhunderts</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10</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3412021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Beispiele für moderne Roboter</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11</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 name="Gruppieren 3">
            <a:extLst>
              <a:ext uri="{FF2B5EF4-FFF2-40B4-BE49-F238E27FC236}">
                <a16:creationId xmlns:a16="http://schemas.microsoft.com/office/drawing/2014/main" id="{B07083C6-2C59-49CF-A348-532CAE9ED2F7}"/>
              </a:ext>
            </a:extLst>
          </p:cNvPr>
          <p:cNvGrpSpPr/>
          <p:nvPr/>
        </p:nvGrpSpPr>
        <p:grpSpPr>
          <a:xfrm>
            <a:off x="253606" y="1391437"/>
            <a:ext cx="5729480" cy="4822632"/>
            <a:chOff x="253606" y="1391437"/>
            <a:chExt cx="5729480" cy="4822632"/>
          </a:xfrm>
        </p:grpSpPr>
        <p:sp>
          <p:nvSpPr>
            <p:cNvPr id="13" name="Rechteck 12">
              <a:extLst>
                <a:ext uri="{FF2B5EF4-FFF2-40B4-BE49-F238E27FC236}">
                  <a16:creationId xmlns:a16="http://schemas.microsoft.com/office/drawing/2014/main" id="{06E0FF8C-F014-4114-B128-9B4973D67006}"/>
                </a:ext>
              </a:extLst>
            </p:cNvPr>
            <p:cNvSpPr/>
            <p:nvPr/>
          </p:nvSpPr>
          <p:spPr bwMode="gray">
            <a:xfrm>
              <a:off x="691123" y="1568400"/>
              <a:ext cx="4887864"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094C74"/>
                  </a:solidFill>
                  <a:cs typeface="Arial" charset="0"/>
                </a:rPr>
                <a:t>Roomba 900 (Kategorie Haushaltsroboter)</a:t>
              </a: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weitere Beispiele: Rasenmäher-, Wisch-, Poolreinigungs-Roboter</a:t>
              </a:r>
            </a:p>
          </p:txBody>
        </p:sp>
        <p:pic>
          <p:nvPicPr>
            <p:cNvPr id="21" name="Picture 6" descr="Tessafilm_5">
              <a:extLst>
                <a:ext uri="{FF2B5EF4-FFF2-40B4-BE49-F238E27FC236}">
                  <a16:creationId xmlns:a16="http://schemas.microsoft.com/office/drawing/2014/main" id="{607F58CC-B9A9-408D-AB0E-21B7496DE550}"/>
                </a:ext>
              </a:extLst>
            </p:cNvPr>
            <p:cNvPicPr>
              <a:picLocks noChangeAspect="1" noChangeArrowheads="1"/>
            </p:cNvPicPr>
            <p:nvPr/>
          </p:nvPicPr>
          <p:blipFill>
            <a:blip r:embed="rId12" cstate="print"/>
            <a:srcRect l="75725" t="1588" b="90588"/>
            <a:stretch>
              <a:fillRect/>
            </a:stretch>
          </p:blipFill>
          <p:spPr bwMode="auto">
            <a:xfrm rot="20890902">
              <a:off x="5158329" y="1391437"/>
              <a:ext cx="824757" cy="438905"/>
            </a:xfrm>
            <a:prstGeom prst="rect">
              <a:avLst/>
            </a:prstGeom>
            <a:noFill/>
          </p:spPr>
        </p:pic>
        <p:pic>
          <p:nvPicPr>
            <p:cNvPr id="25" name="Picture 3" descr="Tessafilm_7">
              <a:extLst>
                <a:ext uri="{FF2B5EF4-FFF2-40B4-BE49-F238E27FC236}">
                  <a16:creationId xmlns:a16="http://schemas.microsoft.com/office/drawing/2014/main" id="{7539D618-DFDA-4CB5-9492-FF1AFD9D23A9}"/>
                </a:ext>
              </a:extLst>
            </p:cNvPr>
            <p:cNvPicPr>
              <a:picLocks noChangeAspect="1" noChangeArrowheads="1"/>
            </p:cNvPicPr>
            <p:nvPr/>
          </p:nvPicPr>
          <p:blipFill>
            <a:blip r:embed="rId13" cstate="print"/>
            <a:srcRect l="70392" b="89275"/>
            <a:stretch>
              <a:fillRect/>
            </a:stretch>
          </p:blipFill>
          <p:spPr bwMode="auto">
            <a:xfrm rot="1311010">
              <a:off x="253606" y="5730681"/>
              <a:ext cx="1114078" cy="483388"/>
            </a:xfrm>
            <a:prstGeom prst="rect">
              <a:avLst/>
            </a:prstGeom>
            <a:noFill/>
          </p:spPr>
        </p:pic>
      </p:grpSp>
      <p:grpSp>
        <p:nvGrpSpPr>
          <p:cNvPr id="2" name="Gruppieren 1">
            <a:extLst>
              <a:ext uri="{FF2B5EF4-FFF2-40B4-BE49-F238E27FC236}">
                <a16:creationId xmlns:a16="http://schemas.microsoft.com/office/drawing/2014/main" id="{F1280E83-5A7C-4421-B535-69DAFBF7B2F5}"/>
              </a:ext>
            </a:extLst>
          </p:cNvPr>
          <p:cNvGrpSpPr/>
          <p:nvPr/>
        </p:nvGrpSpPr>
        <p:grpSpPr>
          <a:xfrm>
            <a:off x="6611427" y="1053466"/>
            <a:ext cx="4510051" cy="5290175"/>
            <a:chOff x="6611427" y="1215131"/>
            <a:chExt cx="4510051" cy="4885779"/>
          </a:xfrm>
        </p:grpSpPr>
        <p:sp>
          <p:nvSpPr>
            <p:cNvPr id="37" name="Rechteck 36">
              <a:extLst>
                <a:ext uri="{FF2B5EF4-FFF2-40B4-BE49-F238E27FC236}">
                  <a16:creationId xmlns:a16="http://schemas.microsoft.com/office/drawing/2014/main" id="{E9807DFD-B2FA-4041-80BD-5EC526894736}"/>
                </a:ext>
              </a:extLst>
            </p:cNvPr>
            <p:cNvSpPr/>
            <p:nvPr/>
          </p:nvSpPr>
          <p:spPr bwMode="gray">
            <a:xfrm>
              <a:off x="6611427" y="1556274"/>
              <a:ext cx="4510051"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Pillo (Kategorie Medizinroboter)</a:t>
              </a:r>
              <a:endParaRPr lang="de-DE" sz="1700" b="1" noProof="1">
                <a:solidFill>
                  <a:srgbClr val="66A300"/>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2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beantwortet Fragen, gibt Medikamente aus</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kann Nutzer durch Gesichtserkennungssoftware erkennen und medizin. Bedürfnisse speichern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kann sich mit Ärzten oder dem Krankenhaus in Verbindung setzen</a:t>
              </a:r>
            </a:p>
          </p:txBody>
        </p:sp>
        <p:pic>
          <p:nvPicPr>
            <p:cNvPr id="23" name="Picture 6" descr="Tessafilm_5">
              <a:extLst>
                <a:ext uri="{FF2B5EF4-FFF2-40B4-BE49-F238E27FC236}">
                  <a16:creationId xmlns:a16="http://schemas.microsoft.com/office/drawing/2014/main" id="{12BF5C56-E1E5-4F3B-9027-56B96ABD5446}"/>
                </a:ext>
              </a:extLst>
            </p:cNvPr>
            <p:cNvPicPr>
              <a:picLocks noChangeAspect="1" noChangeArrowheads="1"/>
            </p:cNvPicPr>
            <p:nvPr/>
          </p:nvPicPr>
          <p:blipFill>
            <a:blip r:embed="rId12" cstate="print"/>
            <a:srcRect l="75725" t="1588" b="90588"/>
            <a:stretch>
              <a:fillRect/>
            </a:stretch>
          </p:blipFill>
          <p:spPr bwMode="auto">
            <a:xfrm rot="20968276">
              <a:off x="9876232" y="5636131"/>
              <a:ext cx="887940" cy="464779"/>
            </a:xfrm>
            <a:prstGeom prst="rect">
              <a:avLst/>
            </a:prstGeom>
            <a:noFill/>
          </p:spPr>
        </p:pic>
        <p:pic>
          <p:nvPicPr>
            <p:cNvPr id="27" name="Picture 3" descr="Tessafilm_7">
              <a:extLst>
                <a:ext uri="{FF2B5EF4-FFF2-40B4-BE49-F238E27FC236}">
                  <a16:creationId xmlns:a16="http://schemas.microsoft.com/office/drawing/2014/main" id="{7682EF7A-DAF5-47B7-8729-1436FAE37DB5}"/>
                </a:ext>
              </a:extLst>
            </p:cNvPr>
            <p:cNvPicPr>
              <a:picLocks noChangeAspect="1" noChangeArrowheads="1"/>
            </p:cNvPicPr>
            <p:nvPr/>
          </p:nvPicPr>
          <p:blipFill>
            <a:blip r:embed="rId13" cstate="print"/>
            <a:srcRect l="70392" b="89275"/>
            <a:stretch>
              <a:fillRect/>
            </a:stretch>
          </p:blipFill>
          <p:spPr bwMode="auto">
            <a:xfrm rot="21582707">
              <a:off x="7146813" y="1215131"/>
              <a:ext cx="1114078" cy="545824"/>
            </a:xfrm>
            <a:prstGeom prst="rect">
              <a:avLst/>
            </a:prstGeom>
            <a:noFill/>
          </p:spPr>
        </p:pic>
      </p:grpSp>
      <p:sp>
        <p:nvSpPr>
          <p:cNvPr id="22" name="Textfeld 21">
            <a:extLst>
              <a:ext uri="{FF2B5EF4-FFF2-40B4-BE49-F238E27FC236}">
                <a16:creationId xmlns:a16="http://schemas.microsoft.com/office/drawing/2014/main" id="{E581CBDA-7D7C-4E10-BF99-FF7062406E60}"/>
              </a:ext>
            </a:extLst>
          </p:cNvPr>
          <p:cNvSpPr txBox="1"/>
          <p:nvPr/>
        </p:nvSpPr>
        <p:spPr>
          <a:xfrm>
            <a:off x="2713124" y="6193130"/>
            <a:ext cx="2865863" cy="430887"/>
          </a:xfrm>
          <a:prstGeom prst="rect">
            <a:avLst/>
          </a:prstGeom>
          <a:noFill/>
        </p:spPr>
        <p:txBody>
          <a:bodyPr wrap="square" rtlCol="0">
            <a:spAutoFit/>
          </a:bodyPr>
          <a:lstStyle/>
          <a:p>
            <a:pPr algn="r"/>
            <a:r>
              <a:rPr lang="de-DE" sz="1100" dirty="0">
                <a:solidFill>
                  <a:schemeClr val="bg1">
                    <a:lumMod val="50000"/>
                  </a:schemeClr>
                </a:solidFill>
              </a:rPr>
              <a:t>Bild: Tibor </a:t>
            </a:r>
            <a:r>
              <a:rPr lang="de-DE" sz="1100" dirty="0" err="1">
                <a:solidFill>
                  <a:schemeClr val="bg1">
                    <a:lumMod val="50000"/>
                  </a:schemeClr>
                </a:solidFill>
              </a:rPr>
              <a:t>Antalóczy</a:t>
            </a:r>
            <a:r>
              <a:rPr lang="de-DE" sz="1100" dirty="0">
                <a:solidFill>
                  <a:schemeClr val="bg1">
                    <a:lumMod val="50000"/>
                  </a:schemeClr>
                </a:solidFill>
              </a:rPr>
              <a:t>, </a:t>
            </a:r>
            <a:r>
              <a:rPr lang="de-DE" sz="1100" dirty="0" err="1">
                <a:solidFill>
                  <a:schemeClr val="bg1">
                    <a:lumMod val="50000"/>
                  </a:schemeClr>
                </a:solidFill>
              </a:rPr>
              <a:t>iRobot</a:t>
            </a:r>
            <a:r>
              <a:rPr lang="de-DE" sz="1100" dirty="0">
                <a:solidFill>
                  <a:schemeClr val="bg1">
                    <a:lumMod val="50000"/>
                  </a:schemeClr>
                </a:solidFill>
              </a:rPr>
              <a:t> </a:t>
            </a:r>
            <a:r>
              <a:rPr lang="de-DE" sz="1100" dirty="0" err="1">
                <a:solidFill>
                  <a:schemeClr val="bg1">
                    <a:lumMod val="50000"/>
                  </a:schemeClr>
                </a:solidFill>
              </a:rPr>
              <a:t>Roomba</a:t>
            </a:r>
            <a:r>
              <a:rPr lang="de-DE" sz="1100" dirty="0">
                <a:solidFill>
                  <a:schemeClr val="bg1">
                    <a:lumMod val="50000"/>
                  </a:schemeClr>
                </a:solidFill>
              </a:rPr>
              <a:t> 780, </a:t>
            </a:r>
          </a:p>
          <a:p>
            <a:pPr algn="r"/>
            <a:r>
              <a:rPr lang="de-DE" sz="1100" dirty="0">
                <a:solidFill>
                  <a:schemeClr val="bg1">
                    <a:lumMod val="50000"/>
                  </a:schemeClr>
                </a:solidFill>
              </a:rPr>
              <a:t>CC-BY-SA, wikipedia.org </a:t>
            </a:r>
          </a:p>
        </p:txBody>
      </p:sp>
      <p:sp>
        <p:nvSpPr>
          <p:cNvPr id="24" name="Textfeld 23">
            <a:extLst>
              <a:ext uri="{FF2B5EF4-FFF2-40B4-BE49-F238E27FC236}">
                <a16:creationId xmlns:a16="http://schemas.microsoft.com/office/drawing/2014/main" id="{AC957BE7-E0C2-4945-82AD-CAB943947E07}"/>
              </a:ext>
            </a:extLst>
          </p:cNvPr>
          <p:cNvSpPr txBox="1"/>
          <p:nvPr/>
        </p:nvSpPr>
        <p:spPr>
          <a:xfrm>
            <a:off x="8255615" y="6397691"/>
            <a:ext cx="2865863" cy="261610"/>
          </a:xfrm>
          <a:prstGeom prst="rect">
            <a:avLst/>
          </a:prstGeom>
          <a:noFill/>
        </p:spPr>
        <p:txBody>
          <a:bodyPr wrap="square" rtlCol="0">
            <a:spAutoFit/>
          </a:bodyPr>
          <a:lstStyle/>
          <a:p>
            <a:pPr algn="r"/>
            <a:r>
              <a:rPr lang="de-DE" sz="1100" dirty="0">
                <a:solidFill>
                  <a:schemeClr val="bg1">
                    <a:lumMod val="50000"/>
                  </a:schemeClr>
                </a:solidFill>
              </a:rPr>
              <a:t>Bild: Herstellerfoto, pillohealth.com</a:t>
            </a:r>
          </a:p>
        </p:txBody>
      </p:sp>
      <p:sp>
        <p:nvSpPr>
          <p:cNvPr id="28" name="Textfeld 27">
            <a:extLst>
              <a:ext uri="{FF2B5EF4-FFF2-40B4-BE49-F238E27FC236}">
                <a16:creationId xmlns:a16="http://schemas.microsoft.com/office/drawing/2014/main" id="{882DDFD0-D56C-451E-A2FA-BDFA46E04D4B}"/>
              </a:ext>
            </a:extLst>
          </p:cNvPr>
          <p:cNvSpPr txBox="1"/>
          <p:nvPr/>
        </p:nvSpPr>
        <p:spPr>
          <a:xfrm rot="16200000">
            <a:off x="11070887" y="2028494"/>
            <a:ext cx="1813591" cy="261610"/>
          </a:xfrm>
          <a:prstGeom prst="rect">
            <a:avLst/>
          </a:prstGeom>
          <a:noFill/>
        </p:spPr>
        <p:txBody>
          <a:bodyPr wrap="square" rtlCol="0">
            <a:spAutoFit/>
          </a:bodyPr>
          <a:lstStyle/>
          <a:p>
            <a:pPr algn="r"/>
            <a:r>
              <a:rPr lang="de-DE" sz="1100" dirty="0">
                <a:solidFill>
                  <a:schemeClr val="bg1">
                    <a:lumMod val="50000"/>
                  </a:schemeClr>
                </a:solidFill>
              </a:rPr>
              <a:t>Infos aus: Buller et al. 2019</a:t>
            </a:r>
          </a:p>
        </p:txBody>
      </p:sp>
    </p:spTree>
    <p:extLst>
      <p:ext uri="{BB962C8B-B14F-4D97-AF65-F5344CB8AC3E}">
        <p14:creationId xmlns:p14="http://schemas.microsoft.com/office/powerpoint/2010/main" val="1710453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Beispiele für moderne Roboter</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12</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 name="Gruppieren 3">
            <a:extLst>
              <a:ext uri="{FF2B5EF4-FFF2-40B4-BE49-F238E27FC236}">
                <a16:creationId xmlns:a16="http://schemas.microsoft.com/office/drawing/2014/main" id="{B07083C6-2C59-49CF-A348-532CAE9ED2F7}"/>
              </a:ext>
            </a:extLst>
          </p:cNvPr>
          <p:cNvGrpSpPr/>
          <p:nvPr/>
        </p:nvGrpSpPr>
        <p:grpSpPr>
          <a:xfrm>
            <a:off x="253606" y="1391437"/>
            <a:ext cx="5729480" cy="4822632"/>
            <a:chOff x="253606" y="1391437"/>
            <a:chExt cx="5729480" cy="4822632"/>
          </a:xfrm>
        </p:grpSpPr>
        <p:sp>
          <p:nvSpPr>
            <p:cNvPr id="13" name="Rechteck 12">
              <a:extLst>
                <a:ext uri="{FF2B5EF4-FFF2-40B4-BE49-F238E27FC236}">
                  <a16:creationId xmlns:a16="http://schemas.microsoft.com/office/drawing/2014/main" id="{06E0FF8C-F014-4114-B128-9B4973D67006}"/>
                </a:ext>
              </a:extLst>
            </p:cNvPr>
            <p:cNvSpPr/>
            <p:nvPr/>
          </p:nvSpPr>
          <p:spPr bwMode="gray">
            <a:xfrm>
              <a:off x="691123" y="1568400"/>
              <a:ext cx="4887864"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094C74"/>
                  </a:solidFill>
                  <a:cs typeface="Arial" charset="0"/>
                </a:rPr>
                <a:t>Hexacopter (Kategorie Drohne) </a:t>
              </a: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zum Überblick über bspw. Katastrophengebiete</a:t>
              </a:r>
            </a:p>
          </p:txBody>
        </p:sp>
        <p:pic>
          <p:nvPicPr>
            <p:cNvPr id="21" name="Picture 6" descr="Tessafilm_5">
              <a:extLst>
                <a:ext uri="{FF2B5EF4-FFF2-40B4-BE49-F238E27FC236}">
                  <a16:creationId xmlns:a16="http://schemas.microsoft.com/office/drawing/2014/main" id="{607F58CC-B9A9-408D-AB0E-21B7496DE550}"/>
                </a:ext>
              </a:extLst>
            </p:cNvPr>
            <p:cNvPicPr>
              <a:picLocks noChangeAspect="1" noChangeArrowheads="1"/>
            </p:cNvPicPr>
            <p:nvPr/>
          </p:nvPicPr>
          <p:blipFill>
            <a:blip r:embed="rId12" cstate="print"/>
            <a:srcRect l="75725" t="1588" b="90588"/>
            <a:stretch>
              <a:fillRect/>
            </a:stretch>
          </p:blipFill>
          <p:spPr bwMode="auto">
            <a:xfrm rot="20890902">
              <a:off x="5158329" y="1391437"/>
              <a:ext cx="824757" cy="438905"/>
            </a:xfrm>
            <a:prstGeom prst="rect">
              <a:avLst/>
            </a:prstGeom>
            <a:noFill/>
          </p:spPr>
        </p:pic>
        <p:pic>
          <p:nvPicPr>
            <p:cNvPr id="25" name="Picture 3" descr="Tessafilm_7">
              <a:extLst>
                <a:ext uri="{FF2B5EF4-FFF2-40B4-BE49-F238E27FC236}">
                  <a16:creationId xmlns:a16="http://schemas.microsoft.com/office/drawing/2014/main" id="{7539D618-DFDA-4CB5-9492-FF1AFD9D23A9}"/>
                </a:ext>
              </a:extLst>
            </p:cNvPr>
            <p:cNvPicPr>
              <a:picLocks noChangeAspect="1" noChangeArrowheads="1"/>
            </p:cNvPicPr>
            <p:nvPr/>
          </p:nvPicPr>
          <p:blipFill>
            <a:blip r:embed="rId13" cstate="print"/>
            <a:srcRect l="70392" b="89275"/>
            <a:stretch>
              <a:fillRect/>
            </a:stretch>
          </p:blipFill>
          <p:spPr bwMode="auto">
            <a:xfrm rot="1311010">
              <a:off x="253606" y="5730681"/>
              <a:ext cx="1114078" cy="483388"/>
            </a:xfrm>
            <a:prstGeom prst="rect">
              <a:avLst/>
            </a:prstGeom>
            <a:noFill/>
          </p:spPr>
        </p:pic>
      </p:grpSp>
      <p:grpSp>
        <p:nvGrpSpPr>
          <p:cNvPr id="2" name="Gruppieren 1">
            <a:extLst>
              <a:ext uri="{FF2B5EF4-FFF2-40B4-BE49-F238E27FC236}">
                <a16:creationId xmlns:a16="http://schemas.microsoft.com/office/drawing/2014/main" id="{F1280E83-5A7C-4421-B535-69DAFBF7B2F5}"/>
              </a:ext>
            </a:extLst>
          </p:cNvPr>
          <p:cNvGrpSpPr/>
          <p:nvPr/>
        </p:nvGrpSpPr>
        <p:grpSpPr>
          <a:xfrm>
            <a:off x="6611427" y="1053466"/>
            <a:ext cx="4510051" cy="5290175"/>
            <a:chOff x="6611427" y="1215131"/>
            <a:chExt cx="4510051" cy="4885779"/>
          </a:xfrm>
        </p:grpSpPr>
        <p:sp>
          <p:nvSpPr>
            <p:cNvPr id="37" name="Rechteck 36">
              <a:extLst>
                <a:ext uri="{FF2B5EF4-FFF2-40B4-BE49-F238E27FC236}">
                  <a16:creationId xmlns:a16="http://schemas.microsoft.com/office/drawing/2014/main" id="{E9807DFD-B2FA-4041-80BD-5EC526894736}"/>
                </a:ext>
              </a:extLst>
            </p:cNvPr>
            <p:cNvSpPr/>
            <p:nvPr/>
          </p:nvSpPr>
          <p:spPr bwMode="gray">
            <a:xfrm>
              <a:off x="6611427" y="1556274"/>
              <a:ext cx="4510051"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Roboterhund Aibo (Sony, Kategorie sozial-intelligenter Roboter)</a:t>
              </a:r>
              <a:endParaRPr lang="de-DE" sz="1700" b="1" noProof="1">
                <a:solidFill>
                  <a:srgbClr val="66A300"/>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unterstützt Personen mit besonderen Bedürfnissen (motorisch) </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und erinnert an wiederkehrende Aufgaben </a:t>
              </a:r>
              <a:br>
                <a:rPr lang="de-DE" sz="1600" noProof="1">
                  <a:solidFill>
                    <a:schemeClr val="tx1">
                      <a:lumMod val="65000"/>
                      <a:lumOff val="35000"/>
                    </a:schemeClr>
                  </a:solidFill>
                  <a:cs typeface="Arial" charset="0"/>
                </a:rPr>
              </a:br>
              <a:r>
                <a:rPr lang="de-DE" sz="1600" noProof="1">
                  <a:solidFill>
                    <a:schemeClr val="tx1">
                      <a:lumMod val="65000"/>
                      <a:lumOff val="35000"/>
                    </a:schemeClr>
                  </a:solidFill>
                  <a:cs typeface="Arial" charset="0"/>
                </a:rPr>
                <a:t>(z. B. Tabletteneinnahme)</a:t>
              </a:r>
            </a:p>
          </p:txBody>
        </p:sp>
        <p:pic>
          <p:nvPicPr>
            <p:cNvPr id="23" name="Picture 6" descr="Tessafilm_5">
              <a:extLst>
                <a:ext uri="{FF2B5EF4-FFF2-40B4-BE49-F238E27FC236}">
                  <a16:creationId xmlns:a16="http://schemas.microsoft.com/office/drawing/2014/main" id="{12BF5C56-E1E5-4F3B-9027-56B96ABD5446}"/>
                </a:ext>
              </a:extLst>
            </p:cNvPr>
            <p:cNvPicPr>
              <a:picLocks noChangeAspect="1" noChangeArrowheads="1"/>
            </p:cNvPicPr>
            <p:nvPr/>
          </p:nvPicPr>
          <p:blipFill>
            <a:blip r:embed="rId12" cstate="print"/>
            <a:srcRect l="75725" t="1588" b="90588"/>
            <a:stretch>
              <a:fillRect/>
            </a:stretch>
          </p:blipFill>
          <p:spPr bwMode="auto">
            <a:xfrm rot="20968276">
              <a:off x="9876232" y="5636131"/>
              <a:ext cx="887940" cy="464779"/>
            </a:xfrm>
            <a:prstGeom prst="rect">
              <a:avLst/>
            </a:prstGeom>
            <a:noFill/>
          </p:spPr>
        </p:pic>
        <p:pic>
          <p:nvPicPr>
            <p:cNvPr id="27" name="Picture 3" descr="Tessafilm_7">
              <a:extLst>
                <a:ext uri="{FF2B5EF4-FFF2-40B4-BE49-F238E27FC236}">
                  <a16:creationId xmlns:a16="http://schemas.microsoft.com/office/drawing/2014/main" id="{7682EF7A-DAF5-47B7-8729-1436FAE37DB5}"/>
                </a:ext>
              </a:extLst>
            </p:cNvPr>
            <p:cNvPicPr>
              <a:picLocks noChangeAspect="1" noChangeArrowheads="1"/>
            </p:cNvPicPr>
            <p:nvPr/>
          </p:nvPicPr>
          <p:blipFill>
            <a:blip r:embed="rId13" cstate="print"/>
            <a:srcRect l="70392" b="89275"/>
            <a:stretch>
              <a:fillRect/>
            </a:stretch>
          </p:blipFill>
          <p:spPr bwMode="auto">
            <a:xfrm rot="21582707">
              <a:off x="7146813" y="1215131"/>
              <a:ext cx="1114078" cy="545824"/>
            </a:xfrm>
            <a:prstGeom prst="rect">
              <a:avLst/>
            </a:prstGeom>
            <a:noFill/>
          </p:spPr>
        </p:pic>
      </p:grpSp>
      <p:sp>
        <p:nvSpPr>
          <p:cNvPr id="22" name="Textfeld 21">
            <a:extLst>
              <a:ext uri="{FF2B5EF4-FFF2-40B4-BE49-F238E27FC236}">
                <a16:creationId xmlns:a16="http://schemas.microsoft.com/office/drawing/2014/main" id="{E581CBDA-7D7C-4E10-BF99-FF7062406E60}"/>
              </a:ext>
            </a:extLst>
          </p:cNvPr>
          <p:cNvSpPr txBox="1"/>
          <p:nvPr/>
        </p:nvSpPr>
        <p:spPr>
          <a:xfrm>
            <a:off x="2713124" y="6193130"/>
            <a:ext cx="2865863" cy="261610"/>
          </a:xfrm>
          <a:prstGeom prst="rect">
            <a:avLst/>
          </a:prstGeom>
          <a:noFill/>
        </p:spPr>
        <p:txBody>
          <a:bodyPr wrap="square" rtlCol="0">
            <a:spAutoFit/>
          </a:bodyPr>
          <a:lstStyle/>
          <a:p>
            <a:pPr algn="r"/>
            <a:r>
              <a:rPr lang="de-DE" sz="1100" dirty="0">
                <a:solidFill>
                  <a:schemeClr val="bg1">
                    <a:lumMod val="50000"/>
                  </a:schemeClr>
                </a:solidFill>
              </a:rPr>
              <a:t>Bild: pixabay.com, Autor: </a:t>
            </a:r>
            <a:r>
              <a:rPr lang="de-DE" sz="1100" dirty="0" err="1">
                <a:solidFill>
                  <a:schemeClr val="bg1">
                    <a:lumMod val="50000"/>
                  </a:schemeClr>
                </a:solidFill>
              </a:rPr>
              <a:t>Pexels</a:t>
            </a:r>
            <a:endParaRPr lang="de-DE" sz="1100" dirty="0">
              <a:solidFill>
                <a:schemeClr val="bg1">
                  <a:lumMod val="50000"/>
                </a:schemeClr>
              </a:solidFill>
            </a:endParaRPr>
          </a:p>
        </p:txBody>
      </p:sp>
      <p:sp>
        <p:nvSpPr>
          <p:cNvPr id="24" name="Textfeld 23">
            <a:extLst>
              <a:ext uri="{FF2B5EF4-FFF2-40B4-BE49-F238E27FC236}">
                <a16:creationId xmlns:a16="http://schemas.microsoft.com/office/drawing/2014/main" id="{AC957BE7-E0C2-4945-82AD-CAB943947E07}"/>
              </a:ext>
            </a:extLst>
          </p:cNvPr>
          <p:cNvSpPr txBox="1"/>
          <p:nvPr/>
        </p:nvSpPr>
        <p:spPr>
          <a:xfrm>
            <a:off x="8255615" y="6397691"/>
            <a:ext cx="2865863" cy="261610"/>
          </a:xfrm>
          <a:prstGeom prst="rect">
            <a:avLst/>
          </a:prstGeom>
          <a:noFill/>
        </p:spPr>
        <p:txBody>
          <a:bodyPr wrap="square" rtlCol="0">
            <a:spAutoFit/>
          </a:bodyPr>
          <a:lstStyle/>
          <a:p>
            <a:pPr algn="r"/>
            <a:r>
              <a:rPr lang="de-DE" sz="1100" dirty="0">
                <a:solidFill>
                  <a:schemeClr val="bg1">
                    <a:lumMod val="50000"/>
                  </a:schemeClr>
                </a:solidFill>
              </a:rPr>
              <a:t>Bild: Jörg Kantel, </a:t>
            </a:r>
            <a:r>
              <a:rPr lang="de-DE" sz="1100" dirty="0" err="1">
                <a:solidFill>
                  <a:schemeClr val="bg1">
                    <a:lumMod val="50000"/>
                  </a:schemeClr>
                </a:solidFill>
              </a:rPr>
              <a:t>flickr</a:t>
            </a:r>
            <a:r>
              <a:rPr lang="de-DE" sz="1100" dirty="0">
                <a:solidFill>
                  <a:schemeClr val="bg1">
                    <a:lumMod val="50000"/>
                  </a:schemeClr>
                </a:solidFill>
              </a:rPr>
              <a:t>, BY-NC-ND</a:t>
            </a:r>
          </a:p>
        </p:txBody>
      </p:sp>
      <p:pic>
        <p:nvPicPr>
          <p:cNvPr id="6" name="Grafik 5">
            <a:extLst>
              <a:ext uri="{FF2B5EF4-FFF2-40B4-BE49-F238E27FC236}">
                <a16:creationId xmlns:a16="http://schemas.microsoft.com/office/drawing/2014/main" id="{1E501C19-D7EE-486D-BFD6-A0E9EEFD6A74}"/>
              </a:ext>
            </a:extLst>
          </p:cNvPr>
          <p:cNvPicPr>
            <a:picLocks noChangeAspect="1"/>
          </p:cNvPicPr>
          <p:nvPr/>
        </p:nvPicPr>
        <p:blipFill rotWithShape="1">
          <a:blip r:embed="rId14"/>
          <a:srcRect l="18571" t="19270" r="14216" b="18314"/>
          <a:stretch/>
        </p:blipFill>
        <p:spPr>
          <a:xfrm>
            <a:off x="811098" y="2335342"/>
            <a:ext cx="4608643" cy="2853150"/>
          </a:xfrm>
          <a:prstGeom prst="rect">
            <a:avLst/>
          </a:prstGeom>
        </p:spPr>
      </p:pic>
      <p:sp>
        <p:nvSpPr>
          <p:cNvPr id="28" name="Textfeld 27">
            <a:extLst>
              <a:ext uri="{FF2B5EF4-FFF2-40B4-BE49-F238E27FC236}">
                <a16:creationId xmlns:a16="http://schemas.microsoft.com/office/drawing/2014/main" id="{7A720B14-451C-4A50-995E-43F10280A219}"/>
              </a:ext>
            </a:extLst>
          </p:cNvPr>
          <p:cNvSpPr txBox="1"/>
          <p:nvPr/>
        </p:nvSpPr>
        <p:spPr>
          <a:xfrm rot="16200000">
            <a:off x="11070887" y="2028494"/>
            <a:ext cx="1813591" cy="261610"/>
          </a:xfrm>
          <a:prstGeom prst="rect">
            <a:avLst/>
          </a:prstGeom>
          <a:noFill/>
        </p:spPr>
        <p:txBody>
          <a:bodyPr wrap="square" rtlCol="0">
            <a:spAutoFit/>
          </a:bodyPr>
          <a:lstStyle/>
          <a:p>
            <a:pPr algn="r"/>
            <a:r>
              <a:rPr lang="de-DE" sz="1100" dirty="0">
                <a:solidFill>
                  <a:schemeClr val="bg1">
                    <a:lumMod val="50000"/>
                  </a:schemeClr>
                </a:solidFill>
              </a:rPr>
              <a:t>Infos aus: Buller et al. 2019</a:t>
            </a:r>
          </a:p>
        </p:txBody>
      </p:sp>
    </p:spTree>
    <p:extLst>
      <p:ext uri="{BB962C8B-B14F-4D97-AF65-F5344CB8AC3E}">
        <p14:creationId xmlns:p14="http://schemas.microsoft.com/office/powerpoint/2010/main" val="3007757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Beispiele für moderne Roboter</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13</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 name="Gruppieren 3">
            <a:extLst>
              <a:ext uri="{FF2B5EF4-FFF2-40B4-BE49-F238E27FC236}">
                <a16:creationId xmlns:a16="http://schemas.microsoft.com/office/drawing/2014/main" id="{B07083C6-2C59-49CF-A348-532CAE9ED2F7}"/>
              </a:ext>
            </a:extLst>
          </p:cNvPr>
          <p:cNvGrpSpPr/>
          <p:nvPr/>
        </p:nvGrpSpPr>
        <p:grpSpPr>
          <a:xfrm>
            <a:off x="244580" y="1054036"/>
            <a:ext cx="5729480" cy="5408726"/>
            <a:chOff x="253606" y="1391437"/>
            <a:chExt cx="5729480" cy="4822632"/>
          </a:xfrm>
        </p:grpSpPr>
        <p:sp>
          <p:nvSpPr>
            <p:cNvPr id="13" name="Rechteck 12">
              <a:extLst>
                <a:ext uri="{FF2B5EF4-FFF2-40B4-BE49-F238E27FC236}">
                  <a16:creationId xmlns:a16="http://schemas.microsoft.com/office/drawing/2014/main" id="{06E0FF8C-F014-4114-B128-9B4973D67006}"/>
                </a:ext>
              </a:extLst>
            </p:cNvPr>
            <p:cNvSpPr/>
            <p:nvPr/>
          </p:nvSpPr>
          <p:spPr bwMode="gray">
            <a:xfrm>
              <a:off x="691123" y="1568400"/>
              <a:ext cx="4887864"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sv-SE" sz="2000" b="1" noProof="1">
                  <a:solidFill>
                    <a:srgbClr val="094C74"/>
                  </a:solidFill>
                  <a:cs typeface="Arial" charset="0"/>
                </a:rPr>
                <a:t>ATLAS 2030 (Kategorie Exoskelett-Bot) </a:t>
              </a: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ermöglicht Personen mit neuromuskulären Krankheiten das Gehen</a:t>
              </a:r>
            </a:p>
          </p:txBody>
        </p:sp>
        <p:pic>
          <p:nvPicPr>
            <p:cNvPr id="21" name="Picture 6" descr="Tessafilm_5">
              <a:extLst>
                <a:ext uri="{FF2B5EF4-FFF2-40B4-BE49-F238E27FC236}">
                  <a16:creationId xmlns:a16="http://schemas.microsoft.com/office/drawing/2014/main" id="{607F58CC-B9A9-408D-AB0E-21B7496DE550}"/>
                </a:ext>
              </a:extLst>
            </p:cNvPr>
            <p:cNvPicPr>
              <a:picLocks noChangeAspect="1" noChangeArrowheads="1"/>
            </p:cNvPicPr>
            <p:nvPr/>
          </p:nvPicPr>
          <p:blipFill>
            <a:blip r:embed="rId12" cstate="print"/>
            <a:srcRect l="75725" t="1588" b="90588"/>
            <a:stretch>
              <a:fillRect/>
            </a:stretch>
          </p:blipFill>
          <p:spPr bwMode="auto">
            <a:xfrm rot="20890902">
              <a:off x="5158329" y="1391437"/>
              <a:ext cx="824757" cy="438905"/>
            </a:xfrm>
            <a:prstGeom prst="rect">
              <a:avLst/>
            </a:prstGeom>
            <a:noFill/>
          </p:spPr>
        </p:pic>
        <p:pic>
          <p:nvPicPr>
            <p:cNvPr id="25" name="Picture 3" descr="Tessafilm_7">
              <a:extLst>
                <a:ext uri="{FF2B5EF4-FFF2-40B4-BE49-F238E27FC236}">
                  <a16:creationId xmlns:a16="http://schemas.microsoft.com/office/drawing/2014/main" id="{7539D618-DFDA-4CB5-9492-FF1AFD9D23A9}"/>
                </a:ext>
              </a:extLst>
            </p:cNvPr>
            <p:cNvPicPr>
              <a:picLocks noChangeAspect="1" noChangeArrowheads="1"/>
            </p:cNvPicPr>
            <p:nvPr/>
          </p:nvPicPr>
          <p:blipFill>
            <a:blip r:embed="rId13" cstate="print"/>
            <a:srcRect l="70392" b="89275"/>
            <a:stretch>
              <a:fillRect/>
            </a:stretch>
          </p:blipFill>
          <p:spPr bwMode="auto">
            <a:xfrm rot="1311010">
              <a:off x="253606" y="5730681"/>
              <a:ext cx="1114078" cy="483388"/>
            </a:xfrm>
            <a:prstGeom prst="rect">
              <a:avLst/>
            </a:prstGeom>
            <a:noFill/>
          </p:spPr>
        </p:pic>
      </p:grpSp>
      <p:grpSp>
        <p:nvGrpSpPr>
          <p:cNvPr id="2" name="Gruppieren 1">
            <a:extLst>
              <a:ext uri="{FF2B5EF4-FFF2-40B4-BE49-F238E27FC236}">
                <a16:creationId xmlns:a16="http://schemas.microsoft.com/office/drawing/2014/main" id="{F1280E83-5A7C-4421-B535-69DAFBF7B2F5}"/>
              </a:ext>
            </a:extLst>
          </p:cNvPr>
          <p:cNvGrpSpPr/>
          <p:nvPr/>
        </p:nvGrpSpPr>
        <p:grpSpPr>
          <a:xfrm>
            <a:off x="6611427" y="1053466"/>
            <a:ext cx="4510051" cy="5290175"/>
            <a:chOff x="6611427" y="1215131"/>
            <a:chExt cx="4510051" cy="4885779"/>
          </a:xfrm>
        </p:grpSpPr>
        <p:sp>
          <p:nvSpPr>
            <p:cNvPr id="37" name="Rechteck 36">
              <a:extLst>
                <a:ext uri="{FF2B5EF4-FFF2-40B4-BE49-F238E27FC236}">
                  <a16:creationId xmlns:a16="http://schemas.microsoft.com/office/drawing/2014/main" id="{E9807DFD-B2FA-4041-80BD-5EC526894736}"/>
                </a:ext>
              </a:extLst>
            </p:cNvPr>
            <p:cNvSpPr/>
            <p:nvPr/>
          </p:nvSpPr>
          <p:spPr bwMode="gray">
            <a:xfrm>
              <a:off x="6611427" y="1556274"/>
              <a:ext cx="4510051"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SpotMini (Kategorie Medizinroboter)</a:t>
              </a:r>
              <a:endParaRPr lang="de-DE" sz="1700" b="1" noProof="1">
                <a:solidFill>
                  <a:srgbClr val="66A300"/>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vierbeiniger Helfer-Bot</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nach dem Vorbild eines Hundes</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Unterstützung des Menschen im Alltag </a:t>
              </a:r>
              <a:br>
                <a:rPr lang="de-DE" sz="1600" noProof="1">
                  <a:solidFill>
                    <a:schemeClr val="tx1">
                      <a:lumMod val="65000"/>
                      <a:lumOff val="35000"/>
                    </a:schemeClr>
                  </a:solidFill>
                  <a:cs typeface="Arial" charset="0"/>
                </a:rPr>
              </a:br>
              <a:r>
                <a:rPr lang="de-DE" sz="1600" noProof="1">
                  <a:solidFill>
                    <a:schemeClr val="tx1">
                      <a:lumMod val="65000"/>
                      <a:lumOff val="35000"/>
                    </a:schemeClr>
                  </a:solidFill>
                  <a:cs typeface="Arial" charset="0"/>
                </a:rPr>
                <a:t>(Dinge greifen, Treppen steigen, Hindernisse umgehen, Türen öffnen)</a:t>
              </a:r>
            </a:p>
          </p:txBody>
        </p:sp>
        <p:pic>
          <p:nvPicPr>
            <p:cNvPr id="23" name="Picture 6" descr="Tessafilm_5">
              <a:extLst>
                <a:ext uri="{FF2B5EF4-FFF2-40B4-BE49-F238E27FC236}">
                  <a16:creationId xmlns:a16="http://schemas.microsoft.com/office/drawing/2014/main" id="{12BF5C56-E1E5-4F3B-9027-56B96ABD5446}"/>
                </a:ext>
              </a:extLst>
            </p:cNvPr>
            <p:cNvPicPr>
              <a:picLocks noChangeAspect="1" noChangeArrowheads="1"/>
            </p:cNvPicPr>
            <p:nvPr/>
          </p:nvPicPr>
          <p:blipFill>
            <a:blip r:embed="rId12" cstate="print"/>
            <a:srcRect l="75725" t="1588" b="90588"/>
            <a:stretch>
              <a:fillRect/>
            </a:stretch>
          </p:blipFill>
          <p:spPr bwMode="auto">
            <a:xfrm rot="20968276">
              <a:off x="9876232" y="5636131"/>
              <a:ext cx="887940" cy="464779"/>
            </a:xfrm>
            <a:prstGeom prst="rect">
              <a:avLst/>
            </a:prstGeom>
            <a:noFill/>
          </p:spPr>
        </p:pic>
        <p:pic>
          <p:nvPicPr>
            <p:cNvPr id="27" name="Picture 3" descr="Tessafilm_7">
              <a:extLst>
                <a:ext uri="{FF2B5EF4-FFF2-40B4-BE49-F238E27FC236}">
                  <a16:creationId xmlns:a16="http://schemas.microsoft.com/office/drawing/2014/main" id="{7682EF7A-DAF5-47B7-8729-1436FAE37DB5}"/>
                </a:ext>
              </a:extLst>
            </p:cNvPr>
            <p:cNvPicPr>
              <a:picLocks noChangeAspect="1" noChangeArrowheads="1"/>
            </p:cNvPicPr>
            <p:nvPr/>
          </p:nvPicPr>
          <p:blipFill>
            <a:blip r:embed="rId13" cstate="print"/>
            <a:srcRect l="70392" b="89275"/>
            <a:stretch>
              <a:fillRect/>
            </a:stretch>
          </p:blipFill>
          <p:spPr bwMode="auto">
            <a:xfrm rot="21582707">
              <a:off x="7146813" y="1215131"/>
              <a:ext cx="1114078" cy="545824"/>
            </a:xfrm>
            <a:prstGeom prst="rect">
              <a:avLst/>
            </a:prstGeom>
            <a:noFill/>
          </p:spPr>
        </p:pic>
      </p:grpSp>
      <p:sp>
        <p:nvSpPr>
          <p:cNvPr id="22" name="Textfeld 21">
            <a:extLst>
              <a:ext uri="{FF2B5EF4-FFF2-40B4-BE49-F238E27FC236}">
                <a16:creationId xmlns:a16="http://schemas.microsoft.com/office/drawing/2014/main" id="{E581CBDA-7D7C-4E10-BF99-FF7062406E60}"/>
              </a:ext>
            </a:extLst>
          </p:cNvPr>
          <p:cNvSpPr txBox="1"/>
          <p:nvPr/>
        </p:nvSpPr>
        <p:spPr>
          <a:xfrm>
            <a:off x="2713124" y="6193130"/>
            <a:ext cx="2865863" cy="261610"/>
          </a:xfrm>
          <a:prstGeom prst="rect">
            <a:avLst/>
          </a:prstGeom>
          <a:noFill/>
        </p:spPr>
        <p:txBody>
          <a:bodyPr wrap="square" rtlCol="0">
            <a:spAutoFit/>
          </a:bodyPr>
          <a:lstStyle/>
          <a:p>
            <a:pPr algn="r"/>
            <a:r>
              <a:rPr lang="de-DE" sz="1100" dirty="0">
                <a:solidFill>
                  <a:schemeClr val="bg1">
                    <a:lumMod val="50000"/>
                  </a:schemeClr>
                </a:solidFill>
              </a:rPr>
              <a:t>Bild: </a:t>
            </a:r>
            <a:r>
              <a:rPr lang="de-DE" sz="1100" dirty="0">
                <a:solidFill>
                  <a:schemeClr val="bg1">
                    <a:lumMod val="50000"/>
                  </a:schemeClr>
                </a:solidFill>
                <a:hlinkClick r:id="rId14"/>
              </a:rPr>
              <a:t>Herstellerfoto</a:t>
            </a:r>
            <a:endParaRPr lang="de-DE" sz="1100" dirty="0">
              <a:solidFill>
                <a:schemeClr val="bg1">
                  <a:lumMod val="50000"/>
                </a:schemeClr>
              </a:solidFill>
            </a:endParaRPr>
          </a:p>
        </p:txBody>
      </p:sp>
      <p:sp>
        <p:nvSpPr>
          <p:cNvPr id="24" name="Textfeld 23">
            <a:extLst>
              <a:ext uri="{FF2B5EF4-FFF2-40B4-BE49-F238E27FC236}">
                <a16:creationId xmlns:a16="http://schemas.microsoft.com/office/drawing/2014/main" id="{AC957BE7-E0C2-4945-82AD-CAB943947E07}"/>
              </a:ext>
            </a:extLst>
          </p:cNvPr>
          <p:cNvSpPr txBox="1"/>
          <p:nvPr/>
        </p:nvSpPr>
        <p:spPr>
          <a:xfrm>
            <a:off x="8255615" y="6397691"/>
            <a:ext cx="2865863" cy="261610"/>
          </a:xfrm>
          <a:prstGeom prst="rect">
            <a:avLst/>
          </a:prstGeom>
          <a:noFill/>
        </p:spPr>
        <p:txBody>
          <a:bodyPr wrap="square" rtlCol="0">
            <a:spAutoFit/>
          </a:bodyPr>
          <a:lstStyle/>
          <a:p>
            <a:pPr algn="r"/>
            <a:r>
              <a:rPr lang="de-DE" sz="1100" dirty="0">
                <a:solidFill>
                  <a:schemeClr val="bg1">
                    <a:lumMod val="50000"/>
                  </a:schemeClr>
                </a:solidFill>
              </a:rPr>
              <a:t>Bild: Nathan </a:t>
            </a:r>
            <a:r>
              <a:rPr lang="de-DE" sz="1100" dirty="0" err="1">
                <a:solidFill>
                  <a:schemeClr val="bg1">
                    <a:lumMod val="50000"/>
                  </a:schemeClr>
                </a:solidFill>
              </a:rPr>
              <a:t>Proudlove</a:t>
            </a:r>
            <a:r>
              <a:rPr lang="de-DE" sz="1100" dirty="0">
                <a:solidFill>
                  <a:schemeClr val="bg1">
                    <a:lumMod val="50000"/>
                  </a:schemeClr>
                </a:solidFill>
              </a:rPr>
              <a:t>, </a:t>
            </a:r>
            <a:r>
              <a:rPr lang="de-DE" sz="1100" dirty="0" err="1">
                <a:solidFill>
                  <a:schemeClr val="bg1">
                    <a:lumMod val="50000"/>
                  </a:schemeClr>
                </a:solidFill>
              </a:rPr>
              <a:t>flickr</a:t>
            </a:r>
            <a:r>
              <a:rPr lang="de-DE" sz="1100" dirty="0">
                <a:solidFill>
                  <a:schemeClr val="bg1">
                    <a:lumMod val="50000"/>
                  </a:schemeClr>
                </a:solidFill>
              </a:rPr>
              <a:t>, BY-NC</a:t>
            </a:r>
          </a:p>
        </p:txBody>
      </p:sp>
      <p:sp>
        <p:nvSpPr>
          <p:cNvPr id="29" name="Textfeld 28">
            <a:extLst>
              <a:ext uri="{FF2B5EF4-FFF2-40B4-BE49-F238E27FC236}">
                <a16:creationId xmlns:a16="http://schemas.microsoft.com/office/drawing/2014/main" id="{7496F821-268B-4A21-A74A-92B385D053D7}"/>
              </a:ext>
            </a:extLst>
          </p:cNvPr>
          <p:cNvSpPr txBox="1"/>
          <p:nvPr/>
        </p:nvSpPr>
        <p:spPr>
          <a:xfrm rot="16200000">
            <a:off x="11070887" y="2028494"/>
            <a:ext cx="1813591" cy="261610"/>
          </a:xfrm>
          <a:prstGeom prst="rect">
            <a:avLst/>
          </a:prstGeom>
          <a:noFill/>
        </p:spPr>
        <p:txBody>
          <a:bodyPr wrap="square" rtlCol="0">
            <a:spAutoFit/>
          </a:bodyPr>
          <a:lstStyle/>
          <a:p>
            <a:pPr algn="r"/>
            <a:r>
              <a:rPr lang="de-DE" sz="1100" dirty="0">
                <a:solidFill>
                  <a:schemeClr val="bg1">
                    <a:lumMod val="50000"/>
                  </a:schemeClr>
                </a:solidFill>
              </a:rPr>
              <a:t>Infos aus: Buller et al. 2019</a:t>
            </a:r>
          </a:p>
        </p:txBody>
      </p:sp>
    </p:spTree>
    <p:extLst>
      <p:ext uri="{BB962C8B-B14F-4D97-AF65-F5344CB8AC3E}">
        <p14:creationId xmlns:p14="http://schemas.microsoft.com/office/powerpoint/2010/main" val="2623270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Beispiele für moderne Roboter</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14</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 name="Gruppieren 3">
            <a:extLst>
              <a:ext uri="{FF2B5EF4-FFF2-40B4-BE49-F238E27FC236}">
                <a16:creationId xmlns:a16="http://schemas.microsoft.com/office/drawing/2014/main" id="{B07083C6-2C59-49CF-A348-532CAE9ED2F7}"/>
              </a:ext>
            </a:extLst>
          </p:cNvPr>
          <p:cNvGrpSpPr/>
          <p:nvPr/>
        </p:nvGrpSpPr>
        <p:grpSpPr>
          <a:xfrm>
            <a:off x="244580" y="1054036"/>
            <a:ext cx="5729480" cy="5408726"/>
            <a:chOff x="253606" y="1391437"/>
            <a:chExt cx="5729480" cy="4822632"/>
          </a:xfrm>
        </p:grpSpPr>
        <p:sp>
          <p:nvSpPr>
            <p:cNvPr id="13" name="Rechteck 12">
              <a:extLst>
                <a:ext uri="{FF2B5EF4-FFF2-40B4-BE49-F238E27FC236}">
                  <a16:creationId xmlns:a16="http://schemas.microsoft.com/office/drawing/2014/main" id="{06E0FF8C-F014-4114-B128-9B4973D67006}"/>
                </a:ext>
              </a:extLst>
            </p:cNvPr>
            <p:cNvSpPr/>
            <p:nvPr/>
          </p:nvSpPr>
          <p:spPr bwMode="gray">
            <a:xfrm>
              <a:off x="691123" y="1568400"/>
              <a:ext cx="4887864"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sv-SE" sz="2000" b="1" noProof="1">
                  <a:solidFill>
                    <a:srgbClr val="094C74"/>
                  </a:solidFill>
                  <a:cs typeface="Arial" charset="0"/>
                </a:rPr>
                <a:t>Pepper (Kategorie Sozialer Roboter) </a:t>
              </a: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Fokus: Interaktion mit dem Menschen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erster humanoider Roboter, der die Gefühle von Menschen erkennt und in Echtzeit reagieren kann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zur Realisierung vielfältiger Aufgaben in Restaurants, Banken, Hotels, Krankenhäusern, Einkaufszentren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imitiert Bewegungen des Menschen inkl. Körpersprache und emotionsähnlichen Reaktionen, „kann zuhören“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„verwandt“ mit dem humanoiden Roboter NAO</a:t>
              </a:r>
            </a:p>
          </p:txBody>
        </p:sp>
        <p:pic>
          <p:nvPicPr>
            <p:cNvPr id="21" name="Picture 6" descr="Tessafilm_5">
              <a:extLst>
                <a:ext uri="{FF2B5EF4-FFF2-40B4-BE49-F238E27FC236}">
                  <a16:creationId xmlns:a16="http://schemas.microsoft.com/office/drawing/2014/main" id="{607F58CC-B9A9-408D-AB0E-21B7496DE550}"/>
                </a:ext>
              </a:extLst>
            </p:cNvPr>
            <p:cNvPicPr>
              <a:picLocks noChangeAspect="1" noChangeArrowheads="1"/>
            </p:cNvPicPr>
            <p:nvPr/>
          </p:nvPicPr>
          <p:blipFill>
            <a:blip r:embed="rId12" cstate="print"/>
            <a:srcRect l="75725" t="1588" b="90588"/>
            <a:stretch>
              <a:fillRect/>
            </a:stretch>
          </p:blipFill>
          <p:spPr bwMode="auto">
            <a:xfrm rot="20890902">
              <a:off x="5158329" y="1391437"/>
              <a:ext cx="824757" cy="438905"/>
            </a:xfrm>
            <a:prstGeom prst="rect">
              <a:avLst/>
            </a:prstGeom>
            <a:noFill/>
          </p:spPr>
        </p:pic>
        <p:pic>
          <p:nvPicPr>
            <p:cNvPr id="25" name="Picture 3" descr="Tessafilm_7">
              <a:extLst>
                <a:ext uri="{FF2B5EF4-FFF2-40B4-BE49-F238E27FC236}">
                  <a16:creationId xmlns:a16="http://schemas.microsoft.com/office/drawing/2014/main" id="{7539D618-DFDA-4CB5-9492-FF1AFD9D23A9}"/>
                </a:ext>
              </a:extLst>
            </p:cNvPr>
            <p:cNvPicPr>
              <a:picLocks noChangeAspect="1" noChangeArrowheads="1"/>
            </p:cNvPicPr>
            <p:nvPr/>
          </p:nvPicPr>
          <p:blipFill>
            <a:blip r:embed="rId13" cstate="print"/>
            <a:srcRect l="70392" b="89275"/>
            <a:stretch>
              <a:fillRect/>
            </a:stretch>
          </p:blipFill>
          <p:spPr bwMode="auto">
            <a:xfrm rot="1311010">
              <a:off x="253606" y="5730681"/>
              <a:ext cx="1114078" cy="483388"/>
            </a:xfrm>
            <a:prstGeom prst="rect">
              <a:avLst/>
            </a:prstGeom>
            <a:noFill/>
          </p:spPr>
        </p:pic>
      </p:grpSp>
      <p:grpSp>
        <p:nvGrpSpPr>
          <p:cNvPr id="2" name="Gruppieren 1">
            <a:extLst>
              <a:ext uri="{FF2B5EF4-FFF2-40B4-BE49-F238E27FC236}">
                <a16:creationId xmlns:a16="http://schemas.microsoft.com/office/drawing/2014/main" id="{F1280E83-5A7C-4421-B535-69DAFBF7B2F5}"/>
              </a:ext>
            </a:extLst>
          </p:cNvPr>
          <p:cNvGrpSpPr/>
          <p:nvPr/>
        </p:nvGrpSpPr>
        <p:grpSpPr>
          <a:xfrm>
            <a:off x="6503121" y="1040417"/>
            <a:ext cx="4665134" cy="5804533"/>
            <a:chOff x="6611427" y="1215131"/>
            <a:chExt cx="4665134" cy="4885778"/>
          </a:xfrm>
        </p:grpSpPr>
        <p:sp>
          <p:nvSpPr>
            <p:cNvPr id="37" name="Rechteck 36">
              <a:extLst>
                <a:ext uri="{FF2B5EF4-FFF2-40B4-BE49-F238E27FC236}">
                  <a16:creationId xmlns:a16="http://schemas.microsoft.com/office/drawing/2014/main" id="{E9807DFD-B2FA-4041-80BD-5EC526894736}"/>
                </a:ext>
              </a:extLst>
            </p:cNvPr>
            <p:cNvSpPr/>
            <p:nvPr/>
          </p:nvSpPr>
          <p:spPr bwMode="gray">
            <a:xfrm>
              <a:off x="6611427" y="1556274"/>
              <a:ext cx="4510051"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p:txBody>
        </p:sp>
        <p:pic>
          <p:nvPicPr>
            <p:cNvPr id="23" name="Picture 6" descr="Tessafilm_5">
              <a:extLst>
                <a:ext uri="{FF2B5EF4-FFF2-40B4-BE49-F238E27FC236}">
                  <a16:creationId xmlns:a16="http://schemas.microsoft.com/office/drawing/2014/main" id="{12BF5C56-E1E5-4F3B-9027-56B96ABD5446}"/>
                </a:ext>
              </a:extLst>
            </p:cNvPr>
            <p:cNvPicPr>
              <a:picLocks noChangeAspect="1" noChangeArrowheads="1"/>
            </p:cNvPicPr>
            <p:nvPr/>
          </p:nvPicPr>
          <p:blipFill>
            <a:blip r:embed="rId12" cstate="print"/>
            <a:srcRect l="75725" t="1588" b="90588"/>
            <a:stretch>
              <a:fillRect/>
            </a:stretch>
          </p:blipFill>
          <p:spPr bwMode="auto">
            <a:xfrm rot="20968276">
              <a:off x="10388621" y="5636130"/>
              <a:ext cx="887940" cy="464779"/>
            </a:xfrm>
            <a:prstGeom prst="rect">
              <a:avLst/>
            </a:prstGeom>
            <a:noFill/>
          </p:spPr>
        </p:pic>
        <p:pic>
          <p:nvPicPr>
            <p:cNvPr id="27" name="Picture 3" descr="Tessafilm_7">
              <a:extLst>
                <a:ext uri="{FF2B5EF4-FFF2-40B4-BE49-F238E27FC236}">
                  <a16:creationId xmlns:a16="http://schemas.microsoft.com/office/drawing/2014/main" id="{7682EF7A-DAF5-47B7-8729-1436FAE37DB5}"/>
                </a:ext>
              </a:extLst>
            </p:cNvPr>
            <p:cNvPicPr>
              <a:picLocks noChangeAspect="1" noChangeArrowheads="1"/>
            </p:cNvPicPr>
            <p:nvPr/>
          </p:nvPicPr>
          <p:blipFill>
            <a:blip r:embed="rId13" cstate="print"/>
            <a:srcRect l="70392" b="89275"/>
            <a:stretch>
              <a:fillRect/>
            </a:stretch>
          </p:blipFill>
          <p:spPr bwMode="auto">
            <a:xfrm rot="21582707">
              <a:off x="7146813" y="1215131"/>
              <a:ext cx="1114078" cy="545824"/>
            </a:xfrm>
            <a:prstGeom prst="rect">
              <a:avLst/>
            </a:prstGeom>
            <a:noFill/>
          </p:spPr>
        </p:pic>
      </p:grpSp>
      <p:sp>
        <p:nvSpPr>
          <p:cNvPr id="24" name="Textfeld 23">
            <a:extLst>
              <a:ext uri="{FF2B5EF4-FFF2-40B4-BE49-F238E27FC236}">
                <a16:creationId xmlns:a16="http://schemas.microsoft.com/office/drawing/2014/main" id="{AC957BE7-E0C2-4945-82AD-CAB943947E07}"/>
              </a:ext>
            </a:extLst>
          </p:cNvPr>
          <p:cNvSpPr txBox="1"/>
          <p:nvPr/>
        </p:nvSpPr>
        <p:spPr>
          <a:xfrm>
            <a:off x="2352688" y="6338741"/>
            <a:ext cx="3334606" cy="261610"/>
          </a:xfrm>
          <a:prstGeom prst="rect">
            <a:avLst/>
          </a:prstGeom>
          <a:noFill/>
        </p:spPr>
        <p:txBody>
          <a:bodyPr wrap="square" rtlCol="0">
            <a:spAutoFit/>
          </a:bodyPr>
          <a:lstStyle/>
          <a:p>
            <a:pPr algn="r"/>
            <a:r>
              <a:rPr lang="de-DE" sz="1100" dirty="0">
                <a:solidFill>
                  <a:schemeClr val="bg1">
                    <a:lumMod val="50000"/>
                  </a:schemeClr>
                </a:solidFill>
              </a:rPr>
              <a:t>Bild: </a:t>
            </a:r>
            <a:r>
              <a:rPr lang="en-US" sz="1100" dirty="0">
                <a:solidFill>
                  <a:schemeClr val="bg1">
                    <a:lumMod val="50000"/>
                  </a:schemeClr>
                </a:solidFill>
              </a:rPr>
              <a:t>Xavier </a:t>
            </a:r>
            <a:r>
              <a:rPr lang="en-US" sz="1100" dirty="0" err="1">
                <a:solidFill>
                  <a:schemeClr val="bg1">
                    <a:lumMod val="50000"/>
                  </a:schemeClr>
                </a:solidFill>
              </a:rPr>
              <a:t>Caré</a:t>
            </a:r>
            <a:r>
              <a:rPr lang="en-US" sz="1100" dirty="0">
                <a:solidFill>
                  <a:schemeClr val="bg1">
                    <a:lumMod val="50000"/>
                  </a:schemeClr>
                </a:solidFill>
              </a:rPr>
              <a:t> / Wikimedia Commons / CC-BY-SA</a:t>
            </a:r>
            <a:endParaRPr lang="de-DE" sz="1100" dirty="0">
              <a:solidFill>
                <a:schemeClr val="bg1">
                  <a:lumMod val="50000"/>
                </a:schemeClr>
              </a:solidFill>
            </a:endParaRPr>
          </a:p>
        </p:txBody>
      </p:sp>
      <p:sp>
        <p:nvSpPr>
          <p:cNvPr id="29" name="Textfeld 28">
            <a:extLst>
              <a:ext uri="{FF2B5EF4-FFF2-40B4-BE49-F238E27FC236}">
                <a16:creationId xmlns:a16="http://schemas.microsoft.com/office/drawing/2014/main" id="{CCDCEC96-C897-4187-BFD9-E74EEE9763B2}"/>
              </a:ext>
            </a:extLst>
          </p:cNvPr>
          <p:cNvSpPr txBox="1"/>
          <p:nvPr/>
        </p:nvSpPr>
        <p:spPr>
          <a:xfrm rot="16200000">
            <a:off x="11070887" y="2028494"/>
            <a:ext cx="1813591" cy="261610"/>
          </a:xfrm>
          <a:prstGeom prst="rect">
            <a:avLst/>
          </a:prstGeom>
          <a:noFill/>
        </p:spPr>
        <p:txBody>
          <a:bodyPr wrap="square" rtlCol="0">
            <a:spAutoFit/>
          </a:bodyPr>
          <a:lstStyle/>
          <a:p>
            <a:pPr algn="r"/>
            <a:r>
              <a:rPr lang="de-DE" sz="1100" dirty="0">
                <a:solidFill>
                  <a:schemeClr val="bg1">
                    <a:lumMod val="50000"/>
                  </a:schemeClr>
                </a:solidFill>
              </a:rPr>
              <a:t>Infos aus: Buller et al. 2019</a:t>
            </a:r>
          </a:p>
        </p:txBody>
      </p:sp>
    </p:spTree>
    <p:extLst>
      <p:ext uri="{BB962C8B-B14F-4D97-AF65-F5344CB8AC3E}">
        <p14:creationId xmlns:p14="http://schemas.microsoft.com/office/powerpoint/2010/main" val="65963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Beispiele für moderne Roboter</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15</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 name="Gruppieren 3">
            <a:extLst>
              <a:ext uri="{FF2B5EF4-FFF2-40B4-BE49-F238E27FC236}">
                <a16:creationId xmlns:a16="http://schemas.microsoft.com/office/drawing/2014/main" id="{B07083C6-2C59-49CF-A348-532CAE9ED2F7}"/>
              </a:ext>
            </a:extLst>
          </p:cNvPr>
          <p:cNvGrpSpPr/>
          <p:nvPr/>
        </p:nvGrpSpPr>
        <p:grpSpPr>
          <a:xfrm>
            <a:off x="244580" y="1054036"/>
            <a:ext cx="5729480" cy="5408726"/>
            <a:chOff x="253606" y="1391437"/>
            <a:chExt cx="5729480" cy="4822632"/>
          </a:xfrm>
        </p:grpSpPr>
        <p:sp>
          <p:nvSpPr>
            <p:cNvPr id="13" name="Rechteck 12">
              <a:extLst>
                <a:ext uri="{FF2B5EF4-FFF2-40B4-BE49-F238E27FC236}">
                  <a16:creationId xmlns:a16="http://schemas.microsoft.com/office/drawing/2014/main" id="{06E0FF8C-F014-4114-B128-9B4973D67006}"/>
                </a:ext>
              </a:extLst>
            </p:cNvPr>
            <p:cNvSpPr/>
            <p:nvPr/>
          </p:nvSpPr>
          <p:spPr bwMode="gray">
            <a:xfrm>
              <a:off x="691123" y="1568400"/>
              <a:ext cx="4887864" cy="436374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sv-SE" sz="2000" b="1" noProof="1">
                  <a:solidFill>
                    <a:srgbClr val="094C74"/>
                  </a:solidFill>
                  <a:cs typeface="Arial" charset="0"/>
                </a:rPr>
                <a:t>Paro (Kategorie Sozialer Roboter) </a:t>
              </a: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Einsatzort: tiergestützte Therapie, in den Bereichen, in denen Patienten sich nicht um ein echtes Tier kümmern können oder keinen Zugang zu diesen haben können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optisch dem Sattelrobbenbaby ähnlich</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Kunstpelz ist weich und strapazierfähig</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Kopf bewegt sich in Richtung der Schallquelle</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Augen blinzeln regelmäßig, schließen sich bei Streicheln des Fells</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Sensoren im Fell reagieren auf Berührung</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65000"/>
                      <a:lumOff val="35000"/>
                    </a:schemeClr>
                  </a:solidFill>
                  <a:cs typeface="Arial" charset="0"/>
                </a:rPr>
                <a:t>Gesicht, Körperbewegung und Töne drücken Gefühle aus</a:t>
              </a:r>
            </a:p>
          </p:txBody>
        </p:sp>
        <p:pic>
          <p:nvPicPr>
            <p:cNvPr id="21" name="Picture 6" descr="Tessafilm_5">
              <a:extLst>
                <a:ext uri="{FF2B5EF4-FFF2-40B4-BE49-F238E27FC236}">
                  <a16:creationId xmlns:a16="http://schemas.microsoft.com/office/drawing/2014/main" id="{607F58CC-B9A9-408D-AB0E-21B7496DE550}"/>
                </a:ext>
              </a:extLst>
            </p:cNvPr>
            <p:cNvPicPr>
              <a:picLocks noChangeAspect="1" noChangeArrowheads="1"/>
            </p:cNvPicPr>
            <p:nvPr/>
          </p:nvPicPr>
          <p:blipFill>
            <a:blip r:embed="rId12" cstate="print"/>
            <a:srcRect l="75725" t="1588" b="90588"/>
            <a:stretch>
              <a:fillRect/>
            </a:stretch>
          </p:blipFill>
          <p:spPr bwMode="auto">
            <a:xfrm rot="20890902">
              <a:off x="5158329" y="1391437"/>
              <a:ext cx="824757" cy="438905"/>
            </a:xfrm>
            <a:prstGeom prst="rect">
              <a:avLst/>
            </a:prstGeom>
            <a:noFill/>
          </p:spPr>
        </p:pic>
        <p:pic>
          <p:nvPicPr>
            <p:cNvPr id="25" name="Picture 3" descr="Tessafilm_7">
              <a:extLst>
                <a:ext uri="{FF2B5EF4-FFF2-40B4-BE49-F238E27FC236}">
                  <a16:creationId xmlns:a16="http://schemas.microsoft.com/office/drawing/2014/main" id="{7539D618-DFDA-4CB5-9492-FF1AFD9D23A9}"/>
                </a:ext>
              </a:extLst>
            </p:cNvPr>
            <p:cNvPicPr>
              <a:picLocks noChangeAspect="1" noChangeArrowheads="1"/>
            </p:cNvPicPr>
            <p:nvPr/>
          </p:nvPicPr>
          <p:blipFill>
            <a:blip r:embed="rId13" cstate="print"/>
            <a:srcRect l="70392" b="89275"/>
            <a:stretch>
              <a:fillRect/>
            </a:stretch>
          </p:blipFill>
          <p:spPr bwMode="auto">
            <a:xfrm rot="1311010">
              <a:off x="253606" y="5730681"/>
              <a:ext cx="1114078" cy="483388"/>
            </a:xfrm>
            <a:prstGeom prst="rect">
              <a:avLst/>
            </a:prstGeom>
            <a:noFill/>
          </p:spPr>
        </p:pic>
      </p:grpSp>
      <p:grpSp>
        <p:nvGrpSpPr>
          <p:cNvPr id="2" name="Gruppieren 1">
            <a:extLst>
              <a:ext uri="{FF2B5EF4-FFF2-40B4-BE49-F238E27FC236}">
                <a16:creationId xmlns:a16="http://schemas.microsoft.com/office/drawing/2014/main" id="{F1280E83-5A7C-4421-B535-69DAFBF7B2F5}"/>
              </a:ext>
            </a:extLst>
          </p:cNvPr>
          <p:cNvGrpSpPr/>
          <p:nvPr/>
        </p:nvGrpSpPr>
        <p:grpSpPr>
          <a:xfrm>
            <a:off x="5924219" y="945022"/>
            <a:ext cx="5516793" cy="4275109"/>
            <a:chOff x="6611427" y="1215131"/>
            <a:chExt cx="4787291" cy="3598435"/>
          </a:xfrm>
        </p:grpSpPr>
        <p:sp>
          <p:nvSpPr>
            <p:cNvPr id="37" name="Rechteck 36">
              <a:extLst>
                <a:ext uri="{FF2B5EF4-FFF2-40B4-BE49-F238E27FC236}">
                  <a16:creationId xmlns:a16="http://schemas.microsoft.com/office/drawing/2014/main" id="{E9807DFD-B2FA-4041-80BD-5EC526894736}"/>
                </a:ext>
              </a:extLst>
            </p:cNvPr>
            <p:cNvSpPr/>
            <p:nvPr/>
          </p:nvSpPr>
          <p:spPr bwMode="gray">
            <a:xfrm>
              <a:off x="6611427" y="1556274"/>
              <a:ext cx="4510051" cy="3064807"/>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a:p>
              <a:pPr algn="ctr">
                <a:lnSpc>
                  <a:spcPct val="95000"/>
                </a:lnSpc>
                <a:spcAft>
                  <a:spcPts val="800"/>
                </a:spcAft>
                <a:buClr>
                  <a:srgbClr val="969696"/>
                </a:buClr>
              </a:pPr>
              <a:endParaRPr lang="de-DE" sz="1700" b="1" noProof="1">
                <a:solidFill>
                  <a:srgbClr val="094C74"/>
                </a:solidFill>
                <a:cs typeface="Arial" charset="0"/>
              </a:endParaRPr>
            </a:p>
          </p:txBody>
        </p:sp>
        <p:pic>
          <p:nvPicPr>
            <p:cNvPr id="23" name="Picture 6" descr="Tessafilm_5">
              <a:extLst>
                <a:ext uri="{FF2B5EF4-FFF2-40B4-BE49-F238E27FC236}">
                  <a16:creationId xmlns:a16="http://schemas.microsoft.com/office/drawing/2014/main" id="{12BF5C56-E1E5-4F3B-9027-56B96ABD5446}"/>
                </a:ext>
              </a:extLst>
            </p:cNvPr>
            <p:cNvPicPr>
              <a:picLocks noChangeAspect="1" noChangeArrowheads="1"/>
            </p:cNvPicPr>
            <p:nvPr/>
          </p:nvPicPr>
          <p:blipFill>
            <a:blip r:embed="rId12" cstate="print"/>
            <a:srcRect l="75725" t="1588" b="90588"/>
            <a:stretch>
              <a:fillRect/>
            </a:stretch>
          </p:blipFill>
          <p:spPr bwMode="auto">
            <a:xfrm rot="20968276">
              <a:off x="10510778" y="4348787"/>
              <a:ext cx="887940" cy="464779"/>
            </a:xfrm>
            <a:prstGeom prst="rect">
              <a:avLst/>
            </a:prstGeom>
            <a:noFill/>
          </p:spPr>
        </p:pic>
        <p:pic>
          <p:nvPicPr>
            <p:cNvPr id="27" name="Picture 3" descr="Tessafilm_7">
              <a:extLst>
                <a:ext uri="{FF2B5EF4-FFF2-40B4-BE49-F238E27FC236}">
                  <a16:creationId xmlns:a16="http://schemas.microsoft.com/office/drawing/2014/main" id="{7682EF7A-DAF5-47B7-8729-1436FAE37DB5}"/>
                </a:ext>
              </a:extLst>
            </p:cNvPr>
            <p:cNvPicPr>
              <a:picLocks noChangeAspect="1" noChangeArrowheads="1"/>
            </p:cNvPicPr>
            <p:nvPr/>
          </p:nvPicPr>
          <p:blipFill>
            <a:blip r:embed="rId13" cstate="print"/>
            <a:srcRect l="70392" b="89275"/>
            <a:stretch>
              <a:fillRect/>
            </a:stretch>
          </p:blipFill>
          <p:spPr bwMode="auto">
            <a:xfrm rot="21582707">
              <a:off x="7146813" y="1215131"/>
              <a:ext cx="1114078" cy="545824"/>
            </a:xfrm>
            <a:prstGeom prst="rect">
              <a:avLst/>
            </a:prstGeom>
            <a:noFill/>
          </p:spPr>
        </p:pic>
      </p:grpSp>
      <p:sp>
        <p:nvSpPr>
          <p:cNvPr id="24" name="Textfeld 23">
            <a:extLst>
              <a:ext uri="{FF2B5EF4-FFF2-40B4-BE49-F238E27FC236}">
                <a16:creationId xmlns:a16="http://schemas.microsoft.com/office/drawing/2014/main" id="{AC957BE7-E0C2-4945-82AD-CAB943947E07}"/>
              </a:ext>
            </a:extLst>
          </p:cNvPr>
          <p:cNvSpPr txBox="1"/>
          <p:nvPr/>
        </p:nvSpPr>
        <p:spPr>
          <a:xfrm>
            <a:off x="2352688" y="6338741"/>
            <a:ext cx="3334606" cy="261610"/>
          </a:xfrm>
          <a:prstGeom prst="rect">
            <a:avLst/>
          </a:prstGeom>
          <a:noFill/>
        </p:spPr>
        <p:txBody>
          <a:bodyPr wrap="square" rtlCol="0">
            <a:spAutoFit/>
          </a:bodyPr>
          <a:lstStyle/>
          <a:p>
            <a:pPr algn="r"/>
            <a:r>
              <a:rPr lang="de-DE" sz="1100" dirty="0">
                <a:solidFill>
                  <a:schemeClr val="bg1">
                    <a:lumMod val="50000"/>
                  </a:schemeClr>
                </a:solidFill>
              </a:rPr>
              <a:t>Bild: </a:t>
            </a:r>
            <a:r>
              <a:rPr lang="en-US" sz="1100" dirty="0">
                <a:solidFill>
                  <a:schemeClr val="bg1">
                    <a:lumMod val="50000"/>
                  </a:schemeClr>
                </a:solidFill>
              </a:rPr>
              <a:t>Andreas </a:t>
            </a:r>
            <a:r>
              <a:rPr lang="en-US" sz="1100" dirty="0" err="1">
                <a:solidFill>
                  <a:schemeClr val="bg1">
                    <a:lumMod val="50000"/>
                  </a:schemeClr>
                </a:solidFill>
              </a:rPr>
              <a:t>Schepers</a:t>
            </a:r>
            <a:r>
              <a:rPr lang="en-US" sz="1100" dirty="0">
                <a:solidFill>
                  <a:schemeClr val="bg1">
                    <a:lumMod val="50000"/>
                  </a:schemeClr>
                </a:solidFill>
              </a:rPr>
              <a:t>/ </a:t>
            </a:r>
            <a:r>
              <a:rPr lang="en-US" sz="1100" dirty="0" err="1">
                <a:solidFill>
                  <a:schemeClr val="bg1">
                    <a:lumMod val="50000"/>
                  </a:schemeClr>
                </a:solidFill>
              </a:rPr>
              <a:t>flickr</a:t>
            </a:r>
            <a:r>
              <a:rPr lang="en-US" sz="1100" dirty="0">
                <a:solidFill>
                  <a:schemeClr val="bg1">
                    <a:lumMod val="50000"/>
                  </a:schemeClr>
                </a:solidFill>
              </a:rPr>
              <a:t> / CC-BY-NC-SA</a:t>
            </a:r>
            <a:endParaRPr lang="de-DE" sz="1100" dirty="0">
              <a:solidFill>
                <a:schemeClr val="bg1">
                  <a:lumMod val="50000"/>
                </a:schemeClr>
              </a:solidFill>
            </a:endParaRPr>
          </a:p>
        </p:txBody>
      </p:sp>
      <p:sp>
        <p:nvSpPr>
          <p:cNvPr id="26" name="Textfeld 25">
            <a:extLst>
              <a:ext uri="{FF2B5EF4-FFF2-40B4-BE49-F238E27FC236}">
                <a16:creationId xmlns:a16="http://schemas.microsoft.com/office/drawing/2014/main" id="{765DC51B-5529-45D8-B89C-2500A8AC02BD}"/>
              </a:ext>
            </a:extLst>
          </p:cNvPr>
          <p:cNvSpPr txBox="1"/>
          <p:nvPr/>
        </p:nvSpPr>
        <p:spPr>
          <a:xfrm rot="16200000">
            <a:off x="11070887" y="2028494"/>
            <a:ext cx="1813591" cy="261610"/>
          </a:xfrm>
          <a:prstGeom prst="rect">
            <a:avLst/>
          </a:prstGeom>
          <a:noFill/>
        </p:spPr>
        <p:txBody>
          <a:bodyPr wrap="square" rtlCol="0">
            <a:spAutoFit/>
          </a:bodyPr>
          <a:lstStyle/>
          <a:p>
            <a:pPr algn="r"/>
            <a:r>
              <a:rPr lang="de-DE" sz="1100" dirty="0">
                <a:solidFill>
                  <a:schemeClr val="bg1">
                    <a:lumMod val="50000"/>
                  </a:schemeClr>
                </a:solidFill>
              </a:rPr>
              <a:t>Infos aus: Buller et al. 2019</a:t>
            </a:r>
          </a:p>
        </p:txBody>
      </p:sp>
    </p:spTree>
    <p:extLst>
      <p:ext uri="{BB962C8B-B14F-4D97-AF65-F5344CB8AC3E}">
        <p14:creationId xmlns:p14="http://schemas.microsoft.com/office/powerpoint/2010/main" val="2421946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Robotertypen</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16</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9" name="Textfeld 28">
            <a:extLst>
              <a:ext uri="{FF2B5EF4-FFF2-40B4-BE49-F238E27FC236}">
                <a16:creationId xmlns:a16="http://schemas.microsoft.com/office/drawing/2014/main" id="{A9B60CDE-C8C5-4803-9E72-6C122F38BAC8}"/>
              </a:ext>
            </a:extLst>
          </p:cNvPr>
          <p:cNvSpPr txBox="1"/>
          <p:nvPr/>
        </p:nvSpPr>
        <p:spPr>
          <a:xfrm>
            <a:off x="9066641" y="5996349"/>
            <a:ext cx="2865863" cy="307777"/>
          </a:xfrm>
          <a:prstGeom prst="rect">
            <a:avLst/>
          </a:prstGeom>
          <a:noFill/>
        </p:spPr>
        <p:txBody>
          <a:bodyPr wrap="square" rtlCol="0">
            <a:spAutoFit/>
          </a:bodyPr>
          <a:lstStyle/>
          <a:p>
            <a:pPr algn="r"/>
            <a:r>
              <a:rPr lang="de-DE" sz="1400" dirty="0">
                <a:solidFill>
                  <a:schemeClr val="bg1">
                    <a:lumMod val="50000"/>
                  </a:schemeClr>
                </a:solidFill>
              </a:rPr>
              <a:t>vgl. Buller et al. 2019, S. 26 f.</a:t>
            </a:r>
          </a:p>
        </p:txBody>
      </p:sp>
      <p:sp>
        <p:nvSpPr>
          <p:cNvPr id="13" name="Rechteck 12">
            <a:extLst>
              <a:ext uri="{FF2B5EF4-FFF2-40B4-BE49-F238E27FC236}">
                <a16:creationId xmlns:a16="http://schemas.microsoft.com/office/drawing/2014/main" id="{59A4DF73-E2AF-4633-8A9F-1543F0D2A3E9}"/>
              </a:ext>
            </a:extLst>
          </p:cNvPr>
          <p:cNvSpPr/>
          <p:nvPr/>
        </p:nvSpPr>
        <p:spPr bwMode="gray">
          <a:xfrm>
            <a:off x="311271" y="1270386"/>
            <a:ext cx="3747290" cy="1415194"/>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Soziale Roboter</a:t>
            </a:r>
            <a:endParaRPr lang="de-DE" sz="1700" b="1" noProof="1">
              <a:solidFill>
                <a:srgbClr val="66A300"/>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interagieren mit Menschen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verstehen menschliche Kommunikation, reagieren auf diese</a:t>
            </a:r>
          </a:p>
        </p:txBody>
      </p:sp>
      <p:sp>
        <p:nvSpPr>
          <p:cNvPr id="21" name="Rechteck 20">
            <a:extLst>
              <a:ext uri="{FF2B5EF4-FFF2-40B4-BE49-F238E27FC236}">
                <a16:creationId xmlns:a16="http://schemas.microsoft.com/office/drawing/2014/main" id="{86890142-6B5E-496F-A780-AF92287C0912}"/>
              </a:ext>
            </a:extLst>
          </p:cNvPr>
          <p:cNvSpPr/>
          <p:nvPr/>
        </p:nvSpPr>
        <p:spPr bwMode="gray">
          <a:xfrm>
            <a:off x="311271" y="2889800"/>
            <a:ext cx="3747290" cy="1044637"/>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Weltraumroboter</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auf Bedingungen der Weltraumerkundung ausgelegt</a:t>
            </a:r>
          </a:p>
        </p:txBody>
      </p:sp>
      <p:sp>
        <p:nvSpPr>
          <p:cNvPr id="23" name="Rechteck 22">
            <a:extLst>
              <a:ext uri="{FF2B5EF4-FFF2-40B4-BE49-F238E27FC236}">
                <a16:creationId xmlns:a16="http://schemas.microsoft.com/office/drawing/2014/main" id="{ED9F867A-C3A1-438C-BF45-1A6938AA5253}"/>
              </a:ext>
            </a:extLst>
          </p:cNvPr>
          <p:cNvSpPr/>
          <p:nvPr/>
        </p:nvSpPr>
        <p:spPr bwMode="gray">
          <a:xfrm>
            <a:off x="311271" y="4138657"/>
            <a:ext cx="3747290" cy="1044637"/>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Industrie- und Arbeitsroboter</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für wiederkehrende Aufgaben (Montage, Verpackung…)</a:t>
            </a:r>
          </a:p>
        </p:txBody>
      </p:sp>
      <p:sp>
        <p:nvSpPr>
          <p:cNvPr id="24" name="Rechteck 23">
            <a:extLst>
              <a:ext uri="{FF2B5EF4-FFF2-40B4-BE49-F238E27FC236}">
                <a16:creationId xmlns:a16="http://schemas.microsoft.com/office/drawing/2014/main" id="{B699742D-3C4E-40AF-A43E-7C32CE6F3ABD}"/>
              </a:ext>
            </a:extLst>
          </p:cNvPr>
          <p:cNvSpPr/>
          <p:nvPr/>
        </p:nvSpPr>
        <p:spPr bwMode="gray">
          <a:xfrm>
            <a:off x="4296042" y="1270386"/>
            <a:ext cx="3747290" cy="2236212"/>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Kollaborative Roboter</a:t>
            </a:r>
            <a:endParaRPr lang="de-DE" sz="1700" b="1" noProof="1">
              <a:solidFill>
                <a:srgbClr val="66A300"/>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Industrieroboter, die gefahrlos neben / mit Menschen arbeiten können</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Programmierung per Tablet-Eingabe oder per Nachahmung von Tätigkeiten („Sehen und Ausführen“)</a:t>
            </a:r>
          </a:p>
        </p:txBody>
      </p:sp>
      <p:sp>
        <p:nvSpPr>
          <p:cNvPr id="25" name="Rechteck 24">
            <a:extLst>
              <a:ext uri="{FF2B5EF4-FFF2-40B4-BE49-F238E27FC236}">
                <a16:creationId xmlns:a16="http://schemas.microsoft.com/office/drawing/2014/main" id="{4944D772-DEEB-4506-B15E-1A29AECC1635}"/>
              </a:ext>
            </a:extLst>
          </p:cNvPr>
          <p:cNvSpPr/>
          <p:nvPr/>
        </p:nvSpPr>
        <p:spPr bwMode="gray">
          <a:xfrm>
            <a:off x="4296042" y="3710818"/>
            <a:ext cx="3747290" cy="2236212"/>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Humanoide Roboter</a:t>
            </a:r>
            <a:endParaRPr lang="de-DE" sz="1700" b="1" noProof="1">
              <a:solidFill>
                <a:srgbClr val="66A300"/>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ähneln in Optik und Aufbau der menschlichen Silhouette</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besitzen höhere künstliche Intelligenz</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sammeln bspw. Erinnerungen, denken „selbstständig“ </a:t>
            </a:r>
          </a:p>
        </p:txBody>
      </p:sp>
      <p:sp>
        <p:nvSpPr>
          <p:cNvPr id="26" name="Rechteck 25">
            <a:extLst>
              <a:ext uri="{FF2B5EF4-FFF2-40B4-BE49-F238E27FC236}">
                <a16:creationId xmlns:a16="http://schemas.microsoft.com/office/drawing/2014/main" id="{0A92B40F-F76B-48FE-B894-89D2D633A39F}"/>
              </a:ext>
            </a:extLst>
          </p:cNvPr>
          <p:cNvSpPr/>
          <p:nvPr/>
        </p:nvSpPr>
        <p:spPr bwMode="gray">
          <a:xfrm>
            <a:off x="8280813" y="1270385"/>
            <a:ext cx="3747290" cy="2158609"/>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Schwarmroboter</a:t>
            </a:r>
            <a:endParaRPr lang="de-DE" sz="1600" noProof="1">
              <a:solidFill>
                <a:schemeClr val="tx1">
                  <a:lumMod val="75000"/>
                  <a:lumOff val="25000"/>
                </a:schemeClr>
              </a:solidFill>
              <a:cs typeface="Arial" charset="0"/>
            </a:endParaRP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hunderte kleine Roboter, die vernetzt sind und gemeinsam eine Aufgabe bearbeiten (Assoziation: Insektenschwarm)</a:t>
            </a:r>
          </a:p>
          <a:p>
            <a:pPr>
              <a:lnSpc>
                <a:spcPct val="95000"/>
              </a:lnSpc>
              <a:spcAft>
                <a:spcPts val="800"/>
              </a:spcAft>
              <a:buClr>
                <a:srgbClr val="969696"/>
              </a:buClr>
            </a:pPr>
            <a:endParaRPr lang="de-DE" sz="1600" noProof="1">
              <a:solidFill>
                <a:schemeClr val="tx1">
                  <a:lumMod val="75000"/>
                  <a:lumOff val="25000"/>
                </a:schemeClr>
              </a:solidFill>
              <a:cs typeface="Arial" charset="0"/>
            </a:endParaRPr>
          </a:p>
        </p:txBody>
      </p:sp>
      <p:sp>
        <p:nvSpPr>
          <p:cNvPr id="27" name="Rechteck 26">
            <a:extLst>
              <a:ext uri="{FF2B5EF4-FFF2-40B4-BE49-F238E27FC236}">
                <a16:creationId xmlns:a16="http://schemas.microsoft.com/office/drawing/2014/main" id="{809E738C-AC53-413F-8888-8530B0E047B8}"/>
              </a:ext>
            </a:extLst>
          </p:cNvPr>
          <p:cNvSpPr/>
          <p:nvPr/>
        </p:nvSpPr>
        <p:spPr bwMode="gray">
          <a:xfrm>
            <a:off x="8280813" y="3571684"/>
            <a:ext cx="3747290" cy="1044637"/>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66A300"/>
                </a:solidFill>
                <a:cs typeface="Arial" charset="0"/>
              </a:rPr>
              <a:t>Medizinroboter</a:t>
            </a:r>
          </a:p>
          <a:p>
            <a:pPr marL="285750" indent="-285750">
              <a:lnSpc>
                <a:spcPct val="95000"/>
              </a:lnSpc>
              <a:spcAft>
                <a:spcPts val="800"/>
              </a:spcAft>
              <a:buClr>
                <a:srgbClr val="969696"/>
              </a:buClr>
              <a:buFont typeface="Wingdings" panose="05000000000000000000" pitchFamily="2" charset="2"/>
              <a:buChar char="§"/>
            </a:pPr>
            <a:r>
              <a:rPr lang="de-DE" sz="1600" noProof="1">
                <a:solidFill>
                  <a:schemeClr val="tx1">
                    <a:lumMod val="75000"/>
                    <a:lumOff val="25000"/>
                  </a:schemeClr>
                </a:solidFill>
                <a:cs typeface="Arial" charset="0"/>
              </a:rPr>
              <a:t>Beispiele: Roboter-Rollstühle, Exoskelette</a:t>
            </a:r>
          </a:p>
        </p:txBody>
      </p:sp>
    </p:spTree>
    <p:extLst>
      <p:ext uri="{BB962C8B-B14F-4D97-AF65-F5344CB8AC3E}">
        <p14:creationId xmlns:p14="http://schemas.microsoft.com/office/powerpoint/2010/main" val="3124575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Bestandteile von Robotern</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17</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9" name="Textfeld 28">
            <a:extLst>
              <a:ext uri="{FF2B5EF4-FFF2-40B4-BE49-F238E27FC236}">
                <a16:creationId xmlns:a16="http://schemas.microsoft.com/office/drawing/2014/main" id="{A9B60CDE-C8C5-4803-9E72-6C122F38BAC8}"/>
              </a:ext>
            </a:extLst>
          </p:cNvPr>
          <p:cNvSpPr txBox="1"/>
          <p:nvPr/>
        </p:nvSpPr>
        <p:spPr>
          <a:xfrm>
            <a:off x="9066641" y="5996349"/>
            <a:ext cx="2865863" cy="307777"/>
          </a:xfrm>
          <a:prstGeom prst="rect">
            <a:avLst/>
          </a:prstGeom>
          <a:noFill/>
        </p:spPr>
        <p:txBody>
          <a:bodyPr wrap="square" rtlCol="0">
            <a:spAutoFit/>
          </a:bodyPr>
          <a:lstStyle/>
          <a:p>
            <a:pPr algn="r"/>
            <a:r>
              <a:rPr lang="de-DE" sz="1400" dirty="0">
                <a:solidFill>
                  <a:schemeClr val="bg1">
                    <a:lumMod val="50000"/>
                  </a:schemeClr>
                </a:solidFill>
              </a:rPr>
              <a:t>vgl. Buller et al. 2019, S. 14,15</a:t>
            </a:r>
          </a:p>
        </p:txBody>
      </p:sp>
      <p:pic>
        <p:nvPicPr>
          <p:cNvPr id="13" name="Picture 4" descr="Android, Künstliche, Doodle, Roboter, Wissenschaft">
            <a:hlinkClick r:id="rId12"/>
            <a:extLst>
              <a:ext uri="{FF2B5EF4-FFF2-40B4-BE49-F238E27FC236}">
                <a16:creationId xmlns:a16="http://schemas.microsoft.com/office/drawing/2014/main" id="{E0D6E4B4-2CA2-47C0-9599-A6EFFCEAD11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36331" y="2239326"/>
            <a:ext cx="2317750" cy="2731228"/>
          </a:xfrm>
          <a:prstGeom prst="rect">
            <a:avLst/>
          </a:prstGeom>
          <a:noFill/>
          <a:extLst>
            <a:ext uri="{909E8E84-426E-40DD-AFC4-6F175D3DCCD1}">
              <a14:hiddenFill xmlns:a14="http://schemas.microsoft.com/office/drawing/2010/main">
                <a:solidFill>
                  <a:srgbClr val="FFFFFF"/>
                </a:solidFill>
              </a14:hiddenFill>
            </a:ext>
          </a:extLst>
        </p:spPr>
      </p:pic>
      <p:sp>
        <p:nvSpPr>
          <p:cNvPr id="2" name="Sprechblase: rechteckig mit abgerundeten Ecken 1">
            <a:extLst>
              <a:ext uri="{FF2B5EF4-FFF2-40B4-BE49-F238E27FC236}">
                <a16:creationId xmlns:a16="http://schemas.microsoft.com/office/drawing/2014/main" id="{28C69AC6-CDFC-4D16-B8C0-2E9ABF8F036E}"/>
              </a:ext>
            </a:extLst>
          </p:cNvPr>
          <p:cNvSpPr/>
          <p:nvPr/>
        </p:nvSpPr>
        <p:spPr bwMode="auto">
          <a:xfrm>
            <a:off x="6578648" y="1342241"/>
            <a:ext cx="2172748" cy="1073789"/>
          </a:xfrm>
          <a:prstGeom prst="wedgeRoundRectCallout">
            <a:avLst>
              <a:gd name="adj1" fmla="val -64076"/>
              <a:gd name="adj2" fmla="val 80701"/>
              <a:gd name="adj3" fmla="val 16667"/>
            </a:avLst>
          </a:prstGeom>
          <a:solidFill>
            <a:srgbClr val="C2C923"/>
          </a:solidFill>
          <a:ln w="12700">
            <a:noFill/>
            <a:round/>
            <a:headEnd/>
            <a:tailEnd/>
          </a:ln>
        </p:spPr>
        <p:txBody>
          <a:bodyPr rtlCol="0" anchor="ctr"/>
          <a:lstStyle/>
          <a:p>
            <a:pPr algn="ctr"/>
            <a:r>
              <a:rPr lang="de-DE" dirty="0">
                <a:solidFill>
                  <a:schemeClr val="bg1"/>
                </a:solidFill>
              </a:rPr>
              <a:t>Körper / </a:t>
            </a:r>
            <a:r>
              <a:rPr lang="de-DE" b="1" dirty="0">
                <a:solidFill>
                  <a:schemeClr val="bg1"/>
                </a:solidFill>
              </a:rPr>
              <a:t>Grundgerüst</a:t>
            </a:r>
            <a:r>
              <a:rPr lang="de-DE" dirty="0">
                <a:solidFill>
                  <a:schemeClr val="bg1"/>
                </a:solidFill>
              </a:rPr>
              <a:t> als Hülle</a:t>
            </a:r>
          </a:p>
        </p:txBody>
      </p:sp>
      <p:sp>
        <p:nvSpPr>
          <p:cNvPr id="21" name="Sprechblase: rechteckig mit abgerundeten Ecken 20">
            <a:extLst>
              <a:ext uri="{FF2B5EF4-FFF2-40B4-BE49-F238E27FC236}">
                <a16:creationId xmlns:a16="http://schemas.microsoft.com/office/drawing/2014/main" id="{7F33C8E0-4A2B-41AF-A8C9-90801B444975}"/>
              </a:ext>
            </a:extLst>
          </p:cNvPr>
          <p:cNvSpPr/>
          <p:nvPr/>
        </p:nvSpPr>
        <p:spPr bwMode="auto">
          <a:xfrm>
            <a:off x="1619075" y="1329859"/>
            <a:ext cx="3194653" cy="1505620"/>
          </a:xfrm>
          <a:prstGeom prst="wedgeRoundRectCallout">
            <a:avLst>
              <a:gd name="adj1" fmla="val 88706"/>
              <a:gd name="adj2" fmla="val 19342"/>
              <a:gd name="adj3" fmla="val 16667"/>
            </a:avLst>
          </a:prstGeom>
          <a:solidFill>
            <a:srgbClr val="FCB414"/>
          </a:solidFill>
          <a:ln w="12700">
            <a:noFill/>
            <a:round/>
            <a:headEnd/>
            <a:tailEnd/>
          </a:ln>
        </p:spPr>
        <p:txBody>
          <a:bodyPr rtlCol="0" anchor="ctr"/>
          <a:lstStyle/>
          <a:p>
            <a:pPr algn="ctr"/>
            <a:r>
              <a:rPr lang="de-DE" b="1" dirty="0">
                <a:solidFill>
                  <a:schemeClr val="bg1"/>
                </a:solidFill>
              </a:rPr>
              <a:t>Sensoren</a:t>
            </a:r>
            <a:r>
              <a:rPr lang="de-DE" dirty="0">
                <a:solidFill>
                  <a:schemeClr val="bg1"/>
                </a:solidFill>
              </a:rPr>
              <a:t> zur Sammlung von Informationen aus der Umwelt (hier: Antenne, „Augen“ / Bewegungssensoren oder Kamera,…)</a:t>
            </a:r>
          </a:p>
        </p:txBody>
      </p:sp>
      <p:sp>
        <p:nvSpPr>
          <p:cNvPr id="22" name="Sprechblase: rechteckig mit abgerundeten Ecken 21">
            <a:extLst>
              <a:ext uri="{FF2B5EF4-FFF2-40B4-BE49-F238E27FC236}">
                <a16:creationId xmlns:a16="http://schemas.microsoft.com/office/drawing/2014/main" id="{DF714F61-8580-49D6-8812-5B5F30F58BF6}"/>
              </a:ext>
            </a:extLst>
          </p:cNvPr>
          <p:cNvSpPr/>
          <p:nvPr/>
        </p:nvSpPr>
        <p:spPr bwMode="auto">
          <a:xfrm>
            <a:off x="630572" y="3269712"/>
            <a:ext cx="3194653" cy="1505620"/>
          </a:xfrm>
          <a:prstGeom prst="wedgeRoundRectCallout">
            <a:avLst>
              <a:gd name="adj1" fmla="val 87918"/>
              <a:gd name="adj2" fmla="val 21014"/>
              <a:gd name="adj3" fmla="val 16667"/>
            </a:avLst>
          </a:prstGeom>
          <a:solidFill>
            <a:srgbClr val="007A7D"/>
          </a:solidFill>
          <a:ln w="12700">
            <a:noFill/>
            <a:round/>
            <a:headEnd/>
            <a:tailEnd/>
          </a:ln>
        </p:spPr>
        <p:txBody>
          <a:bodyPr rtlCol="0" anchor="ctr"/>
          <a:lstStyle/>
          <a:p>
            <a:pPr algn="ctr"/>
            <a:r>
              <a:rPr lang="de-DE" b="1" dirty="0">
                <a:solidFill>
                  <a:schemeClr val="bg1"/>
                </a:solidFill>
              </a:rPr>
              <a:t>Aktoren </a:t>
            </a:r>
            <a:r>
              <a:rPr lang="de-DE" dirty="0">
                <a:solidFill>
                  <a:schemeClr val="bg1"/>
                </a:solidFill>
              </a:rPr>
              <a:t>(inkl. Bewegungssystem und Interaktionssystemen, hier: Display, Greifer, „Füße“)</a:t>
            </a:r>
          </a:p>
        </p:txBody>
      </p:sp>
      <p:grpSp>
        <p:nvGrpSpPr>
          <p:cNvPr id="7" name="Gruppieren 6">
            <a:extLst>
              <a:ext uri="{FF2B5EF4-FFF2-40B4-BE49-F238E27FC236}">
                <a16:creationId xmlns:a16="http://schemas.microsoft.com/office/drawing/2014/main" id="{E8C67FE6-EAC6-4206-A60F-040EB59D41E4}"/>
              </a:ext>
            </a:extLst>
          </p:cNvPr>
          <p:cNvGrpSpPr/>
          <p:nvPr/>
        </p:nvGrpSpPr>
        <p:grpSpPr>
          <a:xfrm>
            <a:off x="722851" y="4563084"/>
            <a:ext cx="5119614" cy="2013123"/>
            <a:chOff x="722851" y="4563084"/>
            <a:chExt cx="5119614" cy="2013123"/>
          </a:xfrm>
        </p:grpSpPr>
        <p:sp>
          <p:nvSpPr>
            <p:cNvPr id="5" name="Bogen 4">
              <a:extLst>
                <a:ext uri="{FF2B5EF4-FFF2-40B4-BE49-F238E27FC236}">
                  <a16:creationId xmlns:a16="http://schemas.microsoft.com/office/drawing/2014/main" id="{DE2060A7-A0EE-45DD-B023-7E4C2016F85E}"/>
                </a:ext>
              </a:extLst>
            </p:cNvPr>
            <p:cNvSpPr/>
            <p:nvPr/>
          </p:nvSpPr>
          <p:spPr>
            <a:xfrm rot="7448049">
              <a:off x="4817871" y="4690593"/>
              <a:ext cx="1152103" cy="897085"/>
            </a:xfrm>
            <a:prstGeom prst="arc">
              <a:avLst>
                <a:gd name="adj1" fmla="val 12737925"/>
                <a:gd name="adj2" fmla="val 20200819"/>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solidFill>
              </a:endParaRPr>
            </a:p>
          </p:txBody>
        </p:sp>
        <p:sp>
          <p:nvSpPr>
            <p:cNvPr id="23" name="Sprechblase: rechteckig mit abgerundeten Ecken 22">
              <a:extLst>
                <a:ext uri="{FF2B5EF4-FFF2-40B4-BE49-F238E27FC236}">
                  <a16:creationId xmlns:a16="http://schemas.microsoft.com/office/drawing/2014/main" id="{CC8E4AEC-C328-45B4-A748-06A6855BF53C}"/>
                </a:ext>
              </a:extLst>
            </p:cNvPr>
            <p:cNvSpPr/>
            <p:nvPr/>
          </p:nvSpPr>
          <p:spPr bwMode="auto">
            <a:xfrm>
              <a:off x="722851" y="5070587"/>
              <a:ext cx="3194653" cy="1505620"/>
            </a:xfrm>
            <a:prstGeom prst="wedgeRoundRectCallout">
              <a:avLst>
                <a:gd name="adj1" fmla="val 92383"/>
                <a:gd name="adj2" fmla="val -10188"/>
                <a:gd name="adj3" fmla="val 16667"/>
              </a:avLst>
            </a:prstGeom>
            <a:solidFill>
              <a:srgbClr val="CB1B4A"/>
            </a:solidFill>
            <a:ln w="12700">
              <a:noFill/>
              <a:round/>
              <a:headEnd/>
              <a:tailEnd/>
            </a:ln>
          </p:spPr>
          <p:txBody>
            <a:bodyPr rtlCol="0" anchor="ctr"/>
            <a:lstStyle/>
            <a:p>
              <a:pPr algn="ctr"/>
              <a:r>
                <a:rPr lang="de-DE" b="1" dirty="0">
                  <a:solidFill>
                    <a:schemeClr val="bg1"/>
                  </a:solidFill>
                </a:rPr>
                <a:t>Energiequelle </a:t>
              </a:r>
              <a:r>
                <a:rPr lang="de-DE" dirty="0">
                  <a:solidFill>
                    <a:schemeClr val="bg1"/>
                  </a:solidFill>
                </a:rPr>
                <a:t>(als Akku mit Ladestation bzw. Lademöglichkeit wie Solar oder dauerhafte Stromzufuhr)</a:t>
              </a:r>
            </a:p>
          </p:txBody>
        </p:sp>
      </p:grpSp>
      <p:grpSp>
        <p:nvGrpSpPr>
          <p:cNvPr id="6" name="Gruppieren 5">
            <a:extLst>
              <a:ext uri="{FF2B5EF4-FFF2-40B4-BE49-F238E27FC236}">
                <a16:creationId xmlns:a16="http://schemas.microsoft.com/office/drawing/2014/main" id="{52AF6679-E181-4608-A2EE-03A13FF2CA74}"/>
              </a:ext>
            </a:extLst>
          </p:cNvPr>
          <p:cNvGrpSpPr/>
          <p:nvPr/>
        </p:nvGrpSpPr>
        <p:grpSpPr>
          <a:xfrm>
            <a:off x="6237456" y="3040298"/>
            <a:ext cx="4613978" cy="1716329"/>
            <a:chOff x="6185183" y="2840431"/>
            <a:chExt cx="4613978" cy="1716329"/>
          </a:xfrm>
        </p:grpSpPr>
        <p:sp>
          <p:nvSpPr>
            <p:cNvPr id="24" name="Bogen 23">
              <a:extLst>
                <a:ext uri="{FF2B5EF4-FFF2-40B4-BE49-F238E27FC236}">
                  <a16:creationId xmlns:a16="http://schemas.microsoft.com/office/drawing/2014/main" id="{7F289191-AE3A-4954-A371-4064D2FD55F5}"/>
                </a:ext>
              </a:extLst>
            </p:cNvPr>
            <p:cNvSpPr/>
            <p:nvPr/>
          </p:nvSpPr>
          <p:spPr>
            <a:xfrm rot="2172556">
              <a:off x="6185183" y="2840431"/>
              <a:ext cx="1152103" cy="897085"/>
            </a:xfrm>
            <a:prstGeom prst="arc">
              <a:avLst>
                <a:gd name="adj1" fmla="val 12737925"/>
                <a:gd name="adj2" fmla="val 20200819"/>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solidFill>
              </a:endParaRPr>
            </a:p>
          </p:txBody>
        </p:sp>
        <p:sp>
          <p:nvSpPr>
            <p:cNvPr id="25" name="Sprechblase: rechteckig mit abgerundeten Ecken 24">
              <a:extLst>
                <a:ext uri="{FF2B5EF4-FFF2-40B4-BE49-F238E27FC236}">
                  <a16:creationId xmlns:a16="http://schemas.microsoft.com/office/drawing/2014/main" id="{9A744DC9-1E63-4A8C-9C7C-684E16F6BC04}"/>
                </a:ext>
              </a:extLst>
            </p:cNvPr>
            <p:cNvSpPr/>
            <p:nvPr/>
          </p:nvSpPr>
          <p:spPr bwMode="auto">
            <a:xfrm>
              <a:off x="7604508" y="3051140"/>
              <a:ext cx="3194653" cy="1505620"/>
            </a:xfrm>
            <a:prstGeom prst="wedgeRoundRectCallout">
              <a:avLst>
                <a:gd name="adj1" fmla="val -59397"/>
                <a:gd name="adj2" fmla="val -26903"/>
                <a:gd name="adj3" fmla="val 16667"/>
              </a:avLst>
            </a:prstGeom>
            <a:solidFill>
              <a:srgbClr val="074D67"/>
            </a:solidFill>
            <a:ln w="12700">
              <a:noFill/>
              <a:round/>
              <a:headEnd/>
              <a:tailEnd/>
            </a:ln>
          </p:spPr>
          <p:txBody>
            <a:bodyPr rtlCol="0" anchor="ctr"/>
            <a:lstStyle/>
            <a:p>
              <a:pPr algn="ctr"/>
              <a:r>
                <a:rPr lang="de-DE" b="1" dirty="0">
                  <a:solidFill>
                    <a:schemeClr val="bg1"/>
                  </a:solidFill>
                </a:rPr>
                <a:t>„Computer-Gehirn“ </a:t>
              </a:r>
              <a:r>
                <a:rPr lang="de-DE" dirty="0">
                  <a:solidFill>
                    <a:schemeClr val="bg1"/>
                  </a:solidFill>
                </a:rPr>
                <a:t>/ Steuereinheit zur Informationsverarbeitung (CPU / Central Processing Unit, bestehend aus Leiterplatten)</a:t>
              </a:r>
            </a:p>
          </p:txBody>
        </p:sp>
      </p:grpSp>
    </p:spTree>
    <p:extLst>
      <p:ext uri="{BB962C8B-B14F-4D97-AF65-F5344CB8AC3E}">
        <p14:creationId xmlns:p14="http://schemas.microsoft.com/office/powerpoint/2010/main" val="283788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Zusammenspiel der Komponenten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18</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134" name="TextBox 87">
            <a:extLst>
              <a:ext uri="{FF2B5EF4-FFF2-40B4-BE49-F238E27FC236}">
                <a16:creationId xmlns:a16="http://schemas.microsoft.com/office/drawing/2014/main" id="{0C901FA8-6AB9-4D4D-B515-EC0972163136}"/>
              </a:ext>
            </a:extLst>
          </p:cNvPr>
          <p:cNvSpPr txBox="1"/>
          <p:nvPr/>
        </p:nvSpPr>
        <p:spPr>
          <a:xfrm>
            <a:off x="739117" y="3900475"/>
            <a:ext cx="3373689" cy="2893100"/>
          </a:xfrm>
          <a:prstGeom prst="rect">
            <a:avLst/>
          </a:prstGeom>
          <a:solidFill>
            <a:srgbClr val="F9F9E9"/>
          </a:solidFill>
          <a:ln w="28575">
            <a:solidFill>
              <a:srgbClr val="C2C923"/>
            </a:solidFill>
          </a:ln>
        </p:spPr>
        <p:txBody>
          <a:bodyPr wrap="square" rtlCol="0">
            <a:spAutoFit/>
          </a:bodyPr>
          <a:lstStyle/>
          <a:p>
            <a:pPr marL="171450" indent="-171450" algn="just" defTabSz="914309">
              <a:buFont typeface="Wingdings" panose="05000000000000000000" pitchFamily="2" charset="2"/>
              <a:buChar char="§"/>
              <a:defRPr/>
            </a:pPr>
            <a:r>
              <a:rPr lang="de-DE" sz="1400" dirty="0">
                <a:solidFill>
                  <a:srgbClr val="282F39"/>
                </a:solidFill>
                <a:latin typeface="Open Sans" panose="020B0606030504020204" pitchFamily="34" charset="0"/>
              </a:rPr>
              <a:t>empfangen Informationen aus der Umwelt als physikalisches Signal (Lichtsensor: Helligkeitsveränderung, Temperatursensor: Veränderung der Umgebungstemperatur, Ultraschallsensor: zur Wahrnehmung von Gegenständen / Hindernissen…)</a:t>
            </a:r>
          </a:p>
          <a:p>
            <a:pPr algn="just" defTabSz="914309">
              <a:defRPr/>
            </a:pPr>
            <a:r>
              <a:rPr lang="de-DE" sz="1400" dirty="0">
                <a:solidFill>
                  <a:srgbClr val="282F39"/>
                </a:solidFill>
                <a:latin typeface="Open Sans" panose="020B0606030504020204" pitchFamily="34" charset="0"/>
              </a:rPr>
              <a:t> </a:t>
            </a:r>
          </a:p>
          <a:p>
            <a:pPr marL="171450" indent="-171450" algn="just" defTabSz="914309">
              <a:buFont typeface="Wingdings" panose="05000000000000000000" pitchFamily="2" charset="2"/>
              <a:buChar char="§"/>
              <a:defRPr/>
            </a:pPr>
            <a:r>
              <a:rPr lang="de-DE" sz="1400" dirty="0">
                <a:solidFill>
                  <a:srgbClr val="282F39"/>
                </a:solidFill>
                <a:latin typeface="Open Sans" panose="020B0606030504020204" pitchFamily="34" charset="0"/>
              </a:rPr>
              <a:t>geben Information als elektrisches Signal an Steuereinheit</a:t>
            </a:r>
          </a:p>
          <a:p>
            <a:pPr algn="just" defTabSz="914309">
              <a:defRPr/>
            </a:pPr>
            <a:endParaRPr lang="de-DE" sz="1400" dirty="0">
              <a:solidFill>
                <a:srgbClr val="282F39"/>
              </a:solidFill>
              <a:latin typeface="Open Sans" panose="020B0606030504020204" pitchFamily="34" charset="0"/>
            </a:endParaRPr>
          </a:p>
          <a:p>
            <a:pPr algn="just" defTabSz="914309">
              <a:defRPr/>
            </a:pPr>
            <a:endParaRPr lang="de-DE" sz="1400" dirty="0">
              <a:solidFill>
                <a:srgbClr val="282F39"/>
              </a:solidFill>
              <a:latin typeface="Open Sans" panose="020B0606030504020204" pitchFamily="34" charset="0"/>
            </a:endParaRPr>
          </a:p>
          <a:p>
            <a:pPr algn="just" defTabSz="914309">
              <a:defRPr/>
            </a:pPr>
            <a:endParaRPr lang="de-DE" sz="1400" dirty="0">
              <a:solidFill>
                <a:srgbClr val="282F39"/>
              </a:solidFill>
              <a:latin typeface="Open Sans" panose="020B0606030504020204" pitchFamily="34" charset="0"/>
            </a:endParaRPr>
          </a:p>
        </p:txBody>
      </p:sp>
      <p:sp>
        <p:nvSpPr>
          <p:cNvPr id="2" name="Textfeld 1">
            <a:extLst>
              <a:ext uri="{FF2B5EF4-FFF2-40B4-BE49-F238E27FC236}">
                <a16:creationId xmlns:a16="http://schemas.microsoft.com/office/drawing/2014/main" id="{FD58F70C-0F49-4680-8B52-E71E12E080AD}"/>
              </a:ext>
            </a:extLst>
          </p:cNvPr>
          <p:cNvSpPr txBox="1"/>
          <p:nvPr/>
        </p:nvSpPr>
        <p:spPr>
          <a:xfrm>
            <a:off x="311271" y="1208039"/>
            <a:ext cx="11540783" cy="1754326"/>
          </a:xfrm>
          <a:prstGeom prst="rect">
            <a:avLst/>
          </a:prstGeom>
          <a:solidFill>
            <a:srgbClr val="074D67"/>
          </a:solidFill>
          <a:ln w="12700">
            <a:solidFill>
              <a:srgbClr val="074D67"/>
            </a:solidFill>
          </a:ln>
        </p:spPr>
        <p:txBody>
          <a:bodyPr wrap="square" rtlCol="0">
            <a:spAutoFit/>
          </a:bodyPr>
          <a:lstStyle/>
          <a:p>
            <a:r>
              <a:rPr lang="de-DE" b="1" dirty="0">
                <a:solidFill>
                  <a:schemeClr val="bg1"/>
                </a:solidFill>
              </a:rPr>
              <a:t>   Umwelt</a:t>
            </a:r>
          </a:p>
          <a:p>
            <a:endParaRPr lang="de-DE" b="1" dirty="0">
              <a:solidFill>
                <a:schemeClr val="bg1"/>
              </a:solidFill>
            </a:endParaRPr>
          </a:p>
          <a:p>
            <a:endParaRPr lang="de-DE" b="1" dirty="0">
              <a:solidFill>
                <a:schemeClr val="bg1"/>
              </a:solidFill>
            </a:endParaRPr>
          </a:p>
          <a:p>
            <a:endParaRPr lang="de-DE" b="1" dirty="0">
              <a:solidFill>
                <a:schemeClr val="bg1"/>
              </a:solidFill>
            </a:endParaRPr>
          </a:p>
          <a:p>
            <a:endParaRPr lang="de-DE" b="1" dirty="0">
              <a:solidFill>
                <a:schemeClr val="bg1"/>
              </a:solidFill>
            </a:endParaRPr>
          </a:p>
          <a:p>
            <a:endParaRPr lang="de-DE" dirty="0">
              <a:solidFill>
                <a:schemeClr val="bg1"/>
              </a:solidFill>
            </a:endParaRPr>
          </a:p>
        </p:txBody>
      </p:sp>
      <p:sp>
        <p:nvSpPr>
          <p:cNvPr id="211" name="Textfeld 210">
            <a:extLst>
              <a:ext uri="{FF2B5EF4-FFF2-40B4-BE49-F238E27FC236}">
                <a16:creationId xmlns:a16="http://schemas.microsoft.com/office/drawing/2014/main" id="{3D51862B-48E8-4B10-B59D-0084FEBF9D6C}"/>
              </a:ext>
            </a:extLst>
          </p:cNvPr>
          <p:cNvSpPr txBox="1"/>
          <p:nvPr/>
        </p:nvSpPr>
        <p:spPr>
          <a:xfrm>
            <a:off x="739117" y="1637777"/>
            <a:ext cx="10536959" cy="369332"/>
          </a:xfrm>
          <a:prstGeom prst="rect">
            <a:avLst/>
          </a:prstGeom>
          <a:solidFill>
            <a:srgbClr val="00B0F0"/>
          </a:solidFill>
          <a:ln w="12700">
            <a:solidFill>
              <a:srgbClr val="074D67"/>
            </a:solidFill>
          </a:ln>
        </p:spPr>
        <p:txBody>
          <a:bodyPr wrap="square" rtlCol="0">
            <a:spAutoFit/>
          </a:bodyPr>
          <a:lstStyle/>
          <a:p>
            <a:pPr algn="ctr"/>
            <a:r>
              <a:rPr lang="de-DE" b="1" dirty="0">
                <a:solidFill>
                  <a:schemeClr val="bg1"/>
                </a:solidFill>
              </a:rPr>
              <a:t>   Robotersystem</a:t>
            </a:r>
            <a:endParaRPr lang="de-DE" dirty="0">
              <a:solidFill>
                <a:schemeClr val="bg1"/>
              </a:solidFill>
            </a:endParaRPr>
          </a:p>
        </p:txBody>
      </p:sp>
      <p:sp>
        <p:nvSpPr>
          <p:cNvPr id="90" name="Arrow: Chevron 1">
            <a:extLst>
              <a:ext uri="{FF2B5EF4-FFF2-40B4-BE49-F238E27FC236}">
                <a16:creationId xmlns:a16="http://schemas.microsoft.com/office/drawing/2014/main" id="{8D0B517E-A4C1-4849-9A47-A58C1A238AF9}"/>
              </a:ext>
            </a:extLst>
          </p:cNvPr>
          <p:cNvSpPr/>
          <p:nvPr/>
        </p:nvSpPr>
        <p:spPr>
          <a:xfrm>
            <a:off x="736917" y="2085202"/>
            <a:ext cx="3566363" cy="645064"/>
          </a:xfrm>
          <a:prstGeom prst="chevron">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chemeClr val="tx1">
                    <a:lumMod val="95000"/>
                    <a:lumOff val="5000"/>
                  </a:schemeClr>
                </a:solidFill>
                <a:effectLst/>
                <a:uLnTx/>
                <a:uFillTx/>
                <a:latin typeface="Calibri" panose="020F0502020204030204"/>
                <a:ea typeface="+mn-ea"/>
                <a:cs typeface="+mn-cs"/>
              </a:rPr>
              <a:t>Sensoren</a:t>
            </a:r>
            <a:endParaRPr kumimoji="0" lang="en-US" sz="1800" b="1" i="0" u="none" strike="noStrike" kern="0" cap="none" spc="0" normalizeH="0" baseline="0" noProof="0" dirty="0">
              <a:ln>
                <a:noFill/>
              </a:ln>
              <a:solidFill>
                <a:schemeClr val="tx1">
                  <a:lumMod val="95000"/>
                  <a:lumOff val="5000"/>
                </a:schemeClr>
              </a:solidFill>
              <a:effectLst/>
              <a:uLnTx/>
              <a:uFillTx/>
              <a:latin typeface="Calibri" panose="020F0502020204030204"/>
              <a:ea typeface="+mn-ea"/>
              <a:cs typeface="+mn-cs"/>
            </a:endParaRPr>
          </a:p>
          <a:p>
            <a:pPr marL="0" marR="0" lvl="0" indent="0" algn="ctr" defTabSz="914309" eaLnBrk="1" fontAlgn="auto" latinLnBrk="0" hangingPunct="1">
              <a:lnSpc>
                <a:spcPct val="100000"/>
              </a:lnSpc>
              <a:spcBef>
                <a:spcPts val="0"/>
              </a:spcBef>
              <a:spcAft>
                <a:spcPts val="0"/>
              </a:spcAft>
              <a:buClrTx/>
              <a:buSzTx/>
              <a:buFontTx/>
              <a:buNone/>
              <a:tabLst/>
              <a:defRPr/>
            </a:pPr>
            <a:r>
              <a:rPr lang="en-US" sz="1600" kern="0" dirty="0" err="1">
                <a:solidFill>
                  <a:schemeClr val="tx1">
                    <a:lumMod val="95000"/>
                    <a:lumOff val="5000"/>
                  </a:schemeClr>
                </a:solidFill>
                <a:latin typeface="Calibri" panose="020F0502020204030204"/>
              </a:rPr>
              <a:t>zur</a:t>
            </a:r>
            <a:r>
              <a:rPr lang="en-US" sz="1600" kern="0" dirty="0">
                <a:solidFill>
                  <a:schemeClr val="tx1">
                    <a:lumMod val="95000"/>
                    <a:lumOff val="5000"/>
                  </a:schemeClr>
                </a:solidFill>
                <a:latin typeface="Calibri" panose="020F0502020204030204"/>
              </a:rPr>
              <a:t> </a:t>
            </a:r>
            <a:r>
              <a:rPr lang="en-US" sz="1600" kern="0" dirty="0" err="1">
                <a:solidFill>
                  <a:schemeClr val="tx1">
                    <a:lumMod val="95000"/>
                    <a:lumOff val="5000"/>
                  </a:schemeClr>
                </a:solidFill>
                <a:latin typeface="Calibri" panose="020F0502020204030204"/>
              </a:rPr>
              <a:t>Orientierung</a:t>
            </a:r>
            <a:r>
              <a:rPr lang="en-US" sz="1600" kern="0" dirty="0">
                <a:solidFill>
                  <a:schemeClr val="tx1">
                    <a:lumMod val="95000"/>
                    <a:lumOff val="5000"/>
                  </a:schemeClr>
                </a:solidFill>
                <a:latin typeface="Calibri" panose="020F0502020204030204"/>
              </a:rPr>
              <a:t> in der Umwelt</a:t>
            </a:r>
            <a:endParaRPr kumimoji="0" lang="en-US" sz="1600" b="0" i="0" u="none" strike="noStrike" kern="0" cap="none" spc="0" normalizeH="0" baseline="0" noProof="0" dirty="0">
              <a:ln>
                <a:noFill/>
              </a:ln>
              <a:solidFill>
                <a:schemeClr val="tx1">
                  <a:lumMod val="95000"/>
                  <a:lumOff val="5000"/>
                </a:schemeClr>
              </a:solidFill>
              <a:effectLst/>
              <a:uLnTx/>
              <a:uFillTx/>
              <a:latin typeface="Calibri" panose="020F0502020204030204"/>
            </a:endParaRPr>
          </a:p>
        </p:txBody>
      </p:sp>
      <p:sp>
        <p:nvSpPr>
          <p:cNvPr id="91" name="Arrow: Chevron 2">
            <a:extLst>
              <a:ext uri="{FF2B5EF4-FFF2-40B4-BE49-F238E27FC236}">
                <a16:creationId xmlns:a16="http://schemas.microsoft.com/office/drawing/2014/main" id="{A9CC3888-0157-47C2-9AE7-5459BFF89863}"/>
              </a:ext>
            </a:extLst>
          </p:cNvPr>
          <p:cNvSpPr/>
          <p:nvPr/>
        </p:nvSpPr>
        <p:spPr>
          <a:xfrm>
            <a:off x="4223315" y="2085202"/>
            <a:ext cx="3566363" cy="645064"/>
          </a:xfrm>
          <a:prstGeom prst="chevron">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chemeClr val="tx1">
                    <a:lumMod val="95000"/>
                    <a:lumOff val="5000"/>
                  </a:schemeClr>
                </a:solidFill>
                <a:effectLst/>
                <a:uLnTx/>
                <a:uFillTx/>
                <a:latin typeface="Calibri" panose="020F0502020204030204"/>
                <a:ea typeface="+mn-ea"/>
                <a:cs typeface="+mn-cs"/>
              </a:rPr>
              <a:t>Steuereinheit</a:t>
            </a:r>
            <a:endParaRPr kumimoji="0" lang="en-US" sz="1800" b="1" i="0" u="none" strike="noStrike" kern="0" cap="none" spc="0" normalizeH="0" baseline="0" noProof="0" dirty="0">
              <a:ln>
                <a:noFill/>
              </a:ln>
              <a:solidFill>
                <a:schemeClr val="tx1">
                  <a:lumMod val="95000"/>
                  <a:lumOff val="5000"/>
                </a:schemeClr>
              </a:solidFill>
              <a:effectLst/>
              <a:uLnTx/>
              <a:uFillTx/>
              <a:latin typeface="Calibri" panose="020F0502020204030204"/>
              <a:ea typeface="+mn-ea"/>
              <a:cs typeface="+mn-cs"/>
            </a:endParaRPr>
          </a:p>
          <a:p>
            <a:pPr lvl="0" algn="ctr" defTabSz="914309">
              <a:defRPr/>
            </a:pPr>
            <a:r>
              <a:rPr lang="en-US" sz="1600" kern="0" dirty="0" err="1">
                <a:solidFill>
                  <a:schemeClr val="tx1">
                    <a:lumMod val="95000"/>
                    <a:lumOff val="5000"/>
                  </a:schemeClr>
                </a:solidFill>
              </a:rPr>
              <a:t>zur</a:t>
            </a:r>
            <a:r>
              <a:rPr lang="en-US" sz="1600" kern="0" dirty="0">
                <a:solidFill>
                  <a:schemeClr val="tx1">
                    <a:lumMod val="95000"/>
                    <a:lumOff val="5000"/>
                  </a:schemeClr>
                </a:solidFill>
              </a:rPr>
              <a:t> Informationsverarbeitung</a:t>
            </a:r>
            <a:endParaRPr kumimoji="0" lang="en-US" sz="1600" b="0" i="0" u="none" strike="noStrike" kern="0" cap="none" spc="0" normalizeH="0" baseline="0" noProof="0" dirty="0">
              <a:ln>
                <a:noFill/>
              </a:ln>
              <a:solidFill>
                <a:schemeClr val="tx1">
                  <a:lumMod val="95000"/>
                  <a:lumOff val="5000"/>
                </a:schemeClr>
              </a:solidFill>
              <a:effectLst/>
              <a:uLnTx/>
              <a:uFillTx/>
              <a:latin typeface="Calibri" panose="020F0502020204030204"/>
            </a:endParaRPr>
          </a:p>
        </p:txBody>
      </p:sp>
      <p:sp>
        <p:nvSpPr>
          <p:cNvPr id="92" name="Arrow: Chevron 4">
            <a:extLst>
              <a:ext uri="{FF2B5EF4-FFF2-40B4-BE49-F238E27FC236}">
                <a16:creationId xmlns:a16="http://schemas.microsoft.com/office/drawing/2014/main" id="{C13D84A9-9817-4644-A7F3-7D587374E71C}"/>
              </a:ext>
            </a:extLst>
          </p:cNvPr>
          <p:cNvSpPr/>
          <p:nvPr/>
        </p:nvSpPr>
        <p:spPr>
          <a:xfrm>
            <a:off x="7709713" y="2085202"/>
            <a:ext cx="3566363" cy="645064"/>
          </a:xfrm>
          <a:prstGeom prst="chevron">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chemeClr val="bg1"/>
                </a:solidFill>
                <a:effectLst/>
                <a:uLnTx/>
                <a:uFillTx/>
                <a:latin typeface="Calibri" panose="020F0502020204030204"/>
                <a:ea typeface="+mn-ea"/>
                <a:cs typeface="+mn-cs"/>
              </a:rPr>
              <a:t>Aktoren</a:t>
            </a:r>
            <a:endParaRPr kumimoji="0" lang="en-US" sz="1800" b="1" i="0" u="none" strike="noStrike" kern="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chemeClr val="bg1"/>
                </a:solidFill>
                <a:effectLst/>
                <a:uLnTx/>
                <a:uFillTx/>
                <a:latin typeface="Calibri" panose="020F0502020204030204"/>
                <a:ea typeface="+mn-ea"/>
                <a:cs typeface="+mn-cs"/>
              </a:rPr>
              <a:t>zur</a:t>
            </a:r>
            <a:r>
              <a:rPr kumimoji="0" lang="en-US" sz="1600" b="0" i="0" u="none" strike="noStrike" kern="0" cap="none" spc="0" normalizeH="0" baseline="0" noProof="0" dirty="0">
                <a:ln>
                  <a:noFill/>
                </a:ln>
                <a:solidFill>
                  <a:schemeClr val="bg1"/>
                </a:solidFill>
                <a:effectLst/>
                <a:uLnTx/>
                <a:uFillTx/>
                <a:latin typeface="Calibri" panose="020F0502020204030204"/>
                <a:ea typeface="+mn-ea"/>
                <a:cs typeface="+mn-cs"/>
              </a:rPr>
              <a:t> </a:t>
            </a:r>
            <a:r>
              <a:rPr kumimoji="0" lang="en-US" sz="1600" b="0" i="0" u="none" strike="noStrike" kern="0" cap="none" spc="0" normalizeH="0" baseline="0" noProof="0" dirty="0" err="1">
                <a:ln>
                  <a:noFill/>
                </a:ln>
                <a:solidFill>
                  <a:schemeClr val="bg1"/>
                </a:solidFill>
                <a:effectLst/>
                <a:uLnTx/>
                <a:uFillTx/>
                <a:latin typeface="Calibri" panose="020F0502020204030204"/>
                <a:ea typeface="+mn-ea"/>
                <a:cs typeface="+mn-cs"/>
              </a:rPr>
              <a:t>Ausführung</a:t>
            </a:r>
            <a:r>
              <a:rPr kumimoji="0" lang="en-US" sz="1600" b="0" i="0" u="none" strike="noStrike" kern="0" cap="none" spc="0" normalizeH="0" baseline="0" noProof="0" dirty="0">
                <a:ln>
                  <a:noFill/>
                </a:ln>
                <a:solidFill>
                  <a:schemeClr val="bg1"/>
                </a:solidFill>
                <a:effectLst/>
                <a:uLnTx/>
                <a:uFillTx/>
                <a:latin typeface="Calibri" panose="020F0502020204030204"/>
                <a:ea typeface="+mn-ea"/>
                <a:cs typeface="+mn-cs"/>
              </a:rPr>
              <a:t> von </a:t>
            </a:r>
            <a:r>
              <a:rPr kumimoji="0" lang="en-US" sz="1600" b="0" i="0" u="none" strike="noStrike" kern="0" cap="none" spc="0" normalizeH="0" baseline="0" noProof="0" dirty="0" err="1">
                <a:ln>
                  <a:noFill/>
                </a:ln>
                <a:solidFill>
                  <a:schemeClr val="bg1"/>
                </a:solidFill>
                <a:effectLst/>
                <a:uLnTx/>
                <a:uFillTx/>
                <a:latin typeface="Calibri" panose="020F0502020204030204"/>
                <a:ea typeface="+mn-ea"/>
                <a:cs typeface="+mn-cs"/>
              </a:rPr>
              <a:t>Aktionen</a:t>
            </a:r>
            <a:endParaRPr kumimoji="0" lang="en-US" sz="160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cxnSp>
        <p:nvCxnSpPr>
          <p:cNvPr id="100" name="Straight Connector 14">
            <a:extLst>
              <a:ext uri="{FF2B5EF4-FFF2-40B4-BE49-F238E27FC236}">
                <a16:creationId xmlns:a16="http://schemas.microsoft.com/office/drawing/2014/main" id="{576BE889-A4E9-4552-86E7-960181CFEA06}"/>
              </a:ext>
            </a:extLst>
          </p:cNvPr>
          <p:cNvCxnSpPr>
            <a:cxnSpLocks/>
            <a:stCxn id="90" idx="2"/>
            <a:endCxn id="84" idx="0"/>
          </p:cNvCxnSpPr>
          <p:nvPr/>
        </p:nvCxnSpPr>
        <p:spPr>
          <a:xfrm>
            <a:off x="2358833" y="2730266"/>
            <a:ext cx="0" cy="406440"/>
          </a:xfrm>
          <a:prstGeom prst="line">
            <a:avLst/>
          </a:prstGeom>
          <a:noFill/>
          <a:ln w="38100" cap="flat" cmpd="sng" algn="ctr">
            <a:solidFill>
              <a:srgbClr val="C2C923"/>
            </a:solidFill>
            <a:prstDash val="solid"/>
            <a:miter lim="800000"/>
          </a:ln>
          <a:effectLst/>
        </p:spPr>
      </p:cxnSp>
      <p:cxnSp>
        <p:nvCxnSpPr>
          <p:cNvPr id="101" name="Straight Connector 22">
            <a:extLst>
              <a:ext uri="{FF2B5EF4-FFF2-40B4-BE49-F238E27FC236}">
                <a16:creationId xmlns:a16="http://schemas.microsoft.com/office/drawing/2014/main" id="{8BFC193D-5F1A-4BC3-8205-1D91868334E8}"/>
              </a:ext>
            </a:extLst>
          </p:cNvPr>
          <p:cNvCxnSpPr>
            <a:cxnSpLocks/>
            <a:stCxn id="91" idx="2"/>
            <a:endCxn id="83" idx="0"/>
          </p:cNvCxnSpPr>
          <p:nvPr/>
        </p:nvCxnSpPr>
        <p:spPr>
          <a:xfrm>
            <a:off x="5845231" y="2730266"/>
            <a:ext cx="834" cy="463398"/>
          </a:xfrm>
          <a:prstGeom prst="line">
            <a:avLst/>
          </a:prstGeom>
          <a:noFill/>
          <a:ln w="38100" cap="flat" cmpd="sng" algn="ctr">
            <a:solidFill>
              <a:srgbClr val="FCB414"/>
            </a:solidFill>
            <a:prstDash val="solid"/>
            <a:miter lim="800000"/>
          </a:ln>
          <a:effectLst/>
        </p:spPr>
      </p:cxnSp>
      <p:cxnSp>
        <p:nvCxnSpPr>
          <p:cNvPr id="102" name="Straight Connector 30">
            <a:extLst>
              <a:ext uri="{FF2B5EF4-FFF2-40B4-BE49-F238E27FC236}">
                <a16:creationId xmlns:a16="http://schemas.microsoft.com/office/drawing/2014/main" id="{DEC8BB30-87C5-4C8D-A631-B47BF83D1B82}"/>
              </a:ext>
            </a:extLst>
          </p:cNvPr>
          <p:cNvCxnSpPr>
            <a:cxnSpLocks/>
            <a:stCxn id="92" idx="2"/>
            <a:endCxn id="82" idx="0"/>
          </p:cNvCxnSpPr>
          <p:nvPr/>
        </p:nvCxnSpPr>
        <p:spPr>
          <a:xfrm>
            <a:off x="9331629" y="2730266"/>
            <a:ext cx="11378" cy="465223"/>
          </a:xfrm>
          <a:prstGeom prst="line">
            <a:avLst/>
          </a:prstGeom>
          <a:noFill/>
          <a:ln w="38100" cap="flat" cmpd="sng" algn="ctr">
            <a:solidFill>
              <a:srgbClr val="CB1B4A"/>
            </a:solidFill>
            <a:prstDash val="solid"/>
            <a:miter lim="800000"/>
          </a:ln>
          <a:effectLst/>
        </p:spPr>
      </p:cxnSp>
      <p:grpSp>
        <p:nvGrpSpPr>
          <p:cNvPr id="205" name="Gruppieren 204">
            <a:extLst>
              <a:ext uri="{FF2B5EF4-FFF2-40B4-BE49-F238E27FC236}">
                <a16:creationId xmlns:a16="http://schemas.microsoft.com/office/drawing/2014/main" id="{9366C8E3-EC57-4491-98CD-D2407A37A656}"/>
              </a:ext>
            </a:extLst>
          </p:cNvPr>
          <p:cNvGrpSpPr/>
          <p:nvPr/>
        </p:nvGrpSpPr>
        <p:grpSpPr>
          <a:xfrm>
            <a:off x="2041706" y="3136706"/>
            <a:ext cx="634254" cy="634254"/>
            <a:chOff x="2095575" y="2909842"/>
            <a:chExt cx="634254" cy="634254"/>
          </a:xfrm>
        </p:grpSpPr>
        <p:sp>
          <p:nvSpPr>
            <p:cNvPr id="84" name="Oval 16">
              <a:extLst>
                <a:ext uri="{FF2B5EF4-FFF2-40B4-BE49-F238E27FC236}">
                  <a16:creationId xmlns:a16="http://schemas.microsoft.com/office/drawing/2014/main" id="{264F1A1D-61CE-4E1E-BBCF-594F59CC0550}"/>
                </a:ext>
              </a:extLst>
            </p:cNvPr>
            <p:cNvSpPr/>
            <p:nvPr/>
          </p:nvSpPr>
          <p:spPr>
            <a:xfrm>
              <a:off x="2095575" y="2909842"/>
              <a:ext cx="634254" cy="634254"/>
            </a:xfrm>
            <a:prstGeom prst="ellipse">
              <a:avLst/>
            </a:prstGeom>
            <a:solidFill>
              <a:srgbClr val="C2C923">
                <a:alpha val="10000"/>
              </a:srgbClr>
            </a:solidFill>
            <a:ln w="38100" cap="flat" cmpd="sng" algn="ctr">
              <a:solidFill>
                <a:srgbClr val="C2C923"/>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183" name="Grafik 182" descr="Lupe">
              <a:extLst>
                <a:ext uri="{FF2B5EF4-FFF2-40B4-BE49-F238E27FC236}">
                  <a16:creationId xmlns:a16="http://schemas.microsoft.com/office/drawing/2014/main" id="{90F72042-10EC-4CE2-B2BF-433970CF277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22227" y="3009923"/>
              <a:ext cx="380950" cy="380950"/>
            </a:xfrm>
            <a:prstGeom prst="rect">
              <a:avLst/>
            </a:prstGeom>
          </p:spPr>
        </p:pic>
      </p:grpSp>
      <p:grpSp>
        <p:nvGrpSpPr>
          <p:cNvPr id="206" name="Gruppieren 205">
            <a:extLst>
              <a:ext uri="{FF2B5EF4-FFF2-40B4-BE49-F238E27FC236}">
                <a16:creationId xmlns:a16="http://schemas.microsoft.com/office/drawing/2014/main" id="{8B5C4F7E-CB43-4EA5-A450-17B787BF905F}"/>
              </a:ext>
            </a:extLst>
          </p:cNvPr>
          <p:cNvGrpSpPr/>
          <p:nvPr/>
        </p:nvGrpSpPr>
        <p:grpSpPr>
          <a:xfrm>
            <a:off x="5528938" y="3193664"/>
            <a:ext cx="634254" cy="634254"/>
            <a:chOff x="5740970" y="2883271"/>
            <a:chExt cx="634254" cy="634254"/>
          </a:xfrm>
        </p:grpSpPr>
        <p:sp>
          <p:nvSpPr>
            <p:cNvPr id="83" name="Oval 23">
              <a:extLst>
                <a:ext uri="{FF2B5EF4-FFF2-40B4-BE49-F238E27FC236}">
                  <a16:creationId xmlns:a16="http://schemas.microsoft.com/office/drawing/2014/main" id="{5EBD655F-9BEF-4B96-94C9-9258A6AA3BE5}"/>
                </a:ext>
              </a:extLst>
            </p:cNvPr>
            <p:cNvSpPr/>
            <p:nvPr/>
          </p:nvSpPr>
          <p:spPr>
            <a:xfrm>
              <a:off x="5740970" y="2883271"/>
              <a:ext cx="634254" cy="634254"/>
            </a:xfrm>
            <a:prstGeom prst="ellipse">
              <a:avLst/>
            </a:prstGeom>
            <a:solidFill>
              <a:srgbClr val="FCB414">
                <a:alpha val="10000"/>
              </a:srgbClr>
            </a:solidFill>
            <a:ln w="38100" cap="flat" cmpd="sng" algn="ctr">
              <a:solidFill>
                <a:srgbClr val="FCB414"/>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196" name="Grafik 195" descr="Webdesign">
              <a:extLst>
                <a:ext uri="{FF2B5EF4-FFF2-40B4-BE49-F238E27FC236}">
                  <a16:creationId xmlns:a16="http://schemas.microsoft.com/office/drawing/2014/main" id="{0351D602-46D5-4156-98EE-ED988AE6E5B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15228" y="2957529"/>
              <a:ext cx="485737" cy="485737"/>
            </a:xfrm>
            <a:prstGeom prst="rect">
              <a:avLst/>
            </a:prstGeom>
          </p:spPr>
        </p:pic>
      </p:grpSp>
      <p:grpSp>
        <p:nvGrpSpPr>
          <p:cNvPr id="207" name="Gruppieren 206">
            <a:extLst>
              <a:ext uri="{FF2B5EF4-FFF2-40B4-BE49-F238E27FC236}">
                <a16:creationId xmlns:a16="http://schemas.microsoft.com/office/drawing/2014/main" id="{6B57E1E5-061D-4A66-8C17-6F8F96FF2A7C}"/>
              </a:ext>
            </a:extLst>
          </p:cNvPr>
          <p:cNvGrpSpPr/>
          <p:nvPr/>
        </p:nvGrpSpPr>
        <p:grpSpPr>
          <a:xfrm>
            <a:off x="9025880" y="3195489"/>
            <a:ext cx="634254" cy="634254"/>
            <a:chOff x="9081631" y="2885096"/>
            <a:chExt cx="634254" cy="634254"/>
          </a:xfrm>
        </p:grpSpPr>
        <p:sp>
          <p:nvSpPr>
            <p:cNvPr id="82" name="Oval 31">
              <a:extLst>
                <a:ext uri="{FF2B5EF4-FFF2-40B4-BE49-F238E27FC236}">
                  <a16:creationId xmlns:a16="http://schemas.microsoft.com/office/drawing/2014/main" id="{298F0930-12C4-43E1-B3FF-CA5ED725988F}"/>
                </a:ext>
              </a:extLst>
            </p:cNvPr>
            <p:cNvSpPr/>
            <p:nvPr/>
          </p:nvSpPr>
          <p:spPr>
            <a:xfrm>
              <a:off x="9081631" y="2885096"/>
              <a:ext cx="634254" cy="634254"/>
            </a:xfrm>
            <a:prstGeom prst="ellipse">
              <a:avLst/>
            </a:prstGeom>
            <a:solidFill>
              <a:srgbClr val="CB1B4A">
                <a:alpha val="10000"/>
              </a:srgbClr>
            </a:solidFill>
            <a:ln w="38100" cap="flat" cmpd="sng" algn="ctr">
              <a:solidFill>
                <a:srgbClr val="CB1B4A"/>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98" name="Grafik 197" descr="Zahnräder">
              <a:extLst>
                <a:ext uri="{FF2B5EF4-FFF2-40B4-BE49-F238E27FC236}">
                  <a16:creationId xmlns:a16="http://schemas.microsoft.com/office/drawing/2014/main" id="{47409F27-04F4-40AA-B1ED-CCA8D193BB6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70158" y="2973623"/>
              <a:ext cx="457200" cy="457200"/>
            </a:xfrm>
            <a:prstGeom prst="rect">
              <a:avLst/>
            </a:prstGeom>
          </p:spPr>
        </p:pic>
      </p:grpSp>
      <p:sp>
        <p:nvSpPr>
          <p:cNvPr id="199" name="TextBox 87">
            <a:extLst>
              <a:ext uri="{FF2B5EF4-FFF2-40B4-BE49-F238E27FC236}">
                <a16:creationId xmlns:a16="http://schemas.microsoft.com/office/drawing/2014/main" id="{5262DC88-4233-4CB8-82F1-732858A2EC8A}"/>
              </a:ext>
            </a:extLst>
          </p:cNvPr>
          <p:cNvSpPr txBox="1"/>
          <p:nvPr/>
        </p:nvSpPr>
        <p:spPr>
          <a:xfrm>
            <a:off x="4159220" y="3900475"/>
            <a:ext cx="3550493" cy="2893100"/>
          </a:xfrm>
          <a:prstGeom prst="rect">
            <a:avLst/>
          </a:prstGeom>
          <a:solidFill>
            <a:srgbClr val="FFF7E7"/>
          </a:solidFill>
          <a:ln w="28575">
            <a:solidFill>
              <a:srgbClr val="FCB414"/>
            </a:solidFill>
          </a:ln>
        </p:spPr>
        <p:txBody>
          <a:bodyPr wrap="square" rtlCol="0">
            <a:spAutoFit/>
          </a:bodyPr>
          <a:lstStyle/>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„Computer“, bestehend aus Leiterplatten</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enthält Programm mit spezifischen, algorithmischen Anweisungen („Wenn…, dann….“):</a:t>
            </a:r>
          </a:p>
          <a:p>
            <a:pPr marL="742950" lvl="1"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umfasst Gesamtablaufplan mit allen nötigen Algorithmen,</a:t>
            </a:r>
          </a:p>
          <a:p>
            <a:pPr marL="742950" lvl="1"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wertet Sensordaten aus und „interpretiert“ diese</a:t>
            </a:r>
            <a:endParaRPr lang="de-DE" sz="600" dirty="0">
              <a:solidFill>
                <a:srgbClr val="282F39"/>
              </a:solidFill>
              <a:latin typeface="Open Sans" panose="020B0606030504020204" pitchFamily="34" charset="0"/>
            </a:endParaRPr>
          </a:p>
          <a:p>
            <a:pPr marL="285750" indent="-285750" defTabSz="914309">
              <a:buFont typeface="Wingdings" panose="05000000000000000000" pitchFamily="2" charset="2"/>
              <a:buChar char="§"/>
              <a:defRPr/>
            </a:pPr>
            <a:endParaRPr lang="de-DE" sz="1400" dirty="0">
              <a:solidFill>
                <a:srgbClr val="282F39"/>
              </a:solidFill>
              <a:latin typeface="Open Sans" panose="020B0606030504020204" pitchFamily="34" charset="0"/>
            </a:endParaRP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und steuert auf Basis der über die Sensoren empfangenen Informationen die Aktoren an</a:t>
            </a:r>
          </a:p>
        </p:txBody>
      </p:sp>
      <p:sp>
        <p:nvSpPr>
          <p:cNvPr id="200" name="TextBox 87">
            <a:extLst>
              <a:ext uri="{FF2B5EF4-FFF2-40B4-BE49-F238E27FC236}">
                <a16:creationId xmlns:a16="http://schemas.microsoft.com/office/drawing/2014/main" id="{AE75EDA0-22E1-4484-B4F5-1BAB63F89C5E}"/>
              </a:ext>
            </a:extLst>
          </p:cNvPr>
          <p:cNvSpPr txBox="1"/>
          <p:nvPr/>
        </p:nvSpPr>
        <p:spPr>
          <a:xfrm>
            <a:off x="7792009" y="3900475"/>
            <a:ext cx="3373689" cy="2893100"/>
          </a:xfrm>
          <a:prstGeom prst="rect">
            <a:avLst/>
          </a:prstGeom>
          <a:solidFill>
            <a:srgbClr val="FAE8ED"/>
          </a:solidFill>
          <a:ln w="28575">
            <a:solidFill>
              <a:srgbClr val="CB1B4A"/>
            </a:solidFill>
          </a:ln>
        </p:spPr>
        <p:txBody>
          <a:bodyPr wrap="square" rtlCol="0">
            <a:spAutoFit/>
          </a:bodyPr>
          <a:lstStyle/>
          <a:p>
            <a:pPr marL="285750" indent="-285750" algn="just" defTabSz="914309">
              <a:buFont typeface="Wingdings" panose="05000000000000000000" pitchFamily="2" charset="2"/>
              <a:buChar char="§"/>
              <a:defRPr/>
            </a:pPr>
            <a:r>
              <a:rPr lang="de-DE" sz="1400" dirty="0">
                <a:solidFill>
                  <a:srgbClr val="282F39"/>
                </a:solidFill>
                <a:latin typeface="Open Sans" panose="020B0606030504020204" pitchFamily="34" charset="0"/>
              </a:rPr>
              <a:t>vollziehen physikalische Aktion auf Basis der von der Steuereinheit weitergegebenen Informationen</a:t>
            </a: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de-DE"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algn="just" defTabSz="914309">
              <a:buFont typeface="Wingdings" panose="05000000000000000000" pitchFamily="2" charset="2"/>
              <a:buChar char="§"/>
              <a:defRPr/>
            </a:pPr>
            <a:endParaRPr lang="en-GB" sz="1400" dirty="0">
              <a:solidFill>
                <a:srgbClr val="282F39"/>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664999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500"/>
                                        <p:tgtEl>
                                          <p:spTgt spid="1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99" grpId="0" animBg="1"/>
      <p:bldP spid="2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Zusammenspiel der Komponenten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301877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Prinzipien:</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Sensoren, Steuereinheit und Aktoren wirken zusammen</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Steuereinheit verfügt über ein Programm, bestehend aus algorithmischen Definitionen von Abläufen (Befehle)</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Umsetzung des Programms über verschiedene Programmiersprachen in unterschiedlichen Darstellungen (textbasiert, grafisch)</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19</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1062524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rot="21223857" flipV="1">
            <a:off x="199208" y="721708"/>
            <a:ext cx="9315451" cy="554038"/>
            <a:chOff x="-15876" y="2994005"/>
            <a:chExt cx="12891701" cy="766736"/>
          </a:xfrm>
          <a:solidFill>
            <a:schemeClr val="accent1"/>
          </a:solidFill>
        </p:grpSpPr>
        <p:sp>
          <p:nvSpPr>
            <p:cNvPr id="6" name="Freeform 7"/>
            <p:cNvSpPr>
              <a:spLocks/>
            </p:cNvSpPr>
            <p:nvPr/>
          </p:nvSpPr>
          <p:spPr bwMode="auto">
            <a:xfrm>
              <a:off x="-15876" y="3140102"/>
              <a:ext cx="9767637" cy="474541"/>
            </a:xfrm>
            <a:custGeom>
              <a:avLst/>
              <a:gdLst>
                <a:gd name="T0" fmla="*/ 0 w 2212"/>
                <a:gd name="T1" fmla="*/ 46 h 207"/>
                <a:gd name="T2" fmla="*/ 0 w 2212"/>
                <a:gd name="T3" fmla="*/ 58 h 207"/>
                <a:gd name="T4" fmla="*/ 281 w 2212"/>
                <a:gd name="T5" fmla="*/ 32 h 207"/>
                <a:gd name="T6" fmla="*/ 738 w 2212"/>
                <a:gd name="T7" fmla="*/ 110 h 207"/>
                <a:gd name="T8" fmla="*/ 1095 w 2212"/>
                <a:gd name="T9" fmla="*/ 179 h 207"/>
                <a:gd name="T10" fmla="*/ 1460 w 2212"/>
                <a:gd name="T11" fmla="*/ 202 h 207"/>
                <a:gd name="T12" fmla="*/ 1924 w 2212"/>
                <a:gd name="T13" fmla="*/ 137 h 207"/>
                <a:gd name="T14" fmla="*/ 2212 w 2212"/>
                <a:gd name="T15" fmla="*/ 30 h 207"/>
                <a:gd name="T16" fmla="*/ 1916 w 2212"/>
                <a:gd name="T17" fmla="*/ 107 h 207"/>
                <a:gd name="T18" fmla="*/ 1459 w 2212"/>
                <a:gd name="T19" fmla="*/ 171 h 207"/>
                <a:gd name="T20" fmla="*/ 1100 w 2212"/>
                <a:gd name="T21" fmla="*/ 148 h 207"/>
                <a:gd name="T22" fmla="*/ 744 w 2212"/>
                <a:gd name="T23" fmla="*/ 80 h 207"/>
                <a:gd name="T24" fmla="*/ 282 w 2212"/>
                <a:gd name="T25" fmla="*/ 1 h 207"/>
                <a:gd name="T26" fmla="*/ 0 w 2212"/>
                <a:gd name="T27" fmla="*/ 4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2" h="207">
                  <a:moveTo>
                    <a:pt x="0" y="46"/>
                  </a:moveTo>
                  <a:cubicBezTo>
                    <a:pt x="0" y="58"/>
                    <a:pt x="0" y="58"/>
                    <a:pt x="0" y="58"/>
                  </a:cubicBezTo>
                  <a:cubicBezTo>
                    <a:pt x="105" y="39"/>
                    <a:pt x="156" y="30"/>
                    <a:pt x="281" y="32"/>
                  </a:cubicBezTo>
                  <a:cubicBezTo>
                    <a:pt x="416" y="40"/>
                    <a:pt x="551" y="73"/>
                    <a:pt x="738" y="110"/>
                  </a:cubicBezTo>
                  <a:cubicBezTo>
                    <a:pt x="924" y="149"/>
                    <a:pt x="1095" y="179"/>
                    <a:pt x="1095" y="179"/>
                  </a:cubicBezTo>
                  <a:cubicBezTo>
                    <a:pt x="1095" y="179"/>
                    <a:pt x="1268" y="207"/>
                    <a:pt x="1460" y="202"/>
                  </a:cubicBezTo>
                  <a:cubicBezTo>
                    <a:pt x="1652" y="202"/>
                    <a:pt x="1858" y="156"/>
                    <a:pt x="1924" y="137"/>
                  </a:cubicBezTo>
                  <a:cubicBezTo>
                    <a:pt x="2048" y="104"/>
                    <a:pt x="2115" y="76"/>
                    <a:pt x="2212" y="30"/>
                  </a:cubicBezTo>
                  <a:cubicBezTo>
                    <a:pt x="2108" y="57"/>
                    <a:pt x="2039" y="75"/>
                    <a:pt x="1916" y="107"/>
                  </a:cubicBezTo>
                  <a:cubicBezTo>
                    <a:pt x="1850" y="126"/>
                    <a:pt x="1648" y="171"/>
                    <a:pt x="1459" y="171"/>
                  </a:cubicBezTo>
                  <a:cubicBezTo>
                    <a:pt x="1270" y="176"/>
                    <a:pt x="1099" y="148"/>
                    <a:pt x="1100" y="148"/>
                  </a:cubicBezTo>
                  <a:cubicBezTo>
                    <a:pt x="1100" y="148"/>
                    <a:pt x="930" y="118"/>
                    <a:pt x="744" y="80"/>
                  </a:cubicBezTo>
                  <a:cubicBezTo>
                    <a:pt x="558" y="43"/>
                    <a:pt x="388" y="6"/>
                    <a:pt x="282" y="1"/>
                  </a:cubicBezTo>
                  <a:cubicBezTo>
                    <a:pt x="189" y="0"/>
                    <a:pt x="75" y="9"/>
                    <a:pt x="0" y="46"/>
                  </a:cubicBezTo>
                  <a:close/>
                </a:path>
              </a:pathLst>
            </a:custGeom>
            <a:solidFill>
              <a:srgbClr val="71A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p:nvSpPr>
          <p:spPr bwMode="auto">
            <a:xfrm>
              <a:off x="-15875" y="2994005"/>
              <a:ext cx="12891700" cy="766736"/>
            </a:xfrm>
            <a:custGeom>
              <a:avLst/>
              <a:gdLst>
                <a:gd name="T0" fmla="*/ 0 w 3260"/>
                <a:gd name="T1" fmla="*/ 181 h 257"/>
                <a:gd name="T2" fmla="*/ 0 w 3260"/>
                <a:gd name="T3" fmla="*/ 195 h 257"/>
                <a:gd name="T4" fmla="*/ 441 w 3260"/>
                <a:gd name="T5" fmla="*/ 134 h 257"/>
                <a:gd name="T6" fmla="*/ 1106 w 3260"/>
                <a:gd name="T7" fmla="*/ 44 h 257"/>
                <a:gd name="T8" fmla="*/ 1629 w 3260"/>
                <a:gd name="T9" fmla="*/ 64 h 257"/>
                <a:gd name="T10" fmla="*/ 2148 w 3260"/>
                <a:gd name="T11" fmla="*/ 136 h 257"/>
                <a:gd name="T12" fmla="*/ 2816 w 3260"/>
                <a:gd name="T13" fmla="*/ 240 h 257"/>
                <a:gd name="T14" fmla="*/ 3260 w 3260"/>
                <a:gd name="T15" fmla="*/ 221 h 257"/>
                <a:gd name="T16" fmla="*/ 2819 w 3260"/>
                <a:gd name="T17" fmla="*/ 209 h 257"/>
                <a:gd name="T18" fmla="*/ 2153 w 3260"/>
                <a:gd name="T19" fmla="*/ 105 h 257"/>
                <a:gd name="T20" fmla="*/ 1632 w 3260"/>
                <a:gd name="T21" fmla="*/ 33 h 257"/>
                <a:gd name="T22" fmla="*/ 1105 w 3260"/>
                <a:gd name="T23" fmla="*/ 12 h 257"/>
                <a:gd name="T24" fmla="*/ 434 w 3260"/>
                <a:gd name="T25" fmla="*/ 104 h 257"/>
                <a:gd name="T26" fmla="*/ 0 w 3260"/>
                <a:gd name="T27"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0" h="257">
                  <a:moveTo>
                    <a:pt x="0" y="181"/>
                  </a:moveTo>
                  <a:cubicBezTo>
                    <a:pt x="0" y="195"/>
                    <a:pt x="0" y="195"/>
                    <a:pt x="0" y="195"/>
                  </a:cubicBezTo>
                  <a:cubicBezTo>
                    <a:pt x="114" y="194"/>
                    <a:pt x="295" y="166"/>
                    <a:pt x="441" y="134"/>
                  </a:cubicBezTo>
                  <a:cubicBezTo>
                    <a:pt x="538" y="110"/>
                    <a:pt x="832" y="51"/>
                    <a:pt x="1106" y="44"/>
                  </a:cubicBezTo>
                  <a:cubicBezTo>
                    <a:pt x="1380" y="32"/>
                    <a:pt x="1629" y="65"/>
                    <a:pt x="1629" y="64"/>
                  </a:cubicBezTo>
                  <a:cubicBezTo>
                    <a:pt x="1629" y="63"/>
                    <a:pt x="1877" y="91"/>
                    <a:pt x="2148" y="136"/>
                  </a:cubicBezTo>
                  <a:cubicBezTo>
                    <a:pt x="2420" y="177"/>
                    <a:pt x="2715" y="233"/>
                    <a:pt x="2816" y="240"/>
                  </a:cubicBezTo>
                  <a:cubicBezTo>
                    <a:pt x="3001" y="257"/>
                    <a:pt x="3108" y="250"/>
                    <a:pt x="3260" y="221"/>
                  </a:cubicBezTo>
                  <a:cubicBezTo>
                    <a:pt x="3106" y="230"/>
                    <a:pt x="3002" y="226"/>
                    <a:pt x="2819" y="209"/>
                  </a:cubicBezTo>
                  <a:cubicBezTo>
                    <a:pt x="2720" y="202"/>
                    <a:pt x="2426" y="147"/>
                    <a:pt x="2153" y="105"/>
                  </a:cubicBezTo>
                  <a:cubicBezTo>
                    <a:pt x="1882" y="60"/>
                    <a:pt x="1632" y="32"/>
                    <a:pt x="1632" y="33"/>
                  </a:cubicBezTo>
                  <a:cubicBezTo>
                    <a:pt x="1632" y="34"/>
                    <a:pt x="1382" y="0"/>
                    <a:pt x="1105" y="12"/>
                  </a:cubicBezTo>
                  <a:cubicBezTo>
                    <a:pt x="828" y="19"/>
                    <a:pt x="531" y="79"/>
                    <a:pt x="434" y="104"/>
                  </a:cubicBezTo>
                  <a:cubicBezTo>
                    <a:pt x="255" y="143"/>
                    <a:pt x="154" y="169"/>
                    <a:pt x="0" y="181"/>
                  </a:cubicBezTo>
                  <a:close/>
                </a:path>
              </a:pathLst>
            </a:custGeom>
            <a:solidFill>
              <a:srgbClr val="094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Rechteck 27"/>
          <p:cNvSpPr/>
          <p:nvPr/>
        </p:nvSpPr>
        <p:spPr>
          <a:xfrm>
            <a:off x="676389" y="2300241"/>
            <a:ext cx="1326773" cy="461665"/>
          </a:xfrm>
          <a:prstGeom prst="rect">
            <a:avLst/>
          </a:prstGeom>
        </p:spPr>
        <p:txBody>
          <a:bodyPr wrap="none" lIns="0">
            <a:spAutoFit/>
          </a:bodyPr>
          <a:lstStyle/>
          <a:p>
            <a:r>
              <a:rPr lang="de-DE" altLang="en-US" sz="2400" b="1" dirty="0"/>
              <a:t>Sitzung 3:</a:t>
            </a:r>
          </a:p>
        </p:txBody>
      </p:sp>
      <p:pic>
        <p:nvPicPr>
          <p:cNvPr id="11" name="Picture 2" descr="C:\Users\Raphael\Desktop\CD_WWU_17.01.2017\wwu_logo_2017\WWU_Logo_2017\01_Logo_WWU Muenster\Printanwendungen\CMYK\WWUMuenster_Logo_2017_4c.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25733" y="5817829"/>
            <a:ext cx="2700337" cy="781050"/>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676389" y="4743430"/>
            <a:ext cx="3454920" cy="400110"/>
          </a:xfrm>
          <a:prstGeom prst="rect">
            <a:avLst/>
          </a:prstGeom>
        </p:spPr>
        <p:txBody>
          <a:bodyPr wrap="none" lIns="0">
            <a:spAutoFit/>
          </a:bodyPr>
          <a:lstStyle/>
          <a:p>
            <a:r>
              <a:rPr lang="de-DE" altLang="en-US" sz="2000" dirty="0">
                <a:effectLst>
                  <a:innerShdw blurRad="76200" dist="25400" dir="13500000">
                    <a:prstClr val="black">
                      <a:alpha val="40000"/>
                    </a:prstClr>
                  </a:innerShdw>
                </a:effectLst>
              </a:rPr>
              <a:t>Horst </a:t>
            </a:r>
            <a:r>
              <a:rPr lang="de-DE" altLang="en-US" sz="2000" dirty="0" err="1">
                <a:effectLst>
                  <a:innerShdw blurRad="76200" dist="25400" dir="13500000">
                    <a:prstClr val="black">
                      <a:alpha val="40000"/>
                    </a:prstClr>
                  </a:innerShdw>
                </a:effectLst>
              </a:rPr>
              <a:t>Zeinz</a:t>
            </a:r>
            <a:r>
              <a:rPr lang="de-DE" altLang="en-US" sz="2000" dirty="0">
                <a:effectLst>
                  <a:innerShdw blurRad="76200" dist="25400" dir="13500000">
                    <a:prstClr val="black">
                      <a:alpha val="40000"/>
                    </a:prstClr>
                  </a:innerShdw>
                </a:effectLst>
              </a:rPr>
              <a:t> | Raphael Fehrmann</a:t>
            </a:r>
          </a:p>
        </p:txBody>
      </p:sp>
      <p:sp>
        <p:nvSpPr>
          <p:cNvPr id="2" name="Rechteck 1">
            <a:extLst>
              <a:ext uri="{FF2B5EF4-FFF2-40B4-BE49-F238E27FC236}">
                <a16:creationId xmlns:a16="http://schemas.microsoft.com/office/drawing/2014/main" id="{AAAF20EE-567F-4C05-B262-08E8D2E471C8}"/>
              </a:ext>
            </a:extLst>
          </p:cNvPr>
          <p:cNvSpPr/>
          <p:nvPr/>
        </p:nvSpPr>
        <p:spPr>
          <a:xfrm>
            <a:off x="598332" y="2735985"/>
            <a:ext cx="6092825" cy="707886"/>
          </a:xfrm>
          <a:prstGeom prst="rect">
            <a:avLst/>
          </a:prstGeom>
        </p:spPr>
        <p:txBody>
          <a:bodyPr>
            <a:spAutoFit/>
          </a:bodyPr>
          <a:lstStyle/>
          <a:p>
            <a:r>
              <a:rPr lang="de-DE" altLang="en-US" sz="2000" dirty="0">
                <a:effectLst>
                  <a:innerShdw blurRad="76200" dist="25400" dir="13500000">
                    <a:prstClr val="black">
                      <a:alpha val="40000"/>
                    </a:prstClr>
                  </a:innerShdw>
                </a:effectLst>
              </a:rPr>
              <a:t>Coding &amp; Robotik – Problemlösen, Modellieren und Programmieren am Beispiel von Lernrobotern</a:t>
            </a:r>
          </a:p>
        </p:txBody>
      </p:sp>
      <p:grpSp>
        <p:nvGrpSpPr>
          <p:cNvPr id="10" name="Gruppieren 9">
            <a:extLst>
              <a:ext uri="{FF2B5EF4-FFF2-40B4-BE49-F238E27FC236}">
                <a16:creationId xmlns:a16="http://schemas.microsoft.com/office/drawing/2014/main" id="{0761AB45-DA7A-4965-B2BD-B53C4CB27881}"/>
              </a:ext>
            </a:extLst>
          </p:cNvPr>
          <p:cNvGrpSpPr/>
          <p:nvPr/>
        </p:nvGrpSpPr>
        <p:grpSpPr>
          <a:xfrm>
            <a:off x="6433944" y="5957529"/>
            <a:ext cx="5442264" cy="781050"/>
            <a:chOff x="6116274" y="648170"/>
            <a:chExt cx="5442264" cy="781050"/>
          </a:xfrm>
        </p:grpSpPr>
        <p:pic>
          <p:nvPicPr>
            <p:cNvPr id="5" name="Grafik 4">
              <a:hlinkClick r:id="rId4"/>
              <a:extLst>
                <a:ext uri="{FF2B5EF4-FFF2-40B4-BE49-F238E27FC236}">
                  <a16:creationId xmlns:a16="http://schemas.microsoft.com/office/drawing/2014/main" id="{791B0983-35AC-4BCA-B052-BF9B7C1AB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8907" y="648170"/>
              <a:ext cx="2299631" cy="781050"/>
            </a:xfrm>
            <a:prstGeom prst="rect">
              <a:avLst/>
            </a:prstGeom>
          </p:spPr>
        </p:pic>
        <p:sp>
          <p:nvSpPr>
            <p:cNvPr id="9" name="Textfeld 8">
              <a:extLst>
                <a:ext uri="{FF2B5EF4-FFF2-40B4-BE49-F238E27FC236}">
                  <a16:creationId xmlns:a16="http://schemas.microsoft.com/office/drawing/2014/main" id="{307EF696-78AB-4E95-9981-FDBBC587ECF0}"/>
                </a:ext>
              </a:extLst>
            </p:cNvPr>
            <p:cNvSpPr txBox="1"/>
            <p:nvPr/>
          </p:nvSpPr>
          <p:spPr>
            <a:xfrm>
              <a:off x="6116274" y="803809"/>
              <a:ext cx="3381288" cy="461665"/>
            </a:xfrm>
            <a:prstGeom prst="rect">
              <a:avLst/>
            </a:prstGeom>
            <a:noFill/>
          </p:spPr>
          <p:txBody>
            <a:bodyPr wrap="square" rtlCol="0">
              <a:spAutoFit/>
            </a:bodyPr>
            <a:lstStyle/>
            <a:p>
              <a:r>
                <a:rPr lang="de-DE" sz="1200" dirty="0">
                  <a:solidFill>
                    <a:schemeClr val="tx1">
                      <a:lumMod val="75000"/>
                      <a:lumOff val="25000"/>
                    </a:schemeClr>
                  </a:solidFill>
                </a:rPr>
                <a:t>Das Projekt „Lernroboter im Unterricht“ wird als „Leuchtturmprojekt 2020“ gefördert durch die </a:t>
              </a:r>
            </a:p>
          </p:txBody>
        </p:sp>
      </p:grpSp>
      <p:pic>
        <p:nvPicPr>
          <p:cNvPr id="18" name="Grafik 17">
            <a:extLst>
              <a:ext uri="{FF2B5EF4-FFF2-40B4-BE49-F238E27FC236}">
                <a16:creationId xmlns:a16="http://schemas.microsoft.com/office/drawing/2014/main" id="{F7EB02C8-363A-499A-8222-809E59C56FB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843" y="-7621"/>
            <a:ext cx="2513933" cy="1162053"/>
          </a:xfrm>
          <a:prstGeom prst="rect">
            <a:avLst/>
          </a:prstGeom>
        </p:spPr>
      </p:pic>
      <p:grpSp>
        <p:nvGrpSpPr>
          <p:cNvPr id="25" name="Gruppieren 24"/>
          <p:cNvGrpSpPr/>
          <p:nvPr/>
        </p:nvGrpSpPr>
        <p:grpSpPr>
          <a:xfrm rot="10423857" flipV="1">
            <a:off x="3114104" y="5644061"/>
            <a:ext cx="8949109" cy="554038"/>
            <a:chOff x="-15876" y="2994005"/>
            <a:chExt cx="12891701" cy="766736"/>
          </a:xfrm>
          <a:solidFill>
            <a:schemeClr val="accent1"/>
          </a:solidFill>
        </p:grpSpPr>
        <p:sp>
          <p:nvSpPr>
            <p:cNvPr id="26" name="Freeform 7"/>
            <p:cNvSpPr>
              <a:spLocks/>
            </p:cNvSpPr>
            <p:nvPr/>
          </p:nvSpPr>
          <p:spPr bwMode="auto">
            <a:xfrm>
              <a:off x="-15876" y="3140102"/>
              <a:ext cx="9767637" cy="474541"/>
            </a:xfrm>
            <a:custGeom>
              <a:avLst/>
              <a:gdLst>
                <a:gd name="T0" fmla="*/ 0 w 2212"/>
                <a:gd name="T1" fmla="*/ 46 h 207"/>
                <a:gd name="T2" fmla="*/ 0 w 2212"/>
                <a:gd name="T3" fmla="*/ 58 h 207"/>
                <a:gd name="T4" fmla="*/ 281 w 2212"/>
                <a:gd name="T5" fmla="*/ 32 h 207"/>
                <a:gd name="T6" fmla="*/ 738 w 2212"/>
                <a:gd name="T7" fmla="*/ 110 h 207"/>
                <a:gd name="T8" fmla="*/ 1095 w 2212"/>
                <a:gd name="T9" fmla="*/ 179 h 207"/>
                <a:gd name="T10" fmla="*/ 1460 w 2212"/>
                <a:gd name="T11" fmla="*/ 202 h 207"/>
                <a:gd name="T12" fmla="*/ 1924 w 2212"/>
                <a:gd name="T13" fmla="*/ 137 h 207"/>
                <a:gd name="T14" fmla="*/ 2212 w 2212"/>
                <a:gd name="T15" fmla="*/ 30 h 207"/>
                <a:gd name="T16" fmla="*/ 1916 w 2212"/>
                <a:gd name="T17" fmla="*/ 107 h 207"/>
                <a:gd name="T18" fmla="*/ 1459 w 2212"/>
                <a:gd name="T19" fmla="*/ 171 h 207"/>
                <a:gd name="T20" fmla="*/ 1100 w 2212"/>
                <a:gd name="T21" fmla="*/ 148 h 207"/>
                <a:gd name="T22" fmla="*/ 744 w 2212"/>
                <a:gd name="T23" fmla="*/ 80 h 207"/>
                <a:gd name="T24" fmla="*/ 282 w 2212"/>
                <a:gd name="T25" fmla="*/ 1 h 207"/>
                <a:gd name="T26" fmla="*/ 0 w 2212"/>
                <a:gd name="T27" fmla="*/ 4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2" h="207">
                  <a:moveTo>
                    <a:pt x="0" y="46"/>
                  </a:moveTo>
                  <a:cubicBezTo>
                    <a:pt x="0" y="58"/>
                    <a:pt x="0" y="58"/>
                    <a:pt x="0" y="58"/>
                  </a:cubicBezTo>
                  <a:cubicBezTo>
                    <a:pt x="105" y="39"/>
                    <a:pt x="156" y="30"/>
                    <a:pt x="281" y="32"/>
                  </a:cubicBezTo>
                  <a:cubicBezTo>
                    <a:pt x="416" y="40"/>
                    <a:pt x="551" y="73"/>
                    <a:pt x="738" y="110"/>
                  </a:cubicBezTo>
                  <a:cubicBezTo>
                    <a:pt x="924" y="149"/>
                    <a:pt x="1095" y="179"/>
                    <a:pt x="1095" y="179"/>
                  </a:cubicBezTo>
                  <a:cubicBezTo>
                    <a:pt x="1095" y="179"/>
                    <a:pt x="1268" y="207"/>
                    <a:pt x="1460" y="202"/>
                  </a:cubicBezTo>
                  <a:cubicBezTo>
                    <a:pt x="1652" y="202"/>
                    <a:pt x="1858" y="156"/>
                    <a:pt x="1924" y="137"/>
                  </a:cubicBezTo>
                  <a:cubicBezTo>
                    <a:pt x="2048" y="104"/>
                    <a:pt x="2115" y="76"/>
                    <a:pt x="2212" y="30"/>
                  </a:cubicBezTo>
                  <a:cubicBezTo>
                    <a:pt x="2108" y="57"/>
                    <a:pt x="2039" y="75"/>
                    <a:pt x="1916" y="107"/>
                  </a:cubicBezTo>
                  <a:cubicBezTo>
                    <a:pt x="1850" y="126"/>
                    <a:pt x="1648" y="171"/>
                    <a:pt x="1459" y="171"/>
                  </a:cubicBezTo>
                  <a:cubicBezTo>
                    <a:pt x="1270" y="176"/>
                    <a:pt x="1099" y="148"/>
                    <a:pt x="1100" y="148"/>
                  </a:cubicBezTo>
                  <a:cubicBezTo>
                    <a:pt x="1100" y="148"/>
                    <a:pt x="930" y="118"/>
                    <a:pt x="744" y="80"/>
                  </a:cubicBezTo>
                  <a:cubicBezTo>
                    <a:pt x="558" y="43"/>
                    <a:pt x="388" y="6"/>
                    <a:pt x="282" y="1"/>
                  </a:cubicBezTo>
                  <a:cubicBezTo>
                    <a:pt x="189" y="0"/>
                    <a:pt x="75" y="9"/>
                    <a:pt x="0" y="46"/>
                  </a:cubicBezTo>
                  <a:close/>
                </a:path>
              </a:pathLst>
            </a:custGeom>
            <a:solidFill>
              <a:srgbClr val="094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p:cNvSpPr>
              <a:spLocks/>
            </p:cNvSpPr>
            <p:nvPr/>
          </p:nvSpPr>
          <p:spPr bwMode="auto">
            <a:xfrm>
              <a:off x="-15875" y="2994005"/>
              <a:ext cx="12891700" cy="766736"/>
            </a:xfrm>
            <a:custGeom>
              <a:avLst/>
              <a:gdLst>
                <a:gd name="T0" fmla="*/ 0 w 3260"/>
                <a:gd name="T1" fmla="*/ 181 h 257"/>
                <a:gd name="T2" fmla="*/ 0 w 3260"/>
                <a:gd name="T3" fmla="*/ 195 h 257"/>
                <a:gd name="T4" fmla="*/ 441 w 3260"/>
                <a:gd name="T5" fmla="*/ 134 h 257"/>
                <a:gd name="T6" fmla="*/ 1106 w 3260"/>
                <a:gd name="T7" fmla="*/ 44 h 257"/>
                <a:gd name="T8" fmla="*/ 1629 w 3260"/>
                <a:gd name="T9" fmla="*/ 64 h 257"/>
                <a:gd name="T10" fmla="*/ 2148 w 3260"/>
                <a:gd name="T11" fmla="*/ 136 h 257"/>
                <a:gd name="T12" fmla="*/ 2816 w 3260"/>
                <a:gd name="T13" fmla="*/ 240 h 257"/>
                <a:gd name="T14" fmla="*/ 3260 w 3260"/>
                <a:gd name="T15" fmla="*/ 221 h 257"/>
                <a:gd name="T16" fmla="*/ 2819 w 3260"/>
                <a:gd name="T17" fmla="*/ 209 h 257"/>
                <a:gd name="T18" fmla="*/ 2153 w 3260"/>
                <a:gd name="T19" fmla="*/ 105 h 257"/>
                <a:gd name="T20" fmla="*/ 1632 w 3260"/>
                <a:gd name="T21" fmla="*/ 33 h 257"/>
                <a:gd name="T22" fmla="*/ 1105 w 3260"/>
                <a:gd name="T23" fmla="*/ 12 h 257"/>
                <a:gd name="T24" fmla="*/ 434 w 3260"/>
                <a:gd name="T25" fmla="*/ 104 h 257"/>
                <a:gd name="T26" fmla="*/ 0 w 3260"/>
                <a:gd name="T27"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0" h="257">
                  <a:moveTo>
                    <a:pt x="0" y="181"/>
                  </a:moveTo>
                  <a:cubicBezTo>
                    <a:pt x="0" y="195"/>
                    <a:pt x="0" y="195"/>
                    <a:pt x="0" y="195"/>
                  </a:cubicBezTo>
                  <a:cubicBezTo>
                    <a:pt x="114" y="194"/>
                    <a:pt x="295" y="166"/>
                    <a:pt x="441" y="134"/>
                  </a:cubicBezTo>
                  <a:cubicBezTo>
                    <a:pt x="538" y="110"/>
                    <a:pt x="832" y="51"/>
                    <a:pt x="1106" y="44"/>
                  </a:cubicBezTo>
                  <a:cubicBezTo>
                    <a:pt x="1380" y="32"/>
                    <a:pt x="1629" y="65"/>
                    <a:pt x="1629" y="64"/>
                  </a:cubicBezTo>
                  <a:cubicBezTo>
                    <a:pt x="1629" y="63"/>
                    <a:pt x="1877" y="91"/>
                    <a:pt x="2148" y="136"/>
                  </a:cubicBezTo>
                  <a:cubicBezTo>
                    <a:pt x="2420" y="177"/>
                    <a:pt x="2715" y="233"/>
                    <a:pt x="2816" y="240"/>
                  </a:cubicBezTo>
                  <a:cubicBezTo>
                    <a:pt x="3001" y="257"/>
                    <a:pt x="3108" y="250"/>
                    <a:pt x="3260" y="221"/>
                  </a:cubicBezTo>
                  <a:cubicBezTo>
                    <a:pt x="3106" y="230"/>
                    <a:pt x="3002" y="226"/>
                    <a:pt x="2819" y="209"/>
                  </a:cubicBezTo>
                  <a:cubicBezTo>
                    <a:pt x="2720" y="202"/>
                    <a:pt x="2426" y="147"/>
                    <a:pt x="2153" y="105"/>
                  </a:cubicBezTo>
                  <a:cubicBezTo>
                    <a:pt x="1882" y="60"/>
                    <a:pt x="1632" y="32"/>
                    <a:pt x="1632" y="33"/>
                  </a:cubicBezTo>
                  <a:cubicBezTo>
                    <a:pt x="1632" y="34"/>
                    <a:pt x="1382" y="0"/>
                    <a:pt x="1105" y="12"/>
                  </a:cubicBezTo>
                  <a:cubicBezTo>
                    <a:pt x="828" y="19"/>
                    <a:pt x="531" y="79"/>
                    <a:pt x="434" y="104"/>
                  </a:cubicBezTo>
                  <a:cubicBezTo>
                    <a:pt x="255" y="143"/>
                    <a:pt x="154" y="169"/>
                    <a:pt x="0" y="181"/>
                  </a:cubicBezTo>
                  <a:close/>
                </a:path>
              </a:pathLst>
            </a:custGeom>
            <a:solidFill>
              <a:srgbClr val="71A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Grafik 2">
            <a:extLst>
              <a:ext uri="{FF2B5EF4-FFF2-40B4-BE49-F238E27FC236}">
                <a16:creationId xmlns:a16="http://schemas.microsoft.com/office/drawing/2014/main" id="{EFC82A72-91DD-415E-AE26-84B58996BD8D}"/>
              </a:ext>
            </a:extLst>
          </p:cNvPr>
          <p:cNvPicPr>
            <a:picLocks noChangeAspect="1"/>
          </p:cNvPicPr>
          <p:nvPr/>
        </p:nvPicPr>
        <p:blipFill>
          <a:blip r:embed="rId7"/>
          <a:stretch>
            <a:fillRect/>
          </a:stretch>
        </p:blipFill>
        <p:spPr>
          <a:xfrm>
            <a:off x="0" y="-4762"/>
            <a:ext cx="301084" cy="1154432"/>
          </a:xfrm>
          <a:prstGeom prst="rect">
            <a:avLst/>
          </a:prstGeom>
        </p:spPr>
      </p:pic>
      <p:pic>
        <p:nvPicPr>
          <p:cNvPr id="1028" name="Picture 4" descr="Android, Künstliche, Doodle, Roboter, Wissenschaf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8702" y="1670328"/>
            <a:ext cx="2317750" cy="273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32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Klärung zentraler Begrifflichkeiten </a:t>
              </a:r>
              <a:r>
                <a:rPr lang="de-DE" altLang="de-DE" sz="2300" b="1" noProof="1">
                  <a:solidFill>
                    <a:schemeClr val="tx1">
                      <a:lumMod val="75000"/>
                      <a:lumOff val="25000"/>
                    </a:schemeClr>
                  </a:solidFill>
                  <a:highlight>
                    <a:srgbClr val="FFFF00"/>
                  </a:highlight>
                </a:rPr>
                <a:t>– Bitte ordnen Sie zu! </a:t>
              </a:r>
              <a:endParaRPr lang="de-DE" altLang="de-DE" sz="2300" noProof="1">
                <a:solidFill>
                  <a:schemeClr val="tx1">
                    <a:lumMod val="75000"/>
                    <a:lumOff val="25000"/>
                  </a:schemeClr>
                </a:solidFill>
                <a:highlight>
                  <a:srgbClr val="FFFF00"/>
                </a:highlight>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20</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9" name="Textfeld 28">
            <a:extLst>
              <a:ext uri="{FF2B5EF4-FFF2-40B4-BE49-F238E27FC236}">
                <a16:creationId xmlns:a16="http://schemas.microsoft.com/office/drawing/2014/main" id="{A9B60CDE-C8C5-4803-9E72-6C122F38BAC8}"/>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Geringfügig adaptiert aus: </a:t>
            </a:r>
          </a:p>
          <a:p>
            <a:pPr algn="r"/>
            <a:r>
              <a:rPr lang="de-DE" sz="1400" dirty="0">
                <a:solidFill>
                  <a:schemeClr val="bg1">
                    <a:lumMod val="50000"/>
                  </a:schemeClr>
                </a:solidFill>
              </a:rPr>
              <a:t>Buller et al. 2019, S. 152-155</a:t>
            </a:r>
          </a:p>
        </p:txBody>
      </p:sp>
      <p:grpSp>
        <p:nvGrpSpPr>
          <p:cNvPr id="47" name="Gruppieren 46">
            <a:extLst>
              <a:ext uri="{FF2B5EF4-FFF2-40B4-BE49-F238E27FC236}">
                <a16:creationId xmlns:a16="http://schemas.microsoft.com/office/drawing/2014/main" id="{DBC370AD-277C-43D4-949C-A22CEC4FC0F2}"/>
              </a:ext>
            </a:extLst>
          </p:cNvPr>
          <p:cNvGrpSpPr/>
          <p:nvPr/>
        </p:nvGrpSpPr>
        <p:grpSpPr>
          <a:xfrm>
            <a:off x="298852" y="1313434"/>
            <a:ext cx="1912496" cy="1006720"/>
            <a:chOff x="374159" y="1334618"/>
            <a:chExt cx="1912496" cy="1006720"/>
          </a:xfrm>
        </p:grpSpPr>
        <p:sp>
          <p:nvSpPr>
            <p:cNvPr id="35" name="Rectangle 72">
              <a:extLst>
                <a:ext uri="{FF2B5EF4-FFF2-40B4-BE49-F238E27FC236}">
                  <a16:creationId xmlns:a16="http://schemas.microsoft.com/office/drawing/2014/main" id="{AED96340-EA32-4930-A8F0-953444D061C5}"/>
                </a:ext>
              </a:extLst>
            </p:cNvPr>
            <p:cNvSpPr/>
            <p:nvPr/>
          </p:nvSpPr>
          <p:spPr>
            <a:xfrm>
              <a:off x="445953" y="1334618"/>
              <a:ext cx="1840702" cy="1006720"/>
            </a:xfrm>
            <a:prstGeom prst="rect">
              <a:avLst/>
            </a:prstGeom>
            <a:solidFill>
              <a:srgbClr val="C2C923">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Aktor</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36" name="Rectangle 78">
              <a:extLst>
                <a:ext uri="{FF2B5EF4-FFF2-40B4-BE49-F238E27FC236}">
                  <a16:creationId xmlns:a16="http://schemas.microsoft.com/office/drawing/2014/main" id="{733C1610-01B1-4920-97AD-F958824CB83D}"/>
                </a:ext>
              </a:extLst>
            </p:cNvPr>
            <p:cNvSpPr/>
            <p:nvPr/>
          </p:nvSpPr>
          <p:spPr>
            <a:xfrm>
              <a:off x="374159" y="1334618"/>
              <a:ext cx="71794" cy="1006720"/>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48" name="Gruppieren 47">
            <a:extLst>
              <a:ext uri="{FF2B5EF4-FFF2-40B4-BE49-F238E27FC236}">
                <a16:creationId xmlns:a16="http://schemas.microsoft.com/office/drawing/2014/main" id="{2DA39091-A461-4CA8-9068-E54B38A610DA}"/>
              </a:ext>
            </a:extLst>
          </p:cNvPr>
          <p:cNvGrpSpPr/>
          <p:nvPr/>
        </p:nvGrpSpPr>
        <p:grpSpPr>
          <a:xfrm>
            <a:off x="2466460" y="1327816"/>
            <a:ext cx="1887658" cy="1006720"/>
            <a:chOff x="2372032" y="1334618"/>
            <a:chExt cx="1887658" cy="1006720"/>
          </a:xfrm>
        </p:grpSpPr>
        <p:sp>
          <p:nvSpPr>
            <p:cNvPr id="31" name="Rectangle 68">
              <a:extLst>
                <a:ext uri="{FF2B5EF4-FFF2-40B4-BE49-F238E27FC236}">
                  <a16:creationId xmlns:a16="http://schemas.microsoft.com/office/drawing/2014/main" id="{074955CD-E086-425E-9910-C204648D2E9D}"/>
                </a:ext>
              </a:extLst>
            </p:cNvPr>
            <p:cNvSpPr/>
            <p:nvPr/>
          </p:nvSpPr>
          <p:spPr>
            <a:xfrm>
              <a:off x="2443826" y="1334618"/>
              <a:ext cx="1815864" cy="1006720"/>
            </a:xfrm>
            <a:prstGeom prst="rect">
              <a:avLst/>
            </a:prstGeom>
            <a:solidFill>
              <a:srgbClr val="42AFB6">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Algorithmus</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37" name="Rectangle 79">
              <a:extLst>
                <a:ext uri="{FF2B5EF4-FFF2-40B4-BE49-F238E27FC236}">
                  <a16:creationId xmlns:a16="http://schemas.microsoft.com/office/drawing/2014/main" id="{2E595ABC-5AB6-4831-B57B-2E969002F0E2}"/>
                </a:ext>
              </a:extLst>
            </p:cNvPr>
            <p:cNvSpPr/>
            <p:nvPr/>
          </p:nvSpPr>
          <p:spPr>
            <a:xfrm>
              <a:off x="2372032" y="1334618"/>
              <a:ext cx="71794" cy="1006720"/>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49" name="Gruppieren 48">
            <a:extLst>
              <a:ext uri="{FF2B5EF4-FFF2-40B4-BE49-F238E27FC236}">
                <a16:creationId xmlns:a16="http://schemas.microsoft.com/office/drawing/2014/main" id="{6EE335E7-CB9A-4D71-BEEC-887C349FF262}"/>
              </a:ext>
            </a:extLst>
          </p:cNvPr>
          <p:cNvGrpSpPr/>
          <p:nvPr/>
        </p:nvGrpSpPr>
        <p:grpSpPr>
          <a:xfrm>
            <a:off x="311271" y="2446730"/>
            <a:ext cx="1900077" cy="1006720"/>
            <a:chOff x="4365672" y="1334618"/>
            <a:chExt cx="1900077" cy="1006720"/>
          </a:xfrm>
        </p:grpSpPr>
        <p:sp>
          <p:nvSpPr>
            <p:cNvPr id="32" name="Rectangle 69">
              <a:extLst>
                <a:ext uri="{FF2B5EF4-FFF2-40B4-BE49-F238E27FC236}">
                  <a16:creationId xmlns:a16="http://schemas.microsoft.com/office/drawing/2014/main" id="{ADA46CC4-B29D-4B23-972E-1E33E2793A2B}"/>
                </a:ext>
              </a:extLst>
            </p:cNvPr>
            <p:cNvSpPr/>
            <p:nvPr/>
          </p:nvSpPr>
          <p:spPr>
            <a:xfrm>
              <a:off x="4437466" y="1334618"/>
              <a:ext cx="1828283" cy="1006720"/>
            </a:xfrm>
            <a:prstGeom prst="rect">
              <a:avLst/>
            </a:prstGeom>
            <a:solidFill>
              <a:srgbClr val="CB1B4A">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panose="020F0502020204030204"/>
                  <a:ea typeface="+mn-ea"/>
                  <a:cs typeface="+mn-cs"/>
                </a:rPr>
                <a:t>Code</a:t>
              </a:r>
            </a:p>
          </p:txBody>
        </p:sp>
        <p:sp>
          <p:nvSpPr>
            <p:cNvPr id="38" name="Rectangle 80">
              <a:extLst>
                <a:ext uri="{FF2B5EF4-FFF2-40B4-BE49-F238E27FC236}">
                  <a16:creationId xmlns:a16="http://schemas.microsoft.com/office/drawing/2014/main" id="{FDC088D6-A2C9-4A3B-A26B-55BAB7037A49}"/>
                </a:ext>
              </a:extLst>
            </p:cNvPr>
            <p:cNvSpPr/>
            <p:nvPr/>
          </p:nvSpPr>
          <p:spPr>
            <a:xfrm>
              <a:off x="4365672" y="1334618"/>
              <a:ext cx="71794" cy="1006720"/>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0" name="Gruppieren 49">
            <a:extLst>
              <a:ext uri="{FF2B5EF4-FFF2-40B4-BE49-F238E27FC236}">
                <a16:creationId xmlns:a16="http://schemas.microsoft.com/office/drawing/2014/main" id="{00880B3F-8AE9-4972-A47B-74EEA4E0AD5B}"/>
              </a:ext>
            </a:extLst>
          </p:cNvPr>
          <p:cNvGrpSpPr/>
          <p:nvPr/>
        </p:nvGrpSpPr>
        <p:grpSpPr>
          <a:xfrm>
            <a:off x="2430563" y="2463472"/>
            <a:ext cx="1905024" cy="1006720"/>
            <a:chOff x="6338150" y="1334618"/>
            <a:chExt cx="1905024" cy="1006720"/>
          </a:xfrm>
        </p:grpSpPr>
        <p:sp>
          <p:nvSpPr>
            <p:cNvPr id="33" name="Rectangle 70">
              <a:extLst>
                <a:ext uri="{FF2B5EF4-FFF2-40B4-BE49-F238E27FC236}">
                  <a16:creationId xmlns:a16="http://schemas.microsoft.com/office/drawing/2014/main" id="{ACFAB59F-EC94-47A0-9EA6-497E986CE1E2}"/>
                </a:ext>
              </a:extLst>
            </p:cNvPr>
            <p:cNvSpPr/>
            <p:nvPr/>
          </p:nvSpPr>
          <p:spPr>
            <a:xfrm>
              <a:off x="6409945" y="1334618"/>
              <a:ext cx="1833229" cy="1006720"/>
            </a:xfrm>
            <a:prstGeom prst="rect">
              <a:avLst/>
            </a:prstGeom>
            <a:solidFill>
              <a:srgbClr val="FCB414">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panose="020F0502020204030204"/>
                  <a:ea typeface="+mn-ea"/>
                  <a:cs typeface="+mn-cs"/>
                </a:rPr>
                <a:t>Sensor</a:t>
              </a:r>
            </a:p>
          </p:txBody>
        </p:sp>
        <p:sp>
          <p:nvSpPr>
            <p:cNvPr id="39" name="Rectangle 81">
              <a:extLst>
                <a:ext uri="{FF2B5EF4-FFF2-40B4-BE49-F238E27FC236}">
                  <a16:creationId xmlns:a16="http://schemas.microsoft.com/office/drawing/2014/main" id="{E8C9E810-616D-4390-8B09-69807B426B2E}"/>
                </a:ext>
              </a:extLst>
            </p:cNvPr>
            <p:cNvSpPr/>
            <p:nvPr/>
          </p:nvSpPr>
          <p:spPr>
            <a:xfrm>
              <a:off x="6338150" y="1334618"/>
              <a:ext cx="71794" cy="1006720"/>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1" name="Gruppieren 50">
            <a:extLst>
              <a:ext uri="{FF2B5EF4-FFF2-40B4-BE49-F238E27FC236}">
                <a16:creationId xmlns:a16="http://schemas.microsoft.com/office/drawing/2014/main" id="{3DEC3D3E-AE5C-47BA-BA0E-50379287891B}"/>
              </a:ext>
            </a:extLst>
          </p:cNvPr>
          <p:cNvGrpSpPr/>
          <p:nvPr/>
        </p:nvGrpSpPr>
        <p:grpSpPr>
          <a:xfrm>
            <a:off x="298852" y="3578731"/>
            <a:ext cx="1900076" cy="1006720"/>
            <a:chOff x="8302160" y="1334618"/>
            <a:chExt cx="1900076" cy="1006720"/>
          </a:xfrm>
        </p:grpSpPr>
        <p:sp>
          <p:nvSpPr>
            <p:cNvPr id="34" name="Rectangle 71">
              <a:extLst>
                <a:ext uri="{FF2B5EF4-FFF2-40B4-BE49-F238E27FC236}">
                  <a16:creationId xmlns:a16="http://schemas.microsoft.com/office/drawing/2014/main" id="{E94A25BA-544C-49B5-A04F-64EE92FC3795}"/>
                </a:ext>
              </a:extLst>
            </p:cNvPr>
            <p:cNvSpPr/>
            <p:nvPr/>
          </p:nvSpPr>
          <p:spPr>
            <a:xfrm>
              <a:off x="8373953" y="1334618"/>
              <a:ext cx="1828283" cy="1006720"/>
            </a:xfrm>
            <a:prstGeom prst="rect">
              <a:avLst/>
            </a:prstGeom>
            <a:solidFill>
              <a:srgbClr val="007A7D">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Programm</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0" name="Rectangle 82">
              <a:extLst>
                <a:ext uri="{FF2B5EF4-FFF2-40B4-BE49-F238E27FC236}">
                  <a16:creationId xmlns:a16="http://schemas.microsoft.com/office/drawing/2014/main" id="{23F46DF6-7EC6-4A81-88C5-5B95E741AFBB}"/>
                </a:ext>
              </a:extLst>
            </p:cNvPr>
            <p:cNvSpPr/>
            <p:nvPr/>
          </p:nvSpPr>
          <p:spPr>
            <a:xfrm>
              <a:off x="8302160" y="1334618"/>
              <a:ext cx="71794" cy="1006720"/>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9" name="Gruppieren 8">
            <a:extLst>
              <a:ext uri="{FF2B5EF4-FFF2-40B4-BE49-F238E27FC236}">
                <a16:creationId xmlns:a16="http://schemas.microsoft.com/office/drawing/2014/main" id="{7946B36B-9E2E-4B6B-8A24-AEECBFEF761C}"/>
              </a:ext>
            </a:extLst>
          </p:cNvPr>
          <p:cNvGrpSpPr/>
          <p:nvPr/>
        </p:nvGrpSpPr>
        <p:grpSpPr>
          <a:xfrm>
            <a:off x="2447929" y="3592323"/>
            <a:ext cx="1887658" cy="1006720"/>
            <a:chOff x="4365672" y="2518188"/>
            <a:chExt cx="1887658" cy="1006720"/>
          </a:xfrm>
        </p:grpSpPr>
        <p:sp>
          <p:nvSpPr>
            <p:cNvPr id="41" name="Rectangle 69">
              <a:extLst>
                <a:ext uri="{FF2B5EF4-FFF2-40B4-BE49-F238E27FC236}">
                  <a16:creationId xmlns:a16="http://schemas.microsoft.com/office/drawing/2014/main" id="{DE7516F5-06D6-4106-927E-F95E71698AEB}"/>
                </a:ext>
              </a:extLst>
            </p:cNvPr>
            <p:cNvSpPr/>
            <p:nvPr/>
          </p:nvSpPr>
          <p:spPr>
            <a:xfrm>
              <a:off x="4437466" y="2518188"/>
              <a:ext cx="1815864" cy="1006720"/>
            </a:xfrm>
            <a:prstGeom prst="rect">
              <a:avLst/>
            </a:prstGeom>
            <a:solidFill>
              <a:srgbClr val="00B0F0">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Programmieren</a:t>
              </a:r>
              <a:r>
                <a:rPr kumimoji="0" lang="en-US" sz="1800" b="0" i="0" u="none" strike="noStrike" kern="0" cap="none" spc="0" normalizeH="0" baseline="0" noProof="0" dirty="0">
                  <a:ln>
                    <a:noFill/>
                  </a:ln>
                  <a:effectLst/>
                  <a:uLnTx/>
                  <a:uFillTx/>
                  <a:latin typeface="Calibri" panose="020F0502020204030204"/>
                  <a:ea typeface="+mn-ea"/>
                  <a:cs typeface="+mn-cs"/>
                </a:rPr>
                <a:t> / </a:t>
              </a:r>
              <a:r>
                <a:rPr kumimoji="0" lang="en-US" sz="1800" b="0" i="0" u="none" strike="noStrike" kern="0" cap="none" spc="0" normalizeH="0" baseline="0" noProof="0" dirty="0" err="1">
                  <a:ln>
                    <a:noFill/>
                  </a:ln>
                  <a:effectLst/>
                  <a:uLnTx/>
                  <a:uFillTx/>
                  <a:latin typeface="Calibri" panose="020F0502020204030204"/>
                  <a:ea typeface="+mn-ea"/>
                  <a:cs typeface="+mn-cs"/>
                </a:rPr>
                <a:t>Programmierung</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4" name="Rectangle 80">
              <a:extLst>
                <a:ext uri="{FF2B5EF4-FFF2-40B4-BE49-F238E27FC236}">
                  <a16:creationId xmlns:a16="http://schemas.microsoft.com/office/drawing/2014/main" id="{0C8EFB39-7A25-46F5-BFC2-5E1FA9A1A70C}"/>
                </a:ext>
              </a:extLst>
            </p:cNvPr>
            <p:cNvSpPr/>
            <p:nvPr/>
          </p:nvSpPr>
          <p:spPr>
            <a:xfrm>
              <a:off x="4365672" y="2518188"/>
              <a:ext cx="71794" cy="1006720"/>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2" name="Gruppieren 51">
            <a:extLst>
              <a:ext uri="{FF2B5EF4-FFF2-40B4-BE49-F238E27FC236}">
                <a16:creationId xmlns:a16="http://schemas.microsoft.com/office/drawing/2014/main" id="{D4816F34-42C0-4B90-814E-C7825FB86709}"/>
              </a:ext>
            </a:extLst>
          </p:cNvPr>
          <p:cNvGrpSpPr/>
          <p:nvPr/>
        </p:nvGrpSpPr>
        <p:grpSpPr>
          <a:xfrm>
            <a:off x="298852" y="4712026"/>
            <a:ext cx="1887660" cy="1006720"/>
            <a:chOff x="6338150" y="2518188"/>
            <a:chExt cx="1887660" cy="1006720"/>
          </a:xfrm>
        </p:grpSpPr>
        <p:sp>
          <p:nvSpPr>
            <p:cNvPr id="42" name="Rectangle 70">
              <a:extLst>
                <a:ext uri="{FF2B5EF4-FFF2-40B4-BE49-F238E27FC236}">
                  <a16:creationId xmlns:a16="http://schemas.microsoft.com/office/drawing/2014/main" id="{452A49C7-F94C-436F-974C-80D5D5C6175B}"/>
                </a:ext>
              </a:extLst>
            </p:cNvPr>
            <p:cNvSpPr/>
            <p:nvPr/>
          </p:nvSpPr>
          <p:spPr>
            <a:xfrm>
              <a:off x="6409946" y="2518188"/>
              <a:ext cx="1815864" cy="1006720"/>
            </a:xfrm>
            <a:prstGeom prst="rect">
              <a:avLst/>
            </a:prstGeom>
            <a:solidFill>
              <a:srgbClr val="7030A0">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Roboter</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5" name="Rectangle 81">
              <a:extLst>
                <a:ext uri="{FF2B5EF4-FFF2-40B4-BE49-F238E27FC236}">
                  <a16:creationId xmlns:a16="http://schemas.microsoft.com/office/drawing/2014/main" id="{33E046F1-772A-4428-BCEC-3294A76AF0E9}"/>
                </a:ext>
              </a:extLst>
            </p:cNvPr>
            <p:cNvSpPr/>
            <p:nvPr/>
          </p:nvSpPr>
          <p:spPr>
            <a:xfrm>
              <a:off x="6338150" y="2518188"/>
              <a:ext cx="71794" cy="1006720"/>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3" name="Gruppieren 52">
            <a:extLst>
              <a:ext uri="{FF2B5EF4-FFF2-40B4-BE49-F238E27FC236}">
                <a16:creationId xmlns:a16="http://schemas.microsoft.com/office/drawing/2014/main" id="{824A1732-C208-404E-9879-6D35B24AE45A}"/>
              </a:ext>
            </a:extLst>
          </p:cNvPr>
          <p:cNvGrpSpPr/>
          <p:nvPr/>
        </p:nvGrpSpPr>
        <p:grpSpPr>
          <a:xfrm>
            <a:off x="2447929" y="4727979"/>
            <a:ext cx="1887658" cy="1006720"/>
            <a:chOff x="8302160" y="2518188"/>
            <a:chExt cx="1887658" cy="1006720"/>
          </a:xfrm>
        </p:grpSpPr>
        <p:sp>
          <p:nvSpPr>
            <p:cNvPr id="43" name="Rectangle 71">
              <a:extLst>
                <a:ext uri="{FF2B5EF4-FFF2-40B4-BE49-F238E27FC236}">
                  <a16:creationId xmlns:a16="http://schemas.microsoft.com/office/drawing/2014/main" id="{AF99AA7D-C73E-4159-9DC6-5A9CB9E2EB19}"/>
                </a:ext>
              </a:extLst>
            </p:cNvPr>
            <p:cNvSpPr/>
            <p:nvPr/>
          </p:nvSpPr>
          <p:spPr>
            <a:xfrm>
              <a:off x="8373954" y="2518188"/>
              <a:ext cx="1815864" cy="1006720"/>
            </a:xfrm>
            <a:prstGeom prst="rect">
              <a:avLst/>
            </a:prstGeom>
            <a:solidFill>
              <a:srgbClr val="002060">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Umgebung</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6" name="Rectangle 82">
              <a:extLst>
                <a:ext uri="{FF2B5EF4-FFF2-40B4-BE49-F238E27FC236}">
                  <a16:creationId xmlns:a16="http://schemas.microsoft.com/office/drawing/2014/main" id="{643DD448-8500-46B7-82BC-7DA0FD66DFE6}"/>
                </a:ext>
              </a:extLst>
            </p:cNvPr>
            <p:cNvSpPr/>
            <p:nvPr/>
          </p:nvSpPr>
          <p:spPr>
            <a:xfrm>
              <a:off x="8302160" y="2518188"/>
              <a:ext cx="71794" cy="1006720"/>
            </a:xfrm>
            <a:prstGeom prst="rect">
              <a:avLst/>
            </a:prstGeom>
            <a:solidFill>
              <a:srgbClr val="00206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F3150A99-909D-4E0D-BEFB-E276267F2BF9}"/>
              </a:ext>
            </a:extLst>
          </p:cNvPr>
          <p:cNvGrpSpPr/>
          <p:nvPr/>
        </p:nvGrpSpPr>
        <p:grpSpPr>
          <a:xfrm>
            <a:off x="8699570" y="4749300"/>
            <a:ext cx="3075539" cy="1006720"/>
            <a:chOff x="374159" y="1334618"/>
            <a:chExt cx="3075539" cy="1006720"/>
          </a:xfrm>
          <a:solidFill>
            <a:schemeClr val="bg1">
              <a:lumMod val="85000"/>
            </a:schemeClr>
          </a:solidFill>
        </p:grpSpPr>
        <p:sp>
          <p:nvSpPr>
            <p:cNvPr id="104" name="Rectangle 72">
              <a:extLst>
                <a:ext uri="{FF2B5EF4-FFF2-40B4-BE49-F238E27FC236}">
                  <a16:creationId xmlns:a16="http://schemas.microsoft.com/office/drawing/2014/main" id="{64413579-7C33-46CC-ACA3-80C73B97BA83}"/>
                </a:ext>
              </a:extLst>
            </p:cNvPr>
            <p:cNvSpPr/>
            <p:nvPr/>
          </p:nvSpPr>
          <p:spPr>
            <a:xfrm>
              <a:off x="445952" y="1334618"/>
              <a:ext cx="3003746" cy="1006720"/>
            </a:xfrm>
            <a:prstGeom prst="rect">
              <a:avLst/>
            </a:prstGeom>
            <a:grpFill/>
            <a:ln w="12700" cap="flat" cmpd="sng" algn="ctr">
              <a:noFill/>
              <a:prstDash val="solid"/>
              <a:miter lim="800000"/>
            </a:ln>
            <a:effectLst/>
          </p:spPr>
          <p:txBody>
            <a:bodyPr rtlCol="0" anchor="ctr"/>
            <a:lstStyle/>
            <a:p>
              <a:pPr lvl="0" algn="ctr" defTabSz="914309">
                <a:defRPr/>
              </a:pPr>
              <a:r>
                <a:rPr lang="de-DE" sz="1600" kern="0" dirty="0"/>
                <a:t>bewegliches Teil eines Roboters, z. B. ein Motor oder ein Roboterarm</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05" name="Rectangle 78">
              <a:extLst>
                <a:ext uri="{FF2B5EF4-FFF2-40B4-BE49-F238E27FC236}">
                  <a16:creationId xmlns:a16="http://schemas.microsoft.com/office/drawing/2014/main" id="{1F757A59-A221-4F0F-8FDA-53CF2A55CB66}"/>
                </a:ext>
              </a:extLst>
            </p:cNvPr>
            <p:cNvSpPr/>
            <p:nvPr/>
          </p:nvSpPr>
          <p:spPr>
            <a:xfrm>
              <a:off x="374159" y="133461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63054850-FFD5-4DFF-9FC2-AE2099486494}"/>
              </a:ext>
            </a:extLst>
          </p:cNvPr>
          <p:cNvGrpSpPr/>
          <p:nvPr/>
        </p:nvGrpSpPr>
        <p:grpSpPr>
          <a:xfrm>
            <a:off x="5424452" y="4746873"/>
            <a:ext cx="3039642" cy="1006720"/>
            <a:chOff x="2372032" y="1334618"/>
            <a:chExt cx="3039642" cy="1006720"/>
          </a:xfrm>
          <a:solidFill>
            <a:schemeClr val="bg1">
              <a:lumMod val="85000"/>
            </a:schemeClr>
          </a:solidFill>
        </p:grpSpPr>
        <p:sp>
          <p:nvSpPr>
            <p:cNvPr id="107" name="Rectangle 68">
              <a:extLst>
                <a:ext uri="{FF2B5EF4-FFF2-40B4-BE49-F238E27FC236}">
                  <a16:creationId xmlns:a16="http://schemas.microsoft.com/office/drawing/2014/main" id="{B848F73D-2255-4066-B72E-D66186EFEC55}"/>
                </a:ext>
              </a:extLst>
            </p:cNvPr>
            <p:cNvSpPr/>
            <p:nvPr/>
          </p:nvSpPr>
          <p:spPr>
            <a:xfrm>
              <a:off x="2443826" y="1334618"/>
              <a:ext cx="2967848" cy="1006720"/>
            </a:xfrm>
            <a:prstGeom prst="rect">
              <a:avLst/>
            </a:prstGeom>
            <a:grpFill/>
            <a:ln w="12700" cap="flat" cmpd="sng" algn="ctr">
              <a:noFill/>
              <a:prstDash val="solid"/>
              <a:miter lim="800000"/>
            </a:ln>
            <a:effectLst/>
          </p:spPr>
          <p:txBody>
            <a:bodyPr rtlCol="0" anchor="ctr"/>
            <a:lstStyle/>
            <a:p>
              <a:pPr lvl="0" algn="ctr" defTabSz="914309">
                <a:defRPr/>
              </a:pPr>
              <a:r>
                <a:rPr lang="de-DE" sz="1600" kern="0" dirty="0"/>
                <a:t>Reihe von Schritten, die ein Computer beim Lösen von Problemen oder während einer Aufgabe abarbeitet</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08" name="Rectangle 79">
              <a:extLst>
                <a:ext uri="{FF2B5EF4-FFF2-40B4-BE49-F238E27FC236}">
                  <a16:creationId xmlns:a16="http://schemas.microsoft.com/office/drawing/2014/main" id="{E469FB12-D0B6-4578-A5C2-A50D07E3952F}"/>
                </a:ext>
              </a:extLst>
            </p:cNvPr>
            <p:cNvSpPr/>
            <p:nvPr/>
          </p:nvSpPr>
          <p:spPr>
            <a:xfrm>
              <a:off x="2372032" y="133461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80C9552B-AE0A-4D60-A9D3-EF1D81167B74}"/>
              </a:ext>
            </a:extLst>
          </p:cNvPr>
          <p:cNvGrpSpPr/>
          <p:nvPr/>
        </p:nvGrpSpPr>
        <p:grpSpPr>
          <a:xfrm>
            <a:off x="5443887" y="2470551"/>
            <a:ext cx="3011818" cy="1006720"/>
            <a:chOff x="4365672" y="1334618"/>
            <a:chExt cx="3011818" cy="1006720"/>
          </a:xfrm>
          <a:solidFill>
            <a:schemeClr val="bg1">
              <a:lumMod val="85000"/>
            </a:schemeClr>
          </a:solidFill>
        </p:grpSpPr>
        <p:sp>
          <p:nvSpPr>
            <p:cNvPr id="110" name="Rectangle 69">
              <a:extLst>
                <a:ext uri="{FF2B5EF4-FFF2-40B4-BE49-F238E27FC236}">
                  <a16:creationId xmlns:a16="http://schemas.microsoft.com/office/drawing/2014/main" id="{E684DEF2-F2DD-4805-907E-E2943C8D704A}"/>
                </a:ext>
              </a:extLst>
            </p:cNvPr>
            <p:cNvSpPr/>
            <p:nvPr/>
          </p:nvSpPr>
          <p:spPr>
            <a:xfrm>
              <a:off x="4437466" y="1334618"/>
              <a:ext cx="2940024" cy="1006720"/>
            </a:xfrm>
            <a:prstGeom prst="rect">
              <a:avLst/>
            </a:prstGeom>
            <a:grpFill/>
            <a:ln w="12700" cap="flat" cmpd="sng" algn="ctr">
              <a:noFill/>
              <a:prstDash val="solid"/>
              <a:miter lim="800000"/>
            </a:ln>
            <a:effectLst/>
          </p:spPr>
          <p:txBody>
            <a:bodyPr rtlCol="0" anchor="ctr"/>
            <a:lstStyle/>
            <a:p>
              <a:pPr lvl="0" algn="ctr" defTabSz="914309">
                <a:defRPr/>
              </a:pPr>
              <a:r>
                <a:rPr lang="de-DE" sz="1600" kern="0" dirty="0"/>
                <a:t>anderer Begriff für „Programm“; algorithmische Anweisungen, die in Programmiersprache geschrieben werden </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11" name="Rectangle 80">
              <a:extLst>
                <a:ext uri="{FF2B5EF4-FFF2-40B4-BE49-F238E27FC236}">
                  <a16:creationId xmlns:a16="http://schemas.microsoft.com/office/drawing/2014/main" id="{6117234F-BB12-4275-9795-E4BBD102D93A}"/>
                </a:ext>
              </a:extLst>
            </p:cNvPr>
            <p:cNvSpPr/>
            <p:nvPr/>
          </p:nvSpPr>
          <p:spPr>
            <a:xfrm>
              <a:off x="4365672" y="133461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566B5CC0-BAA9-49EF-B148-C2641F1FCE8A}"/>
              </a:ext>
            </a:extLst>
          </p:cNvPr>
          <p:cNvGrpSpPr/>
          <p:nvPr/>
        </p:nvGrpSpPr>
        <p:grpSpPr>
          <a:xfrm>
            <a:off x="8699570" y="3592323"/>
            <a:ext cx="3075539" cy="1006720"/>
            <a:chOff x="6338150" y="1334618"/>
            <a:chExt cx="3075539" cy="1006720"/>
          </a:xfrm>
          <a:solidFill>
            <a:schemeClr val="bg1">
              <a:lumMod val="85000"/>
            </a:schemeClr>
          </a:solidFill>
        </p:grpSpPr>
        <p:sp>
          <p:nvSpPr>
            <p:cNvPr id="113" name="Rectangle 70">
              <a:extLst>
                <a:ext uri="{FF2B5EF4-FFF2-40B4-BE49-F238E27FC236}">
                  <a16:creationId xmlns:a16="http://schemas.microsoft.com/office/drawing/2014/main" id="{366CFED1-274F-4223-BDCF-36E273D0201F}"/>
                </a:ext>
              </a:extLst>
            </p:cNvPr>
            <p:cNvSpPr/>
            <p:nvPr/>
          </p:nvSpPr>
          <p:spPr>
            <a:xfrm>
              <a:off x="6409945" y="1334618"/>
              <a:ext cx="3003744" cy="1006720"/>
            </a:xfrm>
            <a:prstGeom prst="rect">
              <a:avLst/>
            </a:prstGeom>
            <a:grpFill/>
            <a:ln w="12700" cap="flat" cmpd="sng" algn="ctr">
              <a:noFill/>
              <a:prstDash val="solid"/>
              <a:miter lim="800000"/>
            </a:ln>
            <a:effectLst/>
          </p:spPr>
          <p:txBody>
            <a:bodyPr rtlCol="0" anchor="ctr"/>
            <a:lstStyle/>
            <a:p>
              <a:pPr lvl="0" algn="ctr" defTabSz="914309">
                <a:defRPr/>
              </a:pPr>
              <a:r>
                <a:rPr lang="de-DE" sz="1600" kern="0" dirty="0"/>
                <a:t>Bauteil eines Roboters, das Informationen aus der Umwelt empfängt</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14" name="Rectangle 81">
              <a:extLst>
                <a:ext uri="{FF2B5EF4-FFF2-40B4-BE49-F238E27FC236}">
                  <a16:creationId xmlns:a16="http://schemas.microsoft.com/office/drawing/2014/main" id="{304BC246-27E2-44F8-83D1-10C9CA0ECB83}"/>
                </a:ext>
              </a:extLst>
            </p:cNvPr>
            <p:cNvSpPr/>
            <p:nvPr/>
          </p:nvSpPr>
          <p:spPr>
            <a:xfrm>
              <a:off x="6338150" y="133461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A715B17F-2B69-4B13-A13C-36A3C2225865}"/>
              </a:ext>
            </a:extLst>
          </p:cNvPr>
          <p:cNvGrpSpPr/>
          <p:nvPr/>
        </p:nvGrpSpPr>
        <p:grpSpPr>
          <a:xfrm>
            <a:off x="5442884" y="5871130"/>
            <a:ext cx="3024237" cy="1006720"/>
            <a:chOff x="8302160" y="1334618"/>
            <a:chExt cx="3024237" cy="1006720"/>
          </a:xfrm>
          <a:solidFill>
            <a:schemeClr val="bg1">
              <a:lumMod val="85000"/>
            </a:schemeClr>
          </a:solidFill>
        </p:grpSpPr>
        <p:sp>
          <p:nvSpPr>
            <p:cNvPr id="116" name="Rectangle 71">
              <a:extLst>
                <a:ext uri="{FF2B5EF4-FFF2-40B4-BE49-F238E27FC236}">
                  <a16:creationId xmlns:a16="http://schemas.microsoft.com/office/drawing/2014/main" id="{B7D8E0B9-08C6-4611-941D-5F247C1F5A7D}"/>
                </a:ext>
              </a:extLst>
            </p:cNvPr>
            <p:cNvSpPr/>
            <p:nvPr/>
          </p:nvSpPr>
          <p:spPr>
            <a:xfrm>
              <a:off x="8373953" y="1334618"/>
              <a:ext cx="2952444" cy="1006720"/>
            </a:xfrm>
            <a:prstGeom prst="rect">
              <a:avLst/>
            </a:prstGeom>
            <a:grpFill/>
            <a:ln w="12700" cap="flat" cmpd="sng" algn="ctr">
              <a:noFill/>
              <a:prstDash val="solid"/>
              <a:miter lim="800000"/>
            </a:ln>
            <a:effectLst/>
          </p:spPr>
          <p:txBody>
            <a:bodyPr rtlCol="0" anchor="ctr"/>
            <a:lstStyle/>
            <a:p>
              <a:pPr lvl="0" algn="ctr" defTabSz="914309">
                <a:defRPr/>
              </a:pPr>
              <a:r>
                <a:rPr lang="de-DE" sz="1600" kern="0" dirty="0"/>
                <a:t>Reihe von Anweisungen, anhand derer ein Computer oder ein Roboter bestimmte Aufgaben ausführen kann</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17" name="Rectangle 82">
              <a:extLst>
                <a:ext uri="{FF2B5EF4-FFF2-40B4-BE49-F238E27FC236}">
                  <a16:creationId xmlns:a16="http://schemas.microsoft.com/office/drawing/2014/main" id="{6BD5DE15-05CA-4AFF-A699-F37E0E9BFA8B}"/>
                </a:ext>
              </a:extLst>
            </p:cNvPr>
            <p:cNvSpPr/>
            <p:nvPr/>
          </p:nvSpPr>
          <p:spPr>
            <a:xfrm>
              <a:off x="8302160" y="133461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867ACA3F-72C1-4EB4-B6DD-3F86E15B3160}"/>
              </a:ext>
            </a:extLst>
          </p:cNvPr>
          <p:cNvGrpSpPr/>
          <p:nvPr/>
        </p:nvGrpSpPr>
        <p:grpSpPr>
          <a:xfrm>
            <a:off x="5437505" y="3592282"/>
            <a:ext cx="3058172" cy="1006720"/>
            <a:chOff x="4365672" y="2518188"/>
            <a:chExt cx="3058172" cy="1006720"/>
          </a:xfrm>
          <a:solidFill>
            <a:schemeClr val="bg1">
              <a:lumMod val="85000"/>
            </a:schemeClr>
          </a:solidFill>
        </p:grpSpPr>
        <p:sp>
          <p:nvSpPr>
            <p:cNvPr id="119" name="Rectangle 69">
              <a:extLst>
                <a:ext uri="{FF2B5EF4-FFF2-40B4-BE49-F238E27FC236}">
                  <a16:creationId xmlns:a16="http://schemas.microsoft.com/office/drawing/2014/main" id="{0D325A50-7C64-497A-9501-C4C3B9C84441}"/>
                </a:ext>
              </a:extLst>
            </p:cNvPr>
            <p:cNvSpPr/>
            <p:nvPr/>
          </p:nvSpPr>
          <p:spPr>
            <a:xfrm>
              <a:off x="4437465" y="2518188"/>
              <a:ext cx="2986379" cy="1006720"/>
            </a:xfrm>
            <a:prstGeom prst="rect">
              <a:avLst/>
            </a:prstGeom>
            <a:grpFill/>
            <a:ln w="12700" cap="flat" cmpd="sng" algn="ctr">
              <a:noFill/>
              <a:prstDash val="solid"/>
              <a:miter lim="800000"/>
            </a:ln>
            <a:effectLst/>
          </p:spPr>
          <p:txBody>
            <a:bodyPr rtlCol="0" anchor="ctr"/>
            <a:lstStyle/>
            <a:p>
              <a:pPr lvl="0" algn="ctr" defTabSz="914309">
                <a:defRPr/>
              </a:pPr>
              <a:r>
                <a:rPr lang="en-US" sz="1600" kern="0" dirty="0" err="1"/>
                <a:t>Schreiben</a:t>
              </a:r>
              <a:r>
                <a:rPr lang="en-US" sz="1600" kern="0" dirty="0"/>
                <a:t> von </a:t>
              </a:r>
              <a:r>
                <a:rPr lang="en-US" sz="1600" kern="0" dirty="0" err="1"/>
                <a:t>Programmen</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20" name="Rectangle 80">
              <a:extLst>
                <a:ext uri="{FF2B5EF4-FFF2-40B4-BE49-F238E27FC236}">
                  <a16:creationId xmlns:a16="http://schemas.microsoft.com/office/drawing/2014/main" id="{13F6A40B-AA31-46C3-A767-35B457D2F62D}"/>
                </a:ext>
              </a:extLst>
            </p:cNvPr>
            <p:cNvSpPr/>
            <p:nvPr/>
          </p:nvSpPr>
          <p:spPr>
            <a:xfrm>
              <a:off x="4365672" y="251818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41006C78-5658-4514-AA76-2F2D221A3860}"/>
              </a:ext>
            </a:extLst>
          </p:cNvPr>
          <p:cNvGrpSpPr/>
          <p:nvPr/>
        </p:nvGrpSpPr>
        <p:grpSpPr>
          <a:xfrm>
            <a:off x="8699570" y="1352395"/>
            <a:ext cx="3075538" cy="2051897"/>
            <a:chOff x="6338150" y="2518188"/>
            <a:chExt cx="3075538" cy="1006720"/>
          </a:xfrm>
          <a:solidFill>
            <a:schemeClr val="bg1">
              <a:lumMod val="85000"/>
            </a:schemeClr>
          </a:solidFill>
        </p:grpSpPr>
        <p:sp>
          <p:nvSpPr>
            <p:cNvPr id="122" name="Rectangle 70">
              <a:extLst>
                <a:ext uri="{FF2B5EF4-FFF2-40B4-BE49-F238E27FC236}">
                  <a16:creationId xmlns:a16="http://schemas.microsoft.com/office/drawing/2014/main" id="{AF231D01-BDB1-4A7C-B8D8-2444D81F9D6D}"/>
                </a:ext>
              </a:extLst>
            </p:cNvPr>
            <p:cNvSpPr/>
            <p:nvPr/>
          </p:nvSpPr>
          <p:spPr>
            <a:xfrm>
              <a:off x="6409945" y="2518188"/>
              <a:ext cx="3003743" cy="1006720"/>
            </a:xfrm>
            <a:prstGeom prst="rect">
              <a:avLst/>
            </a:prstGeom>
            <a:grpFill/>
            <a:ln w="12700" cap="flat" cmpd="sng" algn="ctr">
              <a:noFill/>
              <a:prstDash val="solid"/>
              <a:miter lim="800000"/>
            </a:ln>
            <a:effectLst/>
          </p:spPr>
          <p:txBody>
            <a:bodyPr rtlCol="0" anchor="ctr"/>
            <a:lstStyle/>
            <a:p>
              <a:pPr lvl="0" algn="ctr" defTabSz="914309">
                <a:defRPr/>
              </a:pPr>
              <a:r>
                <a:rPr lang="de-DE" sz="1600" kern="0" dirty="0"/>
                <a:t>bewegliche Maschine, die von einem Computer so gesteuert wird, dass sie Aufgaben ausführt (Wahrnehmung von Veränderungen in der Umwelt, autonome Reaktion auf diese)</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23" name="Rectangle 81">
              <a:extLst>
                <a:ext uri="{FF2B5EF4-FFF2-40B4-BE49-F238E27FC236}">
                  <a16:creationId xmlns:a16="http://schemas.microsoft.com/office/drawing/2014/main" id="{6821577A-EA49-4F3B-ABC1-08B122566DCD}"/>
                </a:ext>
              </a:extLst>
            </p:cNvPr>
            <p:cNvSpPr/>
            <p:nvPr/>
          </p:nvSpPr>
          <p:spPr>
            <a:xfrm>
              <a:off x="6338150" y="251818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24" name="Gruppieren 123">
            <a:extLst>
              <a:ext uri="{FF2B5EF4-FFF2-40B4-BE49-F238E27FC236}">
                <a16:creationId xmlns:a16="http://schemas.microsoft.com/office/drawing/2014/main" id="{EE488FCB-5CF5-44D0-9CAB-B477A22EA553}"/>
              </a:ext>
            </a:extLst>
          </p:cNvPr>
          <p:cNvGrpSpPr/>
          <p:nvPr/>
        </p:nvGrpSpPr>
        <p:grpSpPr>
          <a:xfrm>
            <a:off x="5443887" y="1313434"/>
            <a:ext cx="3011818" cy="1006720"/>
            <a:chOff x="8302160" y="2518188"/>
            <a:chExt cx="3011818" cy="1006720"/>
          </a:xfrm>
          <a:solidFill>
            <a:schemeClr val="bg1">
              <a:lumMod val="85000"/>
            </a:schemeClr>
          </a:solidFill>
        </p:grpSpPr>
        <p:sp>
          <p:nvSpPr>
            <p:cNvPr id="125" name="Rectangle 71">
              <a:extLst>
                <a:ext uri="{FF2B5EF4-FFF2-40B4-BE49-F238E27FC236}">
                  <a16:creationId xmlns:a16="http://schemas.microsoft.com/office/drawing/2014/main" id="{5F46A1A5-E827-4F27-BBD3-52BE8B1EA71E}"/>
                </a:ext>
              </a:extLst>
            </p:cNvPr>
            <p:cNvSpPr/>
            <p:nvPr/>
          </p:nvSpPr>
          <p:spPr>
            <a:xfrm>
              <a:off x="8373953" y="2518188"/>
              <a:ext cx="2940025" cy="1006720"/>
            </a:xfrm>
            <a:prstGeom prst="rect">
              <a:avLst/>
            </a:prstGeom>
            <a:grpFill/>
            <a:ln w="12700" cap="flat" cmpd="sng" algn="ctr">
              <a:noFill/>
              <a:prstDash val="solid"/>
              <a:miter lim="800000"/>
            </a:ln>
            <a:effectLst/>
          </p:spPr>
          <p:txBody>
            <a:bodyPr rtlCol="0" anchor="ctr"/>
            <a:lstStyle/>
            <a:p>
              <a:pPr lvl="0" algn="ctr" defTabSz="914309">
                <a:defRPr/>
              </a:pPr>
              <a:r>
                <a:rPr lang="de-DE" sz="1600" kern="0" dirty="0"/>
                <a:t>Ort und Bedingungen, unter denen der Roboter arbeitet</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26" name="Rectangle 82">
              <a:extLst>
                <a:ext uri="{FF2B5EF4-FFF2-40B4-BE49-F238E27FC236}">
                  <a16:creationId xmlns:a16="http://schemas.microsoft.com/office/drawing/2014/main" id="{D33BC640-86D6-4EE3-99C2-FDFD283C7DFF}"/>
                </a:ext>
              </a:extLst>
            </p:cNvPr>
            <p:cNvSpPr/>
            <p:nvPr/>
          </p:nvSpPr>
          <p:spPr>
            <a:xfrm>
              <a:off x="8302160" y="2518188"/>
              <a:ext cx="71794" cy="1006720"/>
            </a:xfrm>
            <a:prstGeom prst="rect">
              <a:avLst/>
            </a:prstGeom>
            <a:grp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334863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Klärung zentraler Begrifflichkeiten</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21</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9" name="Textfeld 28">
            <a:extLst>
              <a:ext uri="{FF2B5EF4-FFF2-40B4-BE49-F238E27FC236}">
                <a16:creationId xmlns:a16="http://schemas.microsoft.com/office/drawing/2014/main" id="{A9B60CDE-C8C5-4803-9E72-6C122F38BAC8}"/>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Geringfügig adaptiert aus: </a:t>
            </a:r>
          </a:p>
          <a:p>
            <a:pPr algn="r"/>
            <a:r>
              <a:rPr lang="de-DE" sz="1400" dirty="0">
                <a:solidFill>
                  <a:schemeClr val="bg1">
                    <a:lumMod val="50000"/>
                  </a:schemeClr>
                </a:solidFill>
              </a:rPr>
              <a:t>Buller et al. 2019, S. 152-155</a:t>
            </a:r>
          </a:p>
        </p:txBody>
      </p:sp>
      <p:grpSp>
        <p:nvGrpSpPr>
          <p:cNvPr id="47" name="Gruppieren 46">
            <a:extLst>
              <a:ext uri="{FF2B5EF4-FFF2-40B4-BE49-F238E27FC236}">
                <a16:creationId xmlns:a16="http://schemas.microsoft.com/office/drawing/2014/main" id="{DBC370AD-277C-43D4-949C-A22CEC4FC0F2}"/>
              </a:ext>
            </a:extLst>
          </p:cNvPr>
          <p:cNvGrpSpPr/>
          <p:nvPr/>
        </p:nvGrpSpPr>
        <p:grpSpPr>
          <a:xfrm>
            <a:off x="298852" y="1313434"/>
            <a:ext cx="1912496" cy="1006720"/>
            <a:chOff x="374159" y="1334618"/>
            <a:chExt cx="1912496" cy="1006720"/>
          </a:xfrm>
        </p:grpSpPr>
        <p:sp>
          <p:nvSpPr>
            <p:cNvPr id="35" name="Rectangle 72">
              <a:extLst>
                <a:ext uri="{FF2B5EF4-FFF2-40B4-BE49-F238E27FC236}">
                  <a16:creationId xmlns:a16="http://schemas.microsoft.com/office/drawing/2014/main" id="{AED96340-EA32-4930-A8F0-953444D061C5}"/>
                </a:ext>
              </a:extLst>
            </p:cNvPr>
            <p:cNvSpPr/>
            <p:nvPr/>
          </p:nvSpPr>
          <p:spPr>
            <a:xfrm>
              <a:off x="445953" y="1334618"/>
              <a:ext cx="1840702" cy="1006720"/>
            </a:xfrm>
            <a:prstGeom prst="rect">
              <a:avLst/>
            </a:prstGeom>
            <a:solidFill>
              <a:srgbClr val="C2C923">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Aktor</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36" name="Rectangle 78">
              <a:extLst>
                <a:ext uri="{FF2B5EF4-FFF2-40B4-BE49-F238E27FC236}">
                  <a16:creationId xmlns:a16="http://schemas.microsoft.com/office/drawing/2014/main" id="{733C1610-01B1-4920-97AD-F958824CB83D}"/>
                </a:ext>
              </a:extLst>
            </p:cNvPr>
            <p:cNvSpPr/>
            <p:nvPr/>
          </p:nvSpPr>
          <p:spPr>
            <a:xfrm>
              <a:off x="374159" y="1334618"/>
              <a:ext cx="71794" cy="1006720"/>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48" name="Gruppieren 47">
            <a:extLst>
              <a:ext uri="{FF2B5EF4-FFF2-40B4-BE49-F238E27FC236}">
                <a16:creationId xmlns:a16="http://schemas.microsoft.com/office/drawing/2014/main" id="{2DA39091-A461-4CA8-9068-E54B38A610DA}"/>
              </a:ext>
            </a:extLst>
          </p:cNvPr>
          <p:cNvGrpSpPr/>
          <p:nvPr/>
        </p:nvGrpSpPr>
        <p:grpSpPr>
          <a:xfrm>
            <a:off x="6616082" y="1334618"/>
            <a:ext cx="1887658" cy="1006720"/>
            <a:chOff x="2372032" y="1334618"/>
            <a:chExt cx="1887658" cy="1006720"/>
          </a:xfrm>
        </p:grpSpPr>
        <p:sp>
          <p:nvSpPr>
            <p:cNvPr id="31" name="Rectangle 68">
              <a:extLst>
                <a:ext uri="{FF2B5EF4-FFF2-40B4-BE49-F238E27FC236}">
                  <a16:creationId xmlns:a16="http://schemas.microsoft.com/office/drawing/2014/main" id="{074955CD-E086-425E-9910-C204648D2E9D}"/>
                </a:ext>
              </a:extLst>
            </p:cNvPr>
            <p:cNvSpPr/>
            <p:nvPr/>
          </p:nvSpPr>
          <p:spPr>
            <a:xfrm>
              <a:off x="2443826" y="1334618"/>
              <a:ext cx="1815864" cy="1006720"/>
            </a:xfrm>
            <a:prstGeom prst="rect">
              <a:avLst/>
            </a:prstGeom>
            <a:solidFill>
              <a:srgbClr val="42AFB6">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Algorithmus</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37" name="Rectangle 79">
              <a:extLst>
                <a:ext uri="{FF2B5EF4-FFF2-40B4-BE49-F238E27FC236}">
                  <a16:creationId xmlns:a16="http://schemas.microsoft.com/office/drawing/2014/main" id="{2E595ABC-5AB6-4831-B57B-2E969002F0E2}"/>
                </a:ext>
              </a:extLst>
            </p:cNvPr>
            <p:cNvSpPr/>
            <p:nvPr/>
          </p:nvSpPr>
          <p:spPr>
            <a:xfrm>
              <a:off x="2372032" y="1334618"/>
              <a:ext cx="71794" cy="1006720"/>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49" name="Gruppieren 48">
            <a:extLst>
              <a:ext uri="{FF2B5EF4-FFF2-40B4-BE49-F238E27FC236}">
                <a16:creationId xmlns:a16="http://schemas.microsoft.com/office/drawing/2014/main" id="{6EE335E7-CB9A-4D71-BEEC-887C349FF262}"/>
              </a:ext>
            </a:extLst>
          </p:cNvPr>
          <p:cNvGrpSpPr/>
          <p:nvPr/>
        </p:nvGrpSpPr>
        <p:grpSpPr>
          <a:xfrm>
            <a:off x="311271" y="2446730"/>
            <a:ext cx="1900077" cy="1006720"/>
            <a:chOff x="4365672" y="1334618"/>
            <a:chExt cx="1900077" cy="1006720"/>
          </a:xfrm>
        </p:grpSpPr>
        <p:sp>
          <p:nvSpPr>
            <p:cNvPr id="32" name="Rectangle 69">
              <a:extLst>
                <a:ext uri="{FF2B5EF4-FFF2-40B4-BE49-F238E27FC236}">
                  <a16:creationId xmlns:a16="http://schemas.microsoft.com/office/drawing/2014/main" id="{ADA46CC4-B29D-4B23-972E-1E33E2793A2B}"/>
                </a:ext>
              </a:extLst>
            </p:cNvPr>
            <p:cNvSpPr/>
            <p:nvPr/>
          </p:nvSpPr>
          <p:spPr>
            <a:xfrm>
              <a:off x="4437466" y="1334618"/>
              <a:ext cx="1828283" cy="1006720"/>
            </a:xfrm>
            <a:prstGeom prst="rect">
              <a:avLst/>
            </a:prstGeom>
            <a:solidFill>
              <a:srgbClr val="CB1B4A">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panose="020F0502020204030204"/>
                  <a:ea typeface="+mn-ea"/>
                  <a:cs typeface="+mn-cs"/>
                </a:rPr>
                <a:t>Code</a:t>
              </a:r>
            </a:p>
          </p:txBody>
        </p:sp>
        <p:sp>
          <p:nvSpPr>
            <p:cNvPr id="38" name="Rectangle 80">
              <a:extLst>
                <a:ext uri="{FF2B5EF4-FFF2-40B4-BE49-F238E27FC236}">
                  <a16:creationId xmlns:a16="http://schemas.microsoft.com/office/drawing/2014/main" id="{FDC088D6-A2C9-4A3B-A26B-55BAB7037A49}"/>
                </a:ext>
              </a:extLst>
            </p:cNvPr>
            <p:cNvSpPr/>
            <p:nvPr/>
          </p:nvSpPr>
          <p:spPr>
            <a:xfrm>
              <a:off x="4365672" y="1334618"/>
              <a:ext cx="71794" cy="1006720"/>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0" name="Gruppieren 49">
            <a:extLst>
              <a:ext uri="{FF2B5EF4-FFF2-40B4-BE49-F238E27FC236}">
                <a16:creationId xmlns:a16="http://schemas.microsoft.com/office/drawing/2014/main" id="{00880B3F-8AE9-4972-A47B-74EEA4E0AD5B}"/>
              </a:ext>
            </a:extLst>
          </p:cNvPr>
          <p:cNvGrpSpPr/>
          <p:nvPr/>
        </p:nvGrpSpPr>
        <p:grpSpPr>
          <a:xfrm>
            <a:off x="6605352" y="2470274"/>
            <a:ext cx="1905024" cy="1006720"/>
            <a:chOff x="6338150" y="1334618"/>
            <a:chExt cx="1905024" cy="1006720"/>
          </a:xfrm>
        </p:grpSpPr>
        <p:sp>
          <p:nvSpPr>
            <p:cNvPr id="33" name="Rectangle 70">
              <a:extLst>
                <a:ext uri="{FF2B5EF4-FFF2-40B4-BE49-F238E27FC236}">
                  <a16:creationId xmlns:a16="http://schemas.microsoft.com/office/drawing/2014/main" id="{ACFAB59F-EC94-47A0-9EA6-497E986CE1E2}"/>
                </a:ext>
              </a:extLst>
            </p:cNvPr>
            <p:cNvSpPr/>
            <p:nvPr/>
          </p:nvSpPr>
          <p:spPr>
            <a:xfrm>
              <a:off x="6409945" y="1334618"/>
              <a:ext cx="1833229" cy="1006720"/>
            </a:xfrm>
            <a:prstGeom prst="rect">
              <a:avLst/>
            </a:prstGeom>
            <a:solidFill>
              <a:srgbClr val="FCB414">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panose="020F0502020204030204"/>
                  <a:ea typeface="+mn-ea"/>
                  <a:cs typeface="+mn-cs"/>
                </a:rPr>
                <a:t>Sensor</a:t>
              </a:r>
            </a:p>
          </p:txBody>
        </p:sp>
        <p:sp>
          <p:nvSpPr>
            <p:cNvPr id="39" name="Rectangle 81">
              <a:extLst>
                <a:ext uri="{FF2B5EF4-FFF2-40B4-BE49-F238E27FC236}">
                  <a16:creationId xmlns:a16="http://schemas.microsoft.com/office/drawing/2014/main" id="{E8C9E810-616D-4390-8B09-69807B426B2E}"/>
                </a:ext>
              </a:extLst>
            </p:cNvPr>
            <p:cNvSpPr/>
            <p:nvPr/>
          </p:nvSpPr>
          <p:spPr>
            <a:xfrm>
              <a:off x="6338150" y="1334618"/>
              <a:ext cx="71794" cy="1006720"/>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1" name="Gruppieren 50">
            <a:extLst>
              <a:ext uri="{FF2B5EF4-FFF2-40B4-BE49-F238E27FC236}">
                <a16:creationId xmlns:a16="http://schemas.microsoft.com/office/drawing/2014/main" id="{3DEC3D3E-AE5C-47BA-BA0E-50379287891B}"/>
              </a:ext>
            </a:extLst>
          </p:cNvPr>
          <p:cNvGrpSpPr/>
          <p:nvPr/>
        </p:nvGrpSpPr>
        <p:grpSpPr>
          <a:xfrm>
            <a:off x="298852" y="3578731"/>
            <a:ext cx="1900076" cy="1006720"/>
            <a:chOff x="8302160" y="1334618"/>
            <a:chExt cx="1900076" cy="1006720"/>
          </a:xfrm>
        </p:grpSpPr>
        <p:sp>
          <p:nvSpPr>
            <p:cNvPr id="34" name="Rectangle 71">
              <a:extLst>
                <a:ext uri="{FF2B5EF4-FFF2-40B4-BE49-F238E27FC236}">
                  <a16:creationId xmlns:a16="http://schemas.microsoft.com/office/drawing/2014/main" id="{E94A25BA-544C-49B5-A04F-64EE92FC3795}"/>
                </a:ext>
              </a:extLst>
            </p:cNvPr>
            <p:cNvSpPr/>
            <p:nvPr/>
          </p:nvSpPr>
          <p:spPr>
            <a:xfrm>
              <a:off x="8373953" y="1334618"/>
              <a:ext cx="1828283" cy="1006720"/>
            </a:xfrm>
            <a:prstGeom prst="rect">
              <a:avLst/>
            </a:prstGeom>
            <a:solidFill>
              <a:srgbClr val="007A7D">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Programm</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0" name="Rectangle 82">
              <a:extLst>
                <a:ext uri="{FF2B5EF4-FFF2-40B4-BE49-F238E27FC236}">
                  <a16:creationId xmlns:a16="http://schemas.microsoft.com/office/drawing/2014/main" id="{23F46DF6-7EC6-4A81-88C5-5B95E741AFBB}"/>
                </a:ext>
              </a:extLst>
            </p:cNvPr>
            <p:cNvSpPr/>
            <p:nvPr/>
          </p:nvSpPr>
          <p:spPr>
            <a:xfrm>
              <a:off x="8302160" y="1334618"/>
              <a:ext cx="71794" cy="1006720"/>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9" name="Gruppieren 8">
            <a:extLst>
              <a:ext uri="{FF2B5EF4-FFF2-40B4-BE49-F238E27FC236}">
                <a16:creationId xmlns:a16="http://schemas.microsoft.com/office/drawing/2014/main" id="{7946B36B-9E2E-4B6B-8A24-AEECBFEF761C}"/>
              </a:ext>
            </a:extLst>
          </p:cNvPr>
          <p:cNvGrpSpPr/>
          <p:nvPr/>
        </p:nvGrpSpPr>
        <p:grpSpPr>
          <a:xfrm>
            <a:off x="6597551" y="3599125"/>
            <a:ext cx="1887658" cy="1006720"/>
            <a:chOff x="4365672" y="2518188"/>
            <a:chExt cx="1887658" cy="1006720"/>
          </a:xfrm>
        </p:grpSpPr>
        <p:sp>
          <p:nvSpPr>
            <p:cNvPr id="41" name="Rectangle 69">
              <a:extLst>
                <a:ext uri="{FF2B5EF4-FFF2-40B4-BE49-F238E27FC236}">
                  <a16:creationId xmlns:a16="http://schemas.microsoft.com/office/drawing/2014/main" id="{DE7516F5-06D6-4106-927E-F95E71698AEB}"/>
                </a:ext>
              </a:extLst>
            </p:cNvPr>
            <p:cNvSpPr/>
            <p:nvPr/>
          </p:nvSpPr>
          <p:spPr>
            <a:xfrm>
              <a:off x="4437466" y="2518188"/>
              <a:ext cx="1815864" cy="1006720"/>
            </a:xfrm>
            <a:prstGeom prst="rect">
              <a:avLst/>
            </a:prstGeom>
            <a:solidFill>
              <a:srgbClr val="00B0F0">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Programmieren</a:t>
              </a:r>
              <a:r>
                <a:rPr kumimoji="0" lang="en-US" sz="1800" b="0" i="0" u="none" strike="noStrike" kern="0" cap="none" spc="0" normalizeH="0" baseline="0" noProof="0" dirty="0">
                  <a:ln>
                    <a:noFill/>
                  </a:ln>
                  <a:effectLst/>
                  <a:uLnTx/>
                  <a:uFillTx/>
                  <a:latin typeface="Calibri" panose="020F0502020204030204"/>
                  <a:ea typeface="+mn-ea"/>
                  <a:cs typeface="+mn-cs"/>
                </a:rPr>
                <a:t> / </a:t>
              </a:r>
              <a:r>
                <a:rPr kumimoji="0" lang="en-US" sz="1800" b="0" i="0" u="none" strike="noStrike" kern="0" cap="none" spc="0" normalizeH="0" baseline="0" noProof="0" dirty="0" err="1">
                  <a:ln>
                    <a:noFill/>
                  </a:ln>
                  <a:effectLst/>
                  <a:uLnTx/>
                  <a:uFillTx/>
                  <a:latin typeface="Calibri" panose="020F0502020204030204"/>
                  <a:ea typeface="+mn-ea"/>
                  <a:cs typeface="+mn-cs"/>
                </a:rPr>
                <a:t>Programmierung</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4" name="Rectangle 80">
              <a:extLst>
                <a:ext uri="{FF2B5EF4-FFF2-40B4-BE49-F238E27FC236}">
                  <a16:creationId xmlns:a16="http://schemas.microsoft.com/office/drawing/2014/main" id="{0C8EFB39-7A25-46F5-BFC2-5E1FA9A1A70C}"/>
                </a:ext>
              </a:extLst>
            </p:cNvPr>
            <p:cNvSpPr/>
            <p:nvPr/>
          </p:nvSpPr>
          <p:spPr>
            <a:xfrm>
              <a:off x="4365672" y="2518188"/>
              <a:ext cx="71794" cy="1006720"/>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2" name="Gruppieren 51">
            <a:extLst>
              <a:ext uri="{FF2B5EF4-FFF2-40B4-BE49-F238E27FC236}">
                <a16:creationId xmlns:a16="http://schemas.microsoft.com/office/drawing/2014/main" id="{D4816F34-42C0-4B90-814E-C7825FB86709}"/>
              </a:ext>
            </a:extLst>
          </p:cNvPr>
          <p:cNvGrpSpPr/>
          <p:nvPr/>
        </p:nvGrpSpPr>
        <p:grpSpPr>
          <a:xfrm>
            <a:off x="298852" y="4712026"/>
            <a:ext cx="1887660" cy="1006720"/>
            <a:chOff x="6338150" y="2518188"/>
            <a:chExt cx="1887660" cy="1006720"/>
          </a:xfrm>
        </p:grpSpPr>
        <p:sp>
          <p:nvSpPr>
            <p:cNvPr id="42" name="Rectangle 70">
              <a:extLst>
                <a:ext uri="{FF2B5EF4-FFF2-40B4-BE49-F238E27FC236}">
                  <a16:creationId xmlns:a16="http://schemas.microsoft.com/office/drawing/2014/main" id="{452A49C7-F94C-436F-974C-80D5D5C6175B}"/>
                </a:ext>
              </a:extLst>
            </p:cNvPr>
            <p:cNvSpPr/>
            <p:nvPr/>
          </p:nvSpPr>
          <p:spPr>
            <a:xfrm>
              <a:off x="6409946" y="2518188"/>
              <a:ext cx="1815864" cy="1006720"/>
            </a:xfrm>
            <a:prstGeom prst="rect">
              <a:avLst/>
            </a:prstGeom>
            <a:solidFill>
              <a:srgbClr val="7030A0">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Roboter</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5" name="Rectangle 81">
              <a:extLst>
                <a:ext uri="{FF2B5EF4-FFF2-40B4-BE49-F238E27FC236}">
                  <a16:creationId xmlns:a16="http://schemas.microsoft.com/office/drawing/2014/main" id="{33E046F1-772A-4428-BCEC-3294A76AF0E9}"/>
                </a:ext>
              </a:extLst>
            </p:cNvPr>
            <p:cNvSpPr/>
            <p:nvPr/>
          </p:nvSpPr>
          <p:spPr>
            <a:xfrm>
              <a:off x="6338150" y="2518188"/>
              <a:ext cx="71794" cy="1006720"/>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53" name="Gruppieren 52">
            <a:extLst>
              <a:ext uri="{FF2B5EF4-FFF2-40B4-BE49-F238E27FC236}">
                <a16:creationId xmlns:a16="http://schemas.microsoft.com/office/drawing/2014/main" id="{824A1732-C208-404E-9879-6D35B24AE45A}"/>
              </a:ext>
            </a:extLst>
          </p:cNvPr>
          <p:cNvGrpSpPr/>
          <p:nvPr/>
        </p:nvGrpSpPr>
        <p:grpSpPr>
          <a:xfrm>
            <a:off x="6597551" y="4734781"/>
            <a:ext cx="1887658" cy="1006720"/>
            <a:chOff x="8302160" y="2518188"/>
            <a:chExt cx="1887658" cy="1006720"/>
          </a:xfrm>
        </p:grpSpPr>
        <p:sp>
          <p:nvSpPr>
            <p:cNvPr id="43" name="Rectangle 71">
              <a:extLst>
                <a:ext uri="{FF2B5EF4-FFF2-40B4-BE49-F238E27FC236}">
                  <a16:creationId xmlns:a16="http://schemas.microsoft.com/office/drawing/2014/main" id="{AF99AA7D-C73E-4159-9DC6-5A9CB9E2EB19}"/>
                </a:ext>
              </a:extLst>
            </p:cNvPr>
            <p:cNvSpPr/>
            <p:nvPr/>
          </p:nvSpPr>
          <p:spPr>
            <a:xfrm>
              <a:off x="8373954" y="2518188"/>
              <a:ext cx="1815864" cy="1006720"/>
            </a:xfrm>
            <a:prstGeom prst="rect">
              <a:avLst/>
            </a:prstGeom>
            <a:solidFill>
              <a:srgbClr val="002060">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effectLst/>
                  <a:uLnTx/>
                  <a:uFillTx/>
                  <a:latin typeface="Calibri" panose="020F0502020204030204"/>
                  <a:ea typeface="+mn-ea"/>
                  <a:cs typeface="+mn-cs"/>
                </a:rPr>
                <a:t>Umgebung</a:t>
              </a: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46" name="Rectangle 82">
              <a:extLst>
                <a:ext uri="{FF2B5EF4-FFF2-40B4-BE49-F238E27FC236}">
                  <a16:creationId xmlns:a16="http://schemas.microsoft.com/office/drawing/2014/main" id="{643DD448-8500-46B7-82BC-7DA0FD66DFE6}"/>
                </a:ext>
              </a:extLst>
            </p:cNvPr>
            <p:cNvSpPr/>
            <p:nvPr/>
          </p:nvSpPr>
          <p:spPr>
            <a:xfrm>
              <a:off x="8302160" y="2518188"/>
              <a:ext cx="71794" cy="1006720"/>
            </a:xfrm>
            <a:prstGeom prst="rect">
              <a:avLst/>
            </a:prstGeom>
            <a:solidFill>
              <a:srgbClr val="00206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F3150A99-909D-4E0D-BEFB-E276267F2BF9}"/>
              </a:ext>
            </a:extLst>
          </p:cNvPr>
          <p:cNvGrpSpPr/>
          <p:nvPr/>
        </p:nvGrpSpPr>
        <p:grpSpPr>
          <a:xfrm>
            <a:off x="2327547" y="1318608"/>
            <a:ext cx="3011817" cy="1006720"/>
            <a:chOff x="374159" y="1334618"/>
            <a:chExt cx="3011817" cy="1006720"/>
          </a:xfrm>
        </p:grpSpPr>
        <p:sp>
          <p:nvSpPr>
            <p:cNvPr id="104" name="Rectangle 72">
              <a:extLst>
                <a:ext uri="{FF2B5EF4-FFF2-40B4-BE49-F238E27FC236}">
                  <a16:creationId xmlns:a16="http://schemas.microsoft.com/office/drawing/2014/main" id="{64413579-7C33-46CC-ACA3-80C73B97BA83}"/>
                </a:ext>
              </a:extLst>
            </p:cNvPr>
            <p:cNvSpPr/>
            <p:nvPr/>
          </p:nvSpPr>
          <p:spPr>
            <a:xfrm>
              <a:off x="445952" y="1334618"/>
              <a:ext cx="2940024" cy="1006720"/>
            </a:xfrm>
            <a:prstGeom prst="rect">
              <a:avLst/>
            </a:prstGeom>
            <a:solidFill>
              <a:srgbClr val="C2C923">
                <a:alpha val="20000"/>
              </a:srgbClr>
            </a:solidFill>
            <a:ln w="12700" cap="flat" cmpd="sng" algn="ctr">
              <a:noFill/>
              <a:prstDash val="solid"/>
              <a:miter lim="800000"/>
            </a:ln>
            <a:effectLst/>
          </p:spPr>
          <p:txBody>
            <a:bodyPr rtlCol="0" anchor="ctr"/>
            <a:lstStyle/>
            <a:p>
              <a:pPr lvl="0" algn="ctr" defTabSz="914309">
                <a:defRPr/>
              </a:pPr>
              <a:r>
                <a:rPr lang="de-DE" sz="1600" kern="0" dirty="0"/>
                <a:t>bewegliches Teil eines Roboters, z. B. ein Motor oder ein Roboterarm</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05" name="Rectangle 78">
              <a:extLst>
                <a:ext uri="{FF2B5EF4-FFF2-40B4-BE49-F238E27FC236}">
                  <a16:creationId xmlns:a16="http://schemas.microsoft.com/office/drawing/2014/main" id="{1F757A59-A221-4F0F-8FDA-53CF2A55CB66}"/>
                </a:ext>
              </a:extLst>
            </p:cNvPr>
            <p:cNvSpPr/>
            <p:nvPr/>
          </p:nvSpPr>
          <p:spPr>
            <a:xfrm>
              <a:off x="374159" y="1334618"/>
              <a:ext cx="71794" cy="1006720"/>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63054850-FFD5-4DFF-9FC2-AE2099486494}"/>
              </a:ext>
            </a:extLst>
          </p:cNvPr>
          <p:cNvGrpSpPr/>
          <p:nvPr/>
        </p:nvGrpSpPr>
        <p:grpSpPr>
          <a:xfrm>
            <a:off x="8674955" y="1334618"/>
            <a:ext cx="3039642" cy="1006720"/>
            <a:chOff x="2372032" y="1334618"/>
            <a:chExt cx="3039642" cy="1006720"/>
          </a:xfrm>
        </p:grpSpPr>
        <p:sp>
          <p:nvSpPr>
            <p:cNvPr id="107" name="Rectangle 68">
              <a:extLst>
                <a:ext uri="{FF2B5EF4-FFF2-40B4-BE49-F238E27FC236}">
                  <a16:creationId xmlns:a16="http://schemas.microsoft.com/office/drawing/2014/main" id="{B848F73D-2255-4066-B72E-D66186EFEC55}"/>
                </a:ext>
              </a:extLst>
            </p:cNvPr>
            <p:cNvSpPr/>
            <p:nvPr/>
          </p:nvSpPr>
          <p:spPr>
            <a:xfrm>
              <a:off x="2443826" y="1334618"/>
              <a:ext cx="2967848" cy="1006720"/>
            </a:xfrm>
            <a:prstGeom prst="rect">
              <a:avLst/>
            </a:prstGeom>
            <a:solidFill>
              <a:srgbClr val="42AFB6">
                <a:alpha val="20000"/>
              </a:srgbClr>
            </a:solidFill>
            <a:ln w="12700" cap="flat" cmpd="sng" algn="ctr">
              <a:noFill/>
              <a:prstDash val="solid"/>
              <a:miter lim="800000"/>
            </a:ln>
            <a:effectLst/>
          </p:spPr>
          <p:txBody>
            <a:bodyPr rtlCol="0" anchor="ctr"/>
            <a:lstStyle/>
            <a:p>
              <a:pPr lvl="0" algn="ctr" defTabSz="914309">
                <a:defRPr/>
              </a:pPr>
              <a:r>
                <a:rPr lang="de-DE" sz="1600" kern="0" dirty="0"/>
                <a:t>Reihe von Schritten, die ein Computer beim Lösen von Problemen oder während einer Aufgabe abarbeitet</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08" name="Rectangle 79">
              <a:extLst>
                <a:ext uri="{FF2B5EF4-FFF2-40B4-BE49-F238E27FC236}">
                  <a16:creationId xmlns:a16="http://schemas.microsoft.com/office/drawing/2014/main" id="{E469FB12-D0B6-4578-A5C2-A50D07E3952F}"/>
                </a:ext>
              </a:extLst>
            </p:cNvPr>
            <p:cNvSpPr/>
            <p:nvPr/>
          </p:nvSpPr>
          <p:spPr>
            <a:xfrm>
              <a:off x="2372032" y="1334618"/>
              <a:ext cx="71794" cy="1006720"/>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80C9552B-AE0A-4D60-A9D3-EF1D81167B74}"/>
              </a:ext>
            </a:extLst>
          </p:cNvPr>
          <p:cNvGrpSpPr/>
          <p:nvPr/>
        </p:nvGrpSpPr>
        <p:grpSpPr>
          <a:xfrm>
            <a:off x="2339966" y="2451904"/>
            <a:ext cx="3011818" cy="1006720"/>
            <a:chOff x="4365672" y="1334618"/>
            <a:chExt cx="3011818" cy="1006720"/>
          </a:xfrm>
        </p:grpSpPr>
        <p:sp>
          <p:nvSpPr>
            <p:cNvPr id="110" name="Rectangle 69">
              <a:extLst>
                <a:ext uri="{FF2B5EF4-FFF2-40B4-BE49-F238E27FC236}">
                  <a16:creationId xmlns:a16="http://schemas.microsoft.com/office/drawing/2014/main" id="{E684DEF2-F2DD-4805-907E-E2943C8D704A}"/>
                </a:ext>
              </a:extLst>
            </p:cNvPr>
            <p:cNvSpPr/>
            <p:nvPr/>
          </p:nvSpPr>
          <p:spPr>
            <a:xfrm>
              <a:off x="4437466" y="1334618"/>
              <a:ext cx="2940024" cy="1006720"/>
            </a:xfrm>
            <a:prstGeom prst="rect">
              <a:avLst/>
            </a:prstGeom>
            <a:solidFill>
              <a:srgbClr val="CB1B4A">
                <a:alpha val="20000"/>
              </a:srgbClr>
            </a:solidFill>
            <a:ln w="12700" cap="flat" cmpd="sng" algn="ctr">
              <a:noFill/>
              <a:prstDash val="solid"/>
              <a:miter lim="800000"/>
            </a:ln>
            <a:effectLst/>
          </p:spPr>
          <p:txBody>
            <a:bodyPr rtlCol="0" anchor="ctr"/>
            <a:lstStyle/>
            <a:p>
              <a:pPr lvl="0" algn="ctr" defTabSz="914309">
                <a:defRPr/>
              </a:pPr>
              <a:r>
                <a:rPr lang="de-DE" sz="1600" kern="0" dirty="0"/>
                <a:t>anderer Begriff für „Programm“; algorithmische Anweisungen, die in Programmiersprache geschrieben werden </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11" name="Rectangle 80">
              <a:extLst>
                <a:ext uri="{FF2B5EF4-FFF2-40B4-BE49-F238E27FC236}">
                  <a16:creationId xmlns:a16="http://schemas.microsoft.com/office/drawing/2014/main" id="{6117234F-BB12-4275-9795-E4BBD102D93A}"/>
                </a:ext>
              </a:extLst>
            </p:cNvPr>
            <p:cNvSpPr/>
            <p:nvPr/>
          </p:nvSpPr>
          <p:spPr>
            <a:xfrm>
              <a:off x="4365672" y="1334618"/>
              <a:ext cx="71794" cy="1006720"/>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566B5CC0-BAA9-49EF-B148-C2641F1FCE8A}"/>
              </a:ext>
            </a:extLst>
          </p:cNvPr>
          <p:cNvGrpSpPr/>
          <p:nvPr/>
        </p:nvGrpSpPr>
        <p:grpSpPr>
          <a:xfrm>
            <a:off x="8655836" y="2470274"/>
            <a:ext cx="3075539" cy="1006720"/>
            <a:chOff x="6338150" y="1334618"/>
            <a:chExt cx="3075539" cy="1006720"/>
          </a:xfrm>
        </p:grpSpPr>
        <p:sp>
          <p:nvSpPr>
            <p:cNvPr id="113" name="Rectangle 70">
              <a:extLst>
                <a:ext uri="{FF2B5EF4-FFF2-40B4-BE49-F238E27FC236}">
                  <a16:creationId xmlns:a16="http://schemas.microsoft.com/office/drawing/2014/main" id="{366CFED1-274F-4223-BDCF-36E273D0201F}"/>
                </a:ext>
              </a:extLst>
            </p:cNvPr>
            <p:cNvSpPr/>
            <p:nvPr/>
          </p:nvSpPr>
          <p:spPr>
            <a:xfrm>
              <a:off x="6409945" y="1334618"/>
              <a:ext cx="3003744" cy="1006720"/>
            </a:xfrm>
            <a:prstGeom prst="rect">
              <a:avLst/>
            </a:prstGeom>
            <a:solidFill>
              <a:srgbClr val="FCB414">
                <a:alpha val="20000"/>
              </a:srgbClr>
            </a:solidFill>
            <a:ln w="12700" cap="flat" cmpd="sng" algn="ctr">
              <a:noFill/>
              <a:prstDash val="solid"/>
              <a:miter lim="800000"/>
            </a:ln>
            <a:effectLst/>
          </p:spPr>
          <p:txBody>
            <a:bodyPr rtlCol="0" anchor="ctr"/>
            <a:lstStyle/>
            <a:p>
              <a:pPr lvl="0" algn="ctr" defTabSz="914309">
                <a:defRPr/>
              </a:pPr>
              <a:r>
                <a:rPr lang="de-DE" sz="1600" kern="0" dirty="0"/>
                <a:t>Bauteil eines Roboters, das Informationen aus der Umwelt empfängt</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14" name="Rectangle 81">
              <a:extLst>
                <a:ext uri="{FF2B5EF4-FFF2-40B4-BE49-F238E27FC236}">
                  <a16:creationId xmlns:a16="http://schemas.microsoft.com/office/drawing/2014/main" id="{304BC246-27E2-44F8-83D1-10C9CA0ECB83}"/>
                </a:ext>
              </a:extLst>
            </p:cNvPr>
            <p:cNvSpPr/>
            <p:nvPr/>
          </p:nvSpPr>
          <p:spPr>
            <a:xfrm>
              <a:off x="6338150" y="1334618"/>
              <a:ext cx="71794" cy="1006720"/>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A715B17F-2B69-4B13-A13C-36A3C2225865}"/>
              </a:ext>
            </a:extLst>
          </p:cNvPr>
          <p:cNvGrpSpPr/>
          <p:nvPr/>
        </p:nvGrpSpPr>
        <p:grpSpPr>
          <a:xfrm>
            <a:off x="2327547" y="3583905"/>
            <a:ext cx="3024237" cy="1006720"/>
            <a:chOff x="8302160" y="1334618"/>
            <a:chExt cx="3024237" cy="1006720"/>
          </a:xfrm>
        </p:grpSpPr>
        <p:sp>
          <p:nvSpPr>
            <p:cNvPr id="116" name="Rectangle 71">
              <a:extLst>
                <a:ext uri="{FF2B5EF4-FFF2-40B4-BE49-F238E27FC236}">
                  <a16:creationId xmlns:a16="http://schemas.microsoft.com/office/drawing/2014/main" id="{B7D8E0B9-08C6-4611-941D-5F247C1F5A7D}"/>
                </a:ext>
              </a:extLst>
            </p:cNvPr>
            <p:cNvSpPr/>
            <p:nvPr/>
          </p:nvSpPr>
          <p:spPr>
            <a:xfrm>
              <a:off x="8373953" y="1334618"/>
              <a:ext cx="2952444" cy="1006720"/>
            </a:xfrm>
            <a:prstGeom prst="rect">
              <a:avLst/>
            </a:prstGeom>
            <a:solidFill>
              <a:srgbClr val="007A7D">
                <a:alpha val="20000"/>
              </a:srgbClr>
            </a:solidFill>
            <a:ln w="12700" cap="flat" cmpd="sng" algn="ctr">
              <a:noFill/>
              <a:prstDash val="solid"/>
              <a:miter lim="800000"/>
            </a:ln>
            <a:effectLst/>
          </p:spPr>
          <p:txBody>
            <a:bodyPr rtlCol="0" anchor="ctr"/>
            <a:lstStyle/>
            <a:p>
              <a:pPr lvl="0" algn="ctr" defTabSz="914309">
                <a:defRPr/>
              </a:pPr>
              <a:r>
                <a:rPr lang="de-DE" sz="1600" kern="0" dirty="0"/>
                <a:t>Reihe von Anweisungen, anhand derer ein Computer oder ein Roboter bestimmte Aufgaben ausführen kann</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17" name="Rectangle 82">
              <a:extLst>
                <a:ext uri="{FF2B5EF4-FFF2-40B4-BE49-F238E27FC236}">
                  <a16:creationId xmlns:a16="http://schemas.microsoft.com/office/drawing/2014/main" id="{6BD5DE15-05CA-4AFF-A699-F37E0E9BFA8B}"/>
                </a:ext>
              </a:extLst>
            </p:cNvPr>
            <p:cNvSpPr/>
            <p:nvPr/>
          </p:nvSpPr>
          <p:spPr>
            <a:xfrm>
              <a:off x="8302160" y="1334618"/>
              <a:ext cx="71794" cy="1006720"/>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867ACA3F-72C1-4EB4-B6DD-3F86E15B3160}"/>
              </a:ext>
            </a:extLst>
          </p:cNvPr>
          <p:cNvGrpSpPr/>
          <p:nvPr/>
        </p:nvGrpSpPr>
        <p:grpSpPr>
          <a:xfrm>
            <a:off x="8673202" y="3599125"/>
            <a:ext cx="3058172" cy="1006720"/>
            <a:chOff x="4365672" y="2518188"/>
            <a:chExt cx="3058172" cy="1006720"/>
          </a:xfrm>
        </p:grpSpPr>
        <p:sp>
          <p:nvSpPr>
            <p:cNvPr id="119" name="Rectangle 69">
              <a:extLst>
                <a:ext uri="{FF2B5EF4-FFF2-40B4-BE49-F238E27FC236}">
                  <a16:creationId xmlns:a16="http://schemas.microsoft.com/office/drawing/2014/main" id="{0D325A50-7C64-497A-9501-C4C3B9C84441}"/>
                </a:ext>
              </a:extLst>
            </p:cNvPr>
            <p:cNvSpPr/>
            <p:nvPr/>
          </p:nvSpPr>
          <p:spPr>
            <a:xfrm>
              <a:off x="4437465" y="2518188"/>
              <a:ext cx="2986379" cy="1006720"/>
            </a:xfrm>
            <a:prstGeom prst="rect">
              <a:avLst/>
            </a:prstGeom>
            <a:solidFill>
              <a:srgbClr val="00B0F0">
                <a:alpha val="20000"/>
              </a:srgbClr>
            </a:solidFill>
            <a:ln w="12700" cap="flat" cmpd="sng" algn="ctr">
              <a:noFill/>
              <a:prstDash val="solid"/>
              <a:miter lim="800000"/>
            </a:ln>
            <a:effectLst/>
          </p:spPr>
          <p:txBody>
            <a:bodyPr rtlCol="0" anchor="ctr"/>
            <a:lstStyle/>
            <a:p>
              <a:pPr lvl="0" algn="ctr" defTabSz="914309">
                <a:defRPr/>
              </a:pPr>
              <a:r>
                <a:rPr lang="en-US" sz="1600" kern="0" dirty="0" err="1"/>
                <a:t>Schreiben</a:t>
              </a:r>
              <a:r>
                <a:rPr lang="en-US" sz="1600" kern="0" dirty="0"/>
                <a:t> von </a:t>
              </a:r>
              <a:r>
                <a:rPr lang="en-US" sz="1600" kern="0" dirty="0" err="1"/>
                <a:t>Programmen</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20" name="Rectangle 80">
              <a:extLst>
                <a:ext uri="{FF2B5EF4-FFF2-40B4-BE49-F238E27FC236}">
                  <a16:creationId xmlns:a16="http://schemas.microsoft.com/office/drawing/2014/main" id="{13F6A40B-AA31-46C3-A767-35B457D2F62D}"/>
                </a:ext>
              </a:extLst>
            </p:cNvPr>
            <p:cNvSpPr/>
            <p:nvPr/>
          </p:nvSpPr>
          <p:spPr>
            <a:xfrm>
              <a:off x="4365672" y="2518188"/>
              <a:ext cx="71794" cy="1006720"/>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41006C78-5658-4514-AA76-2F2D221A3860}"/>
              </a:ext>
            </a:extLst>
          </p:cNvPr>
          <p:cNvGrpSpPr/>
          <p:nvPr/>
        </p:nvGrpSpPr>
        <p:grpSpPr>
          <a:xfrm>
            <a:off x="2327547" y="4717199"/>
            <a:ext cx="3024240" cy="2051897"/>
            <a:chOff x="6338150" y="2518188"/>
            <a:chExt cx="3024240" cy="1006720"/>
          </a:xfrm>
        </p:grpSpPr>
        <p:sp>
          <p:nvSpPr>
            <p:cNvPr id="122" name="Rectangle 70">
              <a:extLst>
                <a:ext uri="{FF2B5EF4-FFF2-40B4-BE49-F238E27FC236}">
                  <a16:creationId xmlns:a16="http://schemas.microsoft.com/office/drawing/2014/main" id="{AF231D01-BDB1-4A7C-B8D8-2444D81F9D6D}"/>
                </a:ext>
              </a:extLst>
            </p:cNvPr>
            <p:cNvSpPr/>
            <p:nvPr/>
          </p:nvSpPr>
          <p:spPr>
            <a:xfrm>
              <a:off x="6409946" y="2518188"/>
              <a:ext cx="2952444" cy="1006720"/>
            </a:xfrm>
            <a:prstGeom prst="rect">
              <a:avLst/>
            </a:prstGeom>
            <a:solidFill>
              <a:srgbClr val="7030A0">
                <a:alpha val="20000"/>
              </a:srgbClr>
            </a:solidFill>
            <a:ln w="12700" cap="flat" cmpd="sng" algn="ctr">
              <a:noFill/>
              <a:prstDash val="solid"/>
              <a:miter lim="800000"/>
            </a:ln>
            <a:effectLst/>
          </p:spPr>
          <p:txBody>
            <a:bodyPr rtlCol="0" anchor="ctr"/>
            <a:lstStyle/>
            <a:p>
              <a:pPr lvl="0" algn="ctr" defTabSz="914309">
                <a:defRPr/>
              </a:pPr>
              <a:r>
                <a:rPr lang="de-DE" sz="1600" kern="0" dirty="0"/>
                <a:t>bewegliche Maschine, die von einem Computer so gesteuert wird, dass sie Aufgaben ausführt (Wahrnehmung von Veränderungen in der Umwelt, autonome Reaktion auf diese)</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23" name="Rectangle 81">
              <a:extLst>
                <a:ext uri="{FF2B5EF4-FFF2-40B4-BE49-F238E27FC236}">
                  <a16:creationId xmlns:a16="http://schemas.microsoft.com/office/drawing/2014/main" id="{6821577A-EA49-4F3B-ABC1-08B122566DCD}"/>
                </a:ext>
              </a:extLst>
            </p:cNvPr>
            <p:cNvSpPr/>
            <p:nvPr/>
          </p:nvSpPr>
          <p:spPr>
            <a:xfrm>
              <a:off x="6338150" y="2518188"/>
              <a:ext cx="71794" cy="1006720"/>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grpSp>
        <p:nvGrpSpPr>
          <p:cNvPr id="124" name="Gruppieren 123">
            <a:extLst>
              <a:ext uri="{FF2B5EF4-FFF2-40B4-BE49-F238E27FC236}">
                <a16:creationId xmlns:a16="http://schemas.microsoft.com/office/drawing/2014/main" id="{EE488FCB-5CF5-44D0-9CAB-B477A22EA553}"/>
              </a:ext>
            </a:extLst>
          </p:cNvPr>
          <p:cNvGrpSpPr/>
          <p:nvPr/>
        </p:nvGrpSpPr>
        <p:grpSpPr>
          <a:xfrm>
            <a:off x="8673202" y="4734781"/>
            <a:ext cx="3075536" cy="1006720"/>
            <a:chOff x="8302160" y="2518188"/>
            <a:chExt cx="3075536" cy="1006720"/>
          </a:xfrm>
        </p:grpSpPr>
        <p:sp>
          <p:nvSpPr>
            <p:cNvPr id="125" name="Rectangle 71">
              <a:extLst>
                <a:ext uri="{FF2B5EF4-FFF2-40B4-BE49-F238E27FC236}">
                  <a16:creationId xmlns:a16="http://schemas.microsoft.com/office/drawing/2014/main" id="{5F46A1A5-E827-4F27-BBD3-52BE8B1EA71E}"/>
                </a:ext>
              </a:extLst>
            </p:cNvPr>
            <p:cNvSpPr/>
            <p:nvPr/>
          </p:nvSpPr>
          <p:spPr>
            <a:xfrm>
              <a:off x="8373953" y="2518188"/>
              <a:ext cx="3003743" cy="1006720"/>
            </a:xfrm>
            <a:prstGeom prst="rect">
              <a:avLst/>
            </a:prstGeom>
            <a:solidFill>
              <a:srgbClr val="002060">
                <a:alpha val="20000"/>
              </a:srgbClr>
            </a:solidFill>
            <a:ln w="12700" cap="flat" cmpd="sng" algn="ctr">
              <a:noFill/>
              <a:prstDash val="solid"/>
              <a:miter lim="800000"/>
            </a:ln>
            <a:effectLst/>
          </p:spPr>
          <p:txBody>
            <a:bodyPr rtlCol="0" anchor="ctr"/>
            <a:lstStyle/>
            <a:p>
              <a:pPr lvl="0" algn="ctr" defTabSz="914309">
                <a:defRPr/>
              </a:pPr>
              <a:r>
                <a:rPr lang="de-DE" sz="1600" kern="0" dirty="0"/>
                <a:t>Ort und Bedingungen, unter denen der Roboter arbeitet</a:t>
              </a:r>
              <a:endParaRPr kumimoji="0" lang="en-US" sz="1600" b="0" i="0" u="none" strike="noStrike" kern="0" cap="none" spc="0" normalizeH="0" baseline="0" noProof="0" dirty="0">
                <a:ln>
                  <a:noFill/>
                </a:ln>
                <a:effectLst/>
                <a:uLnTx/>
                <a:uFillTx/>
                <a:latin typeface="Calibri" panose="020F0502020204030204"/>
                <a:ea typeface="+mn-ea"/>
                <a:cs typeface="+mn-cs"/>
              </a:endParaRPr>
            </a:p>
          </p:txBody>
        </p:sp>
        <p:sp>
          <p:nvSpPr>
            <p:cNvPr id="126" name="Rectangle 82">
              <a:extLst>
                <a:ext uri="{FF2B5EF4-FFF2-40B4-BE49-F238E27FC236}">
                  <a16:creationId xmlns:a16="http://schemas.microsoft.com/office/drawing/2014/main" id="{D33BC640-86D6-4EE3-99C2-FDFD283C7DFF}"/>
                </a:ext>
              </a:extLst>
            </p:cNvPr>
            <p:cNvSpPr/>
            <p:nvPr/>
          </p:nvSpPr>
          <p:spPr>
            <a:xfrm>
              <a:off x="8302160" y="2518188"/>
              <a:ext cx="71794" cy="1006720"/>
            </a:xfrm>
            <a:prstGeom prst="rect">
              <a:avLst/>
            </a:prstGeom>
            <a:solidFill>
              <a:srgbClr val="00206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4265085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Robotik</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22</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13" name="Rechteck 12">
            <a:extLst>
              <a:ext uri="{FF2B5EF4-FFF2-40B4-BE49-F238E27FC236}">
                <a16:creationId xmlns:a16="http://schemas.microsoft.com/office/drawing/2014/main" id="{C3AB0264-92C4-4434-AD6F-1B5C450B7E0B}"/>
              </a:ext>
            </a:extLst>
          </p:cNvPr>
          <p:cNvSpPr/>
          <p:nvPr/>
        </p:nvSpPr>
        <p:spPr bwMode="gray">
          <a:xfrm rot="21567314">
            <a:off x="2086341" y="2682958"/>
            <a:ext cx="8808954" cy="2227745"/>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b="1" noProof="1">
                <a:solidFill>
                  <a:srgbClr val="074D67"/>
                </a:solidFill>
                <a:cs typeface="Arial" charset="0"/>
              </a:rPr>
              <a:t>Ziel: </a:t>
            </a:r>
            <a:r>
              <a:rPr lang="de-DE" sz="2000" noProof="1">
                <a:solidFill>
                  <a:srgbClr val="074D67"/>
                </a:solidFill>
                <a:cs typeface="Arial" charset="0"/>
              </a:rPr>
              <a:t>Problemlösung durch Programmierung einer Maschine </a:t>
            </a:r>
            <a:br>
              <a:rPr lang="de-DE" sz="2000" noProof="1">
                <a:solidFill>
                  <a:srgbClr val="074D67"/>
                </a:solidFill>
                <a:cs typeface="Arial" charset="0"/>
              </a:rPr>
            </a:br>
            <a:r>
              <a:rPr lang="de-DE" sz="2000" noProof="1">
                <a:solidFill>
                  <a:srgbClr val="074D67"/>
                </a:solidFill>
                <a:cs typeface="Arial" charset="0"/>
              </a:rPr>
              <a:t>/ eines Roboters unter Nutzung von Algorithmen</a:t>
            </a:r>
            <a:endParaRPr lang="en-US" sz="2000" noProof="1">
              <a:solidFill>
                <a:srgbClr val="074D67"/>
              </a:solidFill>
              <a:cs typeface="Arial" charset="0"/>
            </a:endParaRPr>
          </a:p>
        </p:txBody>
      </p:sp>
      <p:pic>
        <p:nvPicPr>
          <p:cNvPr id="21" name="Picture 6" descr="Tessafilm_5">
            <a:extLst>
              <a:ext uri="{FF2B5EF4-FFF2-40B4-BE49-F238E27FC236}">
                <a16:creationId xmlns:a16="http://schemas.microsoft.com/office/drawing/2014/main" id="{FCDED6F1-789D-4A38-A24D-BC47D860E3F4}"/>
              </a:ext>
            </a:extLst>
          </p:cNvPr>
          <p:cNvPicPr>
            <a:picLocks noChangeAspect="1" noChangeArrowheads="1"/>
          </p:cNvPicPr>
          <p:nvPr/>
        </p:nvPicPr>
        <p:blipFill>
          <a:blip r:embed="rId12" cstate="print"/>
          <a:srcRect l="75725" t="1588" b="90588"/>
          <a:stretch>
            <a:fillRect/>
          </a:stretch>
        </p:blipFill>
        <p:spPr bwMode="auto">
          <a:xfrm rot="20968276">
            <a:off x="1494640" y="2516122"/>
            <a:ext cx="1727747" cy="557071"/>
          </a:xfrm>
          <a:prstGeom prst="rect">
            <a:avLst/>
          </a:prstGeom>
          <a:noFill/>
        </p:spPr>
      </p:pic>
      <p:sp>
        <p:nvSpPr>
          <p:cNvPr id="22" name="Textfeld 21">
            <a:extLst>
              <a:ext uri="{FF2B5EF4-FFF2-40B4-BE49-F238E27FC236}">
                <a16:creationId xmlns:a16="http://schemas.microsoft.com/office/drawing/2014/main" id="{A1290A4A-B4BA-496F-8C9A-F2A21C3C927C}"/>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zum Weiterlesen, auch im didaktischen Kontext: Specht 2019</a:t>
            </a:r>
          </a:p>
        </p:txBody>
      </p:sp>
    </p:spTree>
    <p:extLst>
      <p:ext uri="{BB962C8B-B14F-4D97-AF65-F5344CB8AC3E}">
        <p14:creationId xmlns:p14="http://schemas.microsoft.com/office/powerpoint/2010/main" val="1653349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Algorithmus-Beispiel</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152990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„Wer bin ich?“ (Wir spielen eine Runde im Plenum.)</a:t>
            </a:r>
          </a:p>
          <a:p>
            <a:pPr marL="342900"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a:lnSpc>
                <a:spcPct val="150000"/>
              </a:lnSpc>
            </a:pPr>
            <a:r>
              <a:rPr lang="de-DE" sz="2150" dirty="0">
                <a:solidFill>
                  <a:prstClr val="black"/>
                </a:solidFill>
                <a:effectLst>
                  <a:innerShdw blurRad="76200" dist="25400" dir="13500000">
                    <a:prstClr val="black">
                      <a:alpha val="40000"/>
                    </a:prstClr>
                  </a:innerShdw>
                </a:effectLst>
              </a:rPr>
              <a:t>	</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23</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13" name="Textfeld 12">
            <a:extLst>
              <a:ext uri="{FF2B5EF4-FFF2-40B4-BE49-F238E27FC236}">
                <a16:creationId xmlns:a16="http://schemas.microsoft.com/office/drawing/2014/main" id="{7E55A13E-9715-47F4-BFAC-1CAA1ED4CAF7}"/>
              </a:ext>
            </a:extLst>
          </p:cNvPr>
          <p:cNvSpPr txBox="1"/>
          <p:nvPr/>
        </p:nvSpPr>
        <p:spPr>
          <a:xfrm>
            <a:off x="451414" y="2325688"/>
            <a:ext cx="11414184" cy="301666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Erkenntnis:</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Befragung nach Größe der Zielgruppe, von großen Gruppen (Geschlecht…) nach kleineren gruppenspezifischen Merkmalen (Berufsfeld…)</a:t>
            </a:r>
          </a:p>
          <a:p>
            <a:pPr marL="800100" lvl="1"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lvl="1">
              <a:lnSpc>
                <a:spcPct val="150000"/>
              </a:lnSpc>
            </a:pPr>
            <a:r>
              <a:rPr lang="de-DE" sz="2150" dirty="0">
                <a:solidFill>
                  <a:prstClr val="black"/>
                </a:solidFill>
                <a:effectLst>
                  <a:innerShdw blurRad="76200" dist="25400" dir="13500000">
                    <a:prstClr val="black">
                      <a:alpha val="40000"/>
                    </a:prstClr>
                  </a:innerShdw>
                </a:effectLst>
                <a:sym typeface="Wingdings" panose="05000000000000000000" pitchFamily="2" charset="2"/>
              </a:rPr>
              <a:t> </a:t>
            </a:r>
            <a:r>
              <a:rPr lang="de-DE" sz="2150" dirty="0">
                <a:solidFill>
                  <a:prstClr val="black"/>
                </a:solidFill>
                <a:effectLst>
                  <a:innerShdw blurRad="76200" dist="25400" dir="13500000">
                    <a:prstClr val="black">
                      <a:alpha val="40000"/>
                    </a:prstClr>
                  </a:innerShdw>
                </a:effectLst>
              </a:rPr>
              <a:t>Anwendung eines Sortier-Eingrenzungsalgorithmus</a:t>
            </a:r>
          </a:p>
          <a:p>
            <a:pPr lvl="1">
              <a:lnSpc>
                <a:spcPct val="150000"/>
              </a:lnSpc>
            </a:pPr>
            <a:r>
              <a:rPr lang="de-DE" sz="2150" dirty="0">
                <a:solidFill>
                  <a:prstClr val="black"/>
                </a:solidFill>
                <a:effectLst>
                  <a:innerShdw blurRad="76200" dist="25400" dir="13500000">
                    <a:prstClr val="black">
                      <a:alpha val="40000"/>
                    </a:prstClr>
                  </a:innerShdw>
                </a:effectLst>
                <a:sym typeface="Wingdings" panose="05000000000000000000" pitchFamily="2" charset="2"/>
              </a:rPr>
              <a:t> Problemzerlegung, Abstraktion</a:t>
            </a:r>
            <a:endParaRPr lang="de-DE" sz="2150" dirty="0">
              <a:solidFill>
                <a:prstClr val="black"/>
              </a:solidFill>
              <a:effectLst>
                <a:innerShdw blurRad="76200" dist="25400" dir="13500000">
                  <a:prstClr val="black">
                    <a:alpha val="40000"/>
                  </a:prstClr>
                </a:innerShdw>
              </a:effectLst>
            </a:endParaRPr>
          </a:p>
        </p:txBody>
      </p:sp>
    </p:spTree>
    <p:extLst>
      <p:ext uri="{BB962C8B-B14F-4D97-AF65-F5344CB8AC3E}">
        <p14:creationId xmlns:p14="http://schemas.microsoft.com/office/powerpoint/2010/main" val="715989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 – Grzymek et al. (2019): </a:t>
              </a:r>
            </a:p>
            <a:p>
              <a:pPr>
                <a:lnSpc>
                  <a:spcPct val="95000"/>
                </a:lnSpc>
                <a:spcAft>
                  <a:spcPts val="400"/>
                </a:spcAft>
                <a:buClr>
                  <a:srgbClr val="969696"/>
                </a:buClr>
              </a:pPr>
              <a:r>
                <a:rPr lang="de-DE" altLang="de-DE" sz="2300" b="1" noProof="1">
                  <a:solidFill>
                    <a:schemeClr val="tx1">
                      <a:lumMod val="75000"/>
                      <a:lumOff val="25000"/>
                    </a:schemeClr>
                  </a:solidFill>
                </a:rPr>
                <a:t>Was Europa über Algorithmen weiß und denkt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24</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4937760" y="5833130"/>
            <a:ext cx="6979499" cy="954107"/>
          </a:xfrm>
          <a:prstGeom prst="rect">
            <a:avLst/>
          </a:prstGeom>
          <a:noFill/>
        </p:spPr>
        <p:txBody>
          <a:bodyPr wrap="square" rtlCol="0">
            <a:spAutoFit/>
          </a:bodyPr>
          <a:lstStyle/>
          <a:p>
            <a:pPr algn="r"/>
            <a:endParaRPr lang="de-DE" sz="1400" dirty="0">
              <a:solidFill>
                <a:schemeClr val="bg1">
                  <a:lumMod val="50000"/>
                </a:schemeClr>
              </a:solidFill>
            </a:endParaRPr>
          </a:p>
          <a:p>
            <a:pPr algn="r"/>
            <a:r>
              <a:rPr lang="de-DE" sz="1400" dirty="0">
                <a:solidFill>
                  <a:schemeClr val="bg1">
                    <a:lumMod val="50000"/>
                  </a:schemeClr>
                </a:solidFill>
              </a:rPr>
              <a:t>aus: </a:t>
            </a:r>
            <a:r>
              <a:rPr lang="de-DE" sz="1400" dirty="0" err="1">
                <a:solidFill>
                  <a:schemeClr val="bg1">
                    <a:lumMod val="50000"/>
                  </a:schemeClr>
                </a:solidFill>
              </a:rPr>
              <a:t>Grzymek</a:t>
            </a:r>
            <a:r>
              <a:rPr lang="de-DE" sz="1400" dirty="0">
                <a:solidFill>
                  <a:schemeClr val="bg1">
                    <a:lumMod val="50000"/>
                  </a:schemeClr>
                </a:solidFill>
              </a:rPr>
              <a:t> et al., 2019, S. 8</a:t>
            </a:r>
            <a:br>
              <a:rPr lang="de-DE" sz="1400" dirty="0">
                <a:solidFill>
                  <a:schemeClr val="bg1">
                    <a:lumMod val="50000"/>
                  </a:schemeClr>
                </a:solidFill>
              </a:rPr>
            </a:br>
            <a:r>
              <a:rPr lang="de-DE" sz="1400" dirty="0">
                <a:solidFill>
                  <a:schemeClr val="bg1">
                    <a:lumMod val="50000"/>
                  </a:schemeClr>
                </a:solidFill>
              </a:rPr>
              <a:t>(veröffentlicht unter CC-Lizenzierung, hiesig eingesetzt </a:t>
            </a:r>
            <a:br>
              <a:rPr lang="de-DE" sz="1400" dirty="0">
                <a:solidFill>
                  <a:schemeClr val="bg1">
                    <a:lumMod val="50000"/>
                  </a:schemeClr>
                </a:solidFill>
              </a:rPr>
            </a:br>
            <a:r>
              <a:rPr lang="de-DE" sz="1400" dirty="0">
                <a:solidFill>
                  <a:schemeClr val="bg1">
                    <a:lumMod val="50000"/>
                  </a:schemeClr>
                </a:solidFill>
              </a:rPr>
              <a:t>als Auszug aus dem Werk ohne Materialveränderung)</a:t>
            </a:r>
          </a:p>
        </p:txBody>
      </p:sp>
      <p:pic>
        <p:nvPicPr>
          <p:cNvPr id="22" name="Grafik 21">
            <a:extLst>
              <a:ext uri="{FF2B5EF4-FFF2-40B4-BE49-F238E27FC236}">
                <a16:creationId xmlns:a16="http://schemas.microsoft.com/office/drawing/2014/main" id="{AB5131E9-11DE-4201-8F22-B853C072B9E1}"/>
              </a:ext>
            </a:extLst>
          </p:cNvPr>
          <p:cNvPicPr/>
          <p:nvPr/>
        </p:nvPicPr>
        <p:blipFill rotWithShape="1">
          <a:blip r:embed="rId12" cstate="print">
            <a:extLst>
              <a:ext uri="{28A0092B-C50C-407E-A947-70E740481C1C}">
                <a14:useLocalDpi xmlns:a14="http://schemas.microsoft.com/office/drawing/2010/main" val="0"/>
              </a:ext>
            </a:extLst>
          </a:blip>
          <a:srcRect t="9440"/>
          <a:stretch/>
        </p:blipFill>
        <p:spPr bwMode="auto">
          <a:xfrm>
            <a:off x="2256906" y="1267301"/>
            <a:ext cx="7676601" cy="4856889"/>
          </a:xfrm>
          <a:prstGeom prst="rect">
            <a:avLst/>
          </a:prstGeom>
          <a:noFill/>
        </p:spPr>
      </p:pic>
    </p:spTree>
    <p:extLst>
      <p:ext uri="{BB962C8B-B14F-4D97-AF65-F5344CB8AC3E}">
        <p14:creationId xmlns:p14="http://schemas.microsoft.com/office/powerpoint/2010/main" val="2810097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 – Grzymek et al. (2019): </a:t>
              </a:r>
            </a:p>
            <a:p>
              <a:pPr>
                <a:lnSpc>
                  <a:spcPct val="95000"/>
                </a:lnSpc>
                <a:spcAft>
                  <a:spcPts val="400"/>
                </a:spcAft>
                <a:buClr>
                  <a:srgbClr val="969696"/>
                </a:buClr>
              </a:pPr>
              <a:r>
                <a:rPr lang="de-DE" altLang="de-DE" sz="2300" b="1" noProof="1">
                  <a:solidFill>
                    <a:schemeClr val="tx1">
                      <a:lumMod val="75000"/>
                      <a:lumOff val="25000"/>
                    </a:schemeClr>
                  </a:solidFill>
                </a:rPr>
                <a:t>Was Europa über Algorithmen weiß und denkt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25</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5515227" y="5916679"/>
            <a:ext cx="5636207" cy="1169551"/>
          </a:xfrm>
          <a:prstGeom prst="rect">
            <a:avLst/>
          </a:prstGeom>
          <a:noFill/>
        </p:spPr>
        <p:txBody>
          <a:bodyPr wrap="square" rtlCol="0">
            <a:spAutoFit/>
          </a:bodyPr>
          <a:lstStyle/>
          <a:p>
            <a:pPr algn="r"/>
            <a:endParaRPr lang="de-DE" sz="1400" dirty="0">
              <a:solidFill>
                <a:schemeClr val="bg1">
                  <a:lumMod val="50000"/>
                </a:schemeClr>
              </a:solidFill>
            </a:endParaRPr>
          </a:p>
          <a:p>
            <a:pPr algn="r"/>
            <a:r>
              <a:rPr lang="de-DE" sz="1400" dirty="0">
                <a:solidFill>
                  <a:schemeClr val="bg1">
                    <a:lumMod val="50000"/>
                  </a:schemeClr>
                </a:solidFill>
              </a:rPr>
              <a:t>aus: </a:t>
            </a:r>
            <a:r>
              <a:rPr lang="de-DE" sz="1400" dirty="0" err="1">
                <a:solidFill>
                  <a:schemeClr val="bg1">
                    <a:lumMod val="50000"/>
                  </a:schemeClr>
                </a:solidFill>
              </a:rPr>
              <a:t>Grzymek</a:t>
            </a:r>
            <a:r>
              <a:rPr lang="de-DE" sz="1400" dirty="0">
                <a:solidFill>
                  <a:schemeClr val="bg1">
                    <a:lumMod val="50000"/>
                  </a:schemeClr>
                </a:solidFill>
              </a:rPr>
              <a:t> et al., 2019, S. 15</a:t>
            </a:r>
            <a:br>
              <a:rPr lang="de-DE" sz="1400" dirty="0">
                <a:solidFill>
                  <a:schemeClr val="bg1">
                    <a:lumMod val="50000"/>
                  </a:schemeClr>
                </a:solidFill>
              </a:rPr>
            </a:br>
            <a:r>
              <a:rPr lang="de-DE" sz="1400" dirty="0">
                <a:solidFill>
                  <a:schemeClr val="bg1">
                    <a:lumMod val="50000"/>
                  </a:schemeClr>
                </a:solidFill>
              </a:rPr>
              <a:t>(veröffentlicht unter CC-Lizenzierung, hiesig eingesetzt </a:t>
            </a:r>
            <a:br>
              <a:rPr lang="de-DE" sz="1400" dirty="0">
                <a:solidFill>
                  <a:schemeClr val="bg1">
                    <a:lumMod val="50000"/>
                  </a:schemeClr>
                </a:solidFill>
              </a:rPr>
            </a:br>
            <a:r>
              <a:rPr lang="de-DE" sz="1400" dirty="0">
                <a:solidFill>
                  <a:schemeClr val="bg1">
                    <a:lumMod val="50000"/>
                  </a:schemeClr>
                </a:solidFill>
              </a:rPr>
              <a:t>als Auszug aus dem Werk ohne Materialveränderung)</a:t>
            </a:r>
          </a:p>
          <a:p>
            <a:pPr algn="r"/>
            <a:endParaRPr lang="de-DE" sz="1400" dirty="0">
              <a:solidFill>
                <a:schemeClr val="bg1">
                  <a:lumMod val="50000"/>
                </a:schemeClr>
              </a:solidFill>
            </a:endParaRPr>
          </a:p>
        </p:txBody>
      </p:sp>
      <p:pic>
        <p:nvPicPr>
          <p:cNvPr id="13" name="Grafik 12">
            <a:extLst>
              <a:ext uri="{FF2B5EF4-FFF2-40B4-BE49-F238E27FC236}">
                <a16:creationId xmlns:a16="http://schemas.microsoft.com/office/drawing/2014/main" id="{9C378AED-12A6-43FE-9DF1-009C69189F59}"/>
              </a:ext>
            </a:extLst>
          </p:cNvPr>
          <p:cNvPicPr/>
          <p:nvPr/>
        </p:nvPicPr>
        <p:blipFill>
          <a:blip r:embed="rId12"/>
          <a:stretch>
            <a:fillRect/>
          </a:stretch>
        </p:blipFill>
        <p:spPr>
          <a:xfrm>
            <a:off x="1219229" y="1250678"/>
            <a:ext cx="9738410" cy="4848008"/>
          </a:xfrm>
          <a:prstGeom prst="rect">
            <a:avLst/>
          </a:prstGeom>
        </p:spPr>
      </p:pic>
    </p:spTree>
    <p:extLst>
      <p:ext uri="{BB962C8B-B14F-4D97-AF65-F5344CB8AC3E}">
        <p14:creationId xmlns:p14="http://schemas.microsoft.com/office/powerpoint/2010/main" val="2765554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 – Grzymek et al. (2019): </a:t>
              </a:r>
            </a:p>
            <a:p>
              <a:pPr>
                <a:lnSpc>
                  <a:spcPct val="95000"/>
                </a:lnSpc>
                <a:spcAft>
                  <a:spcPts val="400"/>
                </a:spcAft>
                <a:buClr>
                  <a:srgbClr val="969696"/>
                </a:buClr>
              </a:pPr>
              <a:r>
                <a:rPr lang="de-DE" altLang="de-DE" sz="2300" b="1" noProof="1">
                  <a:solidFill>
                    <a:schemeClr val="tx1">
                      <a:lumMod val="75000"/>
                      <a:lumOff val="25000"/>
                    </a:schemeClr>
                  </a:solidFill>
                </a:rPr>
                <a:t>Was Europa über Algorithmen weiß und denkt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26</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6429681" y="5952804"/>
            <a:ext cx="4643430" cy="1169551"/>
          </a:xfrm>
          <a:prstGeom prst="rect">
            <a:avLst/>
          </a:prstGeom>
          <a:noFill/>
        </p:spPr>
        <p:txBody>
          <a:bodyPr wrap="square" rtlCol="0">
            <a:spAutoFit/>
          </a:bodyPr>
          <a:lstStyle/>
          <a:p>
            <a:pPr algn="r"/>
            <a:endParaRPr lang="de-DE" sz="1400" dirty="0">
              <a:solidFill>
                <a:schemeClr val="bg1">
                  <a:lumMod val="50000"/>
                </a:schemeClr>
              </a:solidFill>
            </a:endParaRPr>
          </a:p>
          <a:p>
            <a:pPr algn="r"/>
            <a:r>
              <a:rPr lang="de-DE" sz="1400" dirty="0">
                <a:solidFill>
                  <a:schemeClr val="bg1">
                    <a:lumMod val="50000"/>
                  </a:schemeClr>
                </a:solidFill>
              </a:rPr>
              <a:t>aus: </a:t>
            </a:r>
            <a:r>
              <a:rPr lang="de-DE" sz="1400" dirty="0" err="1">
                <a:solidFill>
                  <a:schemeClr val="bg1">
                    <a:lumMod val="50000"/>
                  </a:schemeClr>
                </a:solidFill>
              </a:rPr>
              <a:t>Grzymek</a:t>
            </a:r>
            <a:r>
              <a:rPr lang="de-DE" sz="1400" dirty="0">
                <a:solidFill>
                  <a:schemeClr val="bg1">
                    <a:lumMod val="50000"/>
                  </a:schemeClr>
                </a:solidFill>
              </a:rPr>
              <a:t> et al., 2019, S. 21</a:t>
            </a:r>
            <a:br>
              <a:rPr lang="de-DE" sz="1400" dirty="0">
                <a:solidFill>
                  <a:schemeClr val="bg1">
                    <a:lumMod val="50000"/>
                  </a:schemeClr>
                </a:solidFill>
              </a:rPr>
            </a:br>
            <a:r>
              <a:rPr lang="de-DE" sz="1400" dirty="0">
                <a:solidFill>
                  <a:schemeClr val="bg1">
                    <a:lumMod val="50000"/>
                  </a:schemeClr>
                </a:solidFill>
              </a:rPr>
              <a:t>(veröffentlicht unter CC-Lizenzierung, hiesig eingesetzt </a:t>
            </a:r>
            <a:br>
              <a:rPr lang="de-DE" sz="1400" dirty="0">
                <a:solidFill>
                  <a:schemeClr val="bg1">
                    <a:lumMod val="50000"/>
                  </a:schemeClr>
                </a:solidFill>
              </a:rPr>
            </a:br>
            <a:r>
              <a:rPr lang="de-DE" sz="1400" dirty="0">
                <a:solidFill>
                  <a:schemeClr val="bg1">
                    <a:lumMod val="50000"/>
                  </a:schemeClr>
                </a:solidFill>
              </a:rPr>
              <a:t>als Auszug aus dem Werk ohne Materialveränderung)</a:t>
            </a:r>
          </a:p>
          <a:p>
            <a:pPr algn="r"/>
            <a:endParaRPr lang="de-DE" sz="1400" dirty="0">
              <a:solidFill>
                <a:schemeClr val="bg1">
                  <a:lumMod val="50000"/>
                </a:schemeClr>
              </a:solidFill>
            </a:endParaRPr>
          </a:p>
        </p:txBody>
      </p:sp>
      <p:pic>
        <p:nvPicPr>
          <p:cNvPr id="13" name="Grafik 12">
            <a:extLst>
              <a:ext uri="{FF2B5EF4-FFF2-40B4-BE49-F238E27FC236}">
                <a16:creationId xmlns:a16="http://schemas.microsoft.com/office/drawing/2014/main" id="{F9074205-1623-4858-8F4A-342EDB5F86DC}"/>
              </a:ext>
            </a:extLst>
          </p:cNvPr>
          <p:cNvPicPr/>
          <p:nvPr/>
        </p:nvPicPr>
        <p:blipFill>
          <a:blip r:embed="rId12"/>
          <a:stretch>
            <a:fillRect/>
          </a:stretch>
        </p:blipFill>
        <p:spPr>
          <a:xfrm>
            <a:off x="1252785" y="1122196"/>
            <a:ext cx="9671298" cy="5120542"/>
          </a:xfrm>
          <a:prstGeom prst="rect">
            <a:avLst/>
          </a:prstGeom>
        </p:spPr>
      </p:pic>
    </p:spTree>
    <p:extLst>
      <p:ext uri="{BB962C8B-B14F-4D97-AF65-F5344CB8AC3E}">
        <p14:creationId xmlns:p14="http://schemas.microsoft.com/office/powerpoint/2010/main" val="397095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 – Grzymek et al. (2019): </a:t>
              </a:r>
            </a:p>
            <a:p>
              <a:pPr>
                <a:lnSpc>
                  <a:spcPct val="95000"/>
                </a:lnSpc>
                <a:spcAft>
                  <a:spcPts val="400"/>
                </a:spcAft>
                <a:buClr>
                  <a:srgbClr val="969696"/>
                </a:buClr>
              </a:pPr>
              <a:r>
                <a:rPr lang="de-DE" altLang="de-DE" sz="2300" b="1" noProof="1">
                  <a:solidFill>
                    <a:schemeClr val="tx1">
                      <a:lumMod val="75000"/>
                      <a:lumOff val="25000"/>
                    </a:schemeClr>
                  </a:solidFill>
                </a:rPr>
                <a:t>Was Europa über Algorithmen weiß und denkt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27</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6155693" y="5947062"/>
            <a:ext cx="4995741" cy="1169551"/>
          </a:xfrm>
          <a:prstGeom prst="rect">
            <a:avLst/>
          </a:prstGeom>
          <a:noFill/>
        </p:spPr>
        <p:txBody>
          <a:bodyPr wrap="square" rtlCol="0">
            <a:spAutoFit/>
          </a:bodyPr>
          <a:lstStyle/>
          <a:p>
            <a:pPr algn="r"/>
            <a:endParaRPr lang="de-DE" sz="1400" dirty="0">
              <a:solidFill>
                <a:schemeClr val="bg1">
                  <a:lumMod val="50000"/>
                </a:schemeClr>
              </a:solidFill>
            </a:endParaRPr>
          </a:p>
          <a:p>
            <a:pPr algn="r"/>
            <a:r>
              <a:rPr lang="de-DE" sz="1400" dirty="0">
                <a:solidFill>
                  <a:schemeClr val="bg1">
                    <a:lumMod val="50000"/>
                  </a:schemeClr>
                </a:solidFill>
              </a:rPr>
              <a:t>aus: </a:t>
            </a:r>
            <a:r>
              <a:rPr lang="de-DE" sz="1400" dirty="0" err="1">
                <a:solidFill>
                  <a:schemeClr val="bg1">
                    <a:lumMod val="50000"/>
                  </a:schemeClr>
                </a:solidFill>
              </a:rPr>
              <a:t>Grzymek</a:t>
            </a:r>
            <a:r>
              <a:rPr lang="de-DE" sz="1400" dirty="0">
                <a:solidFill>
                  <a:schemeClr val="bg1">
                    <a:lumMod val="50000"/>
                  </a:schemeClr>
                </a:solidFill>
              </a:rPr>
              <a:t> et al., 2019, S. 23</a:t>
            </a:r>
            <a:br>
              <a:rPr lang="de-DE" sz="1400" dirty="0">
                <a:solidFill>
                  <a:schemeClr val="bg1">
                    <a:lumMod val="50000"/>
                  </a:schemeClr>
                </a:solidFill>
              </a:rPr>
            </a:br>
            <a:r>
              <a:rPr lang="de-DE" sz="1400" dirty="0">
                <a:solidFill>
                  <a:schemeClr val="bg1">
                    <a:lumMod val="50000"/>
                  </a:schemeClr>
                </a:solidFill>
              </a:rPr>
              <a:t>(veröffentlicht unter CC-Lizenzierung, hiesig eingesetzt </a:t>
            </a:r>
            <a:br>
              <a:rPr lang="de-DE" sz="1400" dirty="0">
                <a:solidFill>
                  <a:schemeClr val="bg1">
                    <a:lumMod val="50000"/>
                  </a:schemeClr>
                </a:solidFill>
              </a:rPr>
            </a:br>
            <a:r>
              <a:rPr lang="de-DE" sz="1400" dirty="0">
                <a:solidFill>
                  <a:schemeClr val="bg1">
                    <a:lumMod val="50000"/>
                  </a:schemeClr>
                </a:solidFill>
              </a:rPr>
              <a:t>als Auszug aus dem Werk ohne Materialveränderung)</a:t>
            </a:r>
          </a:p>
          <a:p>
            <a:pPr algn="r"/>
            <a:endParaRPr lang="de-DE" sz="1400" dirty="0">
              <a:solidFill>
                <a:schemeClr val="bg1">
                  <a:lumMod val="50000"/>
                </a:schemeClr>
              </a:solidFill>
            </a:endParaRPr>
          </a:p>
        </p:txBody>
      </p:sp>
      <p:pic>
        <p:nvPicPr>
          <p:cNvPr id="13" name="Grafik 12">
            <a:extLst>
              <a:ext uri="{FF2B5EF4-FFF2-40B4-BE49-F238E27FC236}">
                <a16:creationId xmlns:a16="http://schemas.microsoft.com/office/drawing/2014/main" id="{19FDF8FC-71EC-4D98-A962-EA981118852C}"/>
              </a:ext>
            </a:extLst>
          </p:cNvPr>
          <p:cNvPicPr/>
          <p:nvPr/>
        </p:nvPicPr>
        <p:blipFill>
          <a:blip r:embed="rId12"/>
          <a:stretch>
            <a:fillRect/>
          </a:stretch>
        </p:blipFill>
        <p:spPr>
          <a:xfrm>
            <a:off x="1202451" y="1281062"/>
            <a:ext cx="9771966" cy="4951094"/>
          </a:xfrm>
          <a:prstGeom prst="rect">
            <a:avLst/>
          </a:prstGeom>
        </p:spPr>
      </p:pic>
    </p:spTree>
    <p:extLst>
      <p:ext uri="{BB962C8B-B14F-4D97-AF65-F5344CB8AC3E}">
        <p14:creationId xmlns:p14="http://schemas.microsoft.com/office/powerpoint/2010/main" val="2117978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 – Grzymek et al. (2019): </a:t>
              </a:r>
            </a:p>
            <a:p>
              <a:pPr>
                <a:lnSpc>
                  <a:spcPct val="95000"/>
                </a:lnSpc>
                <a:spcAft>
                  <a:spcPts val="400"/>
                </a:spcAft>
                <a:buClr>
                  <a:srgbClr val="969696"/>
                </a:buClr>
              </a:pPr>
              <a:r>
                <a:rPr lang="de-DE" altLang="de-DE" sz="2300" b="1" noProof="1">
                  <a:solidFill>
                    <a:schemeClr val="tx1">
                      <a:lumMod val="75000"/>
                      <a:lumOff val="25000"/>
                    </a:schemeClr>
                  </a:solidFill>
                </a:rPr>
                <a:t>Was Europa über Algorithmen weiß und denkt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323852" y="1224913"/>
            <a:ext cx="11608652" cy="4930581"/>
          </a:xfrm>
          <a:prstGeom prst="rect">
            <a:avLst/>
          </a:prstGeom>
          <a:noFill/>
        </p:spPr>
        <p:txBody>
          <a:bodyPr wrap="square" rtlCol="0">
            <a:spAutoFit/>
          </a:bodyPr>
          <a:lstStyle/>
          <a:p>
            <a:pPr>
              <a:lnSpc>
                <a:spcPct val="200000"/>
              </a:lnSpc>
            </a:pPr>
            <a:r>
              <a:rPr lang="de-DE" sz="2000" dirty="0">
                <a:solidFill>
                  <a:prstClr val="black"/>
                </a:solidFill>
                <a:effectLst>
                  <a:innerShdw blurRad="76200" dist="25400" dir="13500000">
                    <a:prstClr val="black">
                      <a:alpha val="40000"/>
                    </a:prstClr>
                  </a:innerShdw>
                </a:effectLst>
              </a:rPr>
              <a:t>„Die Menschen in Europa wissen wenig über Algorithmen. </a:t>
            </a:r>
            <a:r>
              <a:rPr lang="de-DE" sz="2000" b="1" dirty="0">
                <a:solidFill>
                  <a:prstClr val="black"/>
                </a:solidFill>
                <a:effectLst>
                  <a:innerShdw blurRad="76200" dist="25400" dir="13500000">
                    <a:prstClr val="black">
                      <a:alpha val="40000"/>
                    </a:prstClr>
                  </a:innerShdw>
                </a:effectLst>
              </a:rPr>
              <a:t>48 Prozent der europäischen Bevölkerung wissen nicht, was ein Algorithmus ist. </a:t>
            </a:r>
            <a:r>
              <a:rPr lang="de-DE" sz="2000" dirty="0">
                <a:solidFill>
                  <a:prstClr val="black"/>
                </a:solidFill>
                <a:effectLst>
                  <a:innerShdw blurRad="76200" dist="25400" dir="13500000">
                    <a:prstClr val="black">
                      <a:alpha val="40000"/>
                    </a:prstClr>
                  </a:innerShdw>
                </a:effectLst>
              </a:rPr>
              <a:t>Auch ist weniger als der Hälfte der europäischen Bevölkerung bekannt, dass Algorithmen bereits in vielen Lebensbereichen eingesetzt werden. Besonders niedrig sind dabei die Werte für Anwendungsfelder, wo die </a:t>
            </a:r>
            <a:r>
              <a:rPr lang="de-DE" sz="2000" b="1" dirty="0">
                <a:solidFill>
                  <a:prstClr val="black"/>
                </a:solidFill>
                <a:effectLst>
                  <a:innerShdw blurRad="76200" dist="25400" dir="13500000">
                    <a:prstClr val="black">
                      <a:alpha val="40000"/>
                    </a:prstClr>
                  </a:innerShdw>
                </a:effectLst>
              </a:rPr>
              <a:t>Entscheidungen von Algorithmen potenziell folgenreich für die soziale Teilhabe sind, etwa bei der Kreditvergabe, der Bewerberauswahl und der medizinischen Diagnostik.</a:t>
            </a:r>
            <a:r>
              <a:rPr lang="de-DE" sz="2000" dirty="0">
                <a:solidFill>
                  <a:prstClr val="black"/>
                </a:solidFill>
                <a:effectLst>
                  <a:innerShdw blurRad="76200" dist="25400" dir="13500000">
                    <a:prstClr val="black">
                      <a:alpha val="40000"/>
                    </a:prstClr>
                  </a:innerShdw>
                </a:effectLst>
              </a:rPr>
              <a:t> […] Zudem tritt die europäische Bevölkerung Algorithmen </a:t>
            </a:r>
            <a:r>
              <a:rPr lang="de-DE" sz="2000" b="1" dirty="0">
                <a:solidFill>
                  <a:prstClr val="black"/>
                </a:solidFill>
                <a:effectLst>
                  <a:innerShdw blurRad="76200" dist="25400" dir="13500000">
                    <a:prstClr val="black">
                      <a:alpha val="40000"/>
                    </a:prstClr>
                  </a:innerShdw>
                </a:effectLst>
              </a:rPr>
              <a:t>mit gemischten Gefühlen entgegen</a:t>
            </a:r>
            <a:r>
              <a:rPr lang="de-DE" sz="2000" dirty="0">
                <a:solidFill>
                  <a:prstClr val="black"/>
                </a:solidFill>
                <a:effectLst>
                  <a:innerShdw blurRad="76200" dist="25400" dir="13500000">
                    <a:prstClr val="black">
                      <a:alpha val="40000"/>
                    </a:prstClr>
                  </a:innerShdw>
                </a:effectLst>
              </a:rPr>
              <a:t>. So assoziieren Europäerinnen und Europäer mit Algorithmen sowohl positive Aspekte wie Effizienz und Zeitersparnis als auch Negatives wie Angst oder das Risiko der Manipulation. Insgesamt </a:t>
            </a:r>
            <a:r>
              <a:rPr lang="de-DE" sz="2000" b="1" dirty="0">
                <a:solidFill>
                  <a:prstClr val="black"/>
                </a:solidFill>
                <a:effectLst>
                  <a:innerShdw blurRad="76200" dist="25400" dir="13500000">
                    <a:prstClr val="black">
                      <a:alpha val="40000"/>
                    </a:prstClr>
                  </a:innerShdw>
                </a:effectLst>
              </a:rPr>
              <a:t>überwiegt die optimistische Grundhaltung.“ </a:t>
            </a:r>
            <a:endParaRPr lang="de-DE" sz="2000" dirty="0">
              <a:solidFill>
                <a:prstClr val="black"/>
              </a:solidFill>
              <a:effectLst>
                <a:innerShdw blurRad="76200" dist="25400" dir="13500000">
                  <a:prstClr val="black">
                    <a:alpha val="40000"/>
                  </a:prstClr>
                </a:innerShdw>
              </a:effectLst>
            </a:endParaRP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28</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9066641" y="5996349"/>
            <a:ext cx="2865863" cy="738664"/>
          </a:xfrm>
          <a:prstGeom prst="rect">
            <a:avLst/>
          </a:prstGeom>
          <a:noFill/>
        </p:spPr>
        <p:txBody>
          <a:bodyPr wrap="square" rtlCol="0">
            <a:spAutoFit/>
          </a:bodyPr>
          <a:lstStyle/>
          <a:p>
            <a:pPr algn="r"/>
            <a:endParaRPr lang="de-DE" sz="1400" dirty="0">
              <a:solidFill>
                <a:schemeClr val="bg1">
                  <a:lumMod val="50000"/>
                </a:schemeClr>
              </a:solidFill>
            </a:endParaRPr>
          </a:p>
          <a:p>
            <a:pPr algn="r"/>
            <a:r>
              <a:rPr lang="de-DE" sz="1400" dirty="0" err="1">
                <a:solidFill>
                  <a:schemeClr val="bg1">
                    <a:lumMod val="50000"/>
                  </a:schemeClr>
                </a:solidFill>
              </a:rPr>
              <a:t>Grzymek</a:t>
            </a:r>
            <a:r>
              <a:rPr lang="de-DE" sz="1400" dirty="0">
                <a:solidFill>
                  <a:schemeClr val="bg1">
                    <a:lumMod val="50000"/>
                  </a:schemeClr>
                </a:solidFill>
              </a:rPr>
              <a:t> et al., 2019, S. 7</a:t>
            </a:r>
          </a:p>
          <a:p>
            <a:pPr algn="r"/>
            <a:endParaRPr lang="de-DE" sz="1400" dirty="0">
              <a:solidFill>
                <a:schemeClr val="bg1">
                  <a:lumMod val="50000"/>
                </a:schemeClr>
              </a:solidFill>
            </a:endParaRPr>
          </a:p>
        </p:txBody>
      </p:sp>
    </p:spTree>
    <p:extLst>
      <p:ext uri="{BB962C8B-B14F-4D97-AF65-F5344CB8AC3E}">
        <p14:creationId xmlns:p14="http://schemas.microsoft.com/office/powerpoint/2010/main" val="2425130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Algorithmen im Alltag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29</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2541276" y="2937942"/>
            <a:ext cx="7696064" cy="1754326"/>
          </a:xfrm>
          <a:prstGeom prst="rect">
            <a:avLst/>
          </a:prstGeom>
          <a:noFill/>
        </p:spPr>
        <p:txBody>
          <a:bodyPr wrap="square" rtlCol="0">
            <a:spAutoFit/>
          </a:bodyPr>
          <a:lstStyle/>
          <a:p>
            <a:pPr algn="ctr"/>
            <a:r>
              <a:rPr lang="de-DE" dirty="0"/>
              <a:t>Querverweis auf den Film der </a:t>
            </a:r>
            <a:r>
              <a:rPr lang="de-DE" dirty="0" err="1"/>
              <a:t>bpb</a:t>
            </a:r>
            <a:r>
              <a:rPr lang="de-DE" dirty="0"/>
              <a:t>:</a:t>
            </a:r>
          </a:p>
          <a:p>
            <a:pPr algn="ctr"/>
            <a:r>
              <a:rPr lang="de-DE" b="1" dirty="0"/>
              <a:t>„Algorithmisches Denken verstehen – </a:t>
            </a:r>
          </a:p>
          <a:p>
            <a:pPr algn="ctr"/>
            <a:r>
              <a:rPr lang="de-DE" b="1" dirty="0"/>
              <a:t>Interview mit Julia Kleeberger und Matthias Spielkamp“</a:t>
            </a:r>
          </a:p>
          <a:p>
            <a:pPr algn="ctr"/>
            <a:endParaRPr lang="de-DE" dirty="0"/>
          </a:p>
          <a:p>
            <a:pPr algn="ctr"/>
            <a:r>
              <a:rPr lang="de-DE" dirty="0"/>
              <a:t>veröffentlicht unter der Lizenz </a:t>
            </a:r>
            <a:r>
              <a:rPr lang="de-DE" dirty="0">
                <a:hlinkClick r:id="rId12"/>
              </a:rPr>
              <a:t>CC-BY-SA</a:t>
            </a:r>
            <a:r>
              <a:rPr lang="de-DE" dirty="0"/>
              <a:t> über den Link: </a:t>
            </a:r>
            <a:r>
              <a:rPr lang="de-DE" dirty="0">
                <a:hlinkClick r:id="rId13"/>
              </a:rPr>
              <a:t>https://www.bpb.de/mediathek/265398/algorithmisches-denken-verstehen</a:t>
            </a:r>
            <a:r>
              <a:rPr lang="de-DE" dirty="0"/>
              <a:t> </a:t>
            </a:r>
          </a:p>
        </p:txBody>
      </p:sp>
      <p:pic>
        <p:nvPicPr>
          <p:cNvPr id="22" name="Grafik 21" descr="Link">
            <a:extLst>
              <a:ext uri="{FF2B5EF4-FFF2-40B4-BE49-F238E27FC236}">
                <a16:creationId xmlns:a16="http://schemas.microsoft.com/office/drawing/2014/main" id="{B24EA2CE-A49F-439F-B8A0-001F9EA00A99}"/>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41961" y="2937942"/>
            <a:ext cx="914400" cy="914400"/>
          </a:xfrm>
          <a:prstGeom prst="rect">
            <a:avLst/>
          </a:prstGeom>
        </p:spPr>
      </p:pic>
    </p:spTree>
    <p:extLst>
      <p:ext uri="{BB962C8B-B14F-4D97-AF65-F5344CB8AC3E}">
        <p14:creationId xmlns:p14="http://schemas.microsoft.com/office/powerpoint/2010/main" val="684247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5783935"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p>
            <a:p>
              <a:pPr>
                <a:lnSpc>
                  <a:spcPct val="95000"/>
                </a:lnSpc>
                <a:spcAft>
                  <a:spcPts val="400"/>
                </a:spcAft>
                <a:buClr>
                  <a:srgbClr val="969696"/>
                </a:buClr>
              </a:pPr>
              <a:r>
                <a:rPr lang="de-DE" altLang="de-DE" sz="2300" b="1" noProof="1">
                  <a:solidFill>
                    <a:schemeClr val="tx1">
                      <a:lumMod val="75000"/>
                      <a:lumOff val="25000"/>
                    </a:schemeClr>
                  </a:solidFill>
                </a:rPr>
                <a:t>   Ausblick auf die heutige Sitzung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a:t>
            </a:fld>
            <a:endParaRPr lang="de-DE" dirty="0"/>
          </a:p>
        </p:txBody>
      </p:sp>
      <p:pic>
        <p:nvPicPr>
          <p:cNvPr id="15" name="Grafik 14" descr="Synchronisierende Cloud">
            <a:extLst>
              <a:ext uri="{FF2B5EF4-FFF2-40B4-BE49-F238E27FC236}">
                <a16:creationId xmlns:a16="http://schemas.microsoft.com/office/drawing/2014/main" id="{7C9E17E6-77C1-4CA0-AAF2-E523F71AB7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3471" y="330144"/>
            <a:ext cx="595887" cy="595887"/>
          </a:xfrm>
          <a:prstGeom prst="rect">
            <a:avLst/>
          </a:prstGeom>
        </p:spPr>
      </p:pic>
      <p:pic>
        <p:nvPicPr>
          <p:cNvPr id="17" name="Grafik 16" descr="Abschlusshut">
            <a:extLst>
              <a:ext uri="{FF2B5EF4-FFF2-40B4-BE49-F238E27FC236}">
                <a16:creationId xmlns:a16="http://schemas.microsoft.com/office/drawing/2014/main" id="{222E63F2-38E9-44AA-A6FF-8A521B4C1D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145341" y="338431"/>
            <a:ext cx="625988" cy="554309"/>
          </a:xfrm>
          <a:prstGeom prst="rect">
            <a:avLst/>
          </a:prstGeom>
        </p:spPr>
      </p:pic>
      <p:pic>
        <p:nvPicPr>
          <p:cNvPr id="18" name="Grafik 17" descr="Glühlampe">
            <a:extLst>
              <a:ext uri="{FF2B5EF4-FFF2-40B4-BE49-F238E27FC236}">
                <a16:creationId xmlns:a16="http://schemas.microsoft.com/office/drawing/2014/main" id="{CD4D76A6-566F-4612-B9FE-BD785410626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85226" y="297029"/>
            <a:ext cx="625988" cy="625988"/>
          </a:xfrm>
          <a:prstGeom prst="rect">
            <a:avLst/>
          </a:prstGeom>
        </p:spPr>
      </p:pic>
      <p:pic>
        <p:nvPicPr>
          <p:cNvPr id="19" name="Grafik 18" descr="Richtung">
            <a:extLst>
              <a:ext uri="{FF2B5EF4-FFF2-40B4-BE49-F238E27FC236}">
                <a16:creationId xmlns:a16="http://schemas.microsoft.com/office/drawing/2014/main" id="{CFE3F097-93B6-482B-977C-AB1466A8EF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9828844" y="309728"/>
            <a:ext cx="625988" cy="625988"/>
          </a:xfrm>
          <a:prstGeom prst="rect">
            <a:avLst/>
          </a:prstGeom>
        </p:spPr>
      </p:pic>
      <p:pic>
        <p:nvPicPr>
          <p:cNvPr id="20" name="Grafik 19" descr="Puzzle">
            <a:extLst>
              <a:ext uri="{FF2B5EF4-FFF2-40B4-BE49-F238E27FC236}">
                <a16:creationId xmlns:a16="http://schemas.microsoft.com/office/drawing/2014/main" id="{4571DE4C-7BAE-4E03-95F0-C594AB02C6E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0454832" y="303378"/>
            <a:ext cx="625988" cy="625988"/>
          </a:xfrm>
          <a:prstGeom prst="rect">
            <a:avLst/>
          </a:prstGeom>
        </p:spPr>
      </p:pic>
      <p:sp>
        <p:nvSpPr>
          <p:cNvPr id="2" name="Rechteck 1">
            <a:extLst>
              <a:ext uri="{FF2B5EF4-FFF2-40B4-BE49-F238E27FC236}">
                <a16:creationId xmlns:a16="http://schemas.microsoft.com/office/drawing/2014/main" id="{177B3456-16BD-4A2A-945D-FBFD81E7192E}"/>
              </a:ext>
            </a:extLst>
          </p:cNvPr>
          <p:cNvSpPr/>
          <p:nvPr/>
        </p:nvSpPr>
        <p:spPr>
          <a:xfrm>
            <a:off x="62582" y="1457811"/>
            <a:ext cx="5716946" cy="2251065"/>
          </a:xfrm>
          <a:prstGeom prst="rect">
            <a:avLst/>
          </a:prstGeom>
        </p:spPr>
        <p:txBody>
          <a:bodyPr wrap="square">
            <a:spAutoFit/>
          </a:bodyPr>
          <a:lstStyle/>
          <a:p>
            <a:pPr lvl="1">
              <a:lnSpc>
                <a:spcPct val="150000"/>
              </a:lnSpc>
              <a:spcAft>
                <a:spcPts val="0"/>
              </a:spcAft>
            </a:pPr>
            <a:r>
              <a:rPr lang="de-DE" sz="2400" b="1" dirty="0">
                <a:latin typeface="Calibri" panose="020F0502020204030204" pitchFamily="34" charset="0"/>
                <a:ea typeface="Calibri" panose="020F0502020204030204" pitchFamily="34" charset="0"/>
                <a:cs typeface="Times New Roman" panose="02020603050405020304" pitchFamily="18" charset="0"/>
              </a:rPr>
              <a:t>Stundenthema:</a:t>
            </a:r>
          </a:p>
          <a:p>
            <a:pPr lvl="1">
              <a:lnSpc>
                <a:spcPct val="150000"/>
              </a:lnSpc>
            </a:pPr>
            <a:r>
              <a:rPr lang="de-DE" sz="2400" dirty="0">
                <a:latin typeface="Calibri" panose="020F0502020204030204" pitchFamily="34" charset="0"/>
                <a:ea typeface="Calibri" panose="020F0502020204030204" pitchFamily="34" charset="0"/>
                <a:cs typeface="Times New Roman" panose="02020603050405020304" pitchFamily="18" charset="0"/>
              </a:rPr>
              <a:t>Coding &amp; Robotik:</a:t>
            </a:r>
            <a:br>
              <a:rPr lang="de-DE" sz="2400" dirty="0">
                <a:latin typeface="Calibri" panose="020F0502020204030204" pitchFamily="34" charset="0"/>
                <a:ea typeface="Calibri" panose="020F0502020204030204" pitchFamily="34" charset="0"/>
                <a:cs typeface="Times New Roman" panose="02020603050405020304" pitchFamily="18" charset="0"/>
              </a:rPr>
            </a:br>
            <a:r>
              <a:rPr lang="de-DE" sz="2400" dirty="0">
                <a:latin typeface="Calibri" panose="020F0502020204030204" pitchFamily="34" charset="0"/>
                <a:ea typeface="Calibri" panose="020F0502020204030204" pitchFamily="34" charset="0"/>
                <a:cs typeface="Times New Roman" panose="02020603050405020304" pitchFamily="18" charset="0"/>
              </a:rPr>
              <a:t>Problemlösen, Modellieren und Programmieren am Beispiel Lernroboter</a:t>
            </a:r>
          </a:p>
        </p:txBody>
      </p:sp>
      <p:pic>
        <p:nvPicPr>
          <p:cNvPr id="12" name="Grafik 11" descr="Ein Bild, das Screenshot enthält.&#10;&#10;Automatisch generierte Beschreibung">
            <a:extLst>
              <a:ext uri="{FF2B5EF4-FFF2-40B4-BE49-F238E27FC236}">
                <a16:creationId xmlns:a16="http://schemas.microsoft.com/office/drawing/2014/main" id="{0ED44E70-A150-4F81-8573-AB1AC34833C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1586" b="5139"/>
          <a:stretch/>
        </p:blipFill>
        <p:spPr>
          <a:xfrm>
            <a:off x="6473467" y="0"/>
            <a:ext cx="5716946" cy="6898384"/>
          </a:xfrm>
          <a:prstGeom prst="rect">
            <a:avLst/>
          </a:prstGeom>
        </p:spPr>
      </p:pic>
      <p:cxnSp>
        <p:nvCxnSpPr>
          <p:cNvPr id="5" name="Gerader Verbinder 4">
            <a:extLst>
              <a:ext uri="{FF2B5EF4-FFF2-40B4-BE49-F238E27FC236}">
                <a16:creationId xmlns:a16="http://schemas.microsoft.com/office/drawing/2014/main" id="{1BF608C4-E6A1-4498-8978-8B507B83E3C3}"/>
              </a:ext>
            </a:extLst>
          </p:cNvPr>
          <p:cNvCxnSpPr>
            <a:cxnSpLocks/>
            <a:stCxn id="2" idx="3"/>
          </p:cNvCxnSpPr>
          <p:nvPr/>
        </p:nvCxnSpPr>
        <p:spPr>
          <a:xfrm flipV="1">
            <a:off x="5779528" y="1375894"/>
            <a:ext cx="4593197" cy="1207450"/>
          </a:xfrm>
          <a:prstGeom prst="line">
            <a:avLst/>
          </a:prstGeom>
          <a:ln w="38100">
            <a:solidFill>
              <a:srgbClr val="074D6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CDF80DC2-EF88-4F8B-8518-87CAA3AEA9F5}"/>
              </a:ext>
            </a:extLst>
          </p:cNvPr>
          <p:cNvCxnSpPr>
            <a:cxnSpLocks/>
            <a:stCxn id="2" idx="3"/>
          </p:cNvCxnSpPr>
          <p:nvPr/>
        </p:nvCxnSpPr>
        <p:spPr>
          <a:xfrm>
            <a:off x="5779528" y="2583344"/>
            <a:ext cx="3240647" cy="3322156"/>
          </a:xfrm>
          <a:prstGeom prst="line">
            <a:avLst/>
          </a:prstGeom>
          <a:ln w="38100">
            <a:solidFill>
              <a:srgbClr val="074D6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8EC3B579-CE79-4343-8644-C84989675FD1}"/>
              </a:ext>
            </a:extLst>
          </p:cNvPr>
          <p:cNvCxnSpPr>
            <a:cxnSpLocks/>
            <a:stCxn id="2" idx="3"/>
          </p:cNvCxnSpPr>
          <p:nvPr/>
        </p:nvCxnSpPr>
        <p:spPr>
          <a:xfrm>
            <a:off x="5779528" y="2583344"/>
            <a:ext cx="3151886" cy="1207449"/>
          </a:xfrm>
          <a:prstGeom prst="line">
            <a:avLst/>
          </a:prstGeom>
          <a:ln w="38100">
            <a:solidFill>
              <a:srgbClr val="074D6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AEE4DC1-B872-435D-8CDF-6B364FE107B2}"/>
              </a:ext>
            </a:extLst>
          </p:cNvPr>
          <p:cNvCxnSpPr>
            <a:cxnSpLocks/>
            <a:stCxn id="2" idx="3"/>
          </p:cNvCxnSpPr>
          <p:nvPr/>
        </p:nvCxnSpPr>
        <p:spPr>
          <a:xfrm>
            <a:off x="5779528" y="2583344"/>
            <a:ext cx="3151886" cy="1375894"/>
          </a:xfrm>
          <a:prstGeom prst="line">
            <a:avLst/>
          </a:prstGeom>
          <a:ln w="38100">
            <a:solidFill>
              <a:srgbClr val="074D6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99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Algorithmen im Alltag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30</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2541276" y="2937942"/>
            <a:ext cx="7696064" cy="1477328"/>
          </a:xfrm>
          <a:prstGeom prst="rect">
            <a:avLst/>
          </a:prstGeom>
          <a:noFill/>
        </p:spPr>
        <p:txBody>
          <a:bodyPr wrap="square" rtlCol="0">
            <a:spAutoFit/>
          </a:bodyPr>
          <a:lstStyle/>
          <a:p>
            <a:pPr algn="ctr"/>
            <a:r>
              <a:rPr lang="de-DE" dirty="0"/>
              <a:t>Querverweis auf die Aktion:</a:t>
            </a:r>
          </a:p>
          <a:p>
            <a:pPr algn="ctr"/>
            <a:r>
              <a:rPr lang="de-DE" b="1" dirty="0"/>
              <a:t>„IDEA QUICK SÖRT“</a:t>
            </a:r>
          </a:p>
          <a:p>
            <a:pPr algn="ctr"/>
            <a:endParaRPr lang="de-DE" dirty="0"/>
          </a:p>
          <a:p>
            <a:pPr algn="ctr"/>
            <a:r>
              <a:rPr lang="de-DE" dirty="0"/>
              <a:t>veröffentlicht unter der Lizenz </a:t>
            </a:r>
            <a:r>
              <a:rPr lang="de-DE" dirty="0">
                <a:hlinkClick r:id="rId12"/>
              </a:rPr>
              <a:t>CC-BY-NC-SA-4.0</a:t>
            </a:r>
            <a:r>
              <a:rPr lang="de-DE" dirty="0"/>
              <a:t> über den Link: </a:t>
            </a:r>
          </a:p>
          <a:p>
            <a:pPr algn="ctr"/>
            <a:r>
              <a:rPr lang="de-DE" dirty="0">
                <a:hlinkClick r:id="rId13"/>
              </a:rPr>
              <a:t>idea-instructions.com/quick-</a:t>
            </a:r>
            <a:r>
              <a:rPr lang="de-DE" dirty="0" err="1">
                <a:hlinkClick r:id="rId13"/>
              </a:rPr>
              <a:t>sort</a:t>
            </a:r>
            <a:r>
              <a:rPr lang="de-DE" dirty="0">
                <a:hlinkClick r:id="rId13"/>
              </a:rPr>
              <a:t>/</a:t>
            </a:r>
            <a:endParaRPr lang="de-DE" dirty="0"/>
          </a:p>
        </p:txBody>
      </p:sp>
      <p:pic>
        <p:nvPicPr>
          <p:cNvPr id="22" name="Grafik 21" descr="Link">
            <a:extLst>
              <a:ext uri="{FF2B5EF4-FFF2-40B4-BE49-F238E27FC236}">
                <a16:creationId xmlns:a16="http://schemas.microsoft.com/office/drawing/2014/main" id="{B24EA2CE-A49F-439F-B8A0-001F9EA00A99}"/>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41961" y="2937942"/>
            <a:ext cx="914400" cy="914400"/>
          </a:xfrm>
          <a:prstGeom prst="rect">
            <a:avLst/>
          </a:prstGeom>
        </p:spPr>
      </p:pic>
    </p:spTree>
    <p:extLst>
      <p:ext uri="{BB962C8B-B14F-4D97-AF65-F5344CB8AC3E}">
        <p14:creationId xmlns:p14="http://schemas.microsoft.com/office/powerpoint/2010/main" val="3840634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KVICK SÖRT</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558460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basierend auf dem informatischen Quick </a:t>
            </a:r>
            <a:r>
              <a:rPr lang="de-DE" sz="2000" dirty="0" err="1">
                <a:solidFill>
                  <a:prstClr val="black"/>
                </a:solidFill>
                <a:effectLst>
                  <a:innerShdw blurRad="76200" dist="25400" dir="13500000">
                    <a:prstClr val="black">
                      <a:alpha val="40000"/>
                    </a:prstClr>
                  </a:innerShdw>
                </a:effectLst>
              </a:rPr>
              <a:t>Sort</a:t>
            </a:r>
            <a:endParaRPr lang="de-DE" sz="200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ungeordnete Liste von Türmen (Zahlen), Problem: aufsteigend sortieren</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Algorithmisches Vorgehen:</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Start: Würfeln zur Auswahl eines Startturms – hierdurch Einteilung der Elemente in zwei Teilmengen</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Linie auf der Höhe des Turms zeichnen</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Steine, die höher als Linie sind: kennzeichnen mit „nach rechts verschieben“</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Steine, die niedriger als Linie sind: kennzeichnen mit „nach links verschieben“</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Sortiere</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Schleife: wiederhole und durchlaufe Schema für beide Teilmengen so lange, bis richtig sortiert – für höhere Türme und für niedrigere Türme</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danach: Zusammenführung der Ergebnisse</a:t>
            </a:r>
          </a:p>
          <a:p>
            <a:pPr marL="342900" indent="-342900">
              <a:lnSpc>
                <a:spcPct val="150000"/>
              </a:lnSpc>
              <a:buFont typeface="Wingdings" panose="05000000000000000000" pitchFamily="2" charset="2"/>
              <a:buChar char="§"/>
            </a:pPr>
            <a:endParaRPr lang="de-DE" sz="2000" dirty="0">
              <a:solidFill>
                <a:prstClr val="black"/>
              </a:solidFill>
              <a:effectLst>
                <a:innerShdw blurRad="76200" dist="25400" dir="13500000">
                  <a:prstClr val="black">
                    <a:alpha val="40000"/>
                  </a:prstClr>
                </a:innerShdw>
              </a:effectLst>
            </a:endParaRP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31</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2128813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Definition: Algorithmus</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296720"/>
            <a:ext cx="11414184" cy="3929024"/>
          </a:xfrm>
          <a:prstGeom prst="rect">
            <a:avLst/>
          </a:prstGeom>
          <a:noFill/>
        </p:spPr>
        <p:txBody>
          <a:bodyPr wrap="square" rtlCol="0">
            <a:spAutoFit/>
          </a:bodyPr>
          <a:lstStyle/>
          <a:p>
            <a:pPr>
              <a:lnSpc>
                <a:spcPct val="200000"/>
              </a:lnSpc>
              <a:spcAft>
                <a:spcPts val="800"/>
              </a:spcAft>
            </a:pPr>
            <a:r>
              <a:rPr lang="de-DE" sz="2000" dirty="0">
                <a:latin typeface="+mj-lt"/>
                <a:ea typeface="Calibri" panose="020F0502020204030204" pitchFamily="34" charset="0"/>
                <a:cs typeface="Times New Roman" panose="02020603050405020304" pitchFamily="18" charset="0"/>
              </a:rPr>
              <a:t>Unter einem </a:t>
            </a:r>
            <a:r>
              <a:rPr lang="de-DE" sz="2000" b="1" dirty="0">
                <a:solidFill>
                  <a:srgbClr val="094C76"/>
                </a:solidFill>
                <a:latin typeface="+mj-lt"/>
                <a:ea typeface="Calibri" panose="020F0502020204030204" pitchFamily="34" charset="0"/>
                <a:cs typeface="Times New Roman" panose="02020603050405020304" pitchFamily="18" charset="0"/>
              </a:rPr>
              <a:t>Algorithmus</a:t>
            </a:r>
            <a:r>
              <a:rPr lang="de-DE" sz="2000" dirty="0">
                <a:solidFill>
                  <a:srgbClr val="094C76"/>
                </a:solidFill>
                <a:latin typeface="+mj-lt"/>
                <a:ea typeface="Calibri" panose="020F0502020204030204" pitchFamily="34" charset="0"/>
                <a:cs typeface="Times New Roman" panose="02020603050405020304" pitchFamily="18" charset="0"/>
              </a:rPr>
              <a:t> </a:t>
            </a:r>
            <a:r>
              <a:rPr lang="de-DE" sz="2000" dirty="0">
                <a:latin typeface="+mj-lt"/>
                <a:ea typeface="Calibri" panose="020F0502020204030204" pitchFamily="34" charset="0"/>
                <a:cs typeface="Times New Roman" panose="02020603050405020304" pitchFamily="18" charset="0"/>
              </a:rPr>
              <a:t>versteht man </a:t>
            </a:r>
          </a:p>
          <a:p>
            <a:pPr marL="342900" lvl="0" indent="-342900">
              <a:lnSpc>
                <a:spcPct val="115000"/>
              </a:lnSpc>
              <a:spcAft>
                <a:spcPts val="800"/>
              </a:spcAft>
              <a:buFont typeface="Symbol" panose="05050102010706020507" pitchFamily="18" charset="2"/>
              <a:buChar char=""/>
            </a:pPr>
            <a:r>
              <a:rPr lang="de-DE" sz="2000" dirty="0">
                <a:latin typeface="+mj-lt"/>
                <a:ea typeface="Calibri" panose="020F0502020204030204" pitchFamily="34" charset="0"/>
                <a:cs typeface="Times New Roman" panose="02020603050405020304" pitchFamily="18" charset="0"/>
              </a:rPr>
              <a:t>ein </a:t>
            </a:r>
            <a:r>
              <a:rPr lang="de-DE" sz="2000" b="1" dirty="0">
                <a:solidFill>
                  <a:srgbClr val="094C76"/>
                </a:solidFill>
                <a:latin typeface="+mj-lt"/>
                <a:ea typeface="Calibri" panose="020F0502020204030204" pitchFamily="34" charset="0"/>
                <a:cs typeface="Times New Roman" panose="02020603050405020304" pitchFamily="18" charset="0"/>
              </a:rPr>
              <a:t>Verfahren</a:t>
            </a:r>
            <a:r>
              <a:rPr lang="de-DE" sz="2000" dirty="0">
                <a:solidFill>
                  <a:srgbClr val="094C76"/>
                </a:solidFill>
                <a:latin typeface="+mj-lt"/>
                <a:ea typeface="Calibri" panose="020F0502020204030204" pitchFamily="34" charset="0"/>
                <a:cs typeface="Times New Roman" panose="02020603050405020304" pitchFamily="18" charset="0"/>
              </a:rPr>
              <a:t>,</a:t>
            </a:r>
            <a:r>
              <a:rPr lang="de-DE" sz="2000" dirty="0">
                <a:latin typeface="+mj-lt"/>
                <a:ea typeface="Calibri" panose="020F0502020204030204" pitchFamily="34" charset="0"/>
                <a:cs typeface="Times New Roman" panose="02020603050405020304" pitchFamily="18" charset="0"/>
              </a:rPr>
              <a:t> welches </a:t>
            </a:r>
            <a:r>
              <a:rPr lang="de-DE" sz="2000" b="1" dirty="0">
                <a:solidFill>
                  <a:srgbClr val="66A300"/>
                </a:solidFill>
                <a:latin typeface="+mj-lt"/>
                <a:ea typeface="Calibri" panose="020F0502020204030204" pitchFamily="34" charset="0"/>
                <a:cs typeface="Times New Roman" panose="02020603050405020304" pitchFamily="18" charset="0"/>
              </a:rPr>
              <a:t>eindeutig</a:t>
            </a:r>
            <a:r>
              <a:rPr lang="de-DE" sz="2000" dirty="0">
                <a:solidFill>
                  <a:srgbClr val="66A300"/>
                </a:solidFill>
                <a:latin typeface="+mj-lt"/>
                <a:ea typeface="Calibri" panose="020F0502020204030204" pitchFamily="34" charset="0"/>
                <a:cs typeface="Times New Roman" panose="02020603050405020304" pitchFamily="18" charset="0"/>
              </a:rPr>
              <a:t>, </a:t>
            </a:r>
            <a:r>
              <a:rPr lang="de-DE" sz="2000" b="1" dirty="0">
                <a:solidFill>
                  <a:srgbClr val="66A300"/>
                </a:solidFill>
                <a:latin typeface="+mj-lt"/>
                <a:ea typeface="Calibri" panose="020F0502020204030204" pitchFamily="34" charset="0"/>
                <a:cs typeface="Times New Roman" panose="02020603050405020304" pitchFamily="18" charset="0"/>
              </a:rPr>
              <a:t>endlich beschreibbar</a:t>
            </a:r>
            <a:r>
              <a:rPr lang="de-DE" sz="2000" dirty="0">
                <a:solidFill>
                  <a:srgbClr val="66A300"/>
                </a:solidFill>
                <a:latin typeface="+mj-lt"/>
                <a:ea typeface="Calibri" panose="020F0502020204030204" pitchFamily="34" charset="0"/>
                <a:cs typeface="Times New Roman" panose="02020603050405020304" pitchFamily="18" charset="0"/>
              </a:rPr>
              <a:t> </a:t>
            </a:r>
            <a:r>
              <a:rPr lang="de-DE" sz="2000" dirty="0">
                <a:latin typeface="+mj-lt"/>
                <a:ea typeface="Calibri" panose="020F0502020204030204" pitchFamily="34" charset="0"/>
                <a:cs typeface="Times New Roman" panose="02020603050405020304" pitchFamily="18" charset="0"/>
              </a:rPr>
              <a:t>und </a:t>
            </a:r>
            <a:r>
              <a:rPr lang="de-DE" sz="2000" b="1" dirty="0">
                <a:latin typeface="+mj-lt"/>
                <a:ea typeface="Calibri" panose="020F0502020204030204" pitchFamily="34" charset="0"/>
                <a:cs typeface="Times New Roman" panose="02020603050405020304" pitchFamily="18" charset="0"/>
              </a:rPr>
              <a:t>mechanisch</a:t>
            </a:r>
            <a:r>
              <a:rPr lang="de-DE" sz="2000" dirty="0">
                <a:latin typeface="+mj-lt"/>
                <a:ea typeface="Calibri" panose="020F0502020204030204" pitchFamily="34" charset="0"/>
                <a:cs typeface="Times New Roman" panose="02020603050405020304" pitchFamily="18" charset="0"/>
              </a:rPr>
              <a:t> ist und </a:t>
            </a:r>
          </a:p>
          <a:p>
            <a:pPr marL="342900" lvl="0" indent="-342900">
              <a:lnSpc>
                <a:spcPct val="115000"/>
              </a:lnSpc>
              <a:spcAft>
                <a:spcPts val="800"/>
              </a:spcAft>
              <a:buFont typeface="Symbol" panose="05050102010706020507" pitchFamily="18" charset="2"/>
              <a:buChar char=""/>
            </a:pPr>
            <a:r>
              <a:rPr lang="de-DE" sz="2000" dirty="0">
                <a:latin typeface="+mj-lt"/>
                <a:ea typeface="Calibri" panose="020F0502020204030204" pitchFamily="34" charset="0"/>
                <a:cs typeface="Times New Roman" panose="02020603050405020304" pitchFamily="18" charset="0"/>
              </a:rPr>
              <a:t>der </a:t>
            </a:r>
            <a:r>
              <a:rPr lang="de-DE" sz="2000" b="1" dirty="0">
                <a:solidFill>
                  <a:srgbClr val="094C76"/>
                </a:solidFill>
                <a:latin typeface="+mj-lt"/>
                <a:ea typeface="Calibri" panose="020F0502020204030204" pitchFamily="34" charset="0"/>
                <a:cs typeface="Times New Roman" panose="02020603050405020304" pitchFamily="18" charset="0"/>
              </a:rPr>
              <a:t>Lösung</a:t>
            </a:r>
            <a:r>
              <a:rPr lang="de-DE" sz="2000" dirty="0">
                <a:solidFill>
                  <a:srgbClr val="094C76"/>
                </a:solidFill>
                <a:latin typeface="+mj-lt"/>
                <a:ea typeface="Calibri" panose="020F0502020204030204" pitchFamily="34" charset="0"/>
                <a:cs typeface="Times New Roman" panose="02020603050405020304" pitchFamily="18" charset="0"/>
              </a:rPr>
              <a:t> eines </a:t>
            </a:r>
            <a:r>
              <a:rPr lang="de-DE" sz="2000" b="1" dirty="0">
                <a:solidFill>
                  <a:srgbClr val="094C76"/>
                </a:solidFill>
                <a:latin typeface="+mj-lt"/>
                <a:ea typeface="Calibri" panose="020F0502020204030204" pitchFamily="34" charset="0"/>
                <a:cs typeface="Times New Roman" panose="02020603050405020304" pitchFamily="18" charset="0"/>
              </a:rPr>
              <a:t>vordefinierten Problems</a:t>
            </a:r>
            <a:r>
              <a:rPr lang="de-DE" sz="2000" dirty="0">
                <a:solidFill>
                  <a:srgbClr val="094C76"/>
                </a:solidFill>
                <a:latin typeface="+mj-lt"/>
                <a:ea typeface="Calibri" panose="020F0502020204030204" pitchFamily="34" charset="0"/>
                <a:cs typeface="Times New Roman" panose="02020603050405020304" pitchFamily="18" charset="0"/>
              </a:rPr>
              <a:t> </a:t>
            </a:r>
            <a:r>
              <a:rPr lang="de-DE" sz="2000" dirty="0">
                <a:latin typeface="+mj-lt"/>
                <a:ea typeface="Calibri" panose="020F0502020204030204" pitchFamily="34" charset="0"/>
                <a:cs typeface="Times New Roman" panose="02020603050405020304" pitchFamily="18" charset="0"/>
              </a:rPr>
              <a:t>– bzw. der Lösung mehrerer ähnlicher Probleme, die derselben Problemklasse zugehören – dient. Hierfür umfasst der Algorithmus eine Reihe </a:t>
            </a:r>
            <a:r>
              <a:rPr lang="de-DE" sz="2000" b="1" dirty="0">
                <a:solidFill>
                  <a:srgbClr val="66A300"/>
                </a:solidFill>
                <a:latin typeface="+mj-lt"/>
                <a:ea typeface="Calibri" panose="020F0502020204030204" pitchFamily="34" charset="0"/>
                <a:cs typeface="Times New Roman" panose="02020603050405020304" pitchFamily="18" charset="0"/>
              </a:rPr>
              <a:t>präziser Anweisungen</a:t>
            </a:r>
            <a:r>
              <a:rPr lang="de-DE" sz="2000" dirty="0">
                <a:latin typeface="+mj-lt"/>
                <a:ea typeface="Calibri" panose="020F050202020403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pPr>
            <a:r>
              <a:rPr lang="de-DE" sz="2000" dirty="0">
                <a:latin typeface="+mj-lt"/>
                <a:ea typeface="Calibri" panose="020F0502020204030204" pitchFamily="34" charset="0"/>
                <a:cs typeface="Times New Roman" panose="02020603050405020304" pitchFamily="18" charset="0"/>
              </a:rPr>
              <a:t>Zu jedem </a:t>
            </a:r>
            <a:r>
              <a:rPr lang="de-DE" sz="2000" b="1" dirty="0">
                <a:solidFill>
                  <a:srgbClr val="094C76"/>
                </a:solidFill>
                <a:latin typeface="+mj-lt"/>
                <a:ea typeface="Calibri" panose="020F0502020204030204" pitchFamily="34" charset="0"/>
                <a:cs typeface="Times New Roman" panose="02020603050405020304" pitchFamily="18" charset="0"/>
              </a:rPr>
              <a:t>Zeitpunkt</a:t>
            </a:r>
            <a:r>
              <a:rPr lang="de-DE" sz="2000" dirty="0">
                <a:solidFill>
                  <a:srgbClr val="094C76"/>
                </a:solidFill>
                <a:latin typeface="+mj-lt"/>
                <a:ea typeface="Calibri" panose="020F0502020204030204" pitchFamily="34" charset="0"/>
                <a:cs typeface="Times New Roman" panose="02020603050405020304" pitchFamily="18" charset="0"/>
              </a:rPr>
              <a:t> </a:t>
            </a:r>
            <a:r>
              <a:rPr lang="de-DE" sz="2000" b="1" dirty="0">
                <a:solidFill>
                  <a:srgbClr val="094C76"/>
                </a:solidFill>
                <a:latin typeface="+mj-lt"/>
                <a:ea typeface="Calibri" panose="020F0502020204030204" pitchFamily="34" charset="0"/>
                <a:cs typeface="Times New Roman" panose="02020603050405020304" pitchFamily="18" charset="0"/>
              </a:rPr>
              <a:t>des Verfahrens</a:t>
            </a:r>
            <a:r>
              <a:rPr lang="de-DE" sz="2000" dirty="0">
                <a:solidFill>
                  <a:srgbClr val="094C76"/>
                </a:solidFill>
                <a:latin typeface="+mj-lt"/>
                <a:ea typeface="Calibri" panose="020F0502020204030204" pitchFamily="34" charset="0"/>
                <a:cs typeface="Times New Roman" panose="02020603050405020304" pitchFamily="18" charset="0"/>
              </a:rPr>
              <a:t> </a:t>
            </a:r>
            <a:r>
              <a:rPr lang="de-DE" sz="2000" dirty="0">
                <a:latin typeface="+mj-lt"/>
                <a:ea typeface="Calibri" panose="020F0502020204030204" pitchFamily="34" charset="0"/>
                <a:cs typeface="Times New Roman" panose="02020603050405020304" pitchFamily="18" charset="0"/>
              </a:rPr>
              <a:t>muss der </a:t>
            </a:r>
            <a:r>
              <a:rPr lang="de-DE" sz="2000" b="1" dirty="0">
                <a:solidFill>
                  <a:srgbClr val="094C76"/>
                </a:solidFill>
                <a:latin typeface="+mj-lt"/>
                <a:ea typeface="Calibri" panose="020F0502020204030204" pitchFamily="34" charset="0"/>
                <a:cs typeface="Times New Roman" panose="02020603050405020304" pitchFamily="18" charset="0"/>
              </a:rPr>
              <a:t>Folgeschritt eindeutig</a:t>
            </a:r>
            <a:r>
              <a:rPr lang="de-DE" sz="2000" dirty="0">
                <a:solidFill>
                  <a:srgbClr val="094C76"/>
                </a:solidFill>
                <a:latin typeface="+mj-lt"/>
                <a:ea typeface="Calibri" panose="020F0502020204030204" pitchFamily="34" charset="0"/>
                <a:cs typeface="Times New Roman" panose="02020603050405020304" pitchFamily="18" charset="0"/>
              </a:rPr>
              <a:t> </a:t>
            </a:r>
            <a:r>
              <a:rPr lang="de-DE" sz="2000" dirty="0">
                <a:latin typeface="+mj-lt"/>
                <a:ea typeface="Calibri" panose="020F0502020204030204" pitchFamily="34" charset="0"/>
                <a:cs typeface="Times New Roman" panose="02020603050405020304" pitchFamily="18" charset="0"/>
              </a:rPr>
              <a:t>durch den vorangegangenen Schritt festgelegt. </a:t>
            </a:r>
          </a:p>
          <a:p>
            <a:pPr marL="342900" lvl="0" indent="-342900">
              <a:lnSpc>
                <a:spcPct val="115000"/>
              </a:lnSpc>
              <a:spcAft>
                <a:spcPts val="800"/>
              </a:spcAft>
              <a:buFont typeface="Symbol" panose="05050102010706020507" pitchFamily="18" charset="2"/>
              <a:buChar char=""/>
            </a:pPr>
            <a:r>
              <a:rPr lang="de-DE" sz="2000" dirty="0">
                <a:latin typeface="+mj-lt"/>
                <a:ea typeface="Calibri" panose="020F0502020204030204" pitchFamily="34" charset="0"/>
                <a:cs typeface="Times New Roman" panose="02020603050405020304" pitchFamily="18" charset="0"/>
              </a:rPr>
              <a:t>Nach der Eingabe der jeweiligen Daten und der Ausführung des Algorithmus </a:t>
            </a:r>
            <a:r>
              <a:rPr lang="de-DE" sz="2000" b="1" dirty="0">
                <a:solidFill>
                  <a:srgbClr val="094C76"/>
                </a:solidFill>
                <a:latin typeface="+mj-lt"/>
                <a:ea typeface="Calibri" panose="020F0502020204030204" pitchFamily="34" charset="0"/>
                <a:cs typeface="Times New Roman" panose="02020603050405020304" pitchFamily="18" charset="0"/>
              </a:rPr>
              <a:t>bricht das Verfahren nach endlich vielen Schritten</a:t>
            </a:r>
            <a:r>
              <a:rPr lang="de-DE" sz="2000" dirty="0">
                <a:solidFill>
                  <a:srgbClr val="094C76"/>
                </a:solidFill>
                <a:latin typeface="+mj-lt"/>
                <a:ea typeface="Calibri" panose="020F0502020204030204" pitchFamily="34" charset="0"/>
                <a:cs typeface="Times New Roman" panose="02020603050405020304" pitchFamily="18" charset="0"/>
              </a:rPr>
              <a:t> </a:t>
            </a:r>
            <a:r>
              <a:rPr lang="de-DE" sz="2000" dirty="0">
                <a:latin typeface="+mj-lt"/>
                <a:ea typeface="Calibri" panose="020F0502020204030204" pitchFamily="34" charset="0"/>
                <a:cs typeface="Times New Roman" panose="02020603050405020304" pitchFamily="18" charset="0"/>
              </a:rPr>
              <a:t>ab, es liefert das gesuchte Ergebnis, die Lösung des Problems. </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32</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1" name="Textfeld 20">
            <a:extLst>
              <a:ext uri="{FF2B5EF4-FFF2-40B4-BE49-F238E27FC236}">
                <a16:creationId xmlns:a16="http://schemas.microsoft.com/office/drawing/2014/main" id="{B10CEB72-0F88-4BDE-B94F-4F93831F8018}"/>
              </a:ext>
            </a:extLst>
          </p:cNvPr>
          <p:cNvSpPr txBox="1"/>
          <p:nvPr/>
        </p:nvSpPr>
        <p:spPr>
          <a:xfrm>
            <a:off x="9066641" y="5996349"/>
            <a:ext cx="2865863" cy="307777"/>
          </a:xfrm>
          <a:prstGeom prst="rect">
            <a:avLst/>
          </a:prstGeom>
          <a:noFill/>
        </p:spPr>
        <p:txBody>
          <a:bodyPr wrap="square" rtlCol="0">
            <a:spAutoFit/>
          </a:bodyPr>
          <a:lstStyle/>
          <a:p>
            <a:pPr algn="r"/>
            <a:r>
              <a:rPr lang="de-DE" sz="1400" dirty="0">
                <a:solidFill>
                  <a:schemeClr val="bg1">
                    <a:lumMod val="50000"/>
                  </a:schemeClr>
                </a:solidFill>
              </a:rPr>
              <a:t>vgl. Meyer 2012, S. 13 ff.	</a:t>
            </a:r>
          </a:p>
        </p:txBody>
      </p:sp>
    </p:spTree>
    <p:extLst>
      <p:ext uri="{BB962C8B-B14F-4D97-AF65-F5344CB8AC3E}">
        <p14:creationId xmlns:p14="http://schemas.microsoft.com/office/powerpoint/2010/main" val="3966760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39240"/>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Eigenschaften eines Algorithmus</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33</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4" name="Textfeld 23">
            <a:extLst>
              <a:ext uri="{FF2B5EF4-FFF2-40B4-BE49-F238E27FC236}">
                <a16:creationId xmlns:a16="http://schemas.microsoft.com/office/drawing/2014/main" id="{22E4D630-9BA8-4CCF-B77C-4DFA622A2180}"/>
              </a:ext>
            </a:extLst>
          </p:cNvPr>
          <p:cNvSpPr txBox="1"/>
          <p:nvPr/>
        </p:nvSpPr>
        <p:spPr>
          <a:xfrm>
            <a:off x="9066641" y="5996349"/>
            <a:ext cx="2865863" cy="307777"/>
          </a:xfrm>
          <a:prstGeom prst="rect">
            <a:avLst/>
          </a:prstGeom>
          <a:noFill/>
        </p:spPr>
        <p:txBody>
          <a:bodyPr wrap="square" rtlCol="0">
            <a:spAutoFit/>
          </a:bodyPr>
          <a:lstStyle/>
          <a:p>
            <a:pPr algn="r"/>
            <a:r>
              <a:rPr lang="de-DE" sz="1400" dirty="0">
                <a:solidFill>
                  <a:schemeClr val="bg1">
                    <a:lumMod val="50000"/>
                  </a:schemeClr>
                </a:solidFill>
              </a:rPr>
              <a:t>vgl. Meyer 2012, S. 13 ff.	</a:t>
            </a:r>
          </a:p>
        </p:txBody>
      </p:sp>
      <p:pic>
        <p:nvPicPr>
          <p:cNvPr id="2" name="Grafik 1">
            <a:extLst>
              <a:ext uri="{FF2B5EF4-FFF2-40B4-BE49-F238E27FC236}">
                <a16:creationId xmlns:a16="http://schemas.microsoft.com/office/drawing/2014/main" id="{87900ACC-7BC3-4D4F-91C6-6C5ACAF9A10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413406" y="1290672"/>
            <a:ext cx="7525537" cy="4859565"/>
          </a:xfrm>
          <a:prstGeom prst="rect">
            <a:avLst/>
          </a:prstGeom>
        </p:spPr>
      </p:pic>
    </p:spTree>
    <p:extLst>
      <p:ext uri="{BB962C8B-B14F-4D97-AF65-F5344CB8AC3E}">
        <p14:creationId xmlns:p14="http://schemas.microsoft.com/office/powerpoint/2010/main" val="2044295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39240"/>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Eigenschaften eines Algorithmus</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34</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4" name="Textfeld 23">
            <a:extLst>
              <a:ext uri="{FF2B5EF4-FFF2-40B4-BE49-F238E27FC236}">
                <a16:creationId xmlns:a16="http://schemas.microsoft.com/office/drawing/2014/main" id="{22E4D630-9BA8-4CCF-B77C-4DFA622A2180}"/>
              </a:ext>
            </a:extLst>
          </p:cNvPr>
          <p:cNvSpPr txBox="1"/>
          <p:nvPr/>
        </p:nvSpPr>
        <p:spPr>
          <a:xfrm>
            <a:off x="9066641" y="5996349"/>
            <a:ext cx="2865863" cy="307777"/>
          </a:xfrm>
          <a:prstGeom prst="rect">
            <a:avLst/>
          </a:prstGeom>
          <a:noFill/>
        </p:spPr>
        <p:txBody>
          <a:bodyPr wrap="square" rtlCol="0">
            <a:spAutoFit/>
          </a:bodyPr>
          <a:lstStyle/>
          <a:p>
            <a:pPr algn="r"/>
            <a:r>
              <a:rPr lang="de-DE" sz="1400" dirty="0">
                <a:solidFill>
                  <a:schemeClr val="bg1">
                    <a:lumMod val="50000"/>
                  </a:schemeClr>
                </a:solidFill>
              </a:rPr>
              <a:t>vgl. Meyer 2012, S. 13 ff.	</a:t>
            </a:r>
          </a:p>
        </p:txBody>
      </p:sp>
      <p:pic>
        <p:nvPicPr>
          <p:cNvPr id="21" name="Grafik 20">
            <a:extLst>
              <a:ext uri="{FF2B5EF4-FFF2-40B4-BE49-F238E27FC236}">
                <a16:creationId xmlns:a16="http://schemas.microsoft.com/office/drawing/2014/main" id="{75AC277B-43E8-410F-879A-D3B65BB82CB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404237" y="1274970"/>
            <a:ext cx="7534706" cy="4865486"/>
          </a:xfrm>
          <a:prstGeom prst="rect">
            <a:avLst/>
          </a:prstGeom>
        </p:spPr>
      </p:pic>
    </p:spTree>
    <p:extLst>
      <p:ext uri="{BB962C8B-B14F-4D97-AF65-F5344CB8AC3E}">
        <p14:creationId xmlns:p14="http://schemas.microsoft.com/office/powerpoint/2010/main" val="2673617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Beispiele für Algorithmen im Alltag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8" y="1377733"/>
            <a:ext cx="4430382" cy="4661276"/>
          </a:xfrm>
          <a:prstGeom prst="rect">
            <a:avLst/>
          </a:prstGeom>
          <a:noFill/>
        </p:spPr>
        <p:txBody>
          <a:bodyPr wrap="square" rtlCol="0">
            <a:spAutoFit/>
          </a:bodyPr>
          <a:lstStyle/>
          <a:p>
            <a:pPr>
              <a:lnSpc>
                <a:spcPct val="150000"/>
              </a:lnSpc>
            </a:pPr>
            <a:r>
              <a:rPr lang="de-DE" sz="2000" b="1" dirty="0">
                <a:solidFill>
                  <a:prstClr val="black"/>
                </a:solidFill>
                <a:effectLst>
                  <a:innerShdw blurRad="76200" dist="25400" dir="13500000">
                    <a:prstClr val="black">
                      <a:alpha val="40000"/>
                    </a:prstClr>
                  </a:innerShdw>
                </a:effectLst>
              </a:rPr>
              <a:t>Beispiele aus der digitalen Anwendung: </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Partnersuche </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Google-Suche </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Werbeeinblendung </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Navigation / Wegeberechnung (Dijkstra-Algorithmus, kürzester Weg)</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Bewerberauswahl </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Ampelschaltung</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a:t>
            </a:r>
          </a:p>
          <a:p>
            <a:pPr marL="342900" indent="-342900">
              <a:lnSpc>
                <a:spcPct val="150000"/>
              </a:lnSpc>
              <a:buFont typeface="Wingdings" panose="05000000000000000000" pitchFamily="2" charset="2"/>
              <a:buChar char="§"/>
            </a:pPr>
            <a:endParaRPr lang="de-DE" sz="2000" dirty="0">
              <a:solidFill>
                <a:prstClr val="black"/>
              </a:solidFill>
              <a:effectLst>
                <a:innerShdw blurRad="76200" dist="25400" dir="13500000">
                  <a:prstClr val="black">
                    <a:alpha val="40000"/>
                  </a:prstClr>
                </a:innerShdw>
              </a:effectLst>
            </a:endParaRP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35</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 name="Rechteck 1">
            <a:extLst>
              <a:ext uri="{FF2B5EF4-FFF2-40B4-BE49-F238E27FC236}">
                <a16:creationId xmlns:a16="http://schemas.microsoft.com/office/drawing/2014/main" id="{A6C6B8FC-DE82-4DF9-9B67-CE5D7A1AD136}"/>
              </a:ext>
            </a:extLst>
          </p:cNvPr>
          <p:cNvSpPr/>
          <p:nvPr/>
        </p:nvSpPr>
        <p:spPr>
          <a:xfrm>
            <a:off x="5271083" y="1377733"/>
            <a:ext cx="6595478" cy="1429622"/>
          </a:xfrm>
          <a:prstGeom prst="rect">
            <a:avLst/>
          </a:prstGeom>
        </p:spPr>
        <p:txBody>
          <a:bodyPr wrap="square">
            <a:spAutoFit/>
          </a:bodyPr>
          <a:lstStyle/>
          <a:p>
            <a:pPr>
              <a:lnSpc>
                <a:spcPct val="150000"/>
              </a:lnSpc>
              <a:spcAft>
                <a:spcPts val="800"/>
              </a:spcAft>
            </a:pPr>
            <a:r>
              <a:rPr lang="de-DE" sz="2000" b="1" dirty="0">
                <a:solidFill>
                  <a:srgbClr val="66A300"/>
                </a:solidFill>
                <a:latin typeface="Calibri" panose="020F0502020204030204" pitchFamily="34" charset="0"/>
                <a:ea typeface="Calibri" panose="020F0502020204030204" pitchFamily="34" charset="0"/>
                <a:cs typeface="Times New Roman" panose="02020603050405020304" pitchFamily="18" charset="0"/>
              </a:rPr>
              <a:t>Gibt es evtl. Vorgehensweisen im Alltag, die Ähnlichkeiten zu algorithmischen Vorgehensweisen aufweisen, sich aber bzgl. der Eigenschaften ggf. </a:t>
            </a:r>
            <a:r>
              <a:rPr lang="de-DE" sz="2000" b="1" u="sng" dirty="0">
                <a:solidFill>
                  <a:srgbClr val="66A300"/>
                </a:solidFill>
                <a:latin typeface="Calibri" panose="020F0502020204030204" pitchFamily="34" charset="0"/>
                <a:ea typeface="Calibri" panose="020F0502020204030204" pitchFamily="34" charset="0"/>
                <a:cs typeface="Times New Roman" panose="02020603050405020304" pitchFamily="18" charset="0"/>
              </a:rPr>
              <a:t>unterscheiden</a:t>
            </a:r>
            <a:r>
              <a:rPr lang="de-DE" sz="2000" b="1" dirty="0">
                <a:solidFill>
                  <a:srgbClr val="66A300"/>
                </a:solidFill>
                <a:latin typeface="Calibri" panose="020F0502020204030204" pitchFamily="34" charset="0"/>
                <a:ea typeface="Calibri" panose="020F0502020204030204" pitchFamily="34" charset="0"/>
                <a:cs typeface="Times New Roman" panose="02020603050405020304" pitchFamily="18" charset="0"/>
              </a:rPr>
              <a:t>?</a:t>
            </a:r>
            <a:endParaRPr lang="de-DE" sz="2000" dirty="0">
              <a:solidFill>
                <a:srgbClr val="66A3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a:extLst>
              <a:ext uri="{FF2B5EF4-FFF2-40B4-BE49-F238E27FC236}">
                <a16:creationId xmlns:a16="http://schemas.microsoft.com/office/drawing/2014/main" id="{414C7B92-6FA4-4D76-8B34-180AA80437EE}"/>
              </a:ext>
            </a:extLst>
          </p:cNvPr>
          <p:cNvSpPr/>
          <p:nvPr/>
        </p:nvSpPr>
        <p:spPr>
          <a:xfrm>
            <a:off x="5271083" y="2932742"/>
            <a:ext cx="6460292" cy="3276282"/>
          </a:xfrm>
          <a:prstGeom prst="rect">
            <a:avLst/>
          </a:prstGeom>
        </p:spPr>
        <p:txBody>
          <a:bodyPr wrap="square">
            <a:spAutoFit/>
          </a:bodyPr>
          <a:lstStyle/>
          <a:p>
            <a:pPr>
              <a:lnSpc>
                <a:spcPct val="150000"/>
              </a:lnSpc>
            </a:pPr>
            <a:r>
              <a:rPr lang="de-DE" sz="2000" dirty="0">
                <a:solidFill>
                  <a:srgbClr val="074D67"/>
                </a:solidFill>
                <a:latin typeface="Calibri" panose="020F0502020204030204" pitchFamily="34" charset="0"/>
                <a:ea typeface="Calibri" panose="020F0502020204030204" pitchFamily="34" charset="0"/>
                <a:cs typeface="Times New Roman" panose="02020603050405020304" pitchFamily="18" charset="0"/>
              </a:rPr>
              <a:t>Aktivitäten wie </a:t>
            </a:r>
            <a:r>
              <a:rPr lang="de-DE" sz="2000" b="1" dirty="0">
                <a:solidFill>
                  <a:srgbClr val="074D67"/>
                </a:solidFill>
                <a:latin typeface="Calibri" panose="020F0502020204030204" pitchFamily="34" charset="0"/>
                <a:ea typeface="Calibri" panose="020F0502020204030204" pitchFamily="34" charset="0"/>
                <a:cs typeface="Times New Roman" panose="02020603050405020304" pitchFamily="18" charset="0"/>
              </a:rPr>
              <a:t>Kochen, Backen, Zähneputzen oder der Weg zur Arbeit/Schule</a:t>
            </a:r>
            <a:r>
              <a:rPr lang="de-DE" sz="2000" dirty="0">
                <a:solidFill>
                  <a:srgbClr val="074D67"/>
                </a:solidFill>
                <a:latin typeface="Calibri" panose="020F0502020204030204" pitchFamily="34" charset="0"/>
                <a:ea typeface="Calibri" panose="020F0502020204030204" pitchFamily="34" charset="0"/>
                <a:cs typeface="Times New Roman" panose="02020603050405020304" pitchFamily="18" charset="0"/>
              </a:rPr>
              <a:t> weisen ebenfalls klar strukturierte Handlungsvorschriften auf. </a:t>
            </a:r>
          </a:p>
          <a:p>
            <a:pPr>
              <a:lnSpc>
                <a:spcPct val="150000"/>
              </a:lnSpc>
            </a:pPr>
            <a:r>
              <a:rPr lang="de-DE" sz="2000" dirty="0">
                <a:solidFill>
                  <a:srgbClr val="074D67"/>
                </a:solidFill>
                <a:latin typeface="Calibri" panose="020F0502020204030204" pitchFamily="34" charset="0"/>
                <a:ea typeface="Calibri" panose="020F0502020204030204" pitchFamily="34" charset="0"/>
                <a:cs typeface="Times New Roman" panose="02020603050405020304" pitchFamily="18" charset="0"/>
              </a:rPr>
              <a:t>Diese müssen und werden allerdings oftmals nicht ganz so genau den genannten Eigenschaften von Algorithmen entsprechen, sondern können an einigen Stellen auch abweichen und funktionieren trotzdem noch.</a:t>
            </a:r>
            <a:endParaRPr lang="de-DE" sz="2000" dirty="0">
              <a:solidFill>
                <a:srgbClr val="074D67"/>
              </a:solidFill>
            </a:endParaRPr>
          </a:p>
        </p:txBody>
      </p:sp>
    </p:spTree>
    <p:extLst>
      <p:ext uri="{BB962C8B-B14F-4D97-AF65-F5344CB8AC3E}">
        <p14:creationId xmlns:p14="http://schemas.microsoft.com/office/powerpoint/2010/main" val="1335643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Exkurs: Die Programmiersprache Blockly</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6460517" cy="466127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Programmbibliothek </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fügt Web- und Softwareprodukten einen visuellen Code-Editor hinzu</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stellt einfache, </a:t>
            </a:r>
            <a:r>
              <a:rPr lang="de-DE" sz="2000" dirty="0" err="1">
                <a:solidFill>
                  <a:prstClr val="black"/>
                </a:solidFill>
                <a:effectLst>
                  <a:innerShdw blurRad="76200" dist="25400" dir="13500000">
                    <a:prstClr val="black">
                      <a:alpha val="40000"/>
                    </a:prstClr>
                  </a:innerShdw>
                </a:effectLst>
              </a:rPr>
              <a:t>ikonisierte</a:t>
            </a:r>
            <a:r>
              <a:rPr lang="de-DE" sz="2000" dirty="0">
                <a:solidFill>
                  <a:prstClr val="black"/>
                </a:solidFill>
                <a:effectLst>
                  <a:innerShdw blurRad="76200" dist="25400" dir="13500000">
                    <a:prstClr val="black">
                      <a:alpha val="40000"/>
                    </a:prstClr>
                  </a:innerShdw>
                </a:effectLst>
              </a:rPr>
              <a:t>, grafische Blöcke zur Darstellung von algorithmischen Programmierkonzepten bereit (Variablen, Schleifen etc.)</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syntaktische Korrektheit wird Editoren-seitig überprüft</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semantische Korrektheit wird spielerisch erfahren / nur syntaktisch korrekt zusammengehörige Blöcke können zusammengefügt werden</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36</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pic>
        <p:nvPicPr>
          <p:cNvPr id="2" name="Grafik 1">
            <a:extLst>
              <a:ext uri="{FF2B5EF4-FFF2-40B4-BE49-F238E27FC236}">
                <a16:creationId xmlns:a16="http://schemas.microsoft.com/office/drawing/2014/main" id="{9BF997E7-7606-47A4-9E1A-46DA4D7DBBCE}"/>
              </a:ext>
            </a:extLst>
          </p:cNvPr>
          <p:cNvPicPr>
            <a:picLocks noChangeAspect="1"/>
          </p:cNvPicPr>
          <p:nvPr/>
        </p:nvPicPr>
        <p:blipFill>
          <a:blip r:embed="rId12">
            <a:clrChange>
              <a:clrFrom>
                <a:srgbClr val="F9F9F9"/>
              </a:clrFrom>
              <a:clrTo>
                <a:srgbClr val="F9F9F9">
                  <a:alpha val="0"/>
                </a:srgbClr>
              </a:clrTo>
            </a:clrChange>
          </a:blip>
          <a:stretch>
            <a:fillRect/>
          </a:stretch>
        </p:blipFill>
        <p:spPr>
          <a:xfrm>
            <a:off x="7766954" y="1053466"/>
            <a:ext cx="3929613" cy="3473271"/>
          </a:xfrm>
          <a:prstGeom prst="rect">
            <a:avLst/>
          </a:prstGeom>
        </p:spPr>
      </p:pic>
      <p:pic>
        <p:nvPicPr>
          <p:cNvPr id="4" name="Grafik 3">
            <a:extLst>
              <a:ext uri="{FF2B5EF4-FFF2-40B4-BE49-F238E27FC236}">
                <a16:creationId xmlns:a16="http://schemas.microsoft.com/office/drawing/2014/main" id="{B9A018BB-67AB-4AF5-A611-0F26A8327FCF}"/>
              </a:ext>
            </a:extLst>
          </p:cNvPr>
          <p:cNvPicPr>
            <a:picLocks noChangeAspect="1"/>
          </p:cNvPicPr>
          <p:nvPr/>
        </p:nvPicPr>
        <p:blipFill rotWithShape="1">
          <a:blip r:embed="rId13">
            <a:clrChange>
              <a:clrFrom>
                <a:srgbClr val="F9F9F9"/>
              </a:clrFrom>
              <a:clrTo>
                <a:srgbClr val="F9F9F9">
                  <a:alpha val="0"/>
                </a:srgbClr>
              </a:clrTo>
            </a:clrChange>
          </a:blip>
          <a:srcRect t="61536" b="11007"/>
          <a:stretch/>
        </p:blipFill>
        <p:spPr>
          <a:xfrm>
            <a:off x="8465006" y="4832058"/>
            <a:ext cx="3324227" cy="855678"/>
          </a:xfrm>
          <a:prstGeom prst="rect">
            <a:avLst/>
          </a:prstGeom>
        </p:spPr>
      </p:pic>
      <p:pic>
        <p:nvPicPr>
          <p:cNvPr id="6" name="Grafik 5" descr="Hochspannung">
            <a:extLst>
              <a:ext uri="{FF2B5EF4-FFF2-40B4-BE49-F238E27FC236}">
                <a16:creationId xmlns:a16="http://schemas.microsoft.com/office/drawing/2014/main" id="{93996DE7-0765-4E12-9EFD-4708956CE2B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797566">
            <a:off x="10537340" y="4623658"/>
            <a:ext cx="914400" cy="914400"/>
          </a:xfrm>
          <a:prstGeom prst="rect">
            <a:avLst/>
          </a:prstGeom>
        </p:spPr>
      </p:pic>
      <p:sp>
        <p:nvSpPr>
          <p:cNvPr id="21" name="Textfeld 20">
            <a:extLst>
              <a:ext uri="{FF2B5EF4-FFF2-40B4-BE49-F238E27FC236}">
                <a16:creationId xmlns:a16="http://schemas.microsoft.com/office/drawing/2014/main" id="{7828DDD2-264C-4432-92CD-2779C334D93D}"/>
              </a:ext>
            </a:extLst>
          </p:cNvPr>
          <p:cNvSpPr txBox="1"/>
          <p:nvPr/>
        </p:nvSpPr>
        <p:spPr>
          <a:xfrm>
            <a:off x="10674819" y="6210183"/>
            <a:ext cx="1739589" cy="230832"/>
          </a:xfrm>
          <a:prstGeom prst="rect">
            <a:avLst/>
          </a:prstGeom>
          <a:noFill/>
        </p:spPr>
        <p:txBody>
          <a:bodyPr wrap="square" rtlCol="0">
            <a:spAutoFit/>
          </a:bodyPr>
          <a:lstStyle/>
          <a:p>
            <a:r>
              <a:rPr lang="de-DE" sz="900" dirty="0">
                <a:solidFill>
                  <a:schemeClr val="tx1">
                    <a:lumMod val="50000"/>
                    <a:lumOff val="50000"/>
                  </a:schemeClr>
                </a:solidFill>
              </a:rPr>
              <a:t>Screenshot aus: </a:t>
            </a:r>
            <a:r>
              <a:rPr lang="de-DE" sz="900" dirty="0" err="1">
                <a:solidFill>
                  <a:schemeClr val="tx1">
                    <a:lumMod val="50000"/>
                    <a:lumOff val="50000"/>
                  </a:schemeClr>
                </a:solidFill>
              </a:rPr>
              <a:t>scratch</a:t>
            </a:r>
            <a:endParaRPr lang="de-DE" sz="900" dirty="0">
              <a:solidFill>
                <a:schemeClr val="tx1">
                  <a:lumMod val="50000"/>
                  <a:lumOff val="50000"/>
                </a:schemeClr>
              </a:solidFill>
            </a:endParaRPr>
          </a:p>
        </p:txBody>
      </p:sp>
    </p:spTree>
    <p:extLst>
      <p:ext uri="{BB962C8B-B14F-4D97-AF65-F5344CB8AC3E}">
        <p14:creationId xmlns:p14="http://schemas.microsoft.com/office/powerpoint/2010/main" val="3922894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Handlungen beim Aufstellen von Algorithmen</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401135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Definieren der Ausgangslage und dem Ziel</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Entwickeln von möglichen Teilschritten, Abbildung dieser</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Formalisieren und Festhalten</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Bewerten der bisherigen Erkenntnisse, Überprüfung auf Korrektheit</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Testen anhand von Beispieldaten / Verifizieren bzw. das Begründen der korrekten Ausführung an bekannten Bedingungen</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Anwenden, Bewerten, Korrigieren, Verbessern, Weiterentwickeln inkl. der Überprüfung auf Effektivität</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37</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676150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Grundlagen der Algorithmik</a:t>
              </a:r>
            </a:p>
            <a:p>
              <a:pPr>
                <a:lnSpc>
                  <a:spcPct val="95000"/>
                </a:lnSpc>
                <a:spcAft>
                  <a:spcPts val="400"/>
                </a:spcAft>
                <a:buClr>
                  <a:srgbClr val="969696"/>
                </a:buClr>
              </a:pPr>
              <a:r>
                <a:rPr lang="de-DE" altLang="de-DE" sz="2300" b="1" noProof="1">
                  <a:solidFill>
                    <a:schemeClr val="tx1">
                      <a:lumMod val="75000"/>
                      <a:lumOff val="25000"/>
                    </a:schemeClr>
                  </a:solidFill>
                </a:rPr>
                <a:t>   Erkenntnis</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450764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b="1" dirty="0">
                <a:solidFill>
                  <a:prstClr val="black"/>
                </a:solidFill>
                <a:effectLst>
                  <a:innerShdw blurRad="76200" dist="25400" dir="13500000">
                    <a:prstClr val="black">
                      <a:alpha val="40000"/>
                    </a:prstClr>
                  </a:innerShdw>
                </a:effectLst>
              </a:rPr>
              <a:t>kreatives Denken ist erforderlich, um auf die Idee des Algorithmus zu kommen </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Problemzerlegung</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Abstraktion</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Mustererkennung</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Anwendung von Algorithmen</a:t>
            </a:r>
          </a:p>
          <a:p>
            <a:pPr marL="342900"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150" b="1" dirty="0">
                <a:solidFill>
                  <a:prstClr val="black"/>
                </a:solidFill>
                <a:effectLst>
                  <a:innerShdw blurRad="76200" dist="25400" dir="13500000">
                    <a:prstClr val="black">
                      <a:alpha val="40000"/>
                    </a:prstClr>
                  </a:innerShdw>
                </a:effectLst>
              </a:rPr>
              <a:t>Rückblick auf eigene Problemlösung und Algorithmen-Anwendung: </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Das Paritätsbit / Nutzung des Paritätsbits zur Fehlererkennung und  -behebung</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Bau einer Lego-Ente</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38</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3710284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Was ist ein Problem?</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251670" y="1377733"/>
            <a:ext cx="11853643" cy="535377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Problem als Barriere zwischen einem unbefriedigenden Ausgangszustand und einem erwünschten Zielzustand</a:t>
            </a: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erfordert Suche nach einem (i. d. R. mehrstufigen) Lösungsweg*</a:t>
            </a:r>
          </a:p>
          <a:p>
            <a:pPr marL="342900" indent="-342900">
              <a:lnSpc>
                <a:spcPct val="150000"/>
              </a:lnSpc>
              <a:buFont typeface="Wingdings" panose="05000000000000000000" pitchFamily="2" charset="2"/>
              <a:buChar char="§"/>
            </a:pPr>
            <a:endParaRPr lang="de-DE" sz="100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durch verschiedene </a:t>
            </a:r>
            <a:r>
              <a:rPr lang="de-DE" sz="2000" b="1" dirty="0">
                <a:solidFill>
                  <a:prstClr val="black"/>
                </a:solidFill>
                <a:effectLst>
                  <a:innerShdw blurRad="76200" dist="25400" dir="13500000">
                    <a:prstClr val="black">
                      <a:alpha val="40000"/>
                    </a:prstClr>
                  </a:innerShdw>
                </a:effectLst>
              </a:rPr>
              <a:t>Merkmale</a:t>
            </a:r>
            <a:r>
              <a:rPr lang="de-DE" sz="2000" dirty="0">
                <a:solidFill>
                  <a:prstClr val="black"/>
                </a:solidFill>
                <a:effectLst>
                  <a:innerShdw blurRad="76200" dist="25400" dir="13500000">
                    <a:prstClr val="black">
                      <a:alpha val="40000"/>
                    </a:prstClr>
                  </a:innerShdw>
                </a:effectLst>
              </a:rPr>
              <a:t> gekennzeichnet, hier am Beispiel der Definition von D. Dörner (1979):</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„Bei der Problemlösung sind mehrere Variablen zu berücksichtigen.</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Die Variablen sind keine unabhängigen Größen, sondern miteinander vernetzt.</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Die Variablen und ihre Zusammenhänge sind nicht alle bekannt.</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Das Zusammenspiel der Variablen unterliegt einer Eigendynamik, d. h. sie interagieren auch ohne Einwirken der Person.</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Das Problem ist schlecht definiert: Der Anfangs- und Zielzustand oder die möglichen Lösungsalternativen sind nicht klar erkennbar.“ (</a:t>
            </a:r>
            <a:r>
              <a:rPr lang="de-DE" sz="2000" dirty="0" err="1">
                <a:solidFill>
                  <a:prstClr val="black"/>
                </a:solidFill>
                <a:effectLst>
                  <a:innerShdw blurRad="76200" dist="25400" dir="13500000">
                    <a:prstClr val="black">
                      <a:alpha val="40000"/>
                    </a:prstClr>
                  </a:innerShdw>
                </a:effectLst>
              </a:rPr>
              <a:t>Kerres</a:t>
            </a:r>
            <a:r>
              <a:rPr lang="de-DE" sz="2000" dirty="0">
                <a:solidFill>
                  <a:prstClr val="black"/>
                </a:solidFill>
                <a:effectLst>
                  <a:innerShdw blurRad="76200" dist="25400" dir="13500000">
                    <a:prstClr val="black">
                      <a:alpha val="40000"/>
                    </a:prstClr>
                  </a:innerShdw>
                </a:effectLst>
              </a:rPr>
              <a:t> 2018, S. 366)</a:t>
            </a:r>
          </a:p>
          <a:p>
            <a:pPr marL="342900" indent="-342900">
              <a:lnSpc>
                <a:spcPct val="150000"/>
              </a:lnSpc>
              <a:buFont typeface="Wingdings" panose="05000000000000000000" pitchFamily="2" charset="2"/>
              <a:buChar char="§"/>
            </a:pPr>
            <a:endParaRPr lang="de-DE" sz="2000" dirty="0">
              <a:solidFill>
                <a:prstClr val="black"/>
              </a:solidFill>
              <a:effectLst>
                <a:innerShdw blurRad="76200" dist="25400" dir="13500000">
                  <a:prstClr val="black">
                    <a:alpha val="40000"/>
                  </a:prstClr>
                </a:innerShdw>
              </a:effectLst>
            </a:endParaRP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39</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369115" y="6396811"/>
            <a:ext cx="11932504" cy="307777"/>
          </a:xfrm>
          <a:prstGeom prst="rect">
            <a:avLst/>
          </a:prstGeom>
          <a:noFill/>
        </p:spPr>
        <p:txBody>
          <a:bodyPr wrap="square" rtlCol="0">
            <a:spAutoFit/>
          </a:bodyPr>
          <a:lstStyle/>
          <a:p>
            <a:pPr algn="r"/>
            <a:r>
              <a:rPr lang="de-DE" sz="1400" dirty="0">
                <a:solidFill>
                  <a:schemeClr val="bg1">
                    <a:lumMod val="50000"/>
                  </a:schemeClr>
                </a:solidFill>
              </a:rPr>
              <a:t>* </a:t>
            </a:r>
            <a:r>
              <a:rPr lang="de-DE" sz="1400" dirty="0" err="1">
                <a:solidFill>
                  <a:schemeClr val="bg1">
                    <a:lumMod val="50000"/>
                  </a:schemeClr>
                </a:solidFill>
              </a:rPr>
              <a:t>Def</a:t>
            </a:r>
            <a:r>
              <a:rPr lang="de-DE" sz="1400" dirty="0">
                <a:solidFill>
                  <a:schemeClr val="bg1">
                    <a:lumMod val="50000"/>
                  </a:schemeClr>
                </a:solidFill>
              </a:rPr>
              <a:t>. nach Newell und Simon, 1972; </a:t>
            </a:r>
            <a:r>
              <a:rPr lang="de-DE" sz="1400" dirty="0" err="1">
                <a:solidFill>
                  <a:schemeClr val="bg1">
                    <a:lumMod val="50000"/>
                  </a:schemeClr>
                </a:solidFill>
              </a:rPr>
              <a:t>Joerger</a:t>
            </a:r>
            <a:r>
              <a:rPr lang="de-DE" sz="1400" dirty="0">
                <a:solidFill>
                  <a:schemeClr val="bg1">
                    <a:lumMod val="50000"/>
                  </a:schemeClr>
                </a:solidFill>
              </a:rPr>
              <a:t>, 1976; Duncker, 1953; differenzierte Darstellung der definitorischen Vorgehensweisen vgl. </a:t>
            </a:r>
            <a:r>
              <a:rPr lang="de-DE" sz="1400" dirty="0" err="1">
                <a:solidFill>
                  <a:schemeClr val="bg1">
                    <a:lumMod val="50000"/>
                  </a:schemeClr>
                </a:solidFill>
              </a:rPr>
              <a:t>Kipman</a:t>
            </a:r>
            <a:r>
              <a:rPr lang="de-DE" sz="1400" dirty="0">
                <a:solidFill>
                  <a:schemeClr val="bg1">
                    <a:lumMod val="50000"/>
                  </a:schemeClr>
                </a:solidFill>
              </a:rPr>
              <a:t> 2020, S. 8 ff.</a:t>
            </a: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82490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0166" y="238125"/>
            <a:ext cx="3717827" cy="617538"/>
          </a:xfrm>
          <a:prstGeom prst="rect">
            <a:avLst/>
          </a:prstGeom>
        </p:spPr>
        <p:txBody>
          <a:bodyPr/>
          <a:lstStyle/>
          <a:p>
            <a:r>
              <a:rPr lang="de-DE" altLang="en-US" dirty="0"/>
              <a:t>Inhaltsverzeichnis</a:t>
            </a:r>
            <a:endParaRPr lang="en-US" dirty="0"/>
          </a:p>
        </p:txBody>
      </p:sp>
      <p:grpSp>
        <p:nvGrpSpPr>
          <p:cNvPr id="4" name="Gruppieren 3">
            <a:extLst>
              <a:ext uri="{FF2B5EF4-FFF2-40B4-BE49-F238E27FC236}">
                <a16:creationId xmlns:a16="http://schemas.microsoft.com/office/drawing/2014/main" id="{FFCC3805-4711-45C4-AEBF-9850204DB148}"/>
              </a:ext>
            </a:extLst>
          </p:cNvPr>
          <p:cNvGrpSpPr/>
          <p:nvPr/>
        </p:nvGrpSpPr>
        <p:grpSpPr>
          <a:xfrm>
            <a:off x="324814" y="1439069"/>
            <a:ext cx="11540785" cy="4240213"/>
            <a:chOff x="324814" y="1439069"/>
            <a:chExt cx="11540785" cy="4240213"/>
          </a:xfrm>
        </p:grpSpPr>
        <p:sp>
          <p:nvSpPr>
            <p:cNvPr id="28" name="Rectangle 9">
              <a:extLst>
                <a:ext uri="{FF2B5EF4-FFF2-40B4-BE49-F238E27FC236}">
                  <a16:creationId xmlns:a16="http://schemas.microsoft.com/office/drawing/2014/main" id="{59F98EAE-AAF8-4CA5-83AA-79CAF4AC1467}"/>
                </a:ext>
              </a:extLst>
            </p:cNvPr>
            <p:cNvSpPr>
              <a:spLocks noChangeArrowheads="1"/>
            </p:cNvSpPr>
            <p:nvPr/>
          </p:nvSpPr>
          <p:spPr bwMode="gray">
            <a:xfrm>
              <a:off x="328615" y="1441334"/>
              <a:ext cx="708448" cy="725487"/>
            </a:xfrm>
            <a:prstGeom prst="rect">
              <a:avLst/>
            </a:prstGeom>
            <a:gradFill>
              <a:gsLst>
                <a:gs pos="0">
                  <a:srgbClr val="E6E6E6"/>
                </a:gs>
                <a:gs pos="100000">
                  <a:srgbClr val="AFAFA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de-DE" altLang="de-DE" sz="2800" b="1" noProof="1">
                <a:solidFill>
                  <a:srgbClr val="000000"/>
                </a:solidFill>
                <a:cs typeface="Arial" charset="0"/>
              </a:endParaRPr>
            </a:p>
          </p:txBody>
        </p:sp>
        <p:grpSp>
          <p:nvGrpSpPr>
            <p:cNvPr id="3" name="Gruppieren 2">
              <a:extLst>
                <a:ext uri="{FF2B5EF4-FFF2-40B4-BE49-F238E27FC236}">
                  <a16:creationId xmlns:a16="http://schemas.microsoft.com/office/drawing/2014/main" id="{7052ED78-F089-4F15-B572-BA3762FA3D2B}"/>
                </a:ext>
              </a:extLst>
            </p:cNvPr>
            <p:cNvGrpSpPr/>
            <p:nvPr/>
          </p:nvGrpSpPr>
          <p:grpSpPr>
            <a:xfrm>
              <a:off x="324814" y="1439069"/>
              <a:ext cx="11540785" cy="4240213"/>
              <a:chOff x="324814" y="1728278"/>
              <a:chExt cx="11540785" cy="4240213"/>
            </a:xfrm>
          </p:grpSpPr>
          <p:sp>
            <p:nvSpPr>
              <p:cNvPr id="22" name="Rectangle 9">
                <a:extLst>
                  <a:ext uri="{FF2B5EF4-FFF2-40B4-BE49-F238E27FC236}">
                    <a16:creationId xmlns:a16="http://schemas.microsoft.com/office/drawing/2014/main" id="{C8357977-80E4-4C1D-BA9B-51089514F6F0}"/>
                  </a:ext>
                </a:extLst>
              </p:cNvPr>
              <p:cNvSpPr>
                <a:spLocks noChangeArrowheads="1"/>
              </p:cNvSpPr>
              <p:nvPr/>
            </p:nvSpPr>
            <p:spPr bwMode="gray">
              <a:xfrm>
                <a:off x="324814" y="2606166"/>
                <a:ext cx="708448" cy="725487"/>
              </a:xfrm>
              <a:prstGeom prst="rect">
                <a:avLst/>
              </a:prstGeom>
              <a:gradFill>
                <a:gsLst>
                  <a:gs pos="0">
                    <a:srgbClr val="E6E6E6"/>
                  </a:gs>
                  <a:gs pos="100000">
                    <a:srgbClr val="AFAFA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de-DE" altLang="de-DE" sz="2800" b="1" noProof="1">
                  <a:solidFill>
                    <a:srgbClr val="000000"/>
                  </a:solidFill>
                  <a:cs typeface="Arial" charset="0"/>
                </a:endParaRPr>
              </a:p>
            </p:txBody>
          </p:sp>
          <p:sp>
            <p:nvSpPr>
              <p:cNvPr id="44" name="Rectangle 13"/>
              <p:cNvSpPr>
                <a:spLocks noChangeArrowheads="1"/>
              </p:cNvSpPr>
              <p:nvPr/>
            </p:nvSpPr>
            <p:spPr bwMode="gray">
              <a:xfrm>
                <a:off x="1037062" y="2606166"/>
                <a:ext cx="10828537"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en-US" sz="2400" dirty="0">
                    <a:solidFill>
                      <a:srgbClr val="080808"/>
                    </a:solidFill>
                  </a:rPr>
                  <a:t>Grundlagen der </a:t>
                </a:r>
                <a:r>
                  <a:rPr lang="de-DE" altLang="en-US" sz="2400" dirty="0" err="1">
                    <a:solidFill>
                      <a:srgbClr val="080808"/>
                    </a:solidFill>
                  </a:rPr>
                  <a:t>Algorithmik</a:t>
                </a:r>
                <a:endParaRPr lang="de-DE" altLang="de-DE" sz="2400" noProof="1">
                  <a:solidFill>
                    <a:srgbClr val="000000"/>
                  </a:solidFill>
                  <a:cs typeface="Arial" charset="0"/>
                </a:endParaRPr>
              </a:p>
            </p:txBody>
          </p:sp>
          <p:sp>
            <p:nvSpPr>
              <p:cNvPr id="42" name="Rectangle 3"/>
              <p:cNvSpPr>
                <a:spLocks noChangeArrowheads="1"/>
              </p:cNvSpPr>
              <p:nvPr/>
            </p:nvSpPr>
            <p:spPr bwMode="gray">
              <a:xfrm>
                <a:off x="1037062" y="1728278"/>
                <a:ext cx="10828537"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216000" tIns="108000" rIns="144000" bIns="72000" anchor="ctr"/>
              <a:lstStyle/>
              <a:p>
                <a:r>
                  <a:rPr lang="de-DE" altLang="en-US" sz="2400" dirty="0">
                    <a:solidFill>
                      <a:srgbClr val="080808"/>
                    </a:solidFill>
                  </a:rPr>
                  <a:t>Roboter</a:t>
                </a:r>
              </a:p>
            </p:txBody>
          </p:sp>
          <p:grpSp>
            <p:nvGrpSpPr>
              <p:cNvPr id="32" name="Gruppieren 31"/>
              <p:cNvGrpSpPr/>
              <p:nvPr/>
            </p:nvGrpSpPr>
            <p:grpSpPr>
              <a:xfrm>
                <a:off x="328613" y="3485641"/>
                <a:ext cx="11536984" cy="725487"/>
                <a:chOff x="328613" y="3313113"/>
                <a:chExt cx="11536984" cy="725487"/>
              </a:xfrm>
            </p:grpSpPr>
            <p:sp>
              <p:nvSpPr>
                <p:cNvPr id="39" name="Rectangle 9"/>
                <p:cNvSpPr>
                  <a:spLocks noChangeArrowheads="1"/>
                </p:cNvSpPr>
                <p:nvPr/>
              </p:nvSpPr>
              <p:spPr bwMode="gray">
                <a:xfrm>
                  <a:off x="328613" y="3313113"/>
                  <a:ext cx="708448" cy="725487"/>
                </a:xfrm>
                <a:prstGeom prst="rect">
                  <a:avLst/>
                </a:prstGeom>
                <a:gradFill>
                  <a:gsLst>
                    <a:gs pos="0">
                      <a:srgbClr val="E6E6E6"/>
                    </a:gs>
                    <a:gs pos="100000">
                      <a:srgbClr val="AFAFA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de-DE" altLang="de-DE" sz="2800" b="1" noProof="1">
                    <a:solidFill>
                      <a:srgbClr val="000000"/>
                    </a:solidFill>
                    <a:cs typeface="Arial" charset="0"/>
                  </a:endParaRPr>
                </a:p>
              </p:txBody>
            </p:sp>
            <p:sp>
              <p:nvSpPr>
                <p:cNvPr id="40" name="Rectangle 4"/>
                <p:cNvSpPr>
                  <a:spLocks noChangeArrowheads="1"/>
                </p:cNvSpPr>
                <p:nvPr/>
              </p:nvSpPr>
              <p:spPr bwMode="gray">
                <a:xfrm>
                  <a:off x="1037062" y="3313113"/>
                  <a:ext cx="10828535" cy="725487"/>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216000" tIns="108000" rIns="144000" bIns="72000" anchor="ctr"/>
                <a:lstStyle/>
                <a:p>
                  <a:r>
                    <a:rPr lang="de-DE" altLang="en-US" sz="2400" dirty="0">
                      <a:solidFill>
                        <a:srgbClr val="080808"/>
                      </a:solidFill>
                    </a:rPr>
                    <a:t>Problembasiertes Lernen</a:t>
                  </a:r>
                </a:p>
              </p:txBody>
            </p:sp>
          </p:grpSp>
          <p:grpSp>
            <p:nvGrpSpPr>
              <p:cNvPr id="33" name="Gruppieren 32"/>
              <p:cNvGrpSpPr/>
              <p:nvPr/>
            </p:nvGrpSpPr>
            <p:grpSpPr>
              <a:xfrm>
                <a:off x="328613" y="4365116"/>
                <a:ext cx="11536986" cy="723900"/>
                <a:chOff x="328613" y="4192588"/>
                <a:chExt cx="11536986" cy="723900"/>
              </a:xfrm>
            </p:grpSpPr>
            <p:sp>
              <p:nvSpPr>
                <p:cNvPr id="37" name="Rectangle 10"/>
                <p:cNvSpPr>
                  <a:spLocks noChangeArrowheads="1"/>
                </p:cNvSpPr>
                <p:nvPr/>
              </p:nvSpPr>
              <p:spPr bwMode="gray">
                <a:xfrm>
                  <a:off x="328613" y="4192588"/>
                  <a:ext cx="708450" cy="723900"/>
                </a:xfrm>
                <a:prstGeom prst="rect">
                  <a:avLst/>
                </a:prstGeom>
                <a:gradFill>
                  <a:gsLst>
                    <a:gs pos="0">
                      <a:srgbClr val="E6E6E6"/>
                    </a:gs>
                    <a:gs pos="100000">
                      <a:srgbClr val="AFAFA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de-DE" altLang="de-DE" sz="2800" b="1" noProof="1">
                    <a:solidFill>
                      <a:srgbClr val="000000"/>
                    </a:solidFill>
                    <a:cs typeface="Arial" charset="0"/>
                  </a:endParaRPr>
                </a:p>
              </p:txBody>
            </p:sp>
            <p:sp>
              <p:nvSpPr>
                <p:cNvPr id="38" name="Rectangle 5"/>
                <p:cNvSpPr>
                  <a:spLocks noChangeArrowheads="1"/>
                </p:cNvSpPr>
                <p:nvPr/>
              </p:nvSpPr>
              <p:spPr bwMode="gray">
                <a:xfrm>
                  <a:off x="1037062" y="4192588"/>
                  <a:ext cx="10828537"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en-US" sz="2400" dirty="0">
                      <a:solidFill>
                        <a:srgbClr val="080808"/>
                      </a:solidFill>
                    </a:rPr>
                    <a:t>Programmieren bzw. algorithmisches Denken als Problemlösen</a:t>
                  </a:r>
                  <a:endParaRPr lang="de-DE" altLang="de-DE" sz="2400" noProof="1">
                    <a:solidFill>
                      <a:srgbClr val="000000"/>
                    </a:solidFill>
                    <a:cs typeface="Arial" charset="0"/>
                  </a:endParaRPr>
                </a:p>
              </p:txBody>
            </p:sp>
          </p:grpSp>
          <p:grpSp>
            <p:nvGrpSpPr>
              <p:cNvPr id="34" name="Gruppieren 33"/>
              <p:cNvGrpSpPr/>
              <p:nvPr/>
            </p:nvGrpSpPr>
            <p:grpSpPr>
              <a:xfrm>
                <a:off x="328612" y="5244591"/>
                <a:ext cx="11536987" cy="723900"/>
                <a:chOff x="328612" y="5072063"/>
                <a:chExt cx="11536987" cy="723900"/>
              </a:xfrm>
            </p:grpSpPr>
            <p:sp>
              <p:nvSpPr>
                <p:cNvPr id="35" name="Rectangle 11"/>
                <p:cNvSpPr>
                  <a:spLocks noChangeArrowheads="1"/>
                </p:cNvSpPr>
                <p:nvPr/>
              </p:nvSpPr>
              <p:spPr bwMode="gray">
                <a:xfrm>
                  <a:off x="328612" y="5072063"/>
                  <a:ext cx="708447" cy="723900"/>
                </a:xfrm>
                <a:prstGeom prst="rect">
                  <a:avLst/>
                </a:prstGeom>
                <a:gradFill>
                  <a:gsLst>
                    <a:gs pos="0">
                      <a:srgbClr val="E6E6E6"/>
                    </a:gs>
                    <a:gs pos="100000">
                      <a:srgbClr val="AFAFAF"/>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de-DE" altLang="de-DE" sz="2800" b="1" noProof="1">
                    <a:solidFill>
                      <a:srgbClr val="000000"/>
                    </a:solidFill>
                    <a:cs typeface="Arial" charset="0"/>
                  </a:endParaRPr>
                </a:p>
              </p:txBody>
            </p:sp>
            <p:sp>
              <p:nvSpPr>
                <p:cNvPr id="36" name="Rectangle 6"/>
                <p:cNvSpPr>
                  <a:spLocks noChangeArrowheads="1"/>
                </p:cNvSpPr>
                <p:nvPr/>
              </p:nvSpPr>
              <p:spPr bwMode="gray">
                <a:xfrm>
                  <a:off x="1037062" y="5072063"/>
                  <a:ext cx="10828537"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en-US" sz="2400" dirty="0">
                      <a:solidFill>
                        <a:srgbClr val="080808"/>
                      </a:solidFill>
                    </a:rPr>
                    <a:t>Rückbezug zu Robotertechnik und Ausblick auf die Didaktik</a:t>
                  </a:r>
                  <a:endParaRPr lang="de-DE" altLang="de-DE" sz="2400" noProof="1">
                    <a:solidFill>
                      <a:srgbClr val="000000"/>
                    </a:solidFill>
                    <a:cs typeface="Arial" charset="0"/>
                  </a:endParaRPr>
                </a:p>
              </p:txBody>
            </p:sp>
          </p:grpSp>
        </p:grpSp>
      </p:grpSp>
      <p:grpSp>
        <p:nvGrpSpPr>
          <p:cNvPr id="29" name="Gruppieren 28">
            <a:extLst>
              <a:ext uri="{FF2B5EF4-FFF2-40B4-BE49-F238E27FC236}">
                <a16:creationId xmlns:a16="http://schemas.microsoft.com/office/drawing/2014/main" id="{FEBB6276-3A01-415E-9131-6FB09293CE02}"/>
              </a:ext>
            </a:extLst>
          </p:cNvPr>
          <p:cNvGrpSpPr/>
          <p:nvPr/>
        </p:nvGrpSpPr>
        <p:grpSpPr>
          <a:xfrm flipV="1">
            <a:off x="250166" y="727869"/>
            <a:ext cx="9315451" cy="554038"/>
            <a:chOff x="-15876" y="2994005"/>
            <a:chExt cx="12891701" cy="766736"/>
          </a:xfrm>
          <a:solidFill>
            <a:schemeClr val="accent1"/>
          </a:solidFill>
        </p:grpSpPr>
        <p:sp>
          <p:nvSpPr>
            <p:cNvPr id="30" name="Freeform 7">
              <a:extLst>
                <a:ext uri="{FF2B5EF4-FFF2-40B4-BE49-F238E27FC236}">
                  <a16:creationId xmlns:a16="http://schemas.microsoft.com/office/drawing/2014/main" id="{E2A5517B-954E-4C2C-92E0-8E5CEB70C291}"/>
                </a:ext>
              </a:extLst>
            </p:cNvPr>
            <p:cNvSpPr>
              <a:spLocks/>
            </p:cNvSpPr>
            <p:nvPr/>
          </p:nvSpPr>
          <p:spPr bwMode="auto">
            <a:xfrm>
              <a:off x="-15876" y="3140102"/>
              <a:ext cx="9767637" cy="474541"/>
            </a:xfrm>
            <a:custGeom>
              <a:avLst/>
              <a:gdLst>
                <a:gd name="T0" fmla="*/ 0 w 2212"/>
                <a:gd name="T1" fmla="*/ 46 h 207"/>
                <a:gd name="T2" fmla="*/ 0 w 2212"/>
                <a:gd name="T3" fmla="*/ 58 h 207"/>
                <a:gd name="T4" fmla="*/ 281 w 2212"/>
                <a:gd name="T5" fmla="*/ 32 h 207"/>
                <a:gd name="T6" fmla="*/ 738 w 2212"/>
                <a:gd name="T7" fmla="*/ 110 h 207"/>
                <a:gd name="T8" fmla="*/ 1095 w 2212"/>
                <a:gd name="T9" fmla="*/ 179 h 207"/>
                <a:gd name="T10" fmla="*/ 1460 w 2212"/>
                <a:gd name="T11" fmla="*/ 202 h 207"/>
                <a:gd name="T12" fmla="*/ 1924 w 2212"/>
                <a:gd name="T13" fmla="*/ 137 h 207"/>
                <a:gd name="T14" fmla="*/ 2212 w 2212"/>
                <a:gd name="T15" fmla="*/ 30 h 207"/>
                <a:gd name="T16" fmla="*/ 1916 w 2212"/>
                <a:gd name="T17" fmla="*/ 107 h 207"/>
                <a:gd name="T18" fmla="*/ 1459 w 2212"/>
                <a:gd name="T19" fmla="*/ 171 h 207"/>
                <a:gd name="T20" fmla="*/ 1100 w 2212"/>
                <a:gd name="T21" fmla="*/ 148 h 207"/>
                <a:gd name="T22" fmla="*/ 744 w 2212"/>
                <a:gd name="T23" fmla="*/ 80 h 207"/>
                <a:gd name="T24" fmla="*/ 282 w 2212"/>
                <a:gd name="T25" fmla="*/ 1 h 207"/>
                <a:gd name="T26" fmla="*/ 0 w 2212"/>
                <a:gd name="T27" fmla="*/ 4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2" h="207">
                  <a:moveTo>
                    <a:pt x="0" y="46"/>
                  </a:moveTo>
                  <a:cubicBezTo>
                    <a:pt x="0" y="58"/>
                    <a:pt x="0" y="58"/>
                    <a:pt x="0" y="58"/>
                  </a:cubicBezTo>
                  <a:cubicBezTo>
                    <a:pt x="105" y="39"/>
                    <a:pt x="156" y="30"/>
                    <a:pt x="281" y="32"/>
                  </a:cubicBezTo>
                  <a:cubicBezTo>
                    <a:pt x="416" y="40"/>
                    <a:pt x="551" y="73"/>
                    <a:pt x="738" y="110"/>
                  </a:cubicBezTo>
                  <a:cubicBezTo>
                    <a:pt x="924" y="149"/>
                    <a:pt x="1095" y="179"/>
                    <a:pt x="1095" y="179"/>
                  </a:cubicBezTo>
                  <a:cubicBezTo>
                    <a:pt x="1095" y="179"/>
                    <a:pt x="1268" y="207"/>
                    <a:pt x="1460" y="202"/>
                  </a:cubicBezTo>
                  <a:cubicBezTo>
                    <a:pt x="1652" y="202"/>
                    <a:pt x="1858" y="156"/>
                    <a:pt x="1924" y="137"/>
                  </a:cubicBezTo>
                  <a:cubicBezTo>
                    <a:pt x="2048" y="104"/>
                    <a:pt x="2115" y="76"/>
                    <a:pt x="2212" y="30"/>
                  </a:cubicBezTo>
                  <a:cubicBezTo>
                    <a:pt x="2108" y="57"/>
                    <a:pt x="2039" y="75"/>
                    <a:pt x="1916" y="107"/>
                  </a:cubicBezTo>
                  <a:cubicBezTo>
                    <a:pt x="1850" y="126"/>
                    <a:pt x="1648" y="171"/>
                    <a:pt x="1459" y="171"/>
                  </a:cubicBezTo>
                  <a:cubicBezTo>
                    <a:pt x="1270" y="176"/>
                    <a:pt x="1099" y="148"/>
                    <a:pt x="1100" y="148"/>
                  </a:cubicBezTo>
                  <a:cubicBezTo>
                    <a:pt x="1100" y="148"/>
                    <a:pt x="930" y="118"/>
                    <a:pt x="744" y="80"/>
                  </a:cubicBezTo>
                  <a:cubicBezTo>
                    <a:pt x="558" y="43"/>
                    <a:pt x="388" y="6"/>
                    <a:pt x="282" y="1"/>
                  </a:cubicBezTo>
                  <a:cubicBezTo>
                    <a:pt x="189" y="0"/>
                    <a:pt x="75" y="9"/>
                    <a:pt x="0" y="46"/>
                  </a:cubicBezTo>
                  <a:close/>
                </a:path>
              </a:pathLst>
            </a:custGeom>
            <a:solidFill>
              <a:srgbClr val="71A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
              <a:extLst>
                <a:ext uri="{FF2B5EF4-FFF2-40B4-BE49-F238E27FC236}">
                  <a16:creationId xmlns:a16="http://schemas.microsoft.com/office/drawing/2014/main" id="{CE925C23-820A-4A70-8B83-5568DFB84A38}"/>
                </a:ext>
              </a:extLst>
            </p:cNvPr>
            <p:cNvSpPr>
              <a:spLocks/>
            </p:cNvSpPr>
            <p:nvPr/>
          </p:nvSpPr>
          <p:spPr bwMode="auto">
            <a:xfrm>
              <a:off x="-15875" y="2994005"/>
              <a:ext cx="12891700" cy="766736"/>
            </a:xfrm>
            <a:custGeom>
              <a:avLst/>
              <a:gdLst>
                <a:gd name="T0" fmla="*/ 0 w 3260"/>
                <a:gd name="T1" fmla="*/ 181 h 257"/>
                <a:gd name="T2" fmla="*/ 0 w 3260"/>
                <a:gd name="T3" fmla="*/ 195 h 257"/>
                <a:gd name="T4" fmla="*/ 441 w 3260"/>
                <a:gd name="T5" fmla="*/ 134 h 257"/>
                <a:gd name="T6" fmla="*/ 1106 w 3260"/>
                <a:gd name="T7" fmla="*/ 44 h 257"/>
                <a:gd name="T8" fmla="*/ 1629 w 3260"/>
                <a:gd name="T9" fmla="*/ 64 h 257"/>
                <a:gd name="T10" fmla="*/ 2148 w 3260"/>
                <a:gd name="T11" fmla="*/ 136 h 257"/>
                <a:gd name="T12" fmla="*/ 2816 w 3260"/>
                <a:gd name="T13" fmla="*/ 240 h 257"/>
                <a:gd name="T14" fmla="*/ 3260 w 3260"/>
                <a:gd name="T15" fmla="*/ 221 h 257"/>
                <a:gd name="T16" fmla="*/ 2819 w 3260"/>
                <a:gd name="T17" fmla="*/ 209 h 257"/>
                <a:gd name="T18" fmla="*/ 2153 w 3260"/>
                <a:gd name="T19" fmla="*/ 105 h 257"/>
                <a:gd name="T20" fmla="*/ 1632 w 3260"/>
                <a:gd name="T21" fmla="*/ 33 h 257"/>
                <a:gd name="T22" fmla="*/ 1105 w 3260"/>
                <a:gd name="T23" fmla="*/ 12 h 257"/>
                <a:gd name="T24" fmla="*/ 434 w 3260"/>
                <a:gd name="T25" fmla="*/ 104 h 257"/>
                <a:gd name="T26" fmla="*/ 0 w 3260"/>
                <a:gd name="T27"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0" h="257">
                  <a:moveTo>
                    <a:pt x="0" y="181"/>
                  </a:moveTo>
                  <a:cubicBezTo>
                    <a:pt x="0" y="195"/>
                    <a:pt x="0" y="195"/>
                    <a:pt x="0" y="195"/>
                  </a:cubicBezTo>
                  <a:cubicBezTo>
                    <a:pt x="114" y="194"/>
                    <a:pt x="295" y="166"/>
                    <a:pt x="441" y="134"/>
                  </a:cubicBezTo>
                  <a:cubicBezTo>
                    <a:pt x="538" y="110"/>
                    <a:pt x="832" y="51"/>
                    <a:pt x="1106" y="44"/>
                  </a:cubicBezTo>
                  <a:cubicBezTo>
                    <a:pt x="1380" y="32"/>
                    <a:pt x="1629" y="65"/>
                    <a:pt x="1629" y="64"/>
                  </a:cubicBezTo>
                  <a:cubicBezTo>
                    <a:pt x="1629" y="63"/>
                    <a:pt x="1877" y="91"/>
                    <a:pt x="2148" y="136"/>
                  </a:cubicBezTo>
                  <a:cubicBezTo>
                    <a:pt x="2420" y="177"/>
                    <a:pt x="2715" y="233"/>
                    <a:pt x="2816" y="240"/>
                  </a:cubicBezTo>
                  <a:cubicBezTo>
                    <a:pt x="3001" y="257"/>
                    <a:pt x="3108" y="250"/>
                    <a:pt x="3260" y="221"/>
                  </a:cubicBezTo>
                  <a:cubicBezTo>
                    <a:pt x="3106" y="230"/>
                    <a:pt x="3002" y="226"/>
                    <a:pt x="2819" y="209"/>
                  </a:cubicBezTo>
                  <a:cubicBezTo>
                    <a:pt x="2720" y="202"/>
                    <a:pt x="2426" y="147"/>
                    <a:pt x="2153" y="105"/>
                  </a:cubicBezTo>
                  <a:cubicBezTo>
                    <a:pt x="1882" y="60"/>
                    <a:pt x="1632" y="32"/>
                    <a:pt x="1632" y="33"/>
                  </a:cubicBezTo>
                  <a:cubicBezTo>
                    <a:pt x="1632" y="34"/>
                    <a:pt x="1382" y="0"/>
                    <a:pt x="1105" y="12"/>
                  </a:cubicBezTo>
                  <a:cubicBezTo>
                    <a:pt x="828" y="19"/>
                    <a:pt x="531" y="79"/>
                    <a:pt x="434" y="104"/>
                  </a:cubicBezTo>
                  <a:cubicBezTo>
                    <a:pt x="255" y="143"/>
                    <a:pt x="154" y="169"/>
                    <a:pt x="0" y="181"/>
                  </a:cubicBezTo>
                  <a:close/>
                </a:path>
              </a:pathLst>
            </a:custGeom>
            <a:solidFill>
              <a:srgbClr val="094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 name="Grafik 5" descr="Roboter">
            <a:extLst>
              <a:ext uri="{FF2B5EF4-FFF2-40B4-BE49-F238E27FC236}">
                <a16:creationId xmlns:a16="http://schemas.microsoft.com/office/drawing/2014/main" id="{9493FD70-F81C-4206-8140-17484F2F2F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037" y="1477170"/>
            <a:ext cx="600000" cy="600000"/>
          </a:xfrm>
          <a:prstGeom prst="rect">
            <a:avLst/>
          </a:prstGeom>
        </p:spPr>
      </p:pic>
      <p:pic>
        <p:nvPicPr>
          <p:cNvPr id="10" name="Grafik 9" descr="Kopf mit Zahnrädern">
            <a:extLst>
              <a:ext uri="{FF2B5EF4-FFF2-40B4-BE49-F238E27FC236}">
                <a16:creationId xmlns:a16="http://schemas.microsoft.com/office/drawing/2014/main" id="{028DF556-5AED-458C-95BF-D0C26FE2BE1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685" y="3285428"/>
            <a:ext cx="600000" cy="600000"/>
          </a:xfrm>
          <a:prstGeom prst="rect">
            <a:avLst/>
          </a:prstGeom>
        </p:spPr>
      </p:pic>
      <p:pic>
        <p:nvPicPr>
          <p:cNvPr id="14" name="Grafik 13" descr="Person mit Idee">
            <a:extLst>
              <a:ext uri="{FF2B5EF4-FFF2-40B4-BE49-F238E27FC236}">
                <a16:creationId xmlns:a16="http://schemas.microsoft.com/office/drawing/2014/main" id="{D3816F69-61F1-4DC5-9789-CABCCF718F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2129" y="5015744"/>
            <a:ext cx="600000" cy="600000"/>
          </a:xfrm>
          <a:prstGeom prst="rect">
            <a:avLst/>
          </a:prstGeom>
        </p:spPr>
      </p:pic>
      <p:pic>
        <p:nvPicPr>
          <p:cNvPr id="20" name="Grafik 19" descr="Kreise mit Pfeilen">
            <a:extLst>
              <a:ext uri="{FF2B5EF4-FFF2-40B4-BE49-F238E27FC236}">
                <a16:creationId xmlns:a16="http://schemas.microsoft.com/office/drawing/2014/main" id="{A242223D-0F72-42B0-AE06-65C231FCCBF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349" y="4138651"/>
            <a:ext cx="600000" cy="600000"/>
          </a:xfrm>
          <a:prstGeom prst="rect">
            <a:avLst/>
          </a:prstGeom>
        </p:spPr>
      </p:pic>
      <p:pic>
        <p:nvPicPr>
          <p:cNvPr id="25" name="Grafik 24" descr="Netzplandiagramm">
            <a:extLst>
              <a:ext uri="{FF2B5EF4-FFF2-40B4-BE49-F238E27FC236}">
                <a16:creationId xmlns:a16="http://schemas.microsoft.com/office/drawing/2014/main" id="{CB18538D-4565-4456-A24E-941C6DBCFAE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92128" y="2376526"/>
            <a:ext cx="600000" cy="600000"/>
          </a:xfrm>
          <a:prstGeom prst="rect">
            <a:avLst/>
          </a:prstGeom>
        </p:spPr>
      </p:pic>
    </p:spTree>
    <p:extLst>
      <p:ext uri="{BB962C8B-B14F-4D97-AF65-F5344CB8AC3E}">
        <p14:creationId xmlns:p14="http://schemas.microsoft.com/office/powerpoint/2010/main" val="85362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Problemlösekompetenz</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461985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b="1" dirty="0">
                <a:solidFill>
                  <a:prstClr val="black"/>
                </a:solidFill>
                <a:effectLst>
                  <a:innerShdw blurRad="76200" dist="25400" dir="13500000">
                    <a:prstClr val="black">
                      <a:alpha val="40000"/>
                    </a:prstClr>
                  </a:innerShdw>
                </a:effectLst>
              </a:rPr>
              <a:t>Problemlösen</a:t>
            </a:r>
            <a:r>
              <a:rPr lang="de-DE" dirty="0">
                <a:solidFill>
                  <a:prstClr val="black"/>
                </a:solidFill>
                <a:effectLst>
                  <a:innerShdw blurRad="76200" dist="25400" dir="13500000">
                    <a:prstClr val="black">
                      <a:alpha val="40000"/>
                    </a:prstClr>
                  </a:innerShdw>
                </a:effectLst>
              </a:rPr>
              <a:t> beschreibt eine </a:t>
            </a:r>
            <a:r>
              <a:rPr lang="de-DE" b="1" dirty="0">
                <a:solidFill>
                  <a:prstClr val="black"/>
                </a:solidFill>
                <a:effectLst>
                  <a:innerShdw blurRad="76200" dist="25400" dir="13500000">
                    <a:prstClr val="black">
                      <a:alpha val="40000"/>
                    </a:prstClr>
                  </a:innerShdw>
                </a:effectLst>
              </a:rPr>
              <a:t>Lernhandlung</a:t>
            </a:r>
            <a:r>
              <a:rPr lang="de-DE" dirty="0">
                <a:solidFill>
                  <a:prstClr val="black"/>
                </a:solidFill>
                <a:effectLst>
                  <a:innerShdw blurRad="76200" dist="25400" dir="13500000">
                    <a:prstClr val="black">
                      <a:alpha val="40000"/>
                    </a:prstClr>
                  </a:innerShdw>
                </a:effectLst>
              </a:rPr>
              <a:t>, bei der ein Anfangszustand in einen zu erzielenden Endzustand übertragen werden soll und die dabei durch bewusstes, intentionales Handeln und gedankliche Reflexion geprägt ist (vgl. </a:t>
            </a:r>
            <a:r>
              <a:rPr lang="de-DE" dirty="0" err="1">
                <a:solidFill>
                  <a:prstClr val="black"/>
                </a:solidFill>
                <a:effectLst>
                  <a:innerShdw blurRad="76200" dist="25400" dir="13500000">
                    <a:prstClr val="black">
                      <a:alpha val="40000"/>
                    </a:prstClr>
                  </a:innerShdw>
                </a:effectLst>
              </a:rPr>
              <a:t>Giest</a:t>
            </a:r>
            <a:r>
              <a:rPr lang="de-DE" dirty="0">
                <a:solidFill>
                  <a:prstClr val="black"/>
                </a:solidFill>
                <a:effectLst>
                  <a:innerShdw blurRad="76200" dist="25400" dir="13500000">
                    <a:prstClr val="black">
                      <a:alpha val="40000"/>
                    </a:prstClr>
                  </a:innerShdw>
                </a:effectLst>
              </a:rPr>
              <a:t> 2009, S. 79)</a:t>
            </a:r>
          </a:p>
          <a:p>
            <a:pPr marL="342900" indent="-342900">
              <a:lnSpc>
                <a:spcPct val="150000"/>
              </a:lnSpc>
              <a:buFont typeface="Wingdings" panose="05000000000000000000" pitchFamily="2" charset="2"/>
              <a:buChar char="§"/>
            </a:pPr>
            <a:r>
              <a:rPr lang="de-DE" dirty="0">
                <a:solidFill>
                  <a:prstClr val="black"/>
                </a:solidFill>
                <a:effectLst>
                  <a:innerShdw blurRad="76200" dist="25400" dir="13500000">
                    <a:prstClr val="black">
                      <a:alpha val="40000"/>
                    </a:prstClr>
                  </a:innerShdw>
                </a:effectLst>
              </a:rPr>
              <a:t> „Problemlösekompetenz bedeutet, dass die Problemlöser einen </a:t>
            </a:r>
            <a:r>
              <a:rPr lang="de-DE" b="1" dirty="0">
                <a:solidFill>
                  <a:prstClr val="black"/>
                </a:solidFill>
                <a:effectLst>
                  <a:innerShdw blurRad="76200" dist="25400" dir="13500000">
                    <a:prstClr val="black">
                      <a:alpha val="40000"/>
                    </a:prstClr>
                  </a:innerShdw>
                </a:effectLst>
              </a:rPr>
              <a:t>Lösungsweg suchen und sich auf den Lösungsprozess einlassen</a:t>
            </a:r>
            <a:r>
              <a:rPr lang="de-DE" dirty="0">
                <a:solidFill>
                  <a:prstClr val="black"/>
                </a:solidFill>
                <a:effectLst>
                  <a:innerShdw blurRad="76200" dist="25400" dir="13500000">
                    <a:prstClr val="black">
                      <a:alpha val="40000"/>
                    </a:prstClr>
                  </a:innerShdw>
                </a:effectLst>
              </a:rPr>
              <a:t> müssen. Sie müssen bereits </a:t>
            </a:r>
            <a:r>
              <a:rPr lang="de-DE" b="1" dirty="0">
                <a:solidFill>
                  <a:prstClr val="black"/>
                </a:solidFill>
                <a:effectLst>
                  <a:innerShdw blurRad="76200" dist="25400" dir="13500000">
                    <a:prstClr val="black">
                      <a:alpha val="40000"/>
                    </a:prstClr>
                  </a:innerShdw>
                </a:effectLst>
              </a:rPr>
              <a:t>Gelerntes aktivieren und organisieren</a:t>
            </a:r>
            <a:r>
              <a:rPr lang="de-DE" dirty="0">
                <a:solidFill>
                  <a:prstClr val="black"/>
                </a:solidFill>
                <a:effectLst>
                  <a:innerShdw blurRad="76200" dist="25400" dir="13500000">
                    <a:prstClr val="black">
                      <a:alpha val="40000"/>
                    </a:prstClr>
                  </a:innerShdw>
                </a:effectLst>
              </a:rPr>
              <a:t>. Hierbei wird deutlich, dass beim systematischen Aufbau von Problemlösekompetenz das Lernen und Anwenden von heuristischen Regeln und das </a:t>
            </a:r>
            <a:r>
              <a:rPr lang="de-DE" b="1" dirty="0">
                <a:solidFill>
                  <a:prstClr val="black"/>
                </a:solidFill>
                <a:effectLst>
                  <a:innerShdw blurRad="76200" dist="25400" dir="13500000">
                    <a:prstClr val="black">
                      <a:alpha val="40000"/>
                    </a:prstClr>
                  </a:innerShdw>
                </a:effectLst>
              </a:rPr>
              <a:t>„Eigenständig-Denken-Lernen“ </a:t>
            </a:r>
            <a:r>
              <a:rPr lang="de-DE" dirty="0">
                <a:solidFill>
                  <a:prstClr val="black"/>
                </a:solidFill>
                <a:effectLst>
                  <a:innerShdw blurRad="76200" dist="25400" dir="13500000">
                    <a:prstClr val="black">
                      <a:alpha val="40000"/>
                    </a:prstClr>
                  </a:innerShdw>
                </a:effectLst>
              </a:rPr>
              <a:t>im Vordergrund steht. Die Kompetenz, Probleme zu lösen, brauchen Kinder, Jugendliche und Erwachsene demnach immer dann, wenn Lösungen nicht naheliegend oder offensichtlich sind und deshalb strategisches Vorgehen zur Lösungsfindung notwendig ist. Die Kompetenz, Probleme zu lösen, zeigt sich darin, dass über </a:t>
            </a:r>
            <a:r>
              <a:rPr lang="de-DE" b="1" dirty="0">
                <a:solidFill>
                  <a:prstClr val="black"/>
                </a:solidFill>
                <a:effectLst>
                  <a:innerShdw blurRad="76200" dist="25400" dir="13500000">
                    <a:prstClr val="black">
                      <a:alpha val="40000"/>
                    </a:prstClr>
                  </a:innerShdw>
                </a:effectLst>
              </a:rPr>
              <a:t>geeignete Strategien zum Finden [von] Lösungsansätze[n] und -wege [n] verfügt </a:t>
            </a:r>
            <a:r>
              <a:rPr lang="de-DE" dirty="0">
                <a:solidFill>
                  <a:prstClr val="black"/>
                </a:solidFill>
                <a:effectLst>
                  <a:innerShdw blurRad="76200" dist="25400" dir="13500000">
                    <a:prstClr val="black">
                      <a:alpha val="40000"/>
                    </a:prstClr>
                  </a:innerShdw>
                </a:effectLst>
              </a:rPr>
              <a:t>und über diese </a:t>
            </a:r>
            <a:r>
              <a:rPr lang="de-DE" b="1" dirty="0">
                <a:solidFill>
                  <a:prstClr val="black"/>
                </a:solidFill>
                <a:effectLst>
                  <a:innerShdw blurRad="76200" dist="25400" dir="13500000">
                    <a:prstClr val="black">
                      <a:alpha val="40000"/>
                    </a:prstClr>
                  </a:innerShdw>
                </a:effectLst>
              </a:rPr>
              <a:t>Strategien reflektiert werden kann</a:t>
            </a:r>
            <a:r>
              <a:rPr lang="de-DE" dirty="0">
                <a:solidFill>
                  <a:prstClr val="black"/>
                </a:solidFill>
                <a:effectLst>
                  <a:innerShdw blurRad="76200" dist="25400" dir="13500000">
                    <a:prstClr val="black">
                      <a:alpha val="40000"/>
                    </a:prstClr>
                  </a:innerShdw>
                </a:effectLst>
              </a:rPr>
              <a:t>.“ (vgl. </a:t>
            </a:r>
            <a:r>
              <a:rPr lang="de-DE" dirty="0" err="1">
                <a:solidFill>
                  <a:prstClr val="black"/>
                </a:solidFill>
                <a:effectLst>
                  <a:innerShdw blurRad="76200" dist="25400" dir="13500000">
                    <a:prstClr val="black">
                      <a:alpha val="40000"/>
                    </a:prstClr>
                  </a:innerShdw>
                </a:effectLst>
              </a:rPr>
              <a:t>Kipman</a:t>
            </a:r>
            <a:r>
              <a:rPr lang="de-DE" dirty="0">
                <a:solidFill>
                  <a:prstClr val="black"/>
                </a:solidFill>
                <a:effectLst>
                  <a:innerShdw blurRad="76200" dist="25400" dir="13500000">
                    <a:prstClr val="black">
                      <a:alpha val="40000"/>
                    </a:prstClr>
                  </a:innerShdw>
                </a:effectLst>
              </a:rPr>
              <a:t> 2020, S. 12)</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40</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9066641" y="5979571"/>
            <a:ext cx="2865863" cy="738664"/>
          </a:xfrm>
          <a:prstGeom prst="rect">
            <a:avLst/>
          </a:prstGeom>
          <a:noFill/>
        </p:spPr>
        <p:txBody>
          <a:bodyPr wrap="square" rtlCol="0">
            <a:spAutoFit/>
          </a:bodyPr>
          <a:lstStyle/>
          <a:p>
            <a:pPr algn="r"/>
            <a:r>
              <a:rPr lang="de-DE" sz="1400" dirty="0">
                <a:solidFill>
                  <a:schemeClr val="bg1">
                    <a:lumMod val="50000"/>
                  </a:schemeClr>
                </a:solidFill>
              </a:rPr>
              <a:t>vgl. </a:t>
            </a:r>
            <a:r>
              <a:rPr lang="de-DE" sz="1400" dirty="0" err="1">
                <a:solidFill>
                  <a:schemeClr val="bg1">
                    <a:lumMod val="50000"/>
                  </a:schemeClr>
                </a:solidFill>
              </a:rPr>
              <a:t>Giest</a:t>
            </a:r>
            <a:r>
              <a:rPr lang="de-DE" sz="1400" dirty="0">
                <a:solidFill>
                  <a:schemeClr val="bg1">
                    <a:lumMod val="50000"/>
                  </a:schemeClr>
                </a:solidFill>
              </a:rPr>
              <a:t>, 2009</a:t>
            </a:r>
          </a:p>
          <a:p>
            <a:pPr algn="r"/>
            <a:r>
              <a:rPr lang="de-DE" sz="1400" dirty="0" err="1">
                <a:solidFill>
                  <a:schemeClr val="bg1">
                    <a:lumMod val="50000"/>
                  </a:schemeClr>
                </a:solidFill>
              </a:rPr>
              <a:t>Kipman</a:t>
            </a:r>
            <a:r>
              <a:rPr lang="de-DE" sz="1400" dirty="0">
                <a:solidFill>
                  <a:schemeClr val="bg1">
                    <a:lumMod val="50000"/>
                  </a:schemeClr>
                </a:solidFill>
              </a:rPr>
              <a:t>, 2020</a:t>
            </a:r>
          </a:p>
          <a:p>
            <a:pPr algn="r"/>
            <a:endParaRPr lang="de-DE" sz="1400" dirty="0">
              <a:solidFill>
                <a:schemeClr val="bg1">
                  <a:lumMod val="50000"/>
                </a:schemeClr>
              </a:solidFill>
            </a:endParaRP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1128970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Problemlösekompetenz</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351506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Im Kontext der heutigen, digital geprägten Welt ist Problemlösekompetenz höchstrelevant, denn:</a:t>
            </a:r>
          </a:p>
          <a:p>
            <a:pPr lvl="2">
              <a:lnSpc>
                <a:spcPct val="150000"/>
              </a:lnSpc>
            </a:pPr>
            <a:endParaRPr lang="de-DE" sz="2150" dirty="0">
              <a:solidFill>
                <a:prstClr val="black"/>
              </a:solidFill>
              <a:effectLst>
                <a:innerShdw blurRad="76200" dist="25400" dir="13500000">
                  <a:prstClr val="black">
                    <a:alpha val="40000"/>
                  </a:prstClr>
                </a:innerShdw>
              </a:effectLst>
            </a:endParaRPr>
          </a:p>
          <a:p>
            <a:pPr lvl="2">
              <a:lnSpc>
                <a:spcPct val="150000"/>
              </a:lnSpc>
            </a:pPr>
            <a:r>
              <a:rPr lang="de-DE" sz="2150" dirty="0">
                <a:solidFill>
                  <a:prstClr val="black"/>
                </a:solidFill>
                <a:effectLst>
                  <a:innerShdw blurRad="76200" dist="25400" dir="13500000">
                    <a:prstClr val="black">
                      <a:alpha val="40000"/>
                    </a:prstClr>
                  </a:innerShdw>
                </a:effectLst>
              </a:rPr>
              <a:t>„die Fähigkeit, über eine praktisch unendliche Menge von Objekten rational zu argumentieren, wird […] mit zunehmender Komplexität der technischen Infrastruktur unserer Gesellschaft immer wichtiger, […], um mit komplexen Systemen verständnisvoll umgehen [zu] können“ (</a:t>
            </a:r>
            <a:r>
              <a:rPr lang="de-DE" sz="2150" dirty="0" err="1">
                <a:solidFill>
                  <a:prstClr val="black"/>
                </a:solidFill>
                <a:effectLst>
                  <a:innerShdw blurRad="76200" dist="25400" dir="13500000">
                    <a:prstClr val="black">
                      <a:alpha val="40000"/>
                    </a:prstClr>
                  </a:innerShdw>
                </a:effectLst>
              </a:rPr>
              <a:t>Nievergelt</a:t>
            </a:r>
            <a:r>
              <a:rPr lang="de-DE" sz="2150" dirty="0">
                <a:solidFill>
                  <a:prstClr val="black"/>
                </a:solidFill>
                <a:effectLst>
                  <a:innerShdw blurRad="76200" dist="25400" dir="13500000">
                    <a:prstClr val="black">
                      <a:alpha val="40000"/>
                    </a:prstClr>
                  </a:innerShdw>
                </a:effectLst>
              </a:rPr>
              <a:t> 1999, S. 365).</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41</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vgl. </a:t>
            </a:r>
            <a:r>
              <a:rPr lang="de-DE" sz="1400" dirty="0" err="1">
                <a:solidFill>
                  <a:schemeClr val="bg1">
                    <a:lumMod val="50000"/>
                  </a:schemeClr>
                </a:solidFill>
              </a:rPr>
              <a:t>Nievergelt</a:t>
            </a:r>
            <a:r>
              <a:rPr lang="de-DE" sz="1400" dirty="0">
                <a:solidFill>
                  <a:schemeClr val="bg1">
                    <a:lumMod val="50000"/>
                  </a:schemeClr>
                </a:solidFill>
              </a:rPr>
              <a:t>, 1999</a:t>
            </a:r>
          </a:p>
          <a:p>
            <a:pPr algn="r"/>
            <a:endParaRPr lang="de-DE" sz="1400" dirty="0">
              <a:solidFill>
                <a:schemeClr val="bg1">
                  <a:lumMod val="50000"/>
                </a:schemeClr>
              </a:solidFill>
            </a:endParaRP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3721143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3BF287E0-317B-4A9A-BF1C-ABDE1CB36E46}"/>
              </a:ext>
            </a:extLst>
          </p:cNvPr>
          <p:cNvGrpSpPr/>
          <p:nvPr/>
        </p:nvGrpSpPr>
        <p:grpSpPr>
          <a:xfrm>
            <a:off x="7247430" y="3251053"/>
            <a:ext cx="4802258" cy="3825255"/>
            <a:chOff x="11113374" y="4915864"/>
            <a:chExt cx="2242146" cy="2199606"/>
          </a:xfrm>
        </p:grpSpPr>
        <p:grpSp>
          <p:nvGrpSpPr>
            <p:cNvPr id="7" name="Gruppieren 6">
              <a:extLst>
                <a:ext uri="{FF2B5EF4-FFF2-40B4-BE49-F238E27FC236}">
                  <a16:creationId xmlns:a16="http://schemas.microsoft.com/office/drawing/2014/main" id="{03487115-0AF5-4ACD-979E-ECBDB5743102}"/>
                </a:ext>
              </a:extLst>
            </p:cNvPr>
            <p:cNvGrpSpPr/>
            <p:nvPr/>
          </p:nvGrpSpPr>
          <p:grpSpPr>
            <a:xfrm>
              <a:off x="11113374" y="4915864"/>
              <a:ext cx="2242146" cy="2074074"/>
              <a:chOff x="11113374" y="4915864"/>
              <a:chExt cx="2242146" cy="2074074"/>
            </a:xfrm>
          </p:grpSpPr>
          <p:sp>
            <p:nvSpPr>
              <p:cNvPr id="58" name="Rectangle 38">
                <a:extLst>
                  <a:ext uri="{FF2B5EF4-FFF2-40B4-BE49-F238E27FC236}">
                    <a16:creationId xmlns:a16="http://schemas.microsoft.com/office/drawing/2014/main" id="{DE09F4CC-B8CA-4CBD-9288-05C0ED290DB8}"/>
                  </a:ext>
                </a:extLst>
              </p:cNvPr>
              <p:cNvSpPr/>
              <p:nvPr/>
            </p:nvSpPr>
            <p:spPr>
              <a:xfrm>
                <a:off x="11188416" y="4915864"/>
                <a:ext cx="2167104" cy="2074074"/>
              </a:xfrm>
              <a:prstGeom prst="rect">
                <a:avLst/>
              </a:prstGeom>
              <a:solidFill>
                <a:srgbClr val="C2C923">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 name="Rectangle 40">
                <a:extLst>
                  <a:ext uri="{FF2B5EF4-FFF2-40B4-BE49-F238E27FC236}">
                    <a16:creationId xmlns:a16="http://schemas.microsoft.com/office/drawing/2014/main" id="{AF78DDD4-A3FA-416C-A826-A0B192CBC155}"/>
                  </a:ext>
                </a:extLst>
              </p:cNvPr>
              <p:cNvSpPr/>
              <p:nvPr/>
            </p:nvSpPr>
            <p:spPr>
              <a:xfrm>
                <a:off x="11113374" y="4915864"/>
                <a:ext cx="71794" cy="2074073"/>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59" name="TextBox 39">
              <a:extLst>
                <a:ext uri="{FF2B5EF4-FFF2-40B4-BE49-F238E27FC236}">
                  <a16:creationId xmlns:a16="http://schemas.microsoft.com/office/drawing/2014/main" id="{212F827C-3725-4300-B60B-FC03219BDC84}"/>
                </a:ext>
              </a:extLst>
            </p:cNvPr>
            <p:cNvSpPr txBox="1"/>
            <p:nvPr/>
          </p:nvSpPr>
          <p:spPr>
            <a:xfrm>
              <a:off x="11209818" y="4982881"/>
              <a:ext cx="2145702" cy="2132589"/>
            </a:xfrm>
            <a:prstGeom prst="rect">
              <a:avLst/>
            </a:prstGeom>
            <a:noFill/>
          </p:spPr>
          <p:txBody>
            <a:bodyPr wrap="square" rtlCol="0">
              <a:spAutoFit/>
            </a:bodyPr>
            <a:lstStyle/>
            <a:p>
              <a:pPr defTabSz="914309">
                <a:defRPr/>
              </a:pPr>
              <a:r>
                <a:rPr lang="en-US" sz="1400" b="1" dirty="0" err="1">
                  <a:solidFill>
                    <a:srgbClr val="282F39"/>
                  </a:solidFill>
                  <a:latin typeface="Open Sans" panose="020B0606030504020204" pitchFamily="34" charset="0"/>
                </a:rPr>
                <a:t>Ausdenken</a:t>
              </a:r>
              <a:r>
                <a:rPr lang="en-US" sz="1400" b="1" dirty="0">
                  <a:solidFill>
                    <a:srgbClr val="282F39"/>
                  </a:solidFill>
                  <a:latin typeface="Open Sans" panose="020B0606030504020204" pitchFamily="34" charset="0"/>
                </a:rPr>
                <a:t> </a:t>
              </a:r>
              <a:r>
                <a:rPr lang="en-US" sz="1400" b="1" dirty="0" err="1">
                  <a:solidFill>
                    <a:srgbClr val="282F39"/>
                  </a:solidFill>
                  <a:latin typeface="Open Sans" panose="020B0606030504020204" pitchFamily="34" charset="0"/>
                </a:rPr>
                <a:t>eines</a:t>
              </a:r>
              <a:r>
                <a:rPr lang="en-US" sz="1400" b="1" dirty="0">
                  <a:solidFill>
                    <a:srgbClr val="282F39"/>
                  </a:solidFill>
                  <a:latin typeface="Open Sans" panose="020B0606030504020204" pitchFamily="34" charset="0"/>
                </a:rPr>
                <a:t> Plans</a:t>
              </a:r>
              <a:endParaRPr lang="en-GB" sz="1400" b="1" dirty="0">
                <a:solidFill>
                  <a:srgbClr val="282F39"/>
                </a:solidFill>
                <a:latin typeface="Noto Sans" panose="020B0502040504020204" pitchFamily="34"/>
                <a:ea typeface="Noto Sans" panose="020B0502040504020204" pitchFamily="34"/>
                <a:cs typeface="Noto Sans" panose="020B0502040504020204" pitchFamily="34"/>
              </a:endParaRPr>
            </a:p>
            <a:p>
              <a:pPr marL="285750" indent="-285750" defTabSz="914309">
                <a:buFont typeface="Wingdings" panose="05000000000000000000" pitchFamily="2" charset="2"/>
                <a:buChar char="§"/>
                <a:defRPr/>
              </a:pPr>
              <a:endParaRPr lang="de-DE" sz="1100" dirty="0">
                <a:solidFill>
                  <a:srgbClr val="282F39"/>
                </a:solidFill>
                <a:latin typeface="Open Sans" panose="020B0606030504020204" pitchFamily="34" charset="0"/>
              </a:endParaRP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Sind </a:t>
              </a:r>
              <a:r>
                <a:rPr lang="de-DE" sz="1400" b="1" dirty="0">
                  <a:solidFill>
                    <a:srgbClr val="282F39"/>
                  </a:solidFill>
                  <a:latin typeface="Open Sans" panose="020B0606030504020204" pitchFamily="34" charset="0"/>
                </a:rPr>
                <a:t>ähnliche Situationen </a:t>
              </a:r>
              <a:r>
                <a:rPr lang="de-DE" sz="1400" dirty="0">
                  <a:solidFill>
                    <a:srgbClr val="282F39"/>
                  </a:solidFill>
                  <a:latin typeface="Open Sans" panose="020B0606030504020204" pitchFamily="34" charset="0"/>
                </a:rPr>
                <a:t>bzw. Problemstellungen bekannt?</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Wie kann das Problem in </a:t>
              </a:r>
              <a:r>
                <a:rPr lang="de-DE" sz="1400" b="1" dirty="0">
                  <a:solidFill>
                    <a:srgbClr val="282F39"/>
                  </a:solidFill>
                  <a:latin typeface="Open Sans" panose="020B0606030504020204" pitchFamily="34" charset="0"/>
                </a:rPr>
                <a:t>Teilaspekte</a:t>
              </a:r>
              <a:r>
                <a:rPr lang="de-DE" sz="1400" dirty="0">
                  <a:solidFill>
                    <a:srgbClr val="282F39"/>
                  </a:solidFill>
                  <a:latin typeface="Open Sans" panose="020B0606030504020204" pitchFamily="34" charset="0"/>
                </a:rPr>
                <a:t> gegliedert werden? Sind </a:t>
              </a:r>
              <a:r>
                <a:rPr lang="de-DE" sz="1400" b="1" dirty="0">
                  <a:solidFill>
                    <a:srgbClr val="282F39"/>
                  </a:solidFill>
                  <a:latin typeface="Open Sans" panose="020B0606030504020204" pitchFamily="34" charset="0"/>
                </a:rPr>
                <a:t>Teilaspekte</a:t>
              </a:r>
              <a:r>
                <a:rPr lang="de-DE" sz="1400" dirty="0">
                  <a:solidFill>
                    <a:srgbClr val="282F39"/>
                  </a:solidFill>
                  <a:latin typeface="Open Sans" panose="020B0606030504020204" pitchFamily="34" charset="0"/>
                </a:rPr>
                <a:t> der Problemstellung auf Basis vorhandenen Wissens </a:t>
              </a:r>
              <a:r>
                <a:rPr lang="de-DE" sz="1400" b="1" dirty="0">
                  <a:solidFill>
                    <a:srgbClr val="282F39"/>
                  </a:solidFill>
                  <a:latin typeface="Open Sans" panose="020B0606030504020204" pitchFamily="34" charset="0"/>
                </a:rPr>
                <a:t>unmittelbar</a:t>
              </a:r>
              <a:r>
                <a:rPr lang="de-DE" sz="1400" dirty="0">
                  <a:solidFill>
                    <a:srgbClr val="282F39"/>
                  </a:solidFill>
                  <a:latin typeface="Open Sans" panose="020B0606030504020204" pitchFamily="34" charset="0"/>
                </a:rPr>
                <a:t> </a:t>
              </a:r>
              <a:r>
                <a:rPr lang="de-DE" sz="1400" b="1" dirty="0">
                  <a:solidFill>
                    <a:srgbClr val="282F39"/>
                  </a:solidFill>
                  <a:latin typeface="Open Sans" panose="020B0606030504020204" pitchFamily="34" charset="0"/>
                </a:rPr>
                <a:t>lösbar</a:t>
              </a:r>
              <a:r>
                <a:rPr lang="de-DE" sz="1400" dirty="0">
                  <a:solidFill>
                    <a:srgbClr val="282F39"/>
                  </a:solidFill>
                  <a:latin typeface="Open Sans" panose="020B0606030504020204" pitchFamily="34" charset="0"/>
                </a:rPr>
                <a:t>?</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Wie kann das </a:t>
              </a:r>
              <a:r>
                <a:rPr lang="de-DE" sz="1400" b="1" dirty="0">
                  <a:solidFill>
                    <a:srgbClr val="282F39"/>
                  </a:solidFill>
                  <a:latin typeface="Open Sans" panose="020B0606030504020204" pitchFamily="34" charset="0"/>
                </a:rPr>
                <a:t>weitere Vorgehen strukturiert </a:t>
              </a:r>
              <a:r>
                <a:rPr lang="de-DE" sz="1400" dirty="0">
                  <a:solidFill>
                    <a:srgbClr val="282F39"/>
                  </a:solidFill>
                  <a:latin typeface="Open Sans" panose="020B0606030504020204" pitchFamily="34" charset="0"/>
                </a:rPr>
                <a:t>werden? Welche </a:t>
              </a:r>
              <a:r>
                <a:rPr lang="de-DE" sz="1400" b="1" dirty="0">
                  <a:solidFill>
                    <a:srgbClr val="282F39"/>
                  </a:solidFill>
                  <a:latin typeface="Open Sans" panose="020B0606030504020204" pitchFamily="34" charset="0"/>
                </a:rPr>
                <a:t>einzelnen Schritte </a:t>
              </a:r>
              <a:r>
                <a:rPr lang="de-DE" sz="1400" dirty="0">
                  <a:solidFill>
                    <a:srgbClr val="282F39"/>
                  </a:solidFill>
                  <a:latin typeface="Open Sans" panose="020B0606030504020204" pitchFamily="34" charset="0"/>
                </a:rPr>
                <a:t>müssen durchgeführt werden?</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Gibt es Dinge, die </a:t>
              </a:r>
              <a:r>
                <a:rPr lang="de-DE" sz="1400" b="1" dirty="0">
                  <a:solidFill>
                    <a:srgbClr val="282F39"/>
                  </a:solidFill>
                  <a:latin typeface="Open Sans" panose="020B0606030504020204" pitchFamily="34" charset="0"/>
                </a:rPr>
                <a:t>mehrmals durchgeführt </a:t>
              </a:r>
              <a:r>
                <a:rPr lang="de-DE" sz="1400" dirty="0">
                  <a:solidFill>
                    <a:srgbClr val="282F39"/>
                  </a:solidFill>
                  <a:latin typeface="Open Sans" panose="020B0606030504020204" pitchFamily="34" charset="0"/>
                </a:rPr>
                <a:t>werden müssen? (algorithmisch: Schleifen)</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Müssen Dinge </a:t>
              </a:r>
              <a:r>
                <a:rPr lang="de-DE" sz="1400" b="1" dirty="0">
                  <a:solidFill>
                    <a:srgbClr val="282F39"/>
                  </a:solidFill>
                  <a:latin typeface="Open Sans" panose="020B0606030504020204" pitchFamily="34" charset="0"/>
                </a:rPr>
                <a:t>zwischenzeitlich abgefragt </a:t>
              </a:r>
              <a:r>
                <a:rPr lang="de-DE" sz="1400" dirty="0">
                  <a:solidFill>
                    <a:srgbClr val="282F39"/>
                  </a:solidFill>
                  <a:latin typeface="Open Sans" panose="020B0606030504020204" pitchFamily="34" charset="0"/>
                </a:rPr>
                <a:t>und muss jeweils verschieden weiter verfahren werden? (algorithmisch: Wenn-Dann-Bedingungen)</a:t>
              </a:r>
            </a:p>
            <a:p>
              <a:pPr defTabSz="914309">
                <a:defRPr/>
              </a:pPr>
              <a:endParaRPr lang="en-US" sz="1400" dirty="0">
                <a:solidFill>
                  <a:srgbClr val="282F39"/>
                </a:solidFill>
                <a:latin typeface="Open Sans" panose="020B0606030504020204" pitchFamily="34" charset="0"/>
              </a:endParaRPr>
            </a:p>
          </p:txBody>
        </p:sp>
      </p:grpSp>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Schritte des Problemlösens</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072845"/>
            <a:ext cx="11414184" cy="88036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dirty="0">
                <a:solidFill>
                  <a:prstClr val="black"/>
                </a:solidFill>
                <a:effectLst>
                  <a:innerShdw blurRad="76200" dist="25400" dir="13500000">
                    <a:prstClr val="black">
                      <a:alpha val="40000"/>
                    </a:prstClr>
                  </a:innerShdw>
                </a:effectLst>
              </a:rPr>
              <a:t>vielfältige Ansätze vorhanden, hier am Beispiel des in der Literatur Meistverwendeten:</a:t>
            </a:r>
          </a:p>
          <a:p>
            <a:pPr marL="342900" indent="-342900">
              <a:lnSpc>
                <a:spcPct val="150000"/>
              </a:lnSpc>
              <a:buFont typeface="Wingdings" panose="05000000000000000000" pitchFamily="2" charset="2"/>
              <a:buChar char="§"/>
            </a:pPr>
            <a:r>
              <a:rPr lang="de-DE" dirty="0" err="1">
                <a:solidFill>
                  <a:prstClr val="black"/>
                </a:solidFill>
                <a:effectLst>
                  <a:innerShdw blurRad="76200" dist="25400" dir="13500000">
                    <a:prstClr val="black">
                      <a:alpha val="40000"/>
                    </a:prstClr>
                  </a:innerShdw>
                </a:effectLst>
              </a:rPr>
              <a:t>Vierstufigkeit</a:t>
            </a:r>
            <a:r>
              <a:rPr lang="de-DE" dirty="0">
                <a:solidFill>
                  <a:prstClr val="black"/>
                </a:solidFill>
                <a:effectLst>
                  <a:innerShdw blurRad="76200" dist="25400" dir="13500000">
                    <a:prstClr val="black">
                      <a:alpha val="40000"/>
                    </a:prstClr>
                  </a:innerShdw>
                </a:effectLst>
              </a:rPr>
              <a:t> des Problemlöseprozesses nach </a:t>
            </a:r>
            <a:r>
              <a:rPr lang="de-DE" dirty="0" err="1">
                <a:solidFill>
                  <a:prstClr val="black"/>
                </a:solidFill>
                <a:effectLst>
                  <a:innerShdw blurRad="76200" dist="25400" dir="13500000">
                    <a:prstClr val="black">
                      <a:alpha val="40000"/>
                    </a:prstClr>
                  </a:innerShdw>
                </a:effectLst>
              </a:rPr>
              <a:t>Pólya</a:t>
            </a:r>
            <a:r>
              <a:rPr lang="de-DE" dirty="0">
                <a:solidFill>
                  <a:prstClr val="black"/>
                </a:solidFill>
                <a:effectLst>
                  <a:innerShdw blurRad="76200" dist="25400" dir="13500000">
                    <a:prstClr val="black">
                      <a:alpha val="40000"/>
                    </a:prstClr>
                  </a:innerShdw>
                </a:effectLst>
              </a:rPr>
              <a:t> (1995), </a:t>
            </a:r>
            <a:r>
              <a:rPr lang="de-DE" sz="1250" dirty="0">
                <a:solidFill>
                  <a:prstClr val="black"/>
                </a:solidFill>
                <a:effectLst>
                  <a:innerShdw blurRad="76200" dist="25400" dir="13500000">
                    <a:prstClr val="black">
                      <a:alpha val="40000"/>
                    </a:prstClr>
                  </a:innerShdw>
                </a:effectLst>
              </a:rPr>
              <a:t>vgl. bspw. </a:t>
            </a:r>
            <a:r>
              <a:rPr lang="de-DE" sz="1250" dirty="0" err="1">
                <a:solidFill>
                  <a:prstClr val="black"/>
                </a:solidFill>
                <a:effectLst>
                  <a:innerShdw blurRad="76200" dist="25400" dir="13500000">
                    <a:prstClr val="black">
                      <a:alpha val="40000"/>
                    </a:prstClr>
                  </a:innerShdw>
                </a:effectLst>
              </a:rPr>
              <a:t>Kipman</a:t>
            </a:r>
            <a:r>
              <a:rPr lang="de-DE" sz="1250" dirty="0">
                <a:solidFill>
                  <a:prstClr val="black"/>
                </a:solidFill>
                <a:effectLst>
                  <a:innerShdw blurRad="76200" dist="25400" dir="13500000">
                    <a:prstClr val="black">
                      <a:alpha val="40000"/>
                    </a:prstClr>
                  </a:innerShdw>
                </a:effectLst>
              </a:rPr>
              <a:t> 2020, S. 18 ff.; auf den außermathematischen Kontext adaptiert:</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42</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4" name="Group 12">
            <a:extLst>
              <a:ext uri="{FF2B5EF4-FFF2-40B4-BE49-F238E27FC236}">
                <a16:creationId xmlns:a16="http://schemas.microsoft.com/office/drawing/2014/main" id="{2B099786-527F-439E-8A81-E229D492EA3D}"/>
              </a:ext>
            </a:extLst>
          </p:cNvPr>
          <p:cNvGrpSpPr/>
          <p:nvPr/>
        </p:nvGrpSpPr>
        <p:grpSpPr>
          <a:xfrm flipH="1">
            <a:off x="3563295" y="2333173"/>
            <a:ext cx="3589249" cy="3535624"/>
            <a:chOff x="4308263" y="1974495"/>
            <a:chExt cx="3389211" cy="3117334"/>
          </a:xfrm>
        </p:grpSpPr>
        <p:sp>
          <p:nvSpPr>
            <p:cNvPr id="45" name="Rectangle 17">
              <a:extLst>
                <a:ext uri="{FF2B5EF4-FFF2-40B4-BE49-F238E27FC236}">
                  <a16:creationId xmlns:a16="http://schemas.microsoft.com/office/drawing/2014/main" id="{AFDF557C-9E23-497A-89E8-49FB42E947E0}"/>
                </a:ext>
              </a:extLst>
            </p:cNvPr>
            <p:cNvSpPr/>
            <p:nvPr/>
          </p:nvSpPr>
          <p:spPr>
            <a:xfrm>
              <a:off x="7118053" y="2551466"/>
              <a:ext cx="388339" cy="968170"/>
            </a:xfrm>
            <a:prstGeom prst="rect">
              <a:avLst/>
            </a:prstGeom>
            <a:solidFill>
              <a:srgbClr val="FCB414">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46" name="Group 13">
              <a:extLst>
                <a:ext uri="{FF2B5EF4-FFF2-40B4-BE49-F238E27FC236}">
                  <a16:creationId xmlns:a16="http://schemas.microsoft.com/office/drawing/2014/main" id="{74523341-0A96-4202-8D6B-9B5F3110EAFB}"/>
                </a:ext>
              </a:extLst>
            </p:cNvPr>
            <p:cNvGrpSpPr/>
            <p:nvPr/>
          </p:nvGrpSpPr>
          <p:grpSpPr>
            <a:xfrm rot="10800000">
              <a:off x="5800723" y="3140820"/>
              <a:ext cx="1896751" cy="1756652"/>
              <a:chOff x="6784763" y="2169880"/>
              <a:chExt cx="1896751" cy="1756652"/>
            </a:xfrm>
          </p:grpSpPr>
          <p:sp>
            <p:nvSpPr>
              <p:cNvPr id="53" name="Rectangle 14">
                <a:extLst>
                  <a:ext uri="{FF2B5EF4-FFF2-40B4-BE49-F238E27FC236}">
                    <a16:creationId xmlns:a16="http://schemas.microsoft.com/office/drawing/2014/main" id="{1DA2161D-42BD-4FA4-B194-9C4039CD10B7}"/>
                  </a:ext>
                </a:extLst>
              </p:cNvPr>
              <p:cNvSpPr/>
              <p:nvPr/>
            </p:nvSpPr>
            <p:spPr>
              <a:xfrm rot="16200000">
                <a:off x="7825867" y="1702573"/>
                <a:ext cx="388339" cy="1322954"/>
              </a:xfrm>
              <a:prstGeom prst="rect">
                <a:avLst/>
              </a:prstGeom>
              <a:solidFill>
                <a:srgbClr val="42AFB6">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Arrow: Left 1">
                <a:extLst>
                  <a:ext uri="{FF2B5EF4-FFF2-40B4-BE49-F238E27FC236}">
                    <a16:creationId xmlns:a16="http://schemas.microsoft.com/office/drawing/2014/main" id="{71D2CE30-6927-4EF0-9D0A-A315F82A80D9}"/>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7" name="Group 2">
              <a:extLst>
                <a:ext uri="{FF2B5EF4-FFF2-40B4-BE49-F238E27FC236}">
                  <a16:creationId xmlns:a16="http://schemas.microsoft.com/office/drawing/2014/main" id="{C584D820-BF0E-4A7F-AF4A-0570C70B42ED}"/>
                </a:ext>
              </a:extLst>
            </p:cNvPr>
            <p:cNvGrpSpPr/>
            <p:nvPr/>
          </p:nvGrpSpPr>
          <p:grpSpPr>
            <a:xfrm rot="16200000">
              <a:off x="4550228" y="3382088"/>
              <a:ext cx="1662830" cy="1756652"/>
              <a:chOff x="6784763" y="2169880"/>
              <a:chExt cx="1662830" cy="1756652"/>
            </a:xfrm>
          </p:grpSpPr>
          <p:sp>
            <p:nvSpPr>
              <p:cNvPr id="51" name="Rectangle 10">
                <a:extLst>
                  <a:ext uri="{FF2B5EF4-FFF2-40B4-BE49-F238E27FC236}">
                    <a16:creationId xmlns:a16="http://schemas.microsoft.com/office/drawing/2014/main" id="{3C6F8BAE-AD2C-4DE2-9688-AF77B7026492}"/>
                  </a:ext>
                </a:extLst>
              </p:cNvPr>
              <p:cNvSpPr/>
              <p:nvPr/>
            </p:nvSpPr>
            <p:spPr>
              <a:xfrm rot="16200000">
                <a:off x="7708906" y="1819533"/>
                <a:ext cx="388339" cy="1089034"/>
              </a:xfrm>
              <a:prstGeom prst="rect">
                <a:avLst/>
              </a:prstGeom>
              <a:solidFill>
                <a:srgbClr val="C2C923">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2" name="Arrow: Left 1">
                <a:extLst>
                  <a:ext uri="{FF2B5EF4-FFF2-40B4-BE49-F238E27FC236}">
                    <a16:creationId xmlns:a16="http://schemas.microsoft.com/office/drawing/2014/main" id="{70F42E99-F93D-4367-8C90-F53C24C0D310}"/>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48" name="Rectangle 8">
              <a:extLst>
                <a:ext uri="{FF2B5EF4-FFF2-40B4-BE49-F238E27FC236}">
                  <a16:creationId xmlns:a16="http://schemas.microsoft.com/office/drawing/2014/main" id="{FB3DE1E9-15B0-48C8-B018-A6DC1695E4E2}"/>
                </a:ext>
              </a:extLst>
            </p:cNvPr>
            <p:cNvSpPr/>
            <p:nvPr/>
          </p:nvSpPr>
          <p:spPr>
            <a:xfrm rot="16200000">
              <a:off x="5344866" y="1707072"/>
              <a:ext cx="388339" cy="1313955"/>
            </a:xfrm>
            <a:prstGeom prst="rect">
              <a:avLst/>
            </a:prstGeom>
            <a:solidFill>
              <a:srgbClr val="CB1B4A">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9" name="Arrow: Left 1">
              <a:extLst>
                <a:ext uri="{FF2B5EF4-FFF2-40B4-BE49-F238E27FC236}">
                  <a16:creationId xmlns:a16="http://schemas.microsoft.com/office/drawing/2014/main" id="{9629E616-0F25-4FC1-B92B-9195838FC88E}"/>
                </a:ext>
              </a:extLst>
            </p:cNvPr>
            <p:cNvSpPr/>
            <p:nvPr/>
          </p:nvSpPr>
          <p:spPr>
            <a:xfrm rot="10800000" flipH="1">
              <a:off x="5752916" y="1974495"/>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0" name="Arrow: Left 1">
              <a:extLst>
                <a:ext uri="{FF2B5EF4-FFF2-40B4-BE49-F238E27FC236}">
                  <a16:creationId xmlns:a16="http://schemas.microsoft.com/office/drawing/2014/main" id="{EEFD9D8F-C4DA-40DC-A193-603514FAFDD0}"/>
                </a:ext>
              </a:extLst>
            </p:cNvPr>
            <p:cNvSpPr/>
            <p:nvPr/>
          </p:nvSpPr>
          <p:spPr>
            <a:xfrm rot="5400000" flipH="1">
              <a:off x="38179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 name="Gruppieren 4">
            <a:extLst>
              <a:ext uri="{FF2B5EF4-FFF2-40B4-BE49-F238E27FC236}">
                <a16:creationId xmlns:a16="http://schemas.microsoft.com/office/drawing/2014/main" id="{BEC27676-57C8-43FD-B967-74395C152C4B}"/>
              </a:ext>
            </a:extLst>
          </p:cNvPr>
          <p:cNvGrpSpPr/>
          <p:nvPr/>
        </p:nvGrpSpPr>
        <p:grpSpPr>
          <a:xfrm>
            <a:off x="401440" y="1971702"/>
            <a:ext cx="3264511" cy="2809850"/>
            <a:chOff x="525327" y="1842172"/>
            <a:chExt cx="2314941" cy="1504175"/>
          </a:xfrm>
        </p:grpSpPr>
        <p:sp>
          <p:nvSpPr>
            <p:cNvPr id="61" name="Rectangle 42">
              <a:extLst>
                <a:ext uri="{FF2B5EF4-FFF2-40B4-BE49-F238E27FC236}">
                  <a16:creationId xmlns:a16="http://schemas.microsoft.com/office/drawing/2014/main" id="{9DA64384-C681-4220-A314-28FF23DDE2ED}"/>
                </a:ext>
              </a:extLst>
            </p:cNvPr>
            <p:cNvSpPr/>
            <p:nvPr/>
          </p:nvSpPr>
          <p:spPr>
            <a:xfrm>
              <a:off x="600369" y="1842172"/>
              <a:ext cx="2167104" cy="1201448"/>
            </a:xfrm>
            <a:prstGeom prst="rect">
              <a:avLst/>
            </a:prstGeom>
            <a:solidFill>
              <a:srgbClr val="FCB414">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 name="TextBox 43">
              <a:extLst>
                <a:ext uri="{FF2B5EF4-FFF2-40B4-BE49-F238E27FC236}">
                  <a16:creationId xmlns:a16="http://schemas.microsoft.com/office/drawing/2014/main" id="{77A03900-24EA-4654-92FE-62CC40539D9D}"/>
                </a:ext>
              </a:extLst>
            </p:cNvPr>
            <p:cNvSpPr txBox="1"/>
            <p:nvPr/>
          </p:nvSpPr>
          <p:spPr>
            <a:xfrm>
              <a:off x="609864" y="1912938"/>
              <a:ext cx="2230404" cy="1433409"/>
            </a:xfrm>
            <a:prstGeom prst="rect">
              <a:avLst/>
            </a:prstGeom>
            <a:noFill/>
          </p:spPr>
          <p:txBody>
            <a:bodyPr wrap="square" rtlCol="0">
              <a:spAutoFit/>
            </a:bodyPr>
            <a:lstStyle/>
            <a:p>
              <a:pPr defTabSz="914309">
                <a:defRPr/>
              </a:pPr>
              <a:r>
                <a:rPr lang="en-US" sz="1400" b="1" dirty="0" err="1">
                  <a:solidFill>
                    <a:srgbClr val="282F39"/>
                  </a:solidFill>
                  <a:latin typeface="Open Sans" panose="020B0606030504020204" pitchFamily="34" charset="0"/>
                </a:rPr>
                <a:t>Rückschau</a:t>
              </a:r>
              <a:r>
                <a:rPr lang="en-US" sz="1400" b="1" dirty="0">
                  <a:solidFill>
                    <a:srgbClr val="282F39"/>
                  </a:solidFill>
                  <a:latin typeface="Open Sans" panose="020B0606030504020204" pitchFamily="34" charset="0"/>
                </a:rPr>
                <a:t> / </a:t>
              </a:r>
              <a:r>
                <a:rPr lang="de-DE" sz="1400" b="1" dirty="0">
                  <a:solidFill>
                    <a:srgbClr val="282F39"/>
                  </a:solidFill>
                  <a:latin typeface="Open Sans" panose="020B0606030504020204" pitchFamily="34" charset="0"/>
                  <a:ea typeface="Noto Sans" panose="020B0502040504020204" pitchFamily="34"/>
                  <a:cs typeface="Noto Sans" panose="020B0502040504020204" pitchFamily="34"/>
                </a:rPr>
                <a:t>Bewertung der Problemlösung</a:t>
              </a:r>
            </a:p>
            <a:p>
              <a:pPr defTabSz="914309">
                <a:defRPr/>
              </a:pPr>
              <a:endParaRPr lang="de-DE" sz="1400" b="1"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ea typeface="Noto Sans" panose="020B0502040504020204" pitchFamily="34"/>
                  <a:cs typeface="Noto Sans" panose="020B0502040504020204" pitchFamily="34"/>
                </a:rPr>
                <a:t>Wurde das Ziel erreicht?</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ea typeface="Noto Sans" panose="020B0502040504020204" pitchFamily="34"/>
                  <a:cs typeface="Noto Sans" panose="020B0502040504020204" pitchFamily="34"/>
                </a:rPr>
                <a:t>War der </a:t>
              </a:r>
              <a:r>
                <a:rPr lang="de-DE" sz="1400" dirty="0" err="1">
                  <a:solidFill>
                    <a:srgbClr val="282F39"/>
                  </a:solidFill>
                  <a:latin typeface="Open Sans" panose="020B0606030504020204" pitchFamily="34" charset="0"/>
                  <a:ea typeface="Noto Sans" panose="020B0502040504020204" pitchFamily="34"/>
                  <a:cs typeface="Noto Sans" panose="020B0502040504020204" pitchFamily="34"/>
                </a:rPr>
                <a:t>Probemlöseprozess</a:t>
              </a:r>
              <a:r>
                <a:rPr lang="de-DE" sz="1400" dirty="0">
                  <a:solidFill>
                    <a:srgbClr val="282F39"/>
                  </a:solidFill>
                  <a:latin typeface="Open Sans" panose="020B0606030504020204" pitchFamily="34" charset="0"/>
                  <a:ea typeface="Noto Sans" panose="020B0502040504020204" pitchFamily="34"/>
                  <a:cs typeface="Noto Sans" panose="020B0502040504020204" pitchFamily="34"/>
                </a:rPr>
                <a:t> effektiv?</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ea typeface="Noto Sans" panose="020B0502040504020204" pitchFamily="34"/>
                  <a:cs typeface="Noto Sans" panose="020B0502040504020204" pitchFamily="34"/>
                </a:rPr>
                <a:t>Besteht eine Möglichkeit zur Kontrolle (bspw. Ableitung über verschiedene andere Wege)?</a:t>
              </a:r>
            </a:p>
            <a:p>
              <a:pPr defTabSz="914309">
                <a:defRPr/>
              </a:pPr>
              <a:endParaRPr lang="en-US"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defTabSz="914309">
                <a:defRPr/>
              </a:pPr>
              <a:endParaRPr lang="en-US" sz="1400" dirty="0">
                <a:solidFill>
                  <a:srgbClr val="282F39"/>
                </a:solidFill>
                <a:latin typeface="Open Sans" panose="020B0606030504020204" pitchFamily="34" charset="0"/>
                <a:ea typeface="Noto Sans" panose="020B0502040504020204" pitchFamily="34"/>
                <a:cs typeface="Noto Sans" panose="020B0502040504020204" pitchFamily="34"/>
              </a:endParaRPr>
            </a:p>
            <a:p>
              <a:pPr defTabSz="914309">
                <a:defRPr/>
              </a:pPr>
              <a:endParaRPr lang="en-GB" sz="14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63" name="Rectangle 44">
              <a:extLst>
                <a:ext uri="{FF2B5EF4-FFF2-40B4-BE49-F238E27FC236}">
                  <a16:creationId xmlns:a16="http://schemas.microsoft.com/office/drawing/2014/main" id="{A1E9906E-C854-47ED-B64E-E133F7DEAD50}"/>
                </a:ext>
              </a:extLst>
            </p:cNvPr>
            <p:cNvSpPr/>
            <p:nvPr/>
          </p:nvSpPr>
          <p:spPr>
            <a:xfrm>
              <a:off x="525327" y="1842172"/>
              <a:ext cx="71794" cy="1201448"/>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6" name="Gruppieren 5">
            <a:extLst>
              <a:ext uri="{FF2B5EF4-FFF2-40B4-BE49-F238E27FC236}">
                <a16:creationId xmlns:a16="http://schemas.microsoft.com/office/drawing/2014/main" id="{0EE3312B-5522-432A-8A3E-6C79984F5D0D}"/>
              </a:ext>
            </a:extLst>
          </p:cNvPr>
          <p:cNvGrpSpPr/>
          <p:nvPr/>
        </p:nvGrpSpPr>
        <p:grpSpPr>
          <a:xfrm>
            <a:off x="375548" y="4398794"/>
            <a:ext cx="3161856" cy="2347176"/>
            <a:chOff x="525327" y="5203839"/>
            <a:chExt cx="2242146" cy="1536428"/>
          </a:xfrm>
        </p:grpSpPr>
        <p:sp>
          <p:nvSpPr>
            <p:cNvPr id="64" name="Rectangle 45">
              <a:extLst>
                <a:ext uri="{FF2B5EF4-FFF2-40B4-BE49-F238E27FC236}">
                  <a16:creationId xmlns:a16="http://schemas.microsoft.com/office/drawing/2014/main" id="{A988FFAB-0C03-43F6-A6A9-D6209EBDFFBE}"/>
                </a:ext>
              </a:extLst>
            </p:cNvPr>
            <p:cNvSpPr/>
            <p:nvPr/>
          </p:nvSpPr>
          <p:spPr>
            <a:xfrm>
              <a:off x="600369" y="5203840"/>
              <a:ext cx="2167104" cy="1366600"/>
            </a:xfrm>
            <a:prstGeom prst="rect">
              <a:avLst/>
            </a:prstGeom>
            <a:solidFill>
              <a:srgbClr val="42AFB6">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 name="TextBox 46">
              <a:extLst>
                <a:ext uri="{FF2B5EF4-FFF2-40B4-BE49-F238E27FC236}">
                  <a16:creationId xmlns:a16="http://schemas.microsoft.com/office/drawing/2014/main" id="{85615FF1-92EB-4602-8F06-17AD587CD496}"/>
                </a:ext>
              </a:extLst>
            </p:cNvPr>
            <p:cNvSpPr txBox="1"/>
            <p:nvPr/>
          </p:nvSpPr>
          <p:spPr>
            <a:xfrm>
              <a:off x="633924" y="5269564"/>
              <a:ext cx="2048216" cy="1470703"/>
            </a:xfrm>
            <a:prstGeom prst="rect">
              <a:avLst/>
            </a:prstGeom>
            <a:noFill/>
          </p:spPr>
          <p:txBody>
            <a:bodyPr wrap="square" rtlCol="0">
              <a:spAutoFit/>
            </a:bodyPr>
            <a:lstStyle/>
            <a:p>
              <a:pPr defTabSz="914309">
                <a:defRPr/>
              </a:pPr>
              <a:r>
                <a:rPr lang="en-US" sz="1400" b="1" dirty="0" err="1">
                  <a:solidFill>
                    <a:srgbClr val="282F39"/>
                  </a:solidFill>
                  <a:latin typeface="Open Sans" panose="020B0606030504020204" pitchFamily="34" charset="0"/>
                </a:rPr>
                <a:t>Ausführen</a:t>
              </a:r>
              <a:r>
                <a:rPr lang="en-US" sz="1400" b="1" dirty="0">
                  <a:solidFill>
                    <a:srgbClr val="282F39"/>
                  </a:solidFill>
                  <a:latin typeface="Open Sans" panose="020B0606030504020204" pitchFamily="34" charset="0"/>
                </a:rPr>
                <a:t> des Plans</a:t>
              </a:r>
            </a:p>
            <a:p>
              <a:pPr defTabSz="914309">
                <a:defRPr/>
              </a:pPr>
              <a:endParaRPr lang="en-US" sz="1400" dirty="0">
                <a:solidFill>
                  <a:srgbClr val="282F39"/>
                </a:solidFill>
                <a:latin typeface="Open Sans" panose="020B0606030504020204" pitchFamily="34" charset="0"/>
              </a:endParaRP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Sind die Lösungsschritte eindeutig und vollständig definiert? </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Sind die Lösungsschritte korrekt? Kann dies bewiesen werden?</a:t>
              </a:r>
            </a:p>
            <a:p>
              <a:pPr defTabSz="914309">
                <a:defRPr/>
              </a:pPr>
              <a:endParaRPr lang="en-US" sz="1400" dirty="0">
                <a:solidFill>
                  <a:srgbClr val="282F39"/>
                </a:solidFill>
                <a:latin typeface="Open Sans" panose="020B0606030504020204" pitchFamily="34" charset="0"/>
              </a:endParaRPr>
            </a:p>
            <a:p>
              <a:pPr defTabSz="914309">
                <a:defRPr/>
              </a:pPr>
              <a:endParaRPr lang="en-GB" sz="14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66" name="Rectangle 47">
              <a:extLst>
                <a:ext uri="{FF2B5EF4-FFF2-40B4-BE49-F238E27FC236}">
                  <a16:creationId xmlns:a16="http://schemas.microsoft.com/office/drawing/2014/main" id="{CF331330-74F4-45BE-AEF2-A9A120EC6DB9}"/>
                </a:ext>
              </a:extLst>
            </p:cNvPr>
            <p:cNvSpPr/>
            <p:nvPr/>
          </p:nvSpPr>
          <p:spPr>
            <a:xfrm>
              <a:off x="525327" y="5203839"/>
              <a:ext cx="71794" cy="1366599"/>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67" name="TextBox 48">
            <a:extLst>
              <a:ext uri="{FF2B5EF4-FFF2-40B4-BE49-F238E27FC236}">
                <a16:creationId xmlns:a16="http://schemas.microsoft.com/office/drawing/2014/main" id="{74F3983D-4B7D-44E9-9A3F-9E6460A86E30}"/>
              </a:ext>
            </a:extLst>
          </p:cNvPr>
          <p:cNvSpPr txBox="1"/>
          <p:nvPr/>
        </p:nvSpPr>
        <p:spPr>
          <a:xfrm>
            <a:off x="3864748" y="3724804"/>
            <a:ext cx="3081230" cy="707886"/>
          </a:xfrm>
          <a:prstGeom prst="rect">
            <a:avLst/>
          </a:prstGeom>
          <a:noFill/>
        </p:spPr>
        <p:txBody>
          <a:bodyPr wrap="square" rtlCol="0">
            <a:spAutoFit/>
          </a:bodyPr>
          <a:lstStyle/>
          <a:p>
            <a:pPr algn="ctr" defTabSz="914309">
              <a:defRPr/>
            </a:pPr>
            <a:r>
              <a:rPr lang="en-US" sz="2000" b="1" dirty="0" err="1">
                <a:solidFill>
                  <a:srgbClr val="282F39"/>
                </a:solidFill>
                <a:latin typeface="Open Sans" panose="020B0606030504020204" pitchFamily="34" charset="0"/>
              </a:rPr>
              <a:t>Schritte</a:t>
            </a:r>
            <a:r>
              <a:rPr lang="en-US" sz="2000" b="1" dirty="0">
                <a:solidFill>
                  <a:srgbClr val="282F39"/>
                </a:solidFill>
                <a:latin typeface="Open Sans" panose="020B0606030504020204" pitchFamily="34" charset="0"/>
              </a:rPr>
              <a:t> des </a:t>
            </a:r>
            <a:r>
              <a:rPr lang="en-US" sz="2000" b="1" dirty="0" err="1">
                <a:solidFill>
                  <a:srgbClr val="282F39"/>
                </a:solidFill>
                <a:latin typeface="Open Sans" panose="020B0606030504020204" pitchFamily="34" charset="0"/>
              </a:rPr>
              <a:t>Problemlösens</a:t>
            </a:r>
            <a:endParaRPr lang="en-GB" sz="2000" b="1" dirty="0">
              <a:solidFill>
                <a:srgbClr val="282F39"/>
              </a:solidFill>
              <a:latin typeface="Noto Sans" panose="020B0502040504020204" pitchFamily="34"/>
              <a:ea typeface="Noto Sans" panose="020B0502040504020204" pitchFamily="34"/>
              <a:cs typeface="Noto Sans" panose="020B0502040504020204" pitchFamily="34"/>
            </a:endParaRPr>
          </a:p>
        </p:txBody>
      </p:sp>
      <p:grpSp>
        <p:nvGrpSpPr>
          <p:cNvPr id="68" name="Gruppieren 67">
            <a:extLst>
              <a:ext uri="{FF2B5EF4-FFF2-40B4-BE49-F238E27FC236}">
                <a16:creationId xmlns:a16="http://schemas.microsoft.com/office/drawing/2014/main" id="{05087EC9-C46F-4664-86F2-57316C8C499F}"/>
              </a:ext>
            </a:extLst>
          </p:cNvPr>
          <p:cNvGrpSpPr/>
          <p:nvPr/>
        </p:nvGrpSpPr>
        <p:grpSpPr>
          <a:xfrm>
            <a:off x="7252249" y="1960983"/>
            <a:ext cx="4904711" cy="1229811"/>
            <a:chOff x="7252249" y="1960983"/>
            <a:chExt cx="4904711" cy="1229811"/>
          </a:xfrm>
        </p:grpSpPr>
        <p:grpSp>
          <p:nvGrpSpPr>
            <p:cNvPr id="2" name="Gruppieren 1">
              <a:extLst>
                <a:ext uri="{FF2B5EF4-FFF2-40B4-BE49-F238E27FC236}">
                  <a16:creationId xmlns:a16="http://schemas.microsoft.com/office/drawing/2014/main" id="{725E58E9-4EB4-46A3-9818-B785D5825730}"/>
                </a:ext>
              </a:extLst>
            </p:cNvPr>
            <p:cNvGrpSpPr/>
            <p:nvPr/>
          </p:nvGrpSpPr>
          <p:grpSpPr>
            <a:xfrm>
              <a:off x="7252249" y="1960983"/>
              <a:ext cx="4796876" cy="1229811"/>
              <a:chOff x="11113374" y="1554195"/>
              <a:chExt cx="2242146" cy="863296"/>
            </a:xfrm>
          </p:grpSpPr>
          <p:sp>
            <p:nvSpPr>
              <p:cNvPr id="55" name="Rectangle 22">
                <a:extLst>
                  <a:ext uri="{FF2B5EF4-FFF2-40B4-BE49-F238E27FC236}">
                    <a16:creationId xmlns:a16="http://schemas.microsoft.com/office/drawing/2014/main" id="{64870FAA-A1D3-4B21-B1EC-D91B82531C31}"/>
                  </a:ext>
                </a:extLst>
              </p:cNvPr>
              <p:cNvSpPr/>
              <p:nvPr/>
            </p:nvSpPr>
            <p:spPr>
              <a:xfrm>
                <a:off x="11188416" y="1554195"/>
                <a:ext cx="2167104" cy="863296"/>
              </a:xfrm>
              <a:prstGeom prst="rect">
                <a:avLst/>
              </a:prstGeom>
              <a:solidFill>
                <a:srgbClr val="CB1B4A">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TextBox 28">
                <a:extLst>
                  <a:ext uri="{FF2B5EF4-FFF2-40B4-BE49-F238E27FC236}">
                    <a16:creationId xmlns:a16="http://schemas.microsoft.com/office/drawing/2014/main" id="{08DC0078-6019-4CEE-A4B9-346ADA81AFDD}"/>
                  </a:ext>
                </a:extLst>
              </p:cNvPr>
              <p:cNvSpPr txBox="1"/>
              <p:nvPr/>
            </p:nvSpPr>
            <p:spPr>
              <a:xfrm>
                <a:off x="11238970" y="1596496"/>
                <a:ext cx="2054252" cy="820995"/>
              </a:xfrm>
              <a:prstGeom prst="rect">
                <a:avLst/>
              </a:prstGeom>
              <a:noFill/>
            </p:spPr>
            <p:txBody>
              <a:bodyPr wrap="square" rtlCol="0">
                <a:spAutoFit/>
              </a:bodyPr>
              <a:lstStyle/>
              <a:p>
                <a:pPr defTabSz="914309">
                  <a:defRPr/>
                </a:pPr>
                <a:r>
                  <a:rPr lang="de-DE" sz="1400" b="1" dirty="0">
                    <a:solidFill>
                      <a:srgbClr val="282F39"/>
                    </a:solidFill>
                    <a:latin typeface="Open Sans" panose="020B0606030504020204" pitchFamily="34" charset="0"/>
                  </a:rPr>
                  <a:t>Verstehen der Aufgabe / des Problems</a:t>
                </a:r>
              </a:p>
              <a:p>
                <a:pPr defTabSz="914309">
                  <a:defRPr/>
                </a:pPr>
                <a:endParaRPr lang="de-DE" sz="1400" b="1" dirty="0">
                  <a:solidFill>
                    <a:srgbClr val="282F39"/>
                  </a:solidFill>
                  <a:latin typeface="Open Sans" panose="020B0606030504020204" pitchFamily="34" charset="0"/>
                  <a:ea typeface="Noto Sans" panose="020B0502040504020204" pitchFamily="34"/>
                  <a:cs typeface="Noto Sans" panose="020B0502040504020204" pitchFamily="34"/>
                </a:endParaRP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Was ist unbekannt? </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Was ist gegeben?</a:t>
                </a:r>
              </a:p>
              <a:p>
                <a:pPr defTabSz="914309">
                  <a:defRPr/>
                </a:pPr>
                <a:endParaRPr lang="de-DE" sz="1400" dirty="0">
                  <a:solidFill>
                    <a:srgbClr val="282F39"/>
                  </a:solidFill>
                  <a:latin typeface="Open Sans" panose="020B0606030504020204" pitchFamily="34" charset="0"/>
                </a:endParaRPr>
              </a:p>
            </p:txBody>
          </p:sp>
          <p:sp>
            <p:nvSpPr>
              <p:cNvPr id="57" name="Rectangle 33">
                <a:extLst>
                  <a:ext uri="{FF2B5EF4-FFF2-40B4-BE49-F238E27FC236}">
                    <a16:creationId xmlns:a16="http://schemas.microsoft.com/office/drawing/2014/main" id="{838ADDF6-B23B-4AF6-B188-325154A5481D}"/>
                  </a:ext>
                </a:extLst>
              </p:cNvPr>
              <p:cNvSpPr/>
              <p:nvPr/>
            </p:nvSpPr>
            <p:spPr>
              <a:xfrm>
                <a:off x="11113374" y="1554195"/>
                <a:ext cx="71794" cy="863296"/>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12" name="Rechteck 11">
              <a:extLst>
                <a:ext uri="{FF2B5EF4-FFF2-40B4-BE49-F238E27FC236}">
                  <a16:creationId xmlns:a16="http://schemas.microsoft.com/office/drawing/2014/main" id="{6F59ECB1-01A7-4E44-9D3B-2F8CFD09F302}"/>
                </a:ext>
              </a:extLst>
            </p:cNvPr>
            <p:cNvSpPr/>
            <p:nvPr/>
          </p:nvSpPr>
          <p:spPr>
            <a:xfrm>
              <a:off x="9481666" y="2452129"/>
              <a:ext cx="2675294" cy="738664"/>
            </a:xfrm>
            <a:prstGeom prst="rect">
              <a:avLst/>
            </a:prstGeom>
          </p:spPr>
          <p:txBody>
            <a:bodyPr wrap="square">
              <a:spAutoFit/>
            </a:bodyPr>
            <a:lstStyle/>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Wie lautet die Bedingung?</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Was ist das Ziel?</a:t>
              </a:r>
            </a:p>
            <a:p>
              <a:pPr marL="285750" indent="-285750" defTabSz="914309">
                <a:buFont typeface="Wingdings" panose="05000000000000000000" pitchFamily="2" charset="2"/>
                <a:buChar char="§"/>
                <a:defRPr/>
              </a:pPr>
              <a:r>
                <a:rPr lang="de-DE" sz="1400" dirty="0">
                  <a:solidFill>
                    <a:srgbClr val="282F39"/>
                  </a:solidFill>
                  <a:latin typeface="Open Sans" panose="020B0606030504020204" pitchFamily="34" charset="0"/>
                </a:rPr>
                <a:t>…</a:t>
              </a:r>
            </a:p>
          </p:txBody>
        </p:sp>
      </p:grpSp>
      <p:sp>
        <p:nvSpPr>
          <p:cNvPr id="69" name="Rechteck 68">
            <a:extLst>
              <a:ext uri="{FF2B5EF4-FFF2-40B4-BE49-F238E27FC236}">
                <a16:creationId xmlns:a16="http://schemas.microsoft.com/office/drawing/2014/main" id="{09B5EC28-D5C9-45BD-B5C5-74AE4E6F796A}"/>
              </a:ext>
            </a:extLst>
          </p:cNvPr>
          <p:cNvSpPr/>
          <p:nvPr/>
        </p:nvSpPr>
        <p:spPr>
          <a:xfrm>
            <a:off x="0" y="6562501"/>
            <a:ext cx="6692306" cy="307777"/>
          </a:xfrm>
          <a:prstGeom prst="rect">
            <a:avLst/>
          </a:prstGeom>
        </p:spPr>
        <p:txBody>
          <a:bodyPr wrap="square">
            <a:spAutoFit/>
          </a:bodyPr>
          <a:lstStyle/>
          <a:p>
            <a:pPr algn="r">
              <a:spcAft>
                <a:spcPts val="0"/>
              </a:spcAft>
            </a:pPr>
            <a:r>
              <a:rPr lang="de-DE" sz="1400" i="1" dirty="0">
                <a:solidFill>
                  <a:srgbClr val="7F7F7F"/>
                </a:solidFill>
                <a:latin typeface="Calibri" panose="020F0502020204030204" pitchFamily="34" charset="0"/>
                <a:ea typeface="Calibri" panose="020F0502020204030204" pitchFamily="34" charset="0"/>
                <a:cs typeface="Times New Roman" panose="02020603050405020304" pitchFamily="18" charset="0"/>
              </a:rPr>
              <a:t>Strategien zur Problemlösung / zum Weiterlesen: </a:t>
            </a:r>
            <a:r>
              <a:rPr lang="de-DE" sz="1400" i="1"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Giest</a:t>
            </a:r>
            <a:r>
              <a:rPr lang="de-DE" sz="1400" i="1" dirty="0">
                <a:solidFill>
                  <a:srgbClr val="7F7F7F"/>
                </a:solidFill>
                <a:latin typeface="Calibri" panose="020F0502020204030204" pitchFamily="34" charset="0"/>
                <a:ea typeface="Calibri" panose="020F0502020204030204" pitchFamily="34" charset="0"/>
                <a:cs typeface="Times New Roman" panose="02020603050405020304" pitchFamily="18" charset="0"/>
              </a:rPr>
              <a:t> 2008, </a:t>
            </a:r>
            <a:r>
              <a:rPr lang="de-DE" sz="1400" i="1"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Giest</a:t>
            </a:r>
            <a:r>
              <a:rPr lang="de-DE" sz="1400" i="1" dirty="0">
                <a:solidFill>
                  <a:srgbClr val="7F7F7F"/>
                </a:solidFill>
                <a:latin typeface="Calibri" panose="020F0502020204030204" pitchFamily="34" charset="0"/>
                <a:ea typeface="Calibri" panose="020F0502020204030204" pitchFamily="34" charset="0"/>
                <a:cs typeface="Times New Roman" panose="02020603050405020304" pitchFamily="18" charset="0"/>
              </a:rPr>
              <a:t> 2009, </a:t>
            </a:r>
            <a:r>
              <a:rPr lang="de-DE" sz="1400" i="1"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Kipman</a:t>
            </a:r>
            <a:r>
              <a:rPr lang="de-DE" sz="1400" i="1" dirty="0">
                <a:solidFill>
                  <a:srgbClr val="7F7F7F"/>
                </a:solidFill>
                <a:latin typeface="Calibri" panose="020F0502020204030204" pitchFamily="34" charset="0"/>
                <a:ea typeface="Calibri" panose="020F0502020204030204" pitchFamily="34" charset="0"/>
                <a:cs typeface="Times New Roman" panose="02020603050405020304" pitchFamily="18" charset="0"/>
              </a:rPr>
              <a:t> 2020</a:t>
            </a:r>
          </a:p>
        </p:txBody>
      </p:sp>
    </p:spTree>
    <p:extLst>
      <p:ext uri="{BB962C8B-B14F-4D97-AF65-F5344CB8AC3E}">
        <p14:creationId xmlns:p14="http://schemas.microsoft.com/office/powerpoint/2010/main" val="226616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Modellierung im Kontext der Problemlösung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5136471"/>
          </a:xfrm>
          <a:prstGeom prst="rect">
            <a:avLst/>
          </a:prstGeom>
          <a:noFill/>
        </p:spPr>
        <p:txBody>
          <a:bodyPr wrap="square" rtlCol="0">
            <a:spAutoFit/>
          </a:bodyPr>
          <a:lstStyle/>
          <a:p>
            <a:pPr algn="just">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Medienkompetenzrahmen: </a:t>
            </a:r>
          </a:p>
          <a:p>
            <a:pPr algn="just">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„Der Bereich „Problemlösen und Modellieren“ verankert eine informatische Grundbildung als elementaren Bestandteil im Bildungssystem. Neben </a:t>
            </a:r>
            <a:r>
              <a:rPr lang="de-DE" b="1" dirty="0">
                <a:latin typeface="Calibri" panose="020F0502020204030204" pitchFamily="34" charset="0"/>
                <a:ea typeface="Calibri" panose="020F0502020204030204" pitchFamily="34" charset="0"/>
                <a:cs typeface="Times New Roman" panose="02020603050405020304" pitchFamily="18" charset="0"/>
              </a:rPr>
              <a:t>Strategien zur Problemlösung</a:t>
            </a:r>
            <a:r>
              <a:rPr lang="de-DE" dirty="0">
                <a:latin typeface="Calibri" panose="020F0502020204030204" pitchFamily="34" charset="0"/>
                <a:ea typeface="Calibri" panose="020F0502020204030204" pitchFamily="34" charset="0"/>
                <a:cs typeface="Times New Roman" panose="02020603050405020304" pitchFamily="18" charset="0"/>
              </a:rPr>
              <a:t> werden </a:t>
            </a:r>
            <a:r>
              <a:rPr lang="de-DE" b="1" dirty="0">
                <a:latin typeface="Calibri" panose="020F0502020204030204" pitchFamily="34" charset="0"/>
                <a:ea typeface="Calibri" panose="020F0502020204030204" pitchFamily="34" charset="0"/>
                <a:cs typeface="Times New Roman" panose="02020603050405020304" pitchFamily="18" charset="0"/>
              </a:rPr>
              <a:t>Grundfertigkeiten im Programmieren</a:t>
            </a:r>
            <a:r>
              <a:rPr lang="de-DE" dirty="0">
                <a:latin typeface="Calibri" panose="020F0502020204030204" pitchFamily="34" charset="0"/>
                <a:ea typeface="Calibri" panose="020F0502020204030204" pitchFamily="34" charset="0"/>
                <a:cs typeface="Times New Roman" panose="02020603050405020304" pitchFamily="18" charset="0"/>
              </a:rPr>
              <a:t> vermittelt sowie die </a:t>
            </a:r>
            <a:r>
              <a:rPr lang="de-DE" b="1" dirty="0">
                <a:latin typeface="Calibri" panose="020F0502020204030204" pitchFamily="34" charset="0"/>
                <a:ea typeface="Calibri" panose="020F0502020204030204" pitchFamily="34" charset="0"/>
                <a:cs typeface="Times New Roman" panose="02020603050405020304" pitchFamily="18" charset="0"/>
              </a:rPr>
              <a:t>Einflüsse von Algorithmen und die Auswirkung der Automatisierung von Prozessen in der digitalen Welt reflektiert.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Grundschulkinder am Ende der Klasse 4 </a:t>
            </a:r>
            <a:r>
              <a:rPr lang="de-DE" b="1" dirty="0">
                <a:latin typeface="Calibri" panose="020F0502020204030204" pitchFamily="34" charset="0"/>
                <a:ea typeface="Calibri" panose="020F0502020204030204" pitchFamily="34" charset="0"/>
                <a:cs typeface="Times New Roman" panose="02020603050405020304" pitchFamily="18" charset="0"/>
              </a:rPr>
              <a:t>erkennen algorithmische Muster und Strukturen in verschiedenen Kontexten</a:t>
            </a:r>
            <a:r>
              <a:rPr lang="de-DE" dirty="0">
                <a:latin typeface="Calibri" panose="020F0502020204030204" pitchFamily="34" charset="0"/>
                <a:ea typeface="Calibri" panose="020F0502020204030204" pitchFamily="34" charset="0"/>
                <a:cs typeface="Times New Roman" panose="02020603050405020304" pitchFamily="18" charset="0"/>
              </a:rPr>
              <a:t>, z.B. bei Verkehrsschaltungen auf dem Schulweg, und können diese nachvollziehen und reflektieren. Sie </a:t>
            </a:r>
            <a:r>
              <a:rPr lang="de-DE" b="1" dirty="0">
                <a:latin typeface="Calibri" panose="020F0502020204030204" pitchFamily="34" charset="0"/>
                <a:ea typeface="Calibri" panose="020F0502020204030204" pitchFamily="34" charset="0"/>
                <a:cs typeface="Times New Roman" panose="02020603050405020304" pitchFamily="18" charset="0"/>
              </a:rPr>
              <a:t>formalisieren und beschreiben Probleme </a:t>
            </a:r>
            <a:r>
              <a:rPr lang="de-DE" dirty="0">
                <a:latin typeface="Calibri" panose="020F0502020204030204" pitchFamily="34" charset="0"/>
                <a:ea typeface="Calibri" panose="020F0502020204030204" pitchFamily="34" charset="0"/>
                <a:cs typeface="Times New Roman" panose="02020603050405020304" pitchFamily="18" charset="0"/>
              </a:rPr>
              <a:t>und entwickeln Problemlösestrategien. Dazu </a:t>
            </a:r>
            <a:r>
              <a:rPr lang="de-DE"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planen und nutzen sie Algorithmen und Modellierungskonzepte</a:t>
            </a:r>
            <a:r>
              <a:rPr lang="de-DE"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auch in einfachen Programmierumgebungen, z.B. bei Robotern, Microcontroller-Boards oder Programmier-Apps. Sie beurteilen die gefundenen Lösungsstrategien. Grundschulkinder beschreiben und reflektieren die Einflüsse von Algorithmen auf die </a:t>
            </a:r>
            <a:r>
              <a:rPr lang="de-DE" b="1" dirty="0">
                <a:latin typeface="Calibri" panose="020F0502020204030204" pitchFamily="34" charset="0"/>
                <a:ea typeface="Calibri" panose="020F0502020204030204" pitchFamily="34" charset="0"/>
                <a:cs typeface="Times New Roman" panose="02020603050405020304" pitchFamily="18" charset="0"/>
              </a:rPr>
              <a:t>digitalisierte Gesellschaft sowie die Auswirkungen der Automatisierung für die eigene Lebenswirklichkeit</a:t>
            </a:r>
            <a:r>
              <a:rPr lang="de-DE" dirty="0">
                <a:latin typeface="Calibri" panose="020F0502020204030204" pitchFamily="34" charset="0"/>
                <a:ea typeface="Calibri" panose="020F0502020204030204" pitchFamily="34" charset="0"/>
                <a:cs typeface="Times New Roman" panose="02020603050405020304" pitchFamily="18" charset="0"/>
              </a:rPr>
              <a:t>, z.B. in Bezug auf Abläufe im Alltag.</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Jugendliche am Ende der Sekundarstufe I erkennen algorithmische Muster und Strukturen in verschiedenen Kontexten, […]“ MKR 2018a, S. 22f. </a:t>
            </a:r>
          </a:p>
          <a:p>
            <a:pPr algn="just">
              <a:lnSpc>
                <a:spcPct val="107000"/>
              </a:lnSpc>
              <a:spcAft>
                <a:spcPts val="80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Problemlösung zudem verankert in: KMK 2016, „Problemlösen und Handeln“ </a:t>
            </a: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43</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9066641" y="5996349"/>
            <a:ext cx="2865863" cy="307777"/>
          </a:xfrm>
          <a:prstGeom prst="rect">
            <a:avLst/>
          </a:prstGeom>
          <a:noFill/>
        </p:spPr>
        <p:txBody>
          <a:bodyPr wrap="square" rtlCol="0">
            <a:spAutoFit/>
          </a:bodyPr>
          <a:lstStyle/>
          <a:p>
            <a:pPr algn="r"/>
            <a:r>
              <a:rPr lang="de-DE" sz="1400" dirty="0">
                <a:solidFill>
                  <a:schemeClr val="bg1">
                    <a:lumMod val="50000"/>
                  </a:schemeClr>
                </a:solidFill>
              </a:rPr>
              <a:t>MKR 2018a,b</a:t>
            </a: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665558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Modellierung / Prozess des Modellierens</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401135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Modellierung als ein Prozess zur Erstellung eines Modells als vereinfachtes Abbild der Wirklichkeit</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bekannte Modellierungskreisläufe:</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mathematische Modellierung: Blum</a:t>
            </a:r>
          </a:p>
          <a:p>
            <a:pPr marL="800100" lvl="1"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informatische Modellierung: Humbert</a:t>
            </a:r>
          </a:p>
          <a:p>
            <a:pPr marL="800100" lvl="1"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lvl="1">
              <a:lnSpc>
                <a:spcPct val="150000"/>
              </a:lnSpc>
            </a:pPr>
            <a:r>
              <a:rPr lang="de-DE" sz="2150" i="1" dirty="0">
                <a:solidFill>
                  <a:prstClr val="black"/>
                </a:solidFill>
                <a:effectLst>
                  <a:innerShdw blurRad="76200" dist="25400" dir="13500000">
                    <a:prstClr val="black">
                      <a:alpha val="40000"/>
                    </a:prstClr>
                  </a:innerShdw>
                </a:effectLst>
              </a:rPr>
              <a:t>Beide Modellierungskreisläufe werden zur fakultativen Betrachtung auf den folgenden zwei Folien auf unseren Kontext (computational thinking, Problemlösen mit Algorithmen) adaptiert dargestellt. </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44</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2571034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Modellierung / Prozess des Modellierens (in Anl. an Blum)</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45</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13" name="Textfeld 12">
            <a:extLst>
              <a:ext uri="{FF2B5EF4-FFF2-40B4-BE49-F238E27FC236}">
                <a16:creationId xmlns:a16="http://schemas.microsoft.com/office/drawing/2014/main" id="{BBBC35B1-4EBF-4898-805A-97984079B6D3}"/>
              </a:ext>
            </a:extLst>
          </p:cNvPr>
          <p:cNvSpPr txBox="1"/>
          <p:nvPr/>
        </p:nvSpPr>
        <p:spPr>
          <a:xfrm>
            <a:off x="370328" y="1248549"/>
            <a:ext cx="9857246" cy="738664"/>
          </a:xfrm>
          <a:prstGeom prst="rect">
            <a:avLst/>
          </a:prstGeom>
          <a:noFill/>
        </p:spPr>
        <p:txBody>
          <a:bodyPr wrap="square" rtlCol="0">
            <a:spAutoFit/>
          </a:bodyPr>
          <a:lstStyle/>
          <a:p>
            <a:r>
              <a:rPr lang="de-DE" sz="1400" b="1" dirty="0"/>
              <a:t>Modellierung im Kontext </a:t>
            </a:r>
          </a:p>
          <a:p>
            <a:r>
              <a:rPr lang="de-DE" sz="1400" b="1" dirty="0"/>
              <a:t>algorithmisch orientierten Denkens </a:t>
            </a:r>
            <a:br>
              <a:rPr lang="de-DE" sz="1400" b="1" dirty="0"/>
            </a:br>
            <a:r>
              <a:rPr lang="de-DE" sz="1400" b="1" dirty="0"/>
              <a:t>(in Adaption von DISUM; Blum 2011)</a:t>
            </a:r>
          </a:p>
        </p:txBody>
      </p:sp>
      <p:grpSp>
        <p:nvGrpSpPr>
          <p:cNvPr id="5" name="Gruppieren 4">
            <a:extLst>
              <a:ext uri="{FF2B5EF4-FFF2-40B4-BE49-F238E27FC236}">
                <a16:creationId xmlns:a16="http://schemas.microsoft.com/office/drawing/2014/main" id="{B71C8184-AD71-4135-8090-8BD015E5AFB0}"/>
              </a:ext>
            </a:extLst>
          </p:cNvPr>
          <p:cNvGrpSpPr/>
          <p:nvPr/>
        </p:nvGrpSpPr>
        <p:grpSpPr>
          <a:xfrm>
            <a:off x="762699" y="1321066"/>
            <a:ext cx="11102899" cy="5534359"/>
            <a:chOff x="762699" y="1784000"/>
            <a:chExt cx="10171873" cy="5070279"/>
          </a:xfrm>
        </p:grpSpPr>
        <p:sp>
          <p:nvSpPr>
            <p:cNvPr id="21" name="Rechteck: abgerundete Ecken 20">
              <a:extLst>
                <a:ext uri="{FF2B5EF4-FFF2-40B4-BE49-F238E27FC236}">
                  <a16:creationId xmlns:a16="http://schemas.microsoft.com/office/drawing/2014/main" id="{698E9077-29F1-4424-9671-3A7EBC13D5FA}"/>
                </a:ext>
              </a:extLst>
            </p:cNvPr>
            <p:cNvSpPr/>
            <p:nvPr/>
          </p:nvSpPr>
          <p:spPr>
            <a:xfrm>
              <a:off x="3617469" y="1784000"/>
              <a:ext cx="2707483" cy="405119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2" name="Rechteck: abgerundete Ecken 21">
              <a:extLst>
                <a:ext uri="{FF2B5EF4-FFF2-40B4-BE49-F238E27FC236}">
                  <a16:creationId xmlns:a16="http://schemas.microsoft.com/office/drawing/2014/main" id="{DA0D62AB-B66A-4257-B01F-B753AD95857F}"/>
                </a:ext>
              </a:extLst>
            </p:cNvPr>
            <p:cNvSpPr/>
            <p:nvPr/>
          </p:nvSpPr>
          <p:spPr>
            <a:xfrm rot="16200000">
              <a:off x="2057742" y="1784001"/>
              <a:ext cx="1685493" cy="405119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3" name="Rechteck: abgerundete Ecken 22">
              <a:extLst>
                <a:ext uri="{FF2B5EF4-FFF2-40B4-BE49-F238E27FC236}">
                  <a16:creationId xmlns:a16="http://schemas.microsoft.com/office/drawing/2014/main" id="{1C7B9F6F-9D27-44DF-9027-B838AAE5B1CC}"/>
                </a:ext>
              </a:extLst>
            </p:cNvPr>
            <p:cNvSpPr/>
            <p:nvPr/>
          </p:nvSpPr>
          <p:spPr>
            <a:xfrm>
              <a:off x="6709348" y="1784000"/>
              <a:ext cx="3975991" cy="405119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4" name="Ellipse 23">
              <a:extLst>
                <a:ext uri="{FF2B5EF4-FFF2-40B4-BE49-F238E27FC236}">
                  <a16:creationId xmlns:a16="http://schemas.microsoft.com/office/drawing/2014/main" id="{05485F22-7586-40FE-9BA9-9E91D8F76972}"/>
                </a:ext>
              </a:extLst>
            </p:cNvPr>
            <p:cNvSpPr/>
            <p:nvPr/>
          </p:nvSpPr>
          <p:spPr>
            <a:xfrm>
              <a:off x="5403660" y="2204956"/>
              <a:ext cx="340942" cy="3409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5" name="Ellipse 24">
              <a:extLst>
                <a:ext uri="{FF2B5EF4-FFF2-40B4-BE49-F238E27FC236}">
                  <a16:creationId xmlns:a16="http://schemas.microsoft.com/office/drawing/2014/main" id="{B890BD5B-0A09-48EF-B32F-DC80DBC78B52}"/>
                </a:ext>
              </a:extLst>
            </p:cNvPr>
            <p:cNvSpPr/>
            <p:nvPr/>
          </p:nvSpPr>
          <p:spPr>
            <a:xfrm>
              <a:off x="7286779" y="2204956"/>
              <a:ext cx="340942" cy="3409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6" name="Ellipse 25">
              <a:extLst>
                <a:ext uri="{FF2B5EF4-FFF2-40B4-BE49-F238E27FC236}">
                  <a16:creationId xmlns:a16="http://schemas.microsoft.com/office/drawing/2014/main" id="{345F6E3D-CC00-4D70-82BB-C137BE5E9AF7}"/>
                </a:ext>
              </a:extLst>
            </p:cNvPr>
            <p:cNvSpPr/>
            <p:nvPr/>
          </p:nvSpPr>
          <p:spPr>
            <a:xfrm>
              <a:off x="5403660" y="4801498"/>
              <a:ext cx="340942" cy="3409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7" name="Ellipse 26">
              <a:extLst>
                <a:ext uri="{FF2B5EF4-FFF2-40B4-BE49-F238E27FC236}">
                  <a16:creationId xmlns:a16="http://schemas.microsoft.com/office/drawing/2014/main" id="{2156163D-A45E-4608-B16C-267A3110FACB}"/>
                </a:ext>
              </a:extLst>
            </p:cNvPr>
            <p:cNvSpPr/>
            <p:nvPr/>
          </p:nvSpPr>
          <p:spPr>
            <a:xfrm>
              <a:off x="7286779" y="4801498"/>
              <a:ext cx="340942" cy="3409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8" name="Ellipse 27">
              <a:extLst>
                <a:ext uri="{FF2B5EF4-FFF2-40B4-BE49-F238E27FC236}">
                  <a16:creationId xmlns:a16="http://schemas.microsoft.com/office/drawing/2014/main" id="{3EDCEEB4-99A1-4966-99D5-5D1609A784CE}"/>
                </a:ext>
              </a:extLst>
            </p:cNvPr>
            <p:cNvSpPr/>
            <p:nvPr/>
          </p:nvSpPr>
          <p:spPr>
            <a:xfrm>
              <a:off x="3844763" y="3639127"/>
              <a:ext cx="340942" cy="3409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29" name="Ellipse 28">
              <a:extLst>
                <a:ext uri="{FF2B5EF4-FFF2-40B4-BE49-F238E27FC236}">
                  <a16:creationId xmlns:a16="http://schemas.microsoft.com/office/drawing/2014/main" id="{AFFC2E92-D78A-400B-B68E-4E5E4BEE09A5}"/>
                </a:ext>
              </a:extLst>
            </p:cNvPr>
            <p:cNvSpPr/>
            <p:nvPr/>
          </p:nvSpPr>
          <p:spPr>
            <a:xfrm>
              <a:off x="1159008" y="3639127"/>
              <a:ext cx="340942" cy="3409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0" name="Textfeld 29">
              <a:extLst>
                <a:ext uri="{FF2B5EF4-FFF2-40B4-BE49-F238E27FC236}">
                  <a16:creationId xmlns:a16="http://schemas.microsoft.com/office/drawing/2014/main" id="{7D54EFE5-661F-47D9-BF55-AC673CFB8D3C}"/>
                </a:ext>
              </a:extLst>
            </p:cNvPr>
            <p:cNvSpPr txBox="1"/>
            <p:nvPr/>
          </p:nvSpPr>
          <p:spPr>
            <a:xfrm>
              <a:off x="1491816" y="3427871"/>
              <a:ext cx="992741" cy="761314"/>
            </a:xfrm>
            <a:prstGeom prst="rect">
              <a:avLst/>
            </a:prstGeom>
            <a:noFill/>
          </p:spPr>
          <p:txBody>
            <a:bodyPr wrap="square" rtlCol="0">
              <a:spAutoFit/>
            </a:bodyPr>
            <a:lstStyle/>
            <a:p>
              <a:pPr algn="ctr"/>
              <a:r>
                <a:rPr lang="de-DE" sz="1600" b="1" dirty="0">
                  <a:solidFill>
                    <a:srgbClr val="C00000"/>
                  </a:solidFill>
                </a:rPr>
                <a:t>Real-situation / Problem</a:t>
              </a:r>
            </a:p>
          </p:txBody>
        </p:sp>
        <p:sp>
          <p:nvSpPr>
            <p:cNvPr id="31" name="Textfeld 30">
              <a:extLst>
                <a:ext uri="{FF2B5EF4-FFF2-40B4-BE49-F238E27FC236}">
                  <a16:creationId xmlns:a16="http://schemas.microsoft.com/office/drawing/2014/main" id="{2CB8D752-8B33-4A63-B793-EE57B4D5D89D}"/>
                </a:ext>
              </a:extLst>
            </p:cNvPr>
            <p:cNvSpPr txBox="1"/>
            <p:nvPr/>
          </p:nvSpPr>
          <p:spPr>
            <a:xfrm>
              <a:off x="4327352" y="4697999"/>
              <a:ext cx="1019484" cy="535739"/>
            </a:xfrm>
            <a:prstGeom prst="rect">
              <a:avLst/>
            </a:prstGeom>
            <a:noFill/>
          </p:spPr>
          <p:txBody>
            <a:bodyPr wrap="square" rtlCol="0">
              <a:spAutoFit/>
            </a:bodyPr>
            <a:lstStyle/>
            <a:p>
              <a:pPr algn="ctr"/>
              <a:r>
                <a:rPr lang="de-DE" sz="1600" b="1" dirty="0">
                  <a:solidFill>
                    <a:srgbClr val="C00000"/>
                  </a:solidFill>
                </a:rPr>
                <a:t>Reale Resultate</a:t>
              </a:r>
            </a:p>
          </p:txBody>
        </p:sp>
        <p:sp>
          <p:nvSpPr>
            <p:cNvPr id="32" name="Textfeld 31">
              <a:extLst>
                <a:ext uri="{FF2B5EF4-FFF2-40B4-BE49-F238E27FC236}">
                  <a16:creationId xmlns:a16="http://schemas.microsoft.com/office/drawing/2014/main" id="{390A3C0E-9A10-44E0-9720-9C29F29D28FF}"/>
                </a:ext>
              </a:extLst>
            </p:cNvPr>
            <p:cNvSpPr txBox="1"/>
            <p:nvPr/>
          </p:nvSpPr>
          <p:spPr>
            <a:xfrm>
              <a:off x="3774149" y="2087859"/>
              <a:ext cx="1667529" cy="535739"/>
            </a:xfrm>
            <a:prstGeom prst="rect">
              <a:avLst/>
            </a:prstGeom>
            <a:noFill/>
          </p:spPr>
          <p:txBody>
            <a:bodyPr wrap="square" rtlCol="0">
              <a:spAutoFit/>
            </a:bodyPr>
            <a:lstStyle/>
            <a:p>
              <a:pPr algn="ctr"/>
              <a:r>
                <a:rPr lang="de-DE" sz="1600" b="1" dirty="0">
                  <a:solidFill>
                    <a:srgbClr val="C00000"/>
                  </a:solidFill>
                </a:rPr>
                <a:t>Real-Modell des Problems</a:t>
              </a:r>
            </a:p>
          </p:txBody>
        </p:sp>
        <p:sp>
          <p:nvSpPr>
            <p:cNvPr id="33" name="Textfeld 32">
              <a:extLst>
                <a:ext uri="{FF2B5EF4-FFF2-40B4-BE49-F238E27FC236}">
                  <a16:creationId xmlns:a16="http://schemas.microsoft.com/office/drawing/2014/main" id="{9FDAB0AF-69CC-4D33-ACAE-415251DC654C}"/>
                </a:ext>
              </a:extLst>
            </p:cNvPr>
            <p:cNvSpPr txBox="1"/>
            <p:nvPr/>
          </p:nvSpPr>
          <p:spPr>
            <a:xfrm>
              <a:off x="7668667" y="2102540"/>
              <a:ext cx="2535341" cy="535739"/>
            </a:xfrm>
            <a:prstGeom prst="rect">
              <a:avLst/>
            </a:prstGeom>
            <a:noFill/>
          </p:spPr>
          <p:txBody>
            <a:bodyPr wrap="square" rtlCol="0">
              <a:spAutoFit/>
            </a:bodyPr>
            <a:lstStyle/>
            <a:p>
              <a:pPr algn="ctr"/>
              <a:r>
                <a:rPr lang="de-DE" sz="1600" b="1" dirty="0">
                  <a:solidFill>
                    <a:srgbClr val="C00000"/>
                  </a:solidFill>
                </a:rPr>
                <a:t>(Algorithmisch) strukturiertes Modell des Problems</a:t>
              </a:r>
            </a:p>
          </p:txBody>
        </p:sp>
        <p:sp>
          <p:nvSpPr>
            <p:cNvPr id="34" name="Textfeld 33">
              <a:extLst>
                <a:ext uri="{FF2B5EF4-FFF2-40B4-BE49-F238E27FC236}">
                  <a16:creationId xmlns:a16="http://schemas.microsoft.com/office/drawing/2014/main" id="{44DB5E9C-E361-4B83-9FE4-29A7F7ADF588}"/>
                </a:ext>
              </a:extLst>
            </p:cNvPr>
            <p:cNvSpPr txBox="1"/>
            <p:nvPr/>
          </p:nvSpPr>
          <p:spPr>
            <a:xfrm>
              <a:off x="7668667" y="4700397"/>
              <a:ext cx="2615564" cy="535739"/>
            </a:xfrm>
            <a:prstGeom prst="rect">
              <a:avLst/>
            </a:prstGeom>
            <a:noFill/>
          </p:spPr>
          <p:txBody>
            <a:bodyPr wrap="square" rtlCol="0">
              <a:spAutoFit/>
            </a:bodyPr>
            <a:lstStyle/>
            <a:p>
              <a:pPr algn="ctr"/>
              <a:r>
                <a:rPr lang="de-DE" sz="1600" b="1" dirty="0">
                  <a:solidFill>
                    <a:srgbClr val="C00000"/>
                  </a:solidFill>
                </a:rPr>
                <a:t>Algorithmische Resultate / konkreter Code</a:t>
              </a:r>
            </a:p>
          </p:txBody>
        </p:sp>
        <p:cxnSp>
          <p:nvCxnSpPr>
            <p:cNvPr id="35" name="Gerade Verbindung mit Pfeil 34">
              <a:extLst>
                <a:ext uri="{FF2B5EF4-FFF2-40B4-BE49-F238E27FC236}">
                  <a16:creationId xmlns:a16="http://schemas.microsoft.com/office/drawing/2014/main" id="{64D0663A-F44E-40C0-AEA6-27247C7CCEFB}"/>
                </a:ext>
              </a:extLst>
            </p:cNvPr>
            <p:cNvCxnSpPr/>
            <p:nvPr/>
          </p:nvCxnSpPr>
          <p:spPr>
            <a:xfrm>
              <a:off x="2409131" y="3639127"/>
              <a:ext cx="992741" cy="0"/>
            </a:xfrm>
            <a:prstGeom prst="straightConnector1">
              <a:avLst/>
            </a:prstGeom>
            <a:ln w="571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36" name="Gerade Verbindung mit Pfeil 35">
              <a:extLst>
                <a:ext uri="{FF2B5EF4-FFF2-40B4-BE49-F238E27FC236}">
                  <a16:creationId xmlns:a16="http://schemas.microsoft.com/office/drawing/2014/main" id="{58F6FA32-7C8A-49D0-92CB-5D2A9AA2A56A}"/>
                </a:ext>
              </a:extLst>
            </p:cNvPr>
            <p:cNvCxnSpPr>
              <a:cxnSpLocks/>
            </p:cNvCxnSpPr>
            <p:nvPr/>
          </p:nvCxnSpPr>
          <p:spPr>
            <a:xfrm flipH="1">
              <a:off x="2404117" y="3905694"/>
              <a:ext cx="992741" cy="0"/>
            </a:xfrm>
            <a:prstGeom prst="straightConnector1">
              <a:avLst/>
            </a:prstGeom>
            <a:ln w="571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37" name="Gerade Verbindung mit Pfeil 36">
              <a:extLst>
                <a:ext uri="{FF2B5EF4-FFF2-40B4-BE49-F238E27FC236}">
                  <a16:creationId xmlns:a16="http://schemas.microsoft.com/office/drawing/2014/main" id="{16146E33-D658-443E-AB8B-42CB56A149C3}"/>
                </a:ext>
              </a:extLst>
            </p:cNvPr>
            <p:cNvCxnSpPr>
              <a:cxnSpLocks/>
            </p:cNvCxnSpPr>
            <p:nvPr/>
          </p:nvCxnSpPr>
          <p:spPr>
            <a:xfrm flipV="1">
              <a:off x="4302282" y="2684685"/>
              <a:ext cx="1016347" cy="925763"/>
            </a:xfrm>
            <a:prstGeom prst="straightConnector1">
              <a:avLst/>
            </a:prstGeom>
            <a:ln w="571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38" name="Gerade Verbindung mit Pfeil 37">
              <a:extLst>
                <a:ext uri="{FF2B5EF4-FFF2-40B4-BE49-F238E27FC236}">
                  <a16:creationId xmlns:a16="http://schemas.microsoft.com/office/drawing/2014/main" id="{FD9548CE-F898-43E9-A637-497F95DCDD99}"/>
                </a:ext>
              </a:extLst>
            </p:cNvPr>
            <p:cNvCxnSpPr>
              <a:cxnSpLocks/>
            </p:cNvCxnSpPr>
            <p:nvPr/>
          </p:nvCxnSpPr>
          <p:spPr>
            <a:xfrm flipH="1" flipV="1">
              <a:off x="4255687" y="3905694"/>
              <a:ext cx="1137108" cy="883978"/>
            </a:xfrm>
            <a:prstGeom prst="straightConnector1">
              <a:avLst/>
            </a:prstGeom>
            <a:ln w="571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39" name="Gerade Verbindung mit Pfeil 38">
              <a:extLst>
                <a:ext uri="{FF2B5EF4-FFF2-40B4-BE49-F238E27FC236}">
                  <a16:creationId xmlns:a16="http://schemas.microsoft.com/office/drawing/2014/main" id="{F53C6E6A-19CD-4F4E-AED5-E23C8D1C6E3E}"/>
                </a:ext>
              </a:extLst>
            </p:cNvPr>
            <p:cNvCxnSpPr>
              <a:cxnSpLocks/>
            </p:cNvCxnSpPr>
            <p:nvPr/>
          </p:nvCxnSpPr>
          <p:spPr>
            <a:xfrm>
              <a:off x="5943479" y="2375426"/>
              <a:ext cx="1156951" cy="0"/>
            </a:xfrm>
            <a:prstGeom prst="straightConnector1">
              <a:avLst/>
            </a:prstGeom>
            <a:ln w="571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40" name="Gerade Verbindung mit Pfeil 39">
              <a:extLst>
                <a:ext uri="{FF2B5EF4-FFF2-40B4-BE49-F238E27FC236}">
                  <a16:creationId xmlns:a16="http://schemas.microsoft.com/office/drawing/2014/main" id="{7DA7F167-EBEA-4499-8AA7-8C9C1AB3E4C0}"/>
                </a:ext>
              </a:extLst>
            </p:cNvPr>
            <p:cNvCxnSpPr>
              <a:cxnSpLocks/>
            </p:cNvCxnSpPr>
            <p:nvPr/>
          </p:nvCxnSpPr>
          <p:spPr>
            <a:xfrm flipH="1">
              <a:off x="5980036" y="4970885"/>
              <a:ext cx="1156951" cy="0"/>
            </a:xfrm>
            <a:prstGeom prst="straightConnector1">
              <a:avLst/>
            </a:prstGeom>
            <a:ln w="571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41" name="Gerade Verbindung mit Pfeil 40">
              <a:extLst>
                <a:ext uri="{FF2B5EF4-FFF2-40B4-BE49-F238E27FC236}">
                  <a16:creationId xmlns:a16="http://schemas.microsoft.com/office/drawing/2014/main" id="{26F04EA4-C11B-4B91-A59A-B75512B1F9B1}"/>
                </a:ext>
              </a:extLst>
            </p:cNvPr>
            <p:cNvCxnSpPr>
              <a:cxnSpLocks/>
            </p:cNvCxnSpPr>
            <p:nvPr/>
          </p:nvCxnSpPr>
          <p:spPr>
            <a:xfrm>
              <a:off x="7457250" y="2615720"/>
              <a:ext cx="0" cy="2049687"/>
            </a:xfrm>
            <a:prstGeom prst="straightConnector1">
              <a:avLst/>
            </a:prstGeom>
            <a:ln w="57150">
              <a:solidFill>
                <a:srgbClr val="002060"/>
              </a:solidFill>
              <a:tailEnd type="triangle"/>
            </a:ln>
          </p:spPr>
          <p:style>
            <a:lnRef idx="3">
              <a:schemeClr val="dk1"/>
            </a:lnRef>
            <a:fillRef idx="0">
              <a:schemeClr val="dk1"/>
            </a:fillRef>
            <a:effectRef idx="2">
              <a:schemeClr val="dk1"/>
            </a:effectRef>
            <a:fontRef idx="minor">
              <a:schemeClr val="tx1"/>
            </a:fontRef>
          </p:style>
        </p:cxnSp>
        <p:sp>
          <p:nvSpPr>
            <p:cNvPr id="42" name="Textfeld 41">
              <a:extLst>
                <a:ext uri="{FF2B5EF4-FFF2-40B4-BE49-F238E27FC236}">
                  <a16:creationId xmlns:a16="http://schemas.microsoft.com/office/drawing/2014/main" id="{2952A935-88D4-401A-BDCB-613FDA761E92}"/>
                </a:ext>
              </a:extLst>
            </p:cNvPr>
            <p:cNvSpPr txBox="1"/>
            <p:nvPr/>
          </p:nvSpPr>
          <p:spPr>
            <a:xfrm>
              <a:off x="4530831" y="3490205"/>
              <a:ext cx="1057924" cy="535739"/>
            </a:xfrm>
            <a:prstGeom prst="rect">
              <a:avLst/>
            </a:prstGeom>
            <a:noFill/>
          </p:spPr>
          <p:txBody>
            <a:bodyPr wrap="square" rtlCol="0">
              <a:spAutoFit/>
            </a:bodyPr>
            <a:lstStyle/>
            <a:p>
              <a:pPr algn="ctr"/>
              <a:r>
                <a:rPr lang="de-DE" sz="1600" b="1" dirty="0">
                  <a:solidFill>
                    <a:srgbClr val="C00000"/>
                  </a:solidFill>
                </a:rPr>
                <a:t>Situations-modell</a:t>
              </a:r>
            </a:p>
          </p:txBody>
        </p:sp>
        <p:sp>
          <p:nvSpPr>
            <p:cNvPr id="43" name="Textfeld 42">
              <a:extLst>
                <a:ext uri="{FF2B5EF4-FFF2-40B4-BE49-F238E27FC236}">
                  <a16:creationId xmlns:a16="http://schemas.microsoft.com/office/drawing/2014/main" id="{428FB8E2-0DEB-44D2-820F-A22D515476D6}"/>
                </a:ext>
              </a:extLst>
            </p:cNvPr>
            <p:cNvSpPr txBox="1"/>
            <p:nvPr/>
          </p:nvSpPr>
          <p:spPr>
            <a:xfrm>
              <a:off x="3755978" y="5888271"/>
              <a:ext cx="2176429" cy="310165"/>
            </a:xfrm>
            <a:prstGeom prst="rect">
              <a:avLst/>
            </a:prstGeom>
            <a:noFill/>
          </p:spPr>
          <p:txBody>
            <a:bodyPr wrap="square" rtlCol="0">
              <a:spAutoFit/>
            </a:bodyPr>
            <a:lstStyle/>
            <a:p>
              <a:pPr algn="ctr"/>
              <a:r>
                <a:rPr lang="de-DE" sz="1600" b="1" dirty="0">
                  <a:solidFill>
                    <a:srgbClr val="002060"/>
                  </a:solidFill>
                </a:rPr>
                <a:t>Weltliches Erleben</a:t>
              </a:r>
            </a:p>
          </p:txBody>
        </p:sp>
        <p:sp>
          <p:nvSpPr>
            <p:cNvPr id="44" name="Textfeld 43">
              <a:extLst>
                <a:ext uri="{FF2B5EF4-FFF2-40B4-BE49-F238E27FC236}">
                  <a16:creationId xmlns:a16="http://schemas.microsoft.com/office/drawing/2014/main" id="{3A1629B7-0A64-4BC5-A6D1-0CA4D00E3EF3}"/>
                </a:ext>
              </a:extLst>
            </p:cNvPr>
            <p:cNvSpPr txBox="1"/>
            <p:nvPr/>
          </p:nvSpPr>
          <p:spPr>
            <a:xfrm>
              <a:off x="7393325" y="5891303"/>
              <a:ext cx="2176429" cy="310165"/>
            </a:xfrm>
            <a:prstGeom prst="rect">
              <a:avLst/>
            </a:prstGeom>
            <a:noFill/>
          </p:spPr>
          <p:txBody>
            <a:bodyPr wrap="square" rtlCol="0">
              <a:spAutoFit/>
            </a:bodyPr>
            <a:lstStyle/>
            <a:p>
              <a:pPr algn="ctr"/>
              <a:r>
                <a:rPr lang="de-DE" sz="1600" b="1" dirty="0">
                  <a:solidFill>
                    <a:srgbClr val="002060"/>
                  </a:solidFill>
                </a:rPr>
                <a:t>Digitale Bildung</a:t>
              </a:r>
            </a:p>
          </p:txBody>
        </p:sp>
        <p:sp>
          <p:nvSpPr>
            <p:cNvPr id="45" name="Textfeld 44">
              <a:extLst>
                <a:ext uri="{FF2B5EF4-FFF2-40B4-BE49-F238E27FC236}">
                  <a16:creationId xmlns:a16="http://schemas.microsoft.com/office/drawing/2014/main" id="{3D307CCC-6146-4C1B-BE93-7740298D52D3}"/>
                </a:ext>
              </a:extLst>
            </p:cNvPr>
            <p:cNvSpPr txBox="1"/>
            <p:nvPr/>
          </p:nvSpPr>
          <p:spPr>
            <a:xfrm>
              <a:off x="2108924" y="3064674"/>
              <a:ext cx="1531733" cy="479346"/>
            </a:xfrm>
            <a:prstGeom prst="rect">
              <a:avLst/>
            </a:prstGeom>
            <a:noFill/>
          </p:spPr>
          <p:txBody>
            <a:bodyPr wrap="square" rtlCol="0">
              <a:spAutoFit/>
            </a:bodyPr>
            <a:lstStyle/>
            <a:p>
              <a:pPr algn="ctr"/>
              <a:r>
                <a:rPr lang="de-DE" sz="1400" b="1" dirty="0">
                  <a:solidFill>
                    <a:schemeClr val="tx1">
                      <a:lumMod val="75000"/>
                      <a:lumOff val="25000"/>
                    </a:schemeClr>
                  </a:solidFill>
                </a:rPr>
                <a:t>1. Konstruieren / Verstehen</a:t>
              </a:r>
            </a:p>
          </p:txBody>
        </p:sp>
        <p:sp>
          <p:nvSpPr>
            <p:cNvPr id="46" name="Textfeld 45">
              <a:extLst>
                <a:ext uri="{FF2B5EF4-FFF2-40B4-BE49-F238E27FC236}">
                  <a16:creationId xmlns:a16="http://schemas.microsoft.com/office/drawing/2014/main" id="{567CE1DA-4B9E-45ED-94B6-AC982FE34FF0}"/>
                </a:ext>
              </a:extLst>
            </p:cNvPr>
            <p:cNvSpPr txBox="1"/>
            <p:nvPr/>
          </p:nvSpPr>
          <p:spPr>
            <a:xfrm>
              <a:off x="3497961" y="2633631"/>
              <a:ext cx="1727693" cy="479346"/>
            </a:xfrm>
            <a:prstGeom prst="rect">
              <a:avLst/>
            </a:prstGeom>
            <a:noFill/>
          </p:spPr>
          <p:txBody>
            <a:bodyPr wrap="square" rtlCol="0">
              <a:spAutoFit/>
            </a:bodyPr>
            <a:lstStyle/>
            <a:p>
              <a:pPr algn="ctr"/>
              <a:r>
                <a:rPr lang="de-DE" sz="1400" b="1" dirty="0">
                  <a:solidFill>
                    <a:schemeClr val="tx1">
                      <a:lumMod val="75000"/>
                      <a:lumOff val="25000"/>
                    </a:schemeClr>
                  </a:solidFill>
                </a:rPr>
                <a:t>2. Vereinfachen / Strukturieren*</a:t>
              </a:r>
            </a:p>
          </p:txBody>
        </p:sp>
        <p:sp>
          <p:nvSpPr>
            <p:cNvPr id="47" name="Textfeld 46">
              <a:extLst>
                <a:ext uri="{FF2B5EF4-FFF2-40B4-BE49-F238E27FC236}">
                  <a16:creationId xmlns:a16="http://schemas.microsoft.com/office/drawing/2014/main" id="{0BB3BF22-4A0C-40BA-853C-E7D878DBF4DD}"/>
                </a:ext>
              </a:extLst>
            </p:cNvPr>
            <p:cNvSpPr txBox="1"/>
            <p:nvPr/>
          </p:nvSpPr>
          <p:spPr>
            <a:xfrm>
              <a:off x="5617786" y="1830226"/>
              <a:ext cx="1727693" cy="479346"/>
            </a:xfrm>
            <a:prstGeom prst="rect">
              <a:avLst/>
            </a:prstGeom>
            <a:noFill/>
          </p:spPr>
          <p:txBody>
            <a:bodyPr wrap="square" rtlCol="0">
              <a:spAutoFit/>
            </a:bodyPr>
            <a:lstStyle/>
            <a:p>
              <a:pPr algn="ctr"/>
              <a:r>
                <a:rPr lang="de-DE" sz="1400" b="1" dirty="0">
                  <a:solidFill>
                    <a:schemeClr val="tx1">
                      <a:lumMod val="75000"/>
                      <a:lumOff val="25000"/>
                    </a:schemeClr>
                  </a:solidFill>
                </a:rPr>
                <a:t>3. Formalisieren / </a:t>
              </a:r>
              <a:r>
                <a:rPr lang="de-DE" sz="1400" b="1" dirty="0" err="1">
                  <a:solidFill>
                    <a:schemeClr val="tx1">
                      <a:lumMod val="75000"/>
                      <a:lumOff val="25000"/>
                    </a:schemeClr>
                  </a:solidFill>
                </a:rPr>
                <a:t>Algorithmisieren</a:t>
              </a:r>
              <a:r>
                <a:rPr lang="de-DE" sz="1400" b="1" dirty="0">
                  <a:solidFill>
                    <a:schemeClr val="tx1">
                      <a:lumMod val="75000"/>
                      <a:lumOff val="25000"/>
                    </a:schemeClr>
                  </a:solidFill>
                </a:rPr>
                <a:t>*</a:t>
              </a:r>
            </a:p>
          </p:txBody>
        </p:sp>
        <p:sp>
          <p:nvSpPr>
            <p:cNvPr id="48" name="Textfeld 47">
              <a:extLst>
                <a:ext uri="{FF2B5EF4-FFF2-40B4-BE49-F238E27FC236}">
                  <a16:creationId xmlns:a16="http://schemas.microsoft.com/office/drawing/2014/main" id="{CA0517BF-C575-4D34-BEA9-DA3EDB00BA3C}"/>
                </a:ext>
              </a:extLst>
            </p:cNvPr>
            <p:cNvSpPr txBox="1"/>
            <p:nvPr/>
          </p:nvSpPr>
          <p:spPr>
            <a:xfrm>
              <a:off x="5653304" y="5100832"/>
              <a:ext cx="1727693" cy="281969"/>
            </a:xfrm>
            <a:prstGeom prst="rect">
              <a:avLst/>
            </a:prstGeom>
            <a:noFill/>
          </p:spPr>
          <p:txBody>
            <a:bodyPr wrap="square" rtlCol="0">
              <a:spAutoFit/>
            </a:bodyPr>
            <a:lstStyle/>
            <a:p>
              <a:pPr algn="ctr"/>
              <a:r>
                <a:rPr lang="de-DE" sz="1400" b="1" dirty="0">
                  <a:solidFill>
                    <a:schemeClr val="tx1">
                      <a:lumMod val="75000"/>
                      <a:lumOff val="25000"/>
                    </a:schemeClr>
                  </a:solidFill>
                </a:rPr>
                <a:t>5. Interpretieren*</a:t>
              </a:r>
            </a:p>
          </p:txBody>
        </p:sp>
        <p:sp>
          <p:nvSpPr>
            <p:cNvPr id="49" name="Textfeld 48">
              <a:extLst>
                <a:ext uri="{FF2B5EF4-FFF2-40B4-BE49-F238E27FC236}">
                  <a16:creationId xmlns:a16="http://schemas.microsoft.com/office/drawing/2014/main" id="{85470E74-E664-46C2-B77A-D8411D13516B}"/>
                </a:ext>
              </a:extLst>
            </p:cNvPr>
            <p:cNvSpPr txBox="1"/>
            <p:nvPr/>
          </p:nvSpPr>
          <p:spPr>
            <a:xfrm>
              <a:off x="4918567" y="4245776"/>
              <a:ext cx="1394689" cy="281969"/>
            </a:xfrm>
            <a:prstGeom prst="rect">
              <a:avLst/>
            </a:prstGeom>
            <a:noFill/>
          </p:spPr>
          <p:txBody>
            <a:bodyPr wrap="square" rtlCol="0">
              <a:spAutoFit/>
            </a:bodyPr>
            <a:lstStyle/>
            <a:p>
              <a:pPr algn="ctr"/>
              <a:r>
                <a:rPr lang="de-DE" sz="1400" b="1" dirty="0">
                  <a:solidFill>
                    <a:schemeClr val="tx1">
                      <a:lumMod val="75000"/>
                      <a:lumOff val="25000"/>
                    </a:schemeClr>
                  </a:solidFill>
                </a:rPr>
                <a:t>6. Validieren*</a:t>
              </a:r>
            </a:p>
          </p:txBody>
        </p:sp>
        <p:sp>
          <p:nvSpPr>
            <p:cNvPr id="50" name="Textfeld 49">
              <a:extLst>
                <a:ext uri="{FF2B5EF4-FFF2-40B4-BE49-F238E27FC236}">
                  <a16:creationId xmlns:a16="http://schemas.microsoft.com/office/drawing/2014/main" id="{D89AEBAE-FEF6-4B24-84A4-5D98337C19E2}"/>
                </a:ext>
              </a:extLst>
            </p:cNvPr>
            <p:cNvSpPr txBox="1"/>
            <p:nvPr/>
          </p:nvSpPr>
          <p:spPr>
            <a:xfrm>
              <a:off x="2216720" y="4022706"/>
              <a:ext cx="1394689" cy="479346"/>
            </a:xfrm>
            <a:prstGeom prst="rect">
              <a:avLst/>
            </a:prstGeom>
            <a:noFill/>
          </p:spPr>
          <p:txBody>
            <a:bodyPr wrap="square" rtlCol="0">
              <a:spAutoFit/>
            </a:bodyPr>
            <a:lstStyle/>
            <a:p>
              <a:pPr algn="ctr"/>
              <a:r>
                <a:rPr lang="de-DE" sz="1400" b="1" dirty="0">
                  <a:solidFill>
                    <a:schemeClr val="tx1">
                      <a:lumMod val="75000"/>
                      <a:lumOff val="25000"/>
                    </a:schemeClr>
                  </a:solidFill>
                </a:rPr>
                <a:t>7. Darlegen / Erklären</a:t>
              </a:r>
            </a:p>
          </p:txBody>
        </p:sp>
        <p:sp>
          <p:nvSpPr>
            <p:cNvPr id="51" name="Textfeld 50">
              <a:extLst>
                <a:ext uri="{FF2B5EF4-FFF2-40B4-BE49-F238E27FC236}">
                  <a16:creationId xmlns:a16="http://schemas.microsoft.com/office/drawing/2014/main" id="{5104D8A6-7BC7-4ADF-A13D-E020CB290A96}"/>
                </a:ext>
              </a:extLst>
            </p:cNvPr>
            <p:cNvSpPr txBox="1"/>
            <p:nvPr/>
          </p:nvSpPr>
          <p:spPr>
            <a:xfrm>
              <a:off x="7568590" y="3099522"/>
              <a:ext cx="2949599" cy="1071479"/>
            </a:xfrm>
            <a:prstGeom prst="rect">
              <a:avLst/>
            </a:prstGeom>
            <a:noFill/>
          </p:spPr>
          <p:txBody>
            <a:bodyPr wrap="square" rtlCol="0">
              <a:spAutoFit/>
            </a:bodyPr>
            <a:lstStyle/>
            <a:p>
              <a:pPr algn="ctr"/>
              <a:r>
                <a:rPr lang="de-DE" sz="1400" b="1" dirty="0">
                  <a:solidFill>
                    <a:schemeClr val="tx1">
                      <a:lumMod val="75000"/>
                      <a:lumOff val="25000"/>
                    </a:schemeClr>
                  </a:solidFill>
                </a:rPr>
                <a:t>4. Verarbeiten, inhaltlich-algorithmisches Arbeiten, Erproben* </a:t>
              </a:r>
              <a:r>
                <a:rPr lang="de-DE" sz="1400" dirty="0">
                  <a:solidFill>
                    <a:schemeClr val="tx1">
                      <a:lumMod val="75000"/>
                      <a:lumOff val="25000"/>
                    </a:schemeClr>
                  </a:solidFill>
                </a:rPr>
                <a:t>(bspw. unter Zuhilfenahme einer im Medienkompetenzrahmen vorgesehenen Blocksprache)</a:t>
              </a:r>
            </a:p>
          </p:txBody>
        </p:sp>
        <p:sp>
          <p:nvSpPr>
            <p:cNvPr id="52" name="Textfeld 51">
              <a:extLst>
                <a:ext uri="{FF2B5EF4-FFF2-40B4-BE49-F238E27FC236}">
                  <a16:creationId xmlns:a16="http://schemas.microsoft.com/office/drawing/2014/main" id="{B727C7D0-62A7-4E9B-AAC3-8F39E6139D40}"/>
                </a:ext>
              </a:extLst>
            </p:cNvPr>
            <p:cNvSpPr txBox="1"/>
            <p:nvPr/>
          </p:nvSpPr>
          <p:spPr>
            <a:xfrm>
              <a:off x="1089868" y="5640859"/>
              <a:ext cx="1394689" cy="479346"/>
            </a:xfrm>
            <a:prstGeom prst="rect">
              <a:avLst/>
            </a:prstGeom>
            <a:noFill/>
          </p:spPr>
          <p:txBody>
            <a:bodyPr wrap="square" rtlCol="0">
              <a:spAutoFit/>
            </a:bodyPr>
            <a:lstStyle/>
            <a:p>
              <a:pPr algn="ctr"/>
              <a:r>
                <a:rPr lang="de-DE" sz="1400" b="1" dirty="0">
                  <a:solidFill>
                    <a:schemeClr val="tx1">
                      <a:lumMod val="75000"/>
                      <a:lumOff val="25000"/>
                    </a:schemeClr>
                  </a:solidFill>
                </a:rPr>
                <a:t>*Tätigkeiten des Modellierens</a:t>
              </a:r>
            </a:p>
          </p:txBody>
        </p:sp>
        <p:cxnSp>
          <p:nvCxnSpPr>
            <p:cNvPr id="53" name="Gerade Verbindung mit Pfeil 52">
              <a:extLst>
                <a:ext uri="{FF2B5EF4-FFF2-40B4-BE49-F238E27FC236}">
                  <a16:creationId xmlns:a16="http://schemas.microsoft.com/office/drawing/2014/main" id="{3582EB36-1681-41CF-A0B3-ADDB2621B980}"/>
                </a:ext>
              </a:extLst>
            </p:cNvPr>
            <p:cNvCxnSpPr>
              <a:cxnSpLocks/>
            </p:cNvCxnSpPr>
            <p:nvPr/>
          </p:nvCxnSpPr>
          <p:spPr>
            <a:xfrm flipH="1" flipV="1">
              <a:off x="5750550" y="2667500"/>
              <a:ext cx="1396274" cy="2044093"/>
            </a:xfrm>
            <a:prstGeom prst="straightConnector1">
              <a:avLst/>
            </a:prstGeom>
            <a:ln w="57150">
              <a:solidFill>
                <a:srgbClr val="002060"/>
              </a:solidFill>
              <a:prstDash val="sysDash"/>
              <a:tailEnd type="triangle"/>
            </a:ln>
          </p:spPr>
          <p:style>
            <a:lnRef idx="3">
              <a:schemeClr val="dk1"/>
            </a:lnRef>
            <a:fillRef idx="0">
              <a:schemeClr val="dk1"/>
            </a:fillRef>
            <a:effectRef idx="2">
              <a:schemeClr val="dk1"/>
            </a:effectRef>
            <a:fontRef idx="minor">
              <a:schemeClr val="tx1"/>
            </a:fontRef>
          </p:style>
        </p:cxnSp>
        <p:sp>
          <p:nvSpPr>
            <p:cNvPr id="54" name="Textfeld 53">
              <a:extLst>
                <a:ext uri="{FF2B5EF4-FFF2-40B4-BE49-F238E27FC236}">
                  <a16:creationId xmlns:a16="http://schemas.microsoft.com/office/drawing/2014/main" id="{BD4098B8-9C66-4631-854F-3701F360CF63}"/>
                </a:ext>
              </a:extLst>
            </p:cNvPr>
            <p:cNvSpPr txBox="1"/>
            <p:nvPr/>
          </p:nvSpPr>
          <p:spPr>
            <a:xfrm>
              <a:off x="762699" y="6318540"/>
              <a:ext cx="10171873" cy="535739"/>
            </a:xfrm>
            <a:prstGeom prst="rect">
              <a:avLst/>
            </a:prstGeom>
            <a:noFill/>
          </p:spPr>
          <p:txBody>
            <a:bodyPr wrap="square" rtlCol="0">
              <a:spAutoFit/>
            </a:bodyPr>
            <a:lstStyle/>
            <a:p>
              <a:pPr algn="ctr"/>
              <a:r>
                <a:rPr lang="de-DE" sz="1600" b="1" dirty="0">
                  <a:solidFill>
                    <a:srgbClr val="002060"/>
                  </a:solidFill>
                </a:rPr>
                <a:t>Erkunden von Realsituationen und Lösung von Sachproblemen mithilfe von allgemeiner digitaler Kompetenz, Problemlösekompetenz und der Kompetenz im Verstehen und Aufstellen von Algorithmen</a:t>
              </a:r>
            </a:p>
          </p:txBody>
        </p:sp>
      </p:grpSp>
      <p:sp>
        <p:nvSpPr>
          <p:cNvPr id="55" name="Rechteck 54">
            <a:extLst>
              <a:ext uri="{FF2B5EF4-FFF2-40B4-BE49-F238E27FC236}">
                <a16:creationId xmlns:a16="http://schemas.microsoft.com/office/drawing/2014/main" id="{9F0DD60A-4196-407A-A3C7-930FCEF6D538}"/>
              </a:ext>
            </a:extLst>
          </p:cNvPr>
          <p:cNvSpPr/>
          <p:nvPr/>
        </p:nvSpPr>
        <p:spPr>
          <a:xfrm rot="16200000">
            <a:off x="-1937283" y="3832555"/>
            <a:ext cx="4403004" cy="433132"/>
          </a:xfrm>
          <a:prstGeom prst="rect">
            <a:avLst/>
          </a:prstGeom>
        </p:spPr>
        <p:txBody>
          <a:bodyPr wrap="square">
            <a:spAutoFit/>
          </a:bodyPr>
          <a:lstStyle/>
          <a:p>
            <a:pPr>
              <a:lnSpc>
                <a:spcPct val="107000"/>
              </a:lnSpc>
              <a:spcAft>
                <a:spcPts val="800"/>
              </a:spcAft>
            </a:pPr>
            <a:r>
              <a:rPr lang="de-DE" sz="700" dirty="0">
                <a:latin typeface="Calibri" panose="020F0502020204030204" pitchFamily="34" charset="0"/>
                <a:ea typeface="Calibri" panose="020F0502020204030204" pitchFamily="34" charset="0"/>
                <a:cs typeface="Times New Roman" panose="02020603050405020304" pitchFamily="18" charset="0"/>
              </a:rPr>
              <a:t>Modellierung in Anlehnung an und Adaption des DISUM Modellierungskreislaufs von Blum (2011), vgl. bspw. Kaiser, Gabriele &amp; Henn, Hans Wolfgang (2015): Werner Blum und seine Beiträge zum Modellieren im Mathematikunterricht. Wiesbaden: Springer, S. 17; auf den außermathematischen Kontext adaptiert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41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Problembasiertes Lernen</a:t>
              </a:r>
            </a:p>
            <a:p>
              <a:pPr>
                <a:lnSpc>
                  <a:spcPct val="95000"/>
                </a:lnSpc>
                <a:spcAft>
                  <a:spcPts val="400"/>
                </a:spcAft>
                <a:buClr>
                  <a:srgbClr val="969696"/>
                </a:buClr>
              </a:pPr>
              <a:r>
                <a:rPr lang="de-DE" altLang="de-DE" sz="2300" b="1" noProof="1">
                  <a:solidFill>
                    <a:schemeClr val="tx1">
                      <a:lumMod val="75000"/>
                      <a:lumOff val="25000"/>
                    </a:schemeClr>
                  </a:solidFill>
                </a:rPr>
                <a:t>   Modellierung / Prozess des Modellierens (in Anl. an Humbert)</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46</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42" name="Textfeld 41">
            <a:extLst>
              <a:ext uri="{FF2B5EF4-FFF2-40B4-BE49-F238E27FC236}">
                <a16:creationId xmlns:a16="http://schemas.microsoft.com/office/drawing/2014/main" id="{7D8B7970-ED3F-4458-B33E-7768ED980A62}"/>
              </a:ext>
            </a:extLst>
          </p:cNvPr>
          <p:cNvSpPr txBox="1"/>
          <p:nvPr/>
        </p:nvSpPr>
        <p:spPr>
          <a:xfrm>
            <a:off x="7043554" y="2734609"/>
            <a:ext cx="1864989" cy="400110"/>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Situation</a:t>
            </a:r>
          </a:p>
        </p:txBody>
      </p:sp>
      <p:sp>
        <p:nvSpPr>
          <p:cNvPr id="43" name="Textfeld 42">
            <a:extLst>
              <a:ext uri="{FF2B5EF4-FFF2-40B4-BE49-F238E27FC236}">
                <a16:creationId xmlns:a16="http://schemas.microsoft.com/office/drawing/2014/main" id="{4671C153-A3FD-495A-89B5-4522DC7FD683}"/>
              </a:ext>
            </a:extLst>
          </p:cNvPr>
          <p:cNvSpPr txBox="1"/>
          <p:nvPr/>
        </p:nvSpPr>
        <p:spPr>
          <a:xfrm>
            <a:off x="3214899" y="2734609"/>
            <a:ext cx="1864989" cy="400110"/>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Ergebnisse</a:t>
            </a:r>
          </a:p>
        </p:txBody>
      </p:sp>
      <p:sp>
        <p:nvSpPr>
          <p:cNvPr id="44" name="Textfeld 43">
            <a:extLst>
              <a:ext uri="{FF2B5EF4-FFF2-40B4-BE49-F238E27FC236}">
                <a16:creationId xmlns:a16="http://schemas.microsoft.com/office/drawing/2014/main" id="{FF3A7F66-021D-485D-BCC9-07AD9E82DB22}"/>
              </a:ext>
            </a:extLst>
          </p:cNvPr>
          <p:cNvSpPr txBox="1"/>
          <p:nvPr/>
        </p:nvSpPr>
        <p:spPr>
          <a:xfrm>
            <a:off x="7043554" y="5458086"/>
            <a:ext cx="1864989" cy="400110"/>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Modell</a:t>
            </a:r>
          </a:p>
        </p:txBody>
      </p:sp>
      <p:sp>
        <p:nvSpPr>
          <p:cNvPr id="45" name="Textfeld 44">
            <a:extLst>
              <a:ext uri="{FF2B5EF4-FFF2-40B4-BE49-F238E27FC236}">
                <a16:creationId xmlns:a16="http://schemas.microsoft.com/office/drawing/2014/main" id="{B894FBD0-C80B-47CD-B996-EC4366E1D683}"/>
              </a:ext>
            </a:extLst>
          </p:cNvPr>
          <p:cNvSpPr txBox="1"/>
          <p:nvPr/>
        </p:nvSpPr>
        <p:spPr>
          <a:xfrm>
            <a:off x="3214899" y="5458086"/>
            <a:ext cx="1864989" cy="400110"/>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Konsequenzen</a:t>
            </a:r>
          </a:p>
        </p:txBody>
      </p:sp>
      <p:cxnSp>
        <p:nvCxnSpPr>
          <p:cNvPr id="46" name="Gerade Verbindung mit Pfeil 45">
            <a:extLst>
              <a:ext uri="{FF2B5EF4-FFF2-40B4-BE49-F238E27FC236}">
                <a16:creationId xmlns:a16="http://schemas.microsoft.com/office/drawing/2014/main" id="{A12E3211-5737-4209-BA2B-3D2842029734}"/>
              </a:ext>
            </a:extLst>
          </p:cNvPr>
          <p:cNvCxnSpPr>
            <a:stCxn id="43" idx="3"/>
            <a:endCxn id="42" idx="1"/>
          </p:cNvCxnSpPr>
          <p:nvPr/>
        </p:nvCxnSpPr>
        <p:spPr>
          <a:xfrm>
            <a:off x="5079889" y="2934664"/>
            <a:ext cx="1963665" cy="0"/>
          </a:xfrm>
          <a:prstGeom prst="straightConnector1">
            <a:avLst/>
          </a:prstGeom>
          <a:noFill/>
          <a:ln w="57150" cap="flat" cmpd="sng" algn="ctr">
            <a:solidFill>
              <a:srgbClr val="002060"/>
            </a:solidFill>
            <a:prstDash val="solid"/>
            <a:miter lim="800000"/>
            <a:tailEnd type="triangle"/>
          </a:ln>
          <a:effectLst/>
        </p:spPr>
      </p:cxnSp>
      <p:cxnSp>
        <p:nvCxnSpPr>
          <p:cNvPr id="47" name="Gerade Verbindung mit Pfeil 46">
            <a:extLst>
              <a:ext uri="{FF2B5EF4-FFF2-40B4-BE49-F238E27FC236}">
                <a16:creationId xmlns:a16="http://schemas.microsoft.com/office/drawing/2014/main" id="{B2653E6A-EA37-468E-A6F1-7E7644453ED5}"/>
              </a:ext>
            </a:extLst>
          </p:cNvPr>
          <p:cNvCxnSpPr>
            <a:cxnSpLocks/>
            <a:stCxn id="42" idx="2"/>
            <a:endCxn id="44" idx="0"/>
          </p:cNvCxnSpPr>
          <p:nvPr/>
        </p:nvCxnSpPr>
        <p:spPr>
          <a:xfrm>
            <a:off x="7976048" y="3134719"/>
            <a:ext cx="0" cy="2323367"/>
          </a:xfrm>
          <a:prstGeom prst="straightConnector1">
            <a:avLst/>
          </a:prstGeom>
          <a:noFill/>
          <a:ln w="57150" cap="flat" cmpd="sng" algn="ctr">
            <a:solidFill>
              <a:srgbClr val="002060"/>
            </a:solidFill>
            <a:prstDash val="solid"/>
            <a:miter lim="800000"/>
            <a:tailEnd type="triangle"/>
          </a:ln>
          <a:effectLst/>
        </p:spPr>
      </p:cxnSp>
      <p:cxnSp>
        <p:nvCxnSpPr>
          <p:cNvPr id="48" name="Gerade Verbindung mit Pfeil 47">
            <a:extLst>
              <a:ext uri="{FF2B5EF4-FFF2-40B4-BE49-F238E27FC236}">
                <a16:creationId xmlns:a16="http://schemas.microsoft.com/office/drawing/2014/main" id="{6E6B3CB5-BA96-4B7D-98C0-6790AE0A5ECE}"/>
              </a:ext>
            </a:extLst>
          </p:cNvPr>
          <p:cNvCxnSpPr>
            <a:cxnSpLocks/>
            <a:stCxn id="44" idx="1"/>
            <a:endCxn id="45" idx="3"/>
          </p:cNvCxnSpPr>
          <p:nvPr/>
        </p:nvCxnSpPr>
        <p:spPr>
          <a:xfrm flipH="1">
            <a:off x="5079889" y="5658140"/>
            <a:ext cx="1963665" cy="0"/>
          </a:xfrm>
          <a:prstGeom prst="straightConnector1">
            <a:avLst/>
          </a:prstGeom>
          <a:noFill/>
          <a:ln w="57150" cap="flat" cmpd="sng" algn="ctr">
            <a:solidFill>
              <a:srgbClr val="002060"/>
            </a:solidFill>
            <a:prstDash val="solid"/>
            <a:miter lim="800000"/>
            <a:tailEnd type="triangle"/>
          </a:ln>
          <a:effectLst/>
        </p:spPr>
      </p:cxnSp>
      <p:cxnSp>
        <p:nvCxnSpPr>
          <p:cNvPr id="49" name="Gerade Verbindung mit Pfeil 48">
            <a:extLst>
              <a:ext uri="{FF2B5EF4-FFF2-40B4-BE49-F238E27FC236}">
                <a16:creationId xmlns:a16="http://schemas.microsoft.com/office/drawing/2014/main" id="{5CEB8CB9-AE6D-4D46-9841-93E741C8820C}"/>
              </a:ext>
            </a:extLst>
          </p:cNvPr>
          <p:cNvCxnSpPr>
            <a:cxnSpLocks/>
            <a:stCxn id="45" idx="0"/>
            <a:endCxn id="43" idx="2"/>
          </p:cNvCxnSpPr>
          <p:nvPr/>
        </p:nvCxnSpPr>
        <p:spPr>
          <a:xfrm flipV="1">
            <a:off x="4147394" y="3134719"/>
            <a:ext cx="0" cy="2323367"/>
          </a:xfrm>
          <a:prstGeom prst="straightConnector1">
            <a:avLst/>
          </a:prstGeom>
          <a:noFill/>
          <a:ln w="57150" cap="flat" cmpd="sng" algn="ctr">
            <a:solidFill>
              <a:srgbClr val="002060"/>
            </a:solidFill>
            <a:prstDash val="solid"/>
            <a:miter lim="800000"/>
            <a:tailEnd type="triangle"/>
          </a:ln>
          <a:effectLst/>
        </p:spPr>
      </p:cxnSp>
      <p:sp>
        <p:nvSpPr>
          <p:cNvPr id="50" name="Textfeld 49">
            <a:extLst>
              <a:ext uri="{FF2B5EF4-FFF2-40B4-BE49-F238E27FC236}">
                <a16:creationId xmlns:a16="http://schemas.microsoft.com/office/drawing/2014/main" id="{E3DCE39F-A33D-4F01-89DE-C6510C58EE40}"/>
              </a:ext>
            </a:extLst>
          </p:cNvPr>
          <p:cNvSpPr txBox="1"/>
          <p:nvPr/>
        </p:nvSpPr>
        <p:spPr>
          <a:xfrm>
            <a:off x="7837725" y="3194947"/>
            <a:ext cx="332354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prstClr val="black">
                    <a:lumMod val="75000"/>
                    <a:lumOff val="25000"/>
                  </a:prstClr>
                </a:solidFill>
                <a:effectLst/>
                <a:uLnTx/>
                <a:uFillTx/>
              </a:rPr>
              <a:t>1. formalisieren</a:t>
            </a:r>
          </a:p>
        </p:txBody>
      </p:sp>
      <p:sp>
        <p:nvSpPr>
          <p:cNvPr id="51" name="Textfeld 50">
            <a:extLst>
              <a:ext uri="{FF2B5EF4-FFF2-40B4-BE49-F238E27FC236}">
                <a16:creationId xmlns:a16="http://schemas.microsoft.com/office/drawing/2014/main" id="{9A1AEBA1-E8C0-4A1D-B953-9FEBCD29F6E5}"/>
              </a:ext>
            </a:extLst>
          </p:cNvPr>
          <p:cNvSpPr txBox="1"/>
          <p:nvPr/>
        </p:nvSpPr>
        <p:spPr>
          <a:xfrm>
            <a:off x="5211662" y="5880063"/>
            <a:ext cx="170011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prstClr val="black">
                    <a:lumMod val="75000"/>
                    <a:lumOff val="25000"/>
                  </a:prstClr>
                </a:solidFill>
                <a:effectLst/>
                <a:uLnTx/>
                <a:uFillTx/>
              </a:rPr>
              <a:t>2. verarbeiten</a:t>
            </a:r>
          </a:p>
        </p:txBody>
      </p:sp>
      <p:sp>
        <p:nvSpPr>
          <p:cNvPr id="52" name="Textfeld 51">
            <a:extLst>
              <a:ext uri="{FF2B5EF4-FFF2-40B4-BE49-F238E27FC236}">
                <a16:creationId xmlns:a16="http://schemas.microsoft.com/office/drawing/2014/main" id="{DC5A6DBD-D6CE-4B3B-8DD7-75C6741E706F}"/>
              </a:ext>
            </a:extLst>
          </p:cNvPr>
          <p:cNvSpPr txBox="1"/>
          <p:nvPr/>
        </p:nvSpPr>
        <p:spPr>
          <a:xfrm>
            <a:off x="2003961" y="3219972"/>
            <a:ext cx="170011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prstClr val="black">
                    <a:lumMod val="75000"/>
                    <a:lumOff val="25000"/>
                  </a:prstClr>
                </a:solidFill>
                <a:effectLst/>
                <a:uLnTx/>
                <a:uFillTx/>
              </a:rPr>
              <a:t>3. interpretieren</a:t>
            </a:r>
          </a:p>
        </p:txBody>
      </p:sp>
      <p:sp>
        <p:nvSpPr>
          <p:cNvPr id="53" name="Textfeld 52">
            <a:extLst>
              <a:ext uri="{FF2B5EF4-FFF2-40B4-BE49-F238E27FC236}">
                <a16:creationId xmlns:a16="http://schemas.microsoft.com/office/drawing/2014/main" id="{98C339A0-4010-48F3-AD64-B544B428C3E9}"/>
              </a:ext>
            </a:extLst>
          </p:cNvPr>
          <p:cNvSpPr txBox="1"/>
          <p:nvPr/>
        </p:nvSpPr>
        <p:spPr>
          <a:xfrm>
            <a:off x="5211662" y="1767757"/>
            <a:ext cx="170011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prstClr val="black">
                    <a:lumMod val="75000"/>
                    <a:lumOff val="25000"/>
                  </a:prstClr>
                </a:solidFill>
                <a:effectLst/>
                <a:uLnTx/>
                <a:uFillTx/>
              </a:rPr>
              <a:t>4. validieren</a:t>
            </a:r>
          </a:p>
        </p:txBody>
      </p:sp>
      <p:sp>
        <p:nvSpPr>
          <p:cNvPr id="54" name="Rechteck 53">
            <a:extLst>
              <a:ext uri="{FF2B5EF4-FFF2-40B4-BE49-F238E27FC236}">
                <a16:creationId xmlns:a16="http://schemas.microsoft.com/office/drawing/2014/main" id="{C03FD14E-529C-44C4-8E26-2EFF153A691D}"/>
              </a:ext>
            </a:extLst>
          </p:cNvPr>
          <p:cNvSpPr/>
          <p:nvPr/>
        </p:nvSpPr>
        <p:spPr>
          <a:xfrm>
            <a:off x="8654682" y="3501840"/>
            <a:ext cx="2911083" cy="2677656"/>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Beschreibung des Problems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Verschriftlichung und Fixierung dieses; bei geplanter algorithmischer Lösung: Festlegung von Zeichen / Ereignissen in einer Reihenfolge, die in festgelegter, eindeutiger Art und Weise verarbeitet werden kann, bspw. mithilfe einer Block-Programmiersprache, wie im Medienkompetenz-rahmen vorgesehen </a:t>
            </a:r>
          </a:p>
        </p:txBody>
      </p:sp>
      <p:sp>
        <p:nvSpPr>
          <p:cNvPr id="55" name="Rechteck 54">
            <a:extLst>
              <a:ext uri="{FF2B5EF4-FFF2-40B4-BE49-F238E27FC236}">
                <a16:creationId xmlns:a16="http://schemas.microsoft.com/office/drawing/2014/main" id="{EC6A9144-D896-41A9-B26B-E48B94C2C9F6}"/>
              </a:ext>
            </a:extLst>
          </p:cNvPr>
          <p:cNvSpPr/>
          <p:nvPr/>
        </p:nvSpPr>
        <p:spPr>
          <a:xfrm>
            <a:off x="4147394" y="6200101"/>
            <a:ext cx="4157597" cy="52322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Verarbeitung und Lösung des Problems durch</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Ausführen des Plans / des Programms</a:t>
            </a:r>
          </a:p>
        </p:txBody>
      </p:sp>
      <p:sp>
        <p:nvSpPr>
          <p:cNvPr id="56" name="Rechteck 55">
            <a:extLst>
              <a:ext uri="{FF2B5EF4-FFF2-40B4-BE49-F238E27FC236}">
                <a16:creationId xmlns:a16="http://schemas.microsoft.com/office/drawing/2014/main" id="{5CDA8B61-9544-45BD-ADA5-6150B0D45D1F}"/>
              </a:ext>
            </a:extLst>
          </p:cNvPr>
          <p:cNvSpPr/>
          <p:nvPr/>
        </p:nvSpPr>
        <p:spPr>
          <a:xfrm>
            <a:off x="1734753" y="3549743"/>
            <a:ext cx="2185506" cy="954107"/>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Wurde das Problem wie gewünscht gelöst?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Interpretation „in der Realität“ </a:t>
            </a:r>
          </a:p>
        </p:txBody>
      </p:sp>
      <p:sp>
        <p:nvSpPr>
          <p:cNvPr id="57" name="Rechteck 56">
            <a:extLst>
              <a:ext uri="{FF2B5EF4-FFF2-40B4-BE49-F238E27FC236}">
                <a16:creationId xmlns:a16="http://schemas.microsoft.com/office/drawing/2014/main" id="{0BAEB307-6BE0-4858-909F-62E96C4A9A6F}"/>
              </a:ext>
            </a:extLst>
          </p:cNvPr>
          <p:cNvSpPr/>
          <p:nvPr/>
        </p:nvSpPr>
        <p:spPr>
          <a:xfrm>
            <a:off x="3658478" y="1996232"/>
            <a:ext cx="5117472" cy="73866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Kann die Problemlösung (noch) effektiver erfolgen / das Programm verkürzt werden?</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400" b="0" i="0" u="none" strike="noStrike" kern="0" cap="none" spc="0" normalizeH="0" baseline="0" noProof="0" dirty="0">
                <a:ln>
                  <a:noFill/>
                </a:ln>
                <a:solidFill>
                  <a:prstClr val="black">
                    <a:lumMod val="75000"/>
                    <a:lumOff val="25000"/>
                  </a:prstClr>
                </a:solidFill>
                <a:effectLst/>
                <a:uLnTx/>
                <a:uFillTx/>
              </a:rPr>
              <a:t>Überprüfung, Korrektur, Verfeinerung, Optimierung</a:t>
            </a:r>
          </a:p>
        </p:txBody>
      </p:sp>
      <p:sp>
        <p:nvSpPr>
          <p:cNvPr id="58" name="Rechteck 57">
            <a:extLst>
              <a:ext uri="{FF2B5EF4-FFF2-40B4-BE49-F238E27FC236}">
                <a16:creationId xmlns:a16="http://schemas.microsoft.com/office/drawing/2014/main" id="{271390AF-6B7D-4029-A48D-622F01BE90C5}"/>
              </a:ext>
            </a:extLst>
          </p:cNvPr>
          <p:cNvSpPr/>
          <p:nvPr/>
        </p:nvSpPr>
        <p:spPr>
          <a:xfrm>
            <a:off x="4792164" y="3121119"/>
            <a:ext cx="2606084" cy="2492990"/>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0" cap="none" spc="0" normalizeH="0" baseline="0" noProof="0" dirty="0">
                <a:ln>
                  <a:noFill/>
                </a:ln>
                <a:solidFill>
                  <a:prstClr val="black">
                    <a:lumMod val="75000"/>
                    <a:lumOff val="25000"/>
                  </a:prstClr>
                </a:solidFill>
                <a:effectLst/>
                <a:uLnTx/>
                <a:uFillTx/>
              </a:rPr>
              <a:t>Ich möchte Mehrkornbrötchen backen, kenne aber das korrekte Vorgehen nicht. Ich lege nötige Schritte fest und definiere diese.</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0" cap="none" spc="0" normalizeH="0" baseline="0" noProof="0" dirty="0">
                <a:ln>
                  <a:noFill/>
                </a:ln>
                <a:solidFill>
                  <a:prstClr val="black">
                    <a:lumMod val="75000"/>
                    <a:lumOff val="25000"/>
                  </a:prstClr>
                </a:solidFill>
                <a:effectLst/>
                <a:uLnTx/>
                <a:uFillTx/>
              </a:rPr>
              <a:t>Ich backe die Mehrkornbrötchen nach dem festgelegten Vorgehen.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0" cap="none" spc="0" normalizeH="0" baseline="0" noProof="0" dirty="0">
                <a:ln>
                  <a:noFill/>
                </a:ln>
                <a:solidFill>
                  <a:prstClr val="black">
                    <a:lumMod val="75000"/>
                    <a:lumOff val="25000"/>
                  </a:prstClr>
                </a:solidFill>
                <a:effectLst/>
                <a:uLnTx/>
                <a:uFillTx/>
              </a:rPr>
              <a:t>Sind Mehrkornbrötchen entstanden?</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0" cap="none" spc="0" normalizeH="0" baseline="0" noProof="0" dirty="0">
                <a:ln>
                  <a:noFill/>
                </a:ln>
                <a:solidFill>
                  <a:prstClr val="black">
                    <a:lumMod val="75000"/>
                    <a:lumOff val="25000"/>
                  </a:prstClr>
                </a:solidFill>
                <a:effectLst/>
                <a:uLnTx/>
                <a:uFillTx/>
              </a:rPr>
              <a:t>Schmecken die Brötchen? Wie kann das Rezept verändert werden, damit die Brötchen noch besser schmecken?</a:t>
            </a:r>
          </a:p>
        </p:txBody>
      </p:sp>
      <p:sp>
        <p:nvSpPr>
          <p:cNvPr id="59" name="Inhaltsplatzhalter 2">
            <a:extLst>
              <a:ext uri="{FF2B5EF4-FFF2-40B4-BE49-F238E27FC236}">
                <a16:creationId xmlns:a16="http://schemas.microsoft.com/office/drawing/2014/main" id="{BD7F8433-C038-4456-B588-41D5338A494B}"/>
              </a:ext>
            </a:extLst>
          </p:cNvPr>
          <p:cNvSpPr txBox="1">
            <a:spLocks/>
          </p:cNvSpPr>
          <p:nvPr/>
        </p:nvSpPr>
        <p:spPr>
          <a:xfrm rot="16200000">
            <a:off x="-788139" y="5092221"/>
            <a:ext cx="2574640" cy="76723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Modellierung in Anlehnung an und Adaption des informatischen Modellierungskreislaufs von Humbert (2006 - Didaktik der Informatik – mit praxiserprobtem Unterrichtsmaterial. 2., Aufl. Leitfäden der Informatik. Wiesbaden: B.G., Teubner Verlag. </a:t>
            </a:r>
            <a:r>
              <a:rPr kumimoji="0" lang="de-DE" sz="8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isbn</a:t>
            </a:r>
            <a:r>
              <a:rPr kumimoji="0" lang="de-DE" sz="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3-8351-0112-9.) und das Beispiel der Roberta-</a:t>
            </a:r>
            <a:r>
              <a:rPr kumimoji="0" lang="de-DE" sz="8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Inititative</a:t>
            </a:r>
            <a:r>
              <a:rPr kumimoji="0" lang="de-DE" sz="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abrufbar unter: https://slidewiki.org/print/95582/_/95582/593764-2/)</a:t>
            </a:r>
          </a:p>
        </p:txBody>
      </p:sp>
      <p:sp>
        <p:nvSpPr>
          <p:cNvPr id="60" name="Textfeld 59">
            <a:extLst>
              <a:ext uri="{FF2B5EF4-FFF2-40B4-BE49-F238E27FC236}">
                <a16:creationId xmlns:a16="http://schemas.microsoft.com/office/drawing/2014/main" id="{DE6470E4-1535-43AC-87A6-3A751258ADD4}"/>
              </a:ext>
            </a:extLst>
          </p:cNvPr>
          <p:cNvSpPr txBox="1"/>
          <p:nvPr/>
        </p:nvSpPr>
        <p:spPr>
          <a:xfrm>
            <a:off x="6365972" y="1158815"/>
            <a:ext cx="5065402" cy="400110"/>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Problem</a:t>
            </a:r>
          </a:p>
        </p:txBody>
      </p:sp>
      <p:sp>
        <p:nvSpPr>
          <p:cNvPr id="61" name="Textfeld 60">
            <a:extLst>
              <a:ext uri="{FF2B5EF4-FFF2-40B4-BE49-F238E27FC236}">
                <a16:creationId xmlns:a16="http://schemas.microsoft.com/office/drawing/2014/main" id="{71E91CC1-9124-490D-BACD-6F6189DADA33}"/>
              </a:ext>
            </a:extLst>
          </p:cNvPr>
          <p:cNvSpPr txBox="1"/>
          <p:nvPr/>
        </p:nvSpPr>
        <p:spPr>
          <a:xfrm>
            <a:off x="1683723" y="1155897"/>
            <a:ext cx="4682251" cy="400110"/>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Problemlösung</a:t>
            </a:r>
          </a:p>
        </p:txBody>
      </p:sp>
      <p:sp>
        <p:nvSpPr>
          <p:cNvPr id="62" name="Textfeld 61">
            <a:extLst>
              <a:ext uri="{FF2B5EF4-FFF2-40B4-BE49-F238E27FC236}">
                <a16:creationId xmlns:a16="http://schemas.microsoft.com/office/drawing/2014/main" id="{A923BCF3-67A9-49F7-ADBB-86825406BF86}"/>
              </a:ext>
            </a:extLst>
          </p:cNvPr>
          <p:cNvSpPr txBox="1"/>
          <p:nvPr/>
        </p:nvSpPr>
        <p:spPr>
          <a:xfrm rot="16200000">
            <a:off x="-4270" y="5152671"/>
            <a:ext cx="2763109" cy="64633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ysClr val="windowText" lastClr="000000"/>
                </a:solidFill>
                <a:effectLst/>
                <a:uLnTx/>
                <a:uFillTx/>
                <a:latin typeface="Calibri" panose="020F0502020204030204"/>
                <a:ea typeface="+mn-ea"/>
                <a:cs typeface="+mn-cs"/>
              </a:rPr>
              <a:t>Algorithmischer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ysClr val="windowText" lastClr="000000"/>
                </a:solidFill>
                <a:effectLst/>
                <a:uLnTx/>
                <a:uFillTx/>
                <a:latin typeface="Calibri" panose="020F0502020204030204"/>
                <a:ea typeface="+mn-ea"/>
                <a:cs typeface="+mn-cs"/>
              </a:rPr>
              <a:t>Kontext</a:t>
            </a:r>
          </a:p>
        </p:txBody>
      </p:sp>
      <p:sp>
        <p:nvSpPr>
          <p:cNvPr id="63" name="Textfeld 62">
            <a:extLst>
              <a:ext uri="{FF2B5EF4-FFF2-40B4-BE49-F238E27FC236}">
                <a16:creationId xmlns:a16="http://schemas.microsoft.com/office/drawing/2014/main" id="{05337E66-C46C-428B-B54A-EE0E0F6E4B08}"/>
              </a:ext>
            </a:extLst>
          </p:cNvPr>
          <p:cNvSpPr txBox="1"/>
          <p:nvPr/>
        </p:nvSpPr>
        <p:spPr>
          <a:xfrm rot="16200000">
            <a:off x="102223" y="2495723"/>
            <a:ext cx="2550786" cy="646331"/>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ysClr val="windowText" lastClr="000000"/>
                </a:solidFill>
                <a:effectLst/>
                <a:uLnTx/>
                <a:uFillTx/>
                <a:latin typeface="Calibri" panose="020F0502020204030204"/>
                <a:ea typeface="+mn-ea"/>
                <a:cs typeface="+mn-cs"/>
              </a:rPr>
              <a:t>Lebensweltlicher Kontext</a:t>
            </a:r>
          </a:p>
        </p:txBody>
      </p:sp>
    </p:spTree>
    <p:extLst>
      <p:ext uri="{BB962C8B-B14F-4D97-AF65-F5344CB8AC3E}">
        <p14:creationId xmlns:p14="http://schemas.microsoft.com/office/powerpoint/2010/main" val="1737574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Programmieren bzw. algorithmisches Denken als Problemlösen</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Programmieren, Problemlösen, Modellieren – comp. thinking?!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202619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b="1" dirty="0">
                <a:solidFill>
                  <a:srgbClr val="074D67"/>
                </a:solidFill>
                <a:effectLst>
                  <a:innerShdw blurRad="76200" dist="25400" dir="13500000">
                    <a:prstClr val="black">
                      <a:alpha val="40000"/>
                    </a:prstClr>
                  </a:innerShdw>
                </a:effectLst>
              </a:rPr>
              <a:t>Programmieren bzw. algorithmisches Denken als Problemlösen</a:t>
            </a:r>
          </a:p>
          <a:p>
            <a:pPr marL="342900" indent="-342900">
              <a:lnSpc>
                <a:spcPct val="150000"/>
              </a:lnSpc>
              <a:buFont typeface="Wingdings" panose="05000000000000000000" pitchFamily="2" charset="2"/>
              <a:buChar char="§"/>
            </a:pPr>
            <a:endParaRPr lang="de-DE" sz="2150" b="1"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150" b="1" dirty="0">
                <a:solidFill>
                  <a:srgbClr val="074D67"/>
                </a:solidFill>
                <a:effectLst>
                  <a:innerShdw blurRad="76200" dist="25400" dir="13500000">
                    <a:prstClr val="black">
                      <a:alpha val="40000"/>
                    </a:prstClr>
                  </a:innerShdw>
                </a:effectLst>
              </a:rPr>
              <a:t>Ziel: Verständnis entwickeln, ohne Programmieren zu können </a:t>
            </a:r>
          </a:p>
          <a:p>
            <a:pPr>
              <a:lnSpc>
                <a:spcPct val="150000"/>
              </a:lnSpc>
            </a:pPr>
            <a:r>
              <a:rPr lang="de-DE" sz="2150" b="1" dirty="0">
                <a:solidFill>
                  <a:srgbClr val="074D67"/>
                </a:solidFill>
                <a:effectLst>
                  <a:innerShdw blurRad="76200" dist="25400" dir="13500000">
                    <a:prstClr val="black">
                      <a:alpha val="40000"/>
                    </a:prstClr>
                  </a:innerShdw>
                </a:effectLst>
              </a:rPr>
              <a:t>      </a:t>
            </a:r>
            <a:r>
              <a:rPr lang="de-DE" sz="2150" dirty="0">
                <a:solidFill>
                  <a:prstClr val="black"/>
                </a:solidFill>
                <a:effectLst>
                  <a:innerShdw blurRad="76200" dist="25400" dir="13500000">
                    <a:prstClr val="black">
                      <a:alpha val="40000"/>
                    </a:prstClr>
                  </a:innerShdw>
                </a:effectLst>
              </a:rPr>
              <a:t>(vgl. auch Studienergebnisse aus ICILS 2018 / </a:t>
            </a:r>
            <a:r>
              <a:rPr lang="de-DE" sz="2150" dirty="0" err="1">
                <a:solidFill>
                  <a:prstClr val="black"/>
                </a:solidFill>
                <a:effectLst>
                  <a:innerShdw blurRad="76200" dist="25400" dir="13500000">
                    <a:prstClr val="black">
                      <a:alpha val="40000"/>
                    </a:prstClr>
                  </a:innerShdw>
                </a:effectLst>
              </a:rPr>
              <a:t>Eickelmann</a:t>
            </a:r>
            <a:r>
              <a:rPr lang="de-DE" sz="2150" dirty="0">
                <a:solidFill>
                  <a:prstClr val="black"/>
                </a:solidFill>
                <a:effectLst>
                  <a:innerShdw blurRad="76200" dist="25400" dir="13500000">
                    <a:prstClr val="black">
                      <a:alpha val="40000"/>
                    </a:prstClr>
                  </a:innerShdw>
                </a:effectLst>
              </a:rPr>
              <a:t> et al., 2019)</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47</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2939687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abgerundete Ecken 21">
            <a:extLst>
              <a:ext uri="{FF2B5EF4-FFF2-40B4-BE49-F238E27FC236}">
                <a16:creationId xmlns:a16="http://schemas.microsoft.com/office/drawing/2014/main" id="{A2909E55-102D-499F-90A1-BC3A60F89A85}"/>
              </a:ext>
            </a:extLst>
          </p:cNvPr>
          <p:cNvSpPr/>
          <p:nvPr/>
        </p:nvSpPr>
        <p:spPr bwMode="auto">
          <a:xfrm rot="16200000">
            <a:off x="3341350" y="511466"/>
            <a:ext cx="4369780" cy="7625406"/>
          </a:xfrm>
          <a:prstGeom prst="roundRect">
            <a:avLst>
              <a:gd name="adj" fmla="val 3371"/>
            </a:avLst>
          </a:prstGeom>
          <a:solidFill>
            <a:srgbClr val="66A300"/>
          </a:solidFill>
          <a:ln w="12700">
            <a:solidFill>
              <a:srgbClr val="A50021"/>
            </a:solidFill>
            <a:round/>
            <a:headEnd/>
            <a:tailEnd/>
          </a:ln>
        </p:spPr>
        <p:txBody>
          <a:bodyPr rtlCol="0" anchor="ctr"/>
          <a:lstStyle/>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r>
              <a:rPr lang="de-DE" sz="2400" b="1" dirty="0"/>
              <a:t>als Bestandteile</a:t>
            </a:r>
          </a:p>
          <a:p>
            <a:pPr algn="ctr"/>
            <a:r>
              <a:rPr lang="de-DE" sz="2400" b="1" dirty="0"/>
              <a:t>digitaler Bildung</a:t>
            </a:r>
          </a:p>
        </p:txBody>
      </p:sp>
      <p:sp>
        <p:nvSpPr>
          <p:cNvPr id="6" name="Rechteck: abgerundete Ecken 5">
            <a:extLst>
              <a:ext uri="{FF2B5EF4-FFF2-40B4-BE49-F238E27FC236}">
                <a16:creationId xmlns:a16="http://schemas.microsoft.com/office/drawing/2014/main" id="{54656FC7-F770-427C-A28F-13E5CD5CC7CA}"/>
              </a:ext>
            </a:extLst>
          </p:cNvPr>
          <p:cNvSpPr/>
          <p:nvPr/>
        </p:nvSpPr>
        <p:spPr bwMode="auto">
          <a:xfrm>
            <a:off x="2113533" y="2291988"/>
            <a:ext cx="5991227" cy="4064362"/>
          </a:xfrm>
          <a:prstGeom prst="roundRect">
            <a:avLst>
              <a:gd name="adj" fmla="val 4949"/>
            </a:avLst>
          </a:prstGeom>
          <a:solidFill>
            <a:schemeClr val="bg1">
              <a:lumMod val="95000"/>
            </a:schemeClr>
          </a:solidFill>
          <a:ln w="12700">
            <a:solidFill>
              <a:srgbClr val="A50021"/>
            </a:solidFill>
            <a:round/>
            <a:headEnd/>
            <a:tailEnd/>
          </a:ln>
        </p:spPr>
        <p:txBody>
          <a:bodyPr rtlCol="0" anchor="ctr"/>
          <a:lstStyle/>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sz="2400" b="1" dirty="0"/>
          </a:p>
          <a:p>
            <a:pPr algn="ctr"/>
            <a:r>
              <a:rPr lang="de-DE" sz="2400" b="1" dirty="0"/>
              <a:t>als Elemente des </a:t>
            </a:r>
            <a:r>
              <a:rPr lang="de-DE" sz="2400" b="1" dirty="0" err="1"/>
              <a:t>computational</a:t>
            </a:r>
            <a:r>
              <a:rPr lang="de-DE" sz="2400" b="1" dirty="0"/>
              <a:t> </a:t>
            </a:r>
            <a:r>
              <a:rPr lang="de-DE" sz="2400" b="1" dirty="0" err="1"/>
              <a:t>thinkings</a:t>
            </a:r>
            <a:endParaRPr lang="de-DE" sz="2400" b="1" dirty="0"/>
          </a:p>
        </p:txBody>
      </p:sp>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Programmieren bzw. algorithmisches Denken als Problemlösen</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Programmieren, Problemlösen, Modellieren – comp. thinking?!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537327"/>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Zusammenhang zum </a:t>
            </a:r>
            <a:r>
              <a:rPr lang="de-DE" sz="2150" dirty="0" err="1">
                <a:solidFill>
                  <a:prstClr val="black"/>
                </a:solidFill>
                <a:effectLst>
                  <a:innerShdw blurRad="76200" dist="25400" dir="13500000">
                    <a:prstClr val="black">
                      <a:alpha val="40000"/>
                    </a:prstClr>
                  </a:innerShdw>
                </a:effectLst>
              </a:rPr>
              <a:t>computational</a:t>
            </a:r>
            <a:r>
              <a:rPr lang="de-DE" sz="2150" dirty="0">
                <a:solidFill>
                  <a:prstClr val="black"/>
                </a:solidFill>
                <a:effectLst>
                  <a:innerShdw blurRad="76200" dist="25400" dir="13500000">
                    <a:prstClr val="black">
                      <a:alpha val="40000"/>
                    </a:prstClr>
                  </a:innerShdw>
                </a:effectLst>
              </a:rPr>
              <a:t> </a:t>
            </a:r>
            <a:r>
              <a:rPr lang="de-DE" sz="2150" dirty="0" err="1">
                <a:solidFill>
                  <a:prstClr val="black"/>
                </a:solidFill>
                <a:effectLst>
                  <a:innerShdw blurRad="76200" dist="25400" dir="13500000">
                    <a:prstClr val="black">
                      <a:alpha val="40000"/>
                    </a:prstClr>
                  </a:innerShdw>
                </a:effectLst>
              </a:rPr>
              <a:t>thinking</a:t>
            </a:r>
            <a:r>
              <a:rPr lang="de-DE" sz="2150" dirty="0">
                <a:solidFill>
                  <a:prstClr val="black"/>
                </a:solidFill>
                <a:effectLst>
                  <a:innerShdw blurRad="76200" dist="25400" dir="13500000">
                    <a:prstClr val="black">
                      <a:alpha val="40000"/>
                    </a:prstClr>
                  </a:innerShdw>
                </a:effectLst>
              </a:rPr>
              <a:t> und zu digitaler Bildung</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48</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 name="Ellipse 1">
            <a:extLst>
              <a:ext uri="{FF2B5EF4-FFF2-40B4-BE49-F238E27FC236}">
                <a16:creationId xmlns:a16="http://schemas.microsoft.com/office/drawing/2014/main" id="{6021F89C-0929-4B5C-8243-2484989F2D27}"/>
              </a:ext>
            </a:extLst>
          </p:cNvPr>
          <p:cNvSpPr/>
          <p:nvPr/>
        </p:nvSpPr>
        <p:spPr bwMode="auto">
          <a:xfrm>
            <a:off x="2362199" y="2600285"/>
            <a:ext cx="3057525" cy="2995034"/>
          </a:xfrm>
          <a:prstGeom prst="ellipse">
            <a:avLst/>
          </a:prstGeom>
          <a:solidFill>
            <a:srgbClr val="006699">
              <a:alpha val="50196"/>
            </a:srgbClr>
          </a:solidFill>
          <a:ln>
            <a:noFill/>
            <a:headEnd/>
            <a:tailEnd/>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b="1" dirty="0"/>
              <a:t>Coding / Programmieren   </a:t>
            </a:r>
          </a:p>
        </p:txBody>
      </p:sp>
      <p:sp>
        <p:nvSpPr>
          <p:cNvPr id="21" name="Ellipse 20">
            <a:extLst>
              <a:ext uri="{FF2B5EF4-FFF2-40B4-BE49-F238E27FC236}">
                <a16:creationId xmlns:a16="http://schemas.microsoft.com/office/drawing/2014/main" id="{562FAEEE-99A0-46B4-A009-10E1B712B854}"/>
              </a:ext>
            </a:extLst>
          </p:cNvPr>
          <p:cNvSpPr/>
          <p:nvPr/>
        </p:nvSpPr>
        <p:spPr bwMode="auto">
          <a:xfrm>
            <a:off x="4886324" y="2612984"/>
            <a:ext cx="3057525" cy="2995034"/>
          </a:xfrm>
          <a:prstGeom prst="ellipse">
            <a:avLst/>
          </a:prstGeom>
          <a:solidFill>
            <a:srgbClr val="006699">
              <a:alpha val="50196"/>
            </a:srgbClr>
          </a:solidFill>
          <a:ln>
            <a:noFill/>
            <a:headEnd/>
            <a:tailEnd/>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b="1" dirty="0"/>
              <a:t> Problemlösen</a:t>
            </a:r>
          </a:p>
        </p:txBody>
      </p:sp>
      <p:sp>
        <p:nvSpPr>
          <p:cNvPr id="5" name="Textfeld 4">
            <a:extLst>
              <a:ext uri="{FF2B5EF4-FFF2-40B4-BE49-F238E27FC236}">
                <a16:creationId xmlns:a16="http://schemas.microsoft.com/office/drawing/2014/main" id="{E1A99915-9B57-4B7D-ADEB-975E0C0CF085}"/>
              </a:ext>
            </a:extLst>
          </p:cNvPr>
          <p:cNvSpPr txBox="1"/>
          <p:nvPr/>
        </p:nvSpPr>
        <p:spPr>
          <a:xfrm rot="16200000">
            <a:off x="4316501" y="3878717"/>
            <a:ext cx="1585293" cy="400110"/>
          </a:xfrm>
          <a:prstGeom prst="rect">
            <a:avLst/>
          </a:prstGeom>
          <a:noFill/>
        </p:spPr>
        <p:txBody>
          <a:bodyPr wrap="square" rtlCol="0">
            <a:spAutoFit/>
          </a:bodyPr>
          <a:lstStyle/>
          <a:p>
            <a:pPr algn="ctr"/>
            <a:r>
              <a:rPr lang="de-DE" sz="2000" b="1" dirty="0">
                <a:solidFill>
                  <a:schemeClr val="bg1"/>
                </a:solidFill>
              </a:rPr>
              <a:t>Algorithmen</a:t>
            </a:r>
          </a:p>
        </p:txBody>
      </p:sp>
      <p:sp>
        <p:nvSpPr>
          <p:cNvPr id="23" name="Textfeld 22">
            <a:extLst>
              <a:ext uri="{FF2B5EF4-FFF2-40B4-BE49-F238E27FC236}">
                <a16:creationId xmlns:a16="http://schemas.microsoft.com/office/drawing/2014/main" id="{DEC8F8E8-D23A-4034-B298-7B5B9F03E81A}"/>
              </a:ext>
            </a:extLst>
          </p:cNvPr>
          <p:cNvSpPr txBox="1"/>
          <p:nvPr/>
        </p:nvSpPr>
        <p:spPr>
          <a:xfrm>
            <a:off x="10281639" y="1299797"/>
            <a:ext cx="1739589" cy="230832"/>
          </a:xfrm>
          <a:prstGeom prst="rect">
            <a:avLst/>
          </a:prstGeom>
          <a:noFill/>
        </p:spPr>
        <p:txBody>
          <a:bodyPr wrap="square" rtlCol="0">
            <a:spAutoFit/>
          </a:bodyPr>
          <a:lstStyle/>
          <a:p>
            <a:r>
              <a:rPr lang="de-DE" sz="900" dirty="0">
                <a:solidFill>
                  <a:schemeClr val="tx1">
                    <a:lumMod val="50000"/>
                    <a:lumOff val="50000"/>
                  </a:schemeClr>
                </a:solidFill>
              </a:rPr>
              <a:t>Grafik: Raphael Fehrmann</a:t>
            </a:r>
          </a:p>
        </p:txBody>
      </p:sp>
    </p:spTree>
    <p:extLst>
      <p:ext uri="{BB962C8B-B14F-4D97-AF65-F5344CB8AC3E}">
        <p14:creationId xmlns:p14="http://schemas.microsoft.com/office/powerpoint/2010/main" val="118750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2" grpId="0" animBg="1"/>
      <p:bldP spid="21"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Programmieren bzw. algorithmisches Denken als Problemlösen</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Der „computational thinker“</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49</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13" name="Rechteck 12">
            <a:extLst>
              <a:ext uri="{FF2B5EF4-FFF2-40B4-BE49-F238E27FC236}">
                <a16:creationId xmlns:a16="http://schemas.microsoft.com/office/drawing/2014/main" id="{BFCF93C3-FDC8-42BE-B58F-42C5CB493C41}"/>
              </a:ext>
            </a:extLst>
          </p:cNvPr>
          <p:cNvSpPr/>
          <p:nvPr/>
        </p:nvSpPr>
        <p:spPr bwMode="gray">
          <a:xfrm rot="173019">
            <a:off x="4966472" y="2271753"/>
            <a:ext cx="6530451" cy="2646408"/>
          </a:xfrm>
          <a:prstGeom prst="rect">
            <a:avLst/>
          </a:prstGeom>
          <a:solidFill>
            <a:srgbClr val="FFFFFF"/>
          </a:solidFill>
          <a:ln w="12700">
            <a:noFill/>
            <a:miter lim="800000"/>
            <a:headEnd/>
            <a:tailEnd/>
          </a:ln>
          <a:effectLst>
            <a:outerShdw blurRad="88900" dist="25400" dir="7800000" algn="tl" rotWithShape="0">
              <a:prstClr val="black">
                <a:alpha val="35000"/>
              </a:prstClr>
            </a:outerShdw>
          </a:effectLst>
        </p:spPr>
        <p:txBody>
          <a:bodyPr lIns="143986" tIns="143986" rIns="191981" bIns="95990" rtlCol="0" anchor="ctr"/>
          <a:lstStyle/>
          <a:p>
            <a:pPr algn="ctr">
              <a:lnSpc>
                <a:spcPct val="95000"/>
              </a:lnSpc>
              <a:spcAft>
                <a:spcPts val="800"/>
              </a:spcAft>
              <a:buClr>
                <a:srgbClr val="969696"/>
              </a:buClr>
            </a:pPr>
            <a:r>
              <a:rPr lang="de-DE" sz="2000" noProof="1">
                <a:solidFill>
                  <a:srgbClr val="006699"/>
                </a:solidFill>
                <a:cs typeface="Arial" charset="0"/>
              </a:rPr>
              <a:t>Ist mein Lösungsweg der effizienteste Weg?</a:t>
            </a:r>
          </a:p>
          <a:p>
            <a:pPr algn="ctr">
              <a:lnSpc>
                <a:spcPct val="95000"/>
              </a:lnSpc>
              <a:spcAft>
                <a:spcPts val="800"/>
              </a:spcAft>
              <a:buClr>
                <a:srgbClr val="969696"/>
              </a:buClr>
            </a:pPr>
            <a:r>
              <a:rPr lang="de-DE" sz="2000" noProof="1">
                <a:solidFill>
                  <a:srgbClr val="006699"/>
                </a:solidFill>
                <a:cs typeface="Arial" charset="0"/>
              </a:rPr>
              <a:t>Habe ich die schnellste Lösung gefunden?</a:t>
            </a:r>
          </a:p>
          <a:p>
            <a:pPr algn="ctr">
              <a:lnSpc>
                <a:spcPct val="95000"/>
              </a:lnSpc>
              <a:spcAft>
                <a:spcPts val="800"/>
              </a:spcAft>
              <a:buClr>
                <a:srgbClr val="969696"/>
              </a:buClr>
            </a:pPr>
            <a:r>
              <a:rPr lang="de-DE" sz="2000" noProof="1">
                <a:solidFill>
                  <a:srgbClr val="006699"/>
                </a:solidFill>
                <a:cs typeface="Arial" charset="0"/>
              </a:rPr>
              <a:t>Braucht mein Lösungsweg die wenigsten Ressourcen?</a:t>
            </a:r>
          </a:p>
          <a:p>
            <a:pPr algn="ctr">
              <a:lnSpc>
                <a:spcPct val="95000"/>
              </a:lnSpc>
              <a:spcAft>
                <a:spcPts val="800"/>
              </a:spcAft>
              <a:buClr>
                <a:srgbClr val="969696"/>
              </a:buClr>
            </a:pPr>
            <a:r>
              <a:rPr lang="de-DE" sz="2000" noProof="1">
                <a:solidFill>
                  <a:srgbClr val="006699"/>
                </a:solidFill>
                <a:cs typeface="Arial" charset="0"/>
              </a:rPr>
              <a:t>Führt mein Lösungsweg zur richtigen Antwort?</a:t>
            </a:r>
          </a:p>
          <a:p>
            <a:pPr algn="ctr">
              <a:lnSpc>
                <a:spcPct val="95000"/>
              </a:lnSpc>
              <a:spcAft>
                <a:spcPts val="800"/>
              </a:spcAft>
              <a:buClr>
                <a:srgbClr val="969696"/>
              </a:buClr>
            </a:pPr>
            <a:r>
              <a:rPr lang="de-DE" sz="2000" noProof="1">
                <a:solidFill>
                  <a:srgbClr val="006699"/>
                </a:solidFill>
                <a:cs typeface="Arial" charset="0"/>
              </a:rPr>
              <a:t>Ist mein Lösungsweg anwendbar auf weitere Probleme? </a:t>
            </a:r>
          </a:p>
        </p:txBody>
      </p:sp>
      <p:pic>
        <p:nvPicPr>
          <p:cNvPr id="21" name="Picture 4" descr="Tessafilm_2">
            <a:extLst>
              <a:ext uri="{FF2B5EF4-FFF2-40B4-BE49-F238E27FC236}">
                <a16:creationId xmlns:a16="http://schemas.microsoft.com/office/drawing/2014/main" id="{814FAFD4-CB11-4B72-AC2F-F02A18B39278}"/>
              </a:ext>
            </a:extLst>
          </p:cNvPr>
          <p:cNvPicPr>
            <a:picLocks noChangeAspect="1" noChangeArrowheads="1"/>
          </p:cNvPicPr>
          <p:nvPr/>
        </p:nvPicPr>
        <p:blipFill>
          <a:blip r:embed="rId12" cstate="print"/>
          <a:srcRect l="71863" b="90001"/>
          <a:stretch>
            <a:fillRect/>
          </a:stretch>
        </p:blipFill>
        <p:spPr bwMode="auto">
          <a:xfrm rot="144351">
            <a:off x="8692161" y="2049181"/>
            <a:ext cx="1596227" cy="467148"/>
          </a:xfrm>
          <a:prstGeom prst="rect">
            <a:avLst/>
          </a:prstGeom>
          <a:noFill/>
        </p:spPr>
      </p:pic>
      <p:grpSp>
        <p:nvGrpSpPr>
          <p:cNvPr id="22" name="Group 8">
            <a:extLst>
              <a:ext uri="{FF2B5EF4-FFF2-40B4-BE49-F238E27FC236}">
                <a16:creationId xmlns:a16="http://schemas.microsoft.com/office/drawing/2014/main" id="{864FF060-B0BB-4AA9-AD07-B10EB2D9F9B8}"/>
              </a:ext>
            </a:extLst>
          </p:cNvPr>
          <p:cNvGrpSpPr/>
          <p:nvPr/>
        </p:nvGrpSpPr>
        <p:grpSpPr>
          <a:xfrm>
            <a:off x="1173463" y="2015883"/>
            <a:ext cx="2470320" cy="3185172"/>
            <a:chOff x="5226050" y="2312988"/>
            <a:chExt cx="1733551" cy="2235200"/>
          </a:xfrm>
        </p:grpSpPr>
        <p:sp>
          <p:nvSpPr>
            <p:cNvPr id="23" name="Freeform 5">
              <a:extLst>
                <a:ext uri="{FF2B5EF4-FFF2-40B4-BE49-F238E27FC236}">
                  <a16:creationId xmlns:a16="http://schemas.microsoft.com/office/drawing/2014/main" id="{3D878EC7-0D14-47B5-8FED-63340B414F42}"/>
                </a:ext>
              </a:extLst>
            </p:cNvPr>
            <p:cNvSpPr>
              <a:spLocks/>
            </p:cNvSpPr>
            <p:nvPr/>
          </p:nvSpPr>
          <p:spPr bwMode="auto">
            <a:xfrm>
              <a:off x="6072188" y="3017838"/>
              <a:ext cx="887413" cy="1530350"/>
            </a:xfrm>
            <a:custGeom>
              <a:avLst/>
              <a:gdLst>
                <a:gd name="T0" fmla="*/ 151 w 278"/>
                <a:gd name="T1" fmla="*/ 95 h 480"/>
                <a:gd name="T2" fmla="*/ 157 w 278"/>
                <a:gd name="T3" fmla="*/ 95 h 480"/>
                <a:gd name="T4" fmla="*/ 258 w 278"/>
                <a:gd name="T5" fmla="*/ 95 h 480"/>
                <a:gd name="T6" fmla="*/ 264 w 278"/>
                <a:gd name="T7" fmla="*/ 99 h 480"/>
                <a:gd name="T8" fmla="*/ 277 w 278"/>
                <a:gd name="T9" fmla="*/ 130 h 480"/>
                <a:gd name="T10" fmla="*/ 277 w 278"/>
                <a:gd name="T11" fmla="*/ 143 h 480"/>
                <a:gd name="T12" fmla="*/ 271 w 278"/>
                <a:gd name="T13" fmla="*/ 150 h 480"/>
                <a:gd name="T14" fmla="*/ 235 w 278"/>
                <a:gd name="T15" fmla="*/ 155 h 480"/>
                <a:gd name="T16" fmla="*/ 229 w 278"/>
                <a:gd name="T17" fmla="*/ 160 h 480"/>
                <a:gd name="T18" fmla="*/ 229 w 278"/>
                <a:gd name="T19" fmla="*/ 192 h 480"/>
                <a:gd name="T20" fmla="*/ 226 w 278"/>
                <a:gd name="T21" fmla="*/ 200 h 480"/>
                <a:gd name="T22" fmla="*/ 215 w 278"/>
                <a:gd name="T23" fmla="*/ 210 h 480"/>
                <a:gd name="T24" fmla="*/ 215 w 278"/>
                <a:gd name="T25" fmla="*/ 217 h 480"/>
                <a:gd name="T26" fmla="*/ 227 w 278"/>
                <a:gd name="T27" fmla="*/ 230 h 480"/>
                <a:gd name="T28" fmla="*/ 229 w 278"/>
                <a:gd name="T29" fmla="*/ 235 h 480"/>
                <a:gd name="T30" fmla="*/ 220 w 278"/>
                <a:gd name="T31" fmla="*/ 264 h 480"/>
                <a:gd name="T32" fmla="*/ 220 w 278"/>
                <a:gd name="T33" fmla="*/ 269 h 480"/>
                <a:gd name="T34" fmla="*/ 231 w 278"/>
                <a:gd name="T35" fmla="*/ 303 h 480"/>
                <a:gd name="T36" fmla="*/ 209 w 278"/>
                <a:gd name="T37" fmla="*/ 335 h 480"/>
                <a:gd name="T38" fmla="*/ 149 w 278"/>
                <a:gd name="T39" fmla="*/ 337 h 480"/>
                <a:gd name="T40" fmla="*/ 108 w 278"/>
                <a:gd name="T41" fmla="*/ 331 h 480"/>
                <a:gd name="T42" fmla="*/ 103 w 278"/>
                <a:gd name="T43" fmla="*/ 335 h 480"/>
                <a:gd name="T44" fmla="*/ 96 w 278"/>
                <a:gd name="T45" fmla="*/ 377 h 480"/>
                <a:gd name="T46" fmla="*/ 88 w 278"/>
                <a:gd name="T47" fmla="*/ 420 h 480"/>
                <a:gd name="T48" fmla="*/ 79 w 278"/>
                <a:gd name="T49" fmla="*/ 474 h 480"/>
                <a:gd name="T50" fmla="*/ 77 w 278"/>
                <a:gd name="T51" fmla="*/ 480 h 480"/>
                <a:gd name="T52" fmla="*/ 55 w 278"/>
                <a:gd name="T53" fmla="*/ 469 h 480"/>
                <a:gd name="T54" fmla="*/ 4 w 278"/>
                <a:gd name="T55" fmla="*/ 445 h 480"/>
                <a:gd name="T56" fmla="*/ 0 w 278"/>
                <a:gd name="T57" fmla="*/ 438 h 480"/>
                <a:gd name="T58" fmla="*/ 0 w 278"/>
                <a:gd name="T59" fmla="*/ 301 h 480"/>
                <a:gd name="T60" fmla="*/ 0 w 278"/>
                <a:gd name="T61" fmla="*/ 265 h 480"/>
                <a:gd name="T62" fmla="*/ 16 w 278"/>
                <a:gd name="T63" fmla="*/ 270 h 480"/>
                <a:gd name="T64" fmla="*/ 79 w 278"/>
                <a:gd name="T65" fmla="*/ 255 h 480"/>
                <a:gd name="T66" fmla="*/ 72 w 278"/>
                <a:gd name="T67" fmla="*/ 188 h 480"/>
                <a:gd name="T68" fmla="*/ 14 w 278"/>
                <a:gd name="T69" fmla="*/ 180 h 480"/>
                <a:gd name="T70" fmla="*/ 1 w 278"/>
                <a:gd name="T71" fmla="*/ 185 h 480"/>
                <a:gd name="T72" fmla="*/ 1 w 278"/>
                <a:gd name="T73" fmla="*/ 95 h 480"/>
                <a:gd name="T74" fmla="*/ 108 w 278"/>
                <a:gd name="T75" fmla="*/ 95 h 480"/>
                <a:gd name="T76" fmla="*/ 104 w 278"/>
                <a:gd name="T77" fmla="*/ 80 h 480"/>
                <a:gd name="T78" fmla="*/ 95 w 278"/>
                <a:gd name="T79" fmla="*/ 49 h 480"/>
                <a:gd name="T80" fmla="*/ 134 w 278"/>
                <a:gd name="T81" fmla="*/ 4 h 480"/>
                <a:gd name="T82" fmla="*/ 164 w 278"/>
                <a:gd name="T83" fmla="*/ 33 h 480"/>
                <a:gd name="T84" fmla="*/ 161 w 278"/>
                <a:gd name="T85" fmla="*/ 60 h 480"/>
                <a:gd name="T86" fmla="*/ 151 w 278"/>
                <a:gd name="T87" fmla="*/ 92 h 480"/>
                <a:gd name="T88" fmla="*/ 151 w 278"/>
                <a:gd name="T89" fmla="*/ 9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480">
                  <a:moveTo>
                    <a:pt x="151" y="95"/>
                  </a:moveTo>
                  <a:cubicBezTo>
                    <a:pt x="153" y="95"/>
                    <a:pt x="155" y="95"/>
                    <a:pt x="157" y="95"/>
                  </a:cubicBezTo>
                  <a:cubicBezTo>
                    <a:pt x="191" y="95"/>
                    <a:pt x="224" y="95"/>
                    <a:pt x="258" y="95"/>
                  </a:cubicBezTo>
                  <a:cubicBezTo>
                    <a:pt x="261" y="95"/>
                    <a:pt x="263" y="96"/>
                    <a:pt x="264" y="99"/>
                  </a:cubicBezTo>
                  <a:cubicBezTo>
                    <a:pt x="268" y="109"/>
                    <a:pt x="273" y="120"/>
                    <a:pt x="277" y="130"/>
                  </a:cubicBezTo>
                  <a:cubicBezTo>
                    <a:pt x="278" y="134"/>
                    <a:pt x="278" y="139"/>
                    <a:pt x="277" y="143"/>
                  </a:cubicBezTo>
                  <a:cubicBezTo>
                    <a:pt x="277" y="146"/>
                    <a:pt x="273" y="149"/>
                    <a:pt x="271" y="150"/>
                  </a:cubicBezTo>
                  <a:cubicBezTo>
                    <a:pt x="259" y="154"/>
                    <a:pt x="247" y="156"/>
                    <a:pt x="235" y="155"/>
                  </a:cubicBezTo>
                  <a:cubicBezTo>
                    <a:pt x="230" y="154"/>
                    <a:pt x="229" y="156"/>
                    <a:pt x="229" y="160"/>
                  </a:cubicBezTo>
                  <a:cubicBezTo>
                    <a:pt x="230" y="170"/>
                    <a:pt x="230" y="181"/>
                    <a:pt x="229" y="192"/>
                  </a:cubicBezTo>
                  <a:cubicBezTo>
                    <a:pt x="229" y="195"/>
                    <a:pt x="228" y="198"/>
                    <a:pt x="226" y="200"/>
                  </a:cubicBezTo>
                  <a:cubicBezTo>
                    <a:pt x="223" y="203"/>
                    <a:pt x="219" y="207"/>
                    <a:pt x="215" y="210"/>
                  </a:cubicBezTo>
                  <a:cubicBezTo>
                    <a:pt x="212" y="213"/>
                    <a:pt x="212" y="214"/>
                    <a:pt x="215" y="217"/>
                  </a:cubicBezTo>
                  <a:cubicBezTo>
                    <a:pt x="219" y="221"/>
                    <a:pt x="224" y="225"/>
                    <a:pt x="227" y="230"/>
                  </a:cubicBezTo>
                  <a:cubicBezTo>
                    <a:pt x="229" y="231"/>
                    <a:pt x="229" y="234"/>
                    <a:pt x="229" y="235"/>
                  </a:cubicBezTo>
                  <a:cubicBezTo>
                    <a:pt x="226" y="245"/>
                    <a:pt x="223" y="254"/>
                    <a:pt x="220" y="264"/>
                  </a:cubicBezTo>
                  <a:cubicBezTo>
                    <a:pt x="219" y="266"/>
                    <a:pt x="219" y="268"/>
                    <a:pt x="220" y="269"/>
                  </a:cubicBezTo>
                  <a:cubicBezTo>
                    <a:pt x="225" y="280"/>
                    <a:pt x="229" y="291"/>
                    <a:pt x="231" y="303"/>
                  </a:cubicBezTo>
                  <a:cubicBezTo>
                    <a:pt x="233" y="318"/>
                    <a:pt x="227" y="332"/>
                    <a:pt x="209" y="335"/>
                  </a:cubicBezTo>
                  <a:cubicBezTo>
                    <a:pt x="189" y="338"/>
                    <a:pt x="169" y="338"/>
                    <a:pt x="149" y="337"/>
                  </a:cubicBezTo>
                  <a:cubicBezTo>
                    <a:pt x="136" y="336"/>
                    <a:pt x="122" y="333"/>
                    <a:pt x="108" y="331"/>
                  </a:cubicBezTo>
                  <a:cubicBezTo>
                    <a:pt x="105" y="331"/>
                    <a:pt x="103" y="331"/>
                    <a:pt x="103" y="335"/>
                  </a:cubicBezTo>
                  <a:cubicBezTo>
                    <a:pt x="101" y="349"/>
                    <a:pt x="98" y="363"/>
                    <a:pt x="96" y="377"/>
                  </a:cubicBezTo>
                  <a:cubicBezTo>
                    <a:pt x="93" y="391"/>
                    <a:pt x="91" y="405"/>
                    <a:pt x="88" y="420"/>
                  </a:cubicBezTo>
                  <a:cubicBezTo>
                    <a:pt x="85" y="438"/>
                    <a:pt x="82" y="456"/>
                    <a:pt x="79" y="474"/>
                  </a:cubicBezTo>
                  <a:cubicBezTo>
                    <a:pt x="78" y="476"/>
                    <a:pt x="78" y="477"/>
                    <a:pt x="77" y="480"/>
                  </a:cubicBezTo>
                  <a:cubicBezTo>
                    <a:pt x="70" y="476"/>
                    <a:pt x="62" y="473"/>
                    <a:pt x="55" y="469"/>
                  </a:cubicBezTo>
                  <a:cubicBezTo>
                    <a:pt x="38" y="461"/>
                    <a:pt x="21" y="453"/>
                    <a:pt x="4" y="445"/>
                  </a:cubicBezTo>
                  <a:cubicBezTo>
                    <a:pt x="0" y="443"/>
                    <a:pt x="0" y="441"/>
                    <a:pt x="0" y="438"/>
                  </a:cubicBezTo>
                  <a:cubicBezTo>
                    <a:pt x="0" y="392"/>
                    <a:pt x="0" y="347"/>
                    <a:pt x="0" y="301"/>
                  </a:cubicBezTo>
                  <a:cubicBezTo>
                    <a:pt x="0" y="289"/>
                    <a:pt x="0" y="277"/>
                    <a:pt x="0" y="265"/>
                  </a:cubicBezTo>
                  <a:cubicBezTo>
                    <a:pt x="6" y="266"/>
                    <a:pt x="11" y="268"/>
                    <a:pt x="16" y="270"/>
                  </a:cubicBezTo>
                  <a:cubicBezTo>
                    <a:pt x="39" y="278"/>
                    <a:pt x="64" y="273"/>
                    <a:pt x="79" y="255"/>
                  </a:cubicBezTo>
                  <a:cubicBezTo>
                    <a:pt x="98" y="233"/>
                    <a:pt x="93" y="204"/>
                    <a:pt x="72" y="188"/>
                  </a:cubicBezTo>
                  <a:cubicBezTo>
                    <a:pt x="54" y="174"/>
                    <a:pt x="35" y="173"/>
                    <a:pt x="14" y="180"/>
                  </a:cubicBezTo>
                  <a:cubicBezTo>
                    <a:pt x="10" y="182"/>
                    <a:pt x="5" y="183"/>
                    <a:pt x="1" y="185"/>
                  </a:cubicBezTo>
                  <a:cubicBezTo>
                    <a:pt x="1" y="155"/>
                    <a:pt x="1" y="125"/>
                    <a:pt x="1" y="95"/>
                  </a:cubicBezTo>
                  <a:cubicBezTo>
                    <a:pt x="36" y="95"/>
                    <a:pt x="72" y="95"/>
                    <a:pt x="108" y="95"/>
                  </a:cubicBezTo>
                  <a:cubicBezTo>
                    <a:pt x="107" y="90"/>
                    <a:pt x="105" y="85"/>
                    <a:pt x="104" y="80"/>
                  </a:cubicBezTo>
                  <a:cubicBezTo>
                    <a:pt x="101" y="70"/>
                    <a:pt x="97" y="59"/>
                    <a:pt x="95" y="49"/>
                  </a:cubicBezTo>
                  <a:cubicBezTo>
                    <a:pt x="90" y="28"/>
                    <a:pt x="106" y="0"/>
                    <a:pt x="134" y="4"/>
                  </a:cubicBezTo>
                  <a:cubicBezTo>
                    <a:pt x="148" y="5"/>
                    <a:pt x="159" y="16"/>
                    <a:pt x="164" y="33"/>
                  </a:cubicBezTo>
                  <a:cubicBezTo>
                    <a:pt x="166" y="42"/>
                    <a:pt x="164" y="51"/>
                    <a:pt x="161" y="60"/>
                  </a:cubicBezTo>
                  <a:cubicBezTo>
                    <a:pt x="158" y="71"/>
                    <a:pt x="155" y="81"/>
                    <a:pt x="151" y="92"/>
                  </a:cubicBezTo>
                  <a:cubicBezTo>
                    <a:pt x="151" y="92"/>
                    <a:pt x="151" y="93"/>
                    <a:pt x="151" y="95"/>
                  </a:cubicBezTo>
                  <a:close/>
                </a:path>
              </a:pathLst>
            </a:custGeom>
            <a:solidFill>
              <a:srgbClr val="C2C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4" name="Freeform 6">
              <a:extLst>
                <a:ext uri="{FF2B5EF4-FFF2-40B4-BE49-F238E27FC236}">
                  <a16:creationId xmlns:a16="http://schemas.microsoft.com/office/drawing/2014/main" id="{6E3FCB33-BC43-4534-B3B9-C50D95288B56}"/>
                </a:ext>
              </a:extLst>
            </p:cNvPr>
            <p:cNvSpPr>
              <a:spLocks/>
            </p:cNvSpPr>
            <p:nvPr/>
          </p:nvSpPr>
          <p:spPr bwMode="auto">
            <a:xfrm>
              <a:off x="5226050" y="2312988"/>
              <a:ext cx="804863" cy="1268413"/>
            </a:xfrm>
            <a:custGeom>
              <a:avLst/>
              <a:gdLst>
                <a:gd name="T0" fmla="*/ 251 w 252"/>
                <a:gd name="T1" fmla="*/ 132 h 398"/>
                <a:gd name="T2" fmla="*/ 230 w 252"/>
                <a:gd name="T3" fmla="*/ 125 h 398"/>
                <a:gd name="T4" fmla="*/ 163 w 252"/>
                <a:gd name="T5" fmla="*/ 158 h 398"/>
                <a:gd name="T6" fmla="*/ 190 w 252"/>
                <a:gd name="T7" fmla="*/ 215 h 398"/>
                <a:gd name="T8" fmla="*/ 236 w 252"/>
                <a:gd name="T9" fmla="*/ 217 h 398"/>
                <a:gd name="T10" fmla="*/ 251 w 252"/>
                <a:gd name="T11" fmla="*/ 212 h 398"/>
                <a:gd name="T12" fmla="*/ 251 w 252"/>
                <a:gd name="T13" fmla="*/ 302 h 398"/>
                <a:gd name="T14" fmla="*/ 245 w 252"/>
                <a:gd name="T15" fmla="*/ 302 h 398"/>
                <a:gd name="T16" fmla="*/ 149 w 252"/>
                <a:gd name="T17" fmla="*/ 302 h 398"/>
                <a:gd name="T18" fmla="*/ 145 w 252"/>
                <a:gd name="T19" fmla="*/ 308 h 398"/>
                <a:gd name="T20" fmla="*/ 156 w 252"/>
                <a:gd name="T21" fmla="*/ 345 h 398"/>
                <a:gd name="T22" fmla="*/ 132 w 252"/>
                <a:gd name="T23" fmla="*/ 393 h 398"/>
                <a:gd name="T24" fmla="*/ 94 w 252"/>
                <a:gd name="T25" fmla="*/ 379 h 398"/>
                <a:gd name="T26" fmla="*/ 89 w 252"/>
                <a:gd name="T27" fmla="*/ 341 h 398"/>
                <a:gd name="T28" fmla="*/ 100 w 252"/>
                <a:gd name="T29" fmla="*/ 306 h 398"/>
                <a:gd name="T30" fmla="*/ 98 w 252"/>
                <a:gd name="T31" fmla="*/ 302 h 398"/>
                <a:gd name="T32" fmla="*/ 95 w 252"/>
                <a:gd name="T33" fmla="*/ 302 h 398"/>
                <a:gd name="T34" fmla="*/ 18 w 252"/>
                <a:gd name="T35" fmla="*/ 302 h 398"/>
                <a:gd name="T36" fmla="*/ 10 w 252"/>
                <a:gd name="T37" fmla="*/ 297 h 398"/>
                <a:gd name="T38" fmla="*/ 3 w 252"/>
                <a:gd name="T39" fmla="*/ 255 h 398"/>
                <a:gd name="T40" fmla="*/ 2 w 252"/>
                <a:gd name="T41" fmla="*/ 197 h 398"/>
                <a:gd name="T42" fmla="*/ 53 w 252"/>
                <a:gd name="T43" fmla="*/ 70 h 398"/>
                <a:gd name="T44" fmla="*/ 112 w 252"/>
                <a:gd name="T45" fmla="*/ 29 h 398"/>
                <a:gd name="T46" fmla="*/ 170 w 252"/>
                <a:gd name="T47" fmla="*/ 9 h 398"/>
                <a:gd name="T48" fmla="*/ 233 w 252"/>
                <a:gd name="T49" fmla="*/ 1 h 398"/>
                <a:gd name="T50" fmla="*/ 248 w 252"/>
                <a:gd name="T51" fmla="*/ 0 h 398"/>
                <a:gd name="T52" fmla="*/ 252 w 252"/>
                <a:gd name="T53" fmla="*/ 4 h 398"/>
                <a:gd name="T54" fmla="*/ 251 w 252"/>
                <a:gd name="T55" fmla="*/ 131 h 398"/>
                <a:gd name="T56" fmla="*/ 251 w 252"/>
                <a:gd name="T57" fmla="*/ 1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2" h="398">
                  <a:moveTo>
                    <a:pt x="251" y="132"/>
                  </a:moveTo>
                  <a:cubicBezTo>
                    <a:pt x="244" y="130"/>
                    <a:pt x="237" y="128"/>
                    <a:pt x="230" y="125"/>
                  </a:cubicBezTo>
                  <a:cubicBezTo>
                    <a:pt x="203" y="117"/>
                    <a:pt x="172" y="131"/>
                    <a:pt x="163" y="158"/>
                  </a:cubicBezTo>
                  <a:cubicBezTo>
                    <a:pt x="156" y="182"/>
                    <a:pt x="168" y="205"/>
                    <a:pt x="190" y="215"/>
                  </a:cubicBezTo>
                  <a:cubicBezTo>
                    <a:pt x="205" y="223"/>
                    <a:pt x="221" y="222"/>
                    <a:pt x="236" y="217"/>
                  </a:cubicBezTo>
                  <a:cubicBezTo>
                    <a:pt x="241" y="215"/>
                    <a:pt x="246" y="214"/>
                    <a:pt x="251" y="212"/>
                  </a:cubicBezTo>
                  <a:cubicBezTo>
                    <a:pt x="251" y="242"/>
                    <a:pt x="251" y="272"/>
                    <a:pt x="251" y="302"/>
                  </a:cubicBezTo>
                  <a:cubicBezTo>
                    <a:pt x="249" y="302"/>
                    <a:pt x="247" y="302"/>
                    <a:pt x="245" y="302"/>
                  </a:cubicBezTo>
                  <a:cubicBezTo>
                    <a:pt x="213" y="302"/>
                    <a:pt x="181" y="302"/>
                    <a:pt x="149" y="302"/>
                  </a:cubicBezTo>
                  <a:cubicBezTo>
                    <a:pt x="143" y="302"/>
                    <a:pt x="143" y="302"/>
                    <a:pt x="145" y="308"/>
                  </a:cubicBezTo>
                  <a:cubicBezTo>
                    <a:pt x="149" y="320"/>
                    <a:pt x="153" y="332"/>
                    <a:pt x="156" y="345"/>
                  </a:cubicBezTo>
                  <a:cubicBezTo>
                    <a:pt x="161" y="365"/>
                    <a:pt x="153" y="386"/>
                    <a:pt x="132" y="393"/>
                  </a:cubicBezTo>
                  <a:cubicBezTo>
                    <a:pt x="118" y="398"/>
                    <a:pt x="103" y="394"/>
                    <a:pt x="94" y="379"/>
                  </a:cubicBezTo>
                  <a:cubicBezTo>
                    <a:pt x="86" y="367"/>
                    <a:pt x="85" y="354"/>
                    <a:pt x="89" y="341"/>
                  </a:cubicBezTo>
                  <a:cubicBezTo>
                    <a:pt x="93" y="329"/>
                    <a:pt x="97" y="317"/>
                    <a:pt x="100" y="306"/>
                  </a:cubicBezTo>
                  <a:cubicBezTo>
                    <a:pt x="100" y="305"/>
                    <a:pt x="99" y="303"/>
                    <a:pt x="98" y="302"/>
                  </a:cubicBezTo>
                  <a:cubicBezTo>
                    <a:pt x="97" y="302"/>
                    <a:pt x="96" y="302"/>
                    <a:pt x="95" y="302"/>
                  </a:cubicBezTo>
                  <a:cubicBezTo>
                    <a:pt x="69" y="302"/>
                    <a:pt x="43" y="302"/>
                    <a:pt x="18" y="302"/>
                  </a:cubicBezTo>
                  <a:cubicBezTo>
                    <a:pt x="13" y="302"/>
                    <a:pt x="11" y="301"/>
                    <a:pt x="10" y="297"/>
                  </a:cubicBezTo>
                  <a:cubicBezTo>
                    <a:pt x="8" y="283"/>
                    <a:pt x="4" y="269"/>
                    <a:pt x="3" y="255"/>
                  </a:cubicBezTo>
                  <a:cubicBezTo>
                    <a:pt x="2" y="236"/>
                    <a:pt x="0" y="216"/>
                    <a:pt x="2" y="197"/>
                  </a:cubicBezTo>
                  <a:cubicBezTo>
                    <a:pt x="5" y="149"/>
                    <a:pt x="19" y="106"/>
                    <a:pt x="53" y="70"/>
                  </a:cubicBezTo>
                  <a:cubicBezTo>
                    <a:pt x="70" y="53"/>
                    <a:pt x="90" y="39"/>
                    <a:pt x="112" y="29"/>
                  </a:cubicBezTo>
                  <a:cubicBezTo>
                    <a:pt x="130" y="20"/>
                    <a:pt x="150" y="13"/>
                    <a:pt x="170" y="9"/>
                  </a:cubicBezTo>
                  <a:cubicBezTo>
                    <a:pt x="191" y="4"/>
                    <a:pt x="212" y="2"/>
                    <a:pt x="233" y="1"/>
                  </a:cubicBezTo>
                  <a:cubicBezTo>
                    <a:pt x="238" y="1"/>
                    <a:pt x="243" y="0"/>
                    <a:pt x="248" y="0"/>
                  </a:cubicBezTo>
                  <a:cubicBezTo>
                    <a:pt x="250" y="0"/>
                    <a:pt x="252" y="1"/>
                    <a:pt x="252" y="4"/>
                  </a:cubicBezTo>
                  <a:cubicBezTo>
                    <a:pt x="252" y="46"/>
                    <a:pt x="252" y="88"/>
                    <a:pt x="251" y="131"/>
                  </a:cubicBezTo>
                  <a:cubicBezTo>
                    <a:pt x="251" y="131"/>
                    <a:pt x="251" y="131"/>
                    <a:pt x="251" y="132"/>
                  </a:cubicBezTo>
                  <a:close/>
                </a:path>
              </a:pathLst>
            </a:custGeom>
            <a:solidFill>
              <a:srgbClr val="CB1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5" name="Freeform 7">
              <a:extLst>
                <a:ext uri="{FF2B5EF4-FFF2-40B4-BE49-F238E27FC236}">
                  <a16:creationId xmlns:a16="http://schemas.microsoft.com/office/drawing/2014/main" id="{2AC3AFEF-269D-4768-B4F8-03712A757915}"/>
                </a:ext>
              </a:extLst>
            </p:cNvPr>
            <p:cNvSpPr>
              <a:spLocks/>
            </p:cNvSpPr>
            <p:nvPr/>
          </p:nvSpPr>
          <p:spPr bwMode="auto">
            <a:xfrm>
              <a:off x="5778500" y="2316163"/>
              <a:ext cx="1104900" cy="960438"/>
            </a:xfrm>
            <a:custGeom>
              <a:avLst/>
              <a:gdLst>
                <a:gd name="T0" fmla="*/ 346 w 346"/>
                <a:gd name="T1" fmla="*/ 301 h 301"/>
                <a:gd name="T2" fmla="*/ 261 w 346"/>
                <a:gd name="T3" fmla="*/ 301 h 301"/>
                <a:gd name="T4" fmla="*/ 267 w 346"/>
                <a:gd name="T5" fmla="*/ 282 h 301"/>
                <a:gd name="T6" fmla="*/ 253 w 346"/>
                <a:gd name="T7" fmla="*/ 223 h 301"/>
                <a:gd name="T8" fmla="*/ 179 w 346"/>
                <a:gd name="T9" fmla="*/ 236 h 301"/>
                <a:gd name="T10" fmla="*/ 178 w 346"/>
                <a:gd name="T11" fmla="*/ 290 h 301"/>
                <a:gd name="T12" fmla="*/ 179 w 346"/>
                <a:gd name="T13" fmla="*/ 293 h 301"/>
                <a:gd name="T14" fmla="*/ 181 w 346"/>
                <a:gd name="T15" fmla="*/ 301 h 301"/>
                <a:gd name="T16" fmla="*/ 92 w 346"/>
                <a:gd name="T17" fmla="*/ 301 h 301"/>
                <a:gd name="T18" fmla="*/ 92 w 346"/>
                <a:gd name="T19" fmla="*/ 192 h 301"/>
                <a:gd name="T20" fmla="*/ 71 w 346"/>
                <a:gd name="T21" fmla="*/ 199 h 301"/>
                <a:gd name="T22" fmla="*/ 35 w 346"/>
                <a:gd name="T23" fmla="*/ 206 h 301"/>
                <a:gd name="T24" fmla="*/ 1 w 346"/>
                <a:gd name="T25" fmla="*/ 173 h 301"/>
                <a:gd name="T26" fmla="*/ 22 w 346"/>
                <a:gd name="T27" fmla="*/ 140 h 301"/>
                <a:gd name="T28" fmla="*/ 57 w 346"/>
                <a:gd name="T29" fmla="*/ 139 h 301"/>
                <a:gd name="T30" fmla="*/ 86 w 346"/>
                <a:gd name="T31" fmla="*/ 148 h 301"/>
                <a:gd name="T32" fmla="*/ 92 w 346"/>
                <a:gd name="T33" fmla="*/ 149 h 301"/>
                <a:gd name="T34" fmla="*/ 92 w 346"/>
                <a:gd name="T35" fmla="*/ 0 h 301"/>
                <a:gd name="T36" fmla="*/ 105 w 346"/>
                <a:gd name="T37" fmla="*/ 1 h 301"/>
                <a:gd name="T38" fmla="*/ 186 w 346"/>
                <a:gd name="T39" fmla="*/ 19 h 301"/>
                <a:gd name="T40" fmla="*/ 278 w 346"/>
                <a:gd name="T41" fmla="*/ 97 h 301"/>
                <a:gd name="T42" fmla="*/ 307 w 346"/>
                <a:gd name="T43" fmla="*/ 172 h 301"/>
                <a:gd name="T44" fmla="*/ 314 w 346"/>
                <a:gd name="T45" fmla="*/ 227 h 301"/>
                <a:gd name="T46" fmla="*/ 325 w 346"/>
                <a:gd name="T47" fmla="*/ 263 h 301"/>
                <a:gd name="T48" fmla="*/ 346 w 346"/>
                <a:gd name="T4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01">
                  <a:moveTo>
                    <a:pt x="346" y="301"/>
                  </a:moveTo>
                  <a:cubicBezTo>
                    <a:pt x="318" y="301"/>
                    <a:pt x="290" y="301"/>
                    <a:pt x="261" y="301"/>
                  </a:cubicBezTo>
                  <a:cubicBezTo>
                    <a:pt x="263" y="294"/>
                    <a:pt x="265" y="288"/>
                    <a:pt x="267" y="282"/>
                  </a:cubicBezTo>
                  <a:cubicBezTo>
                    <a:pt x="274" y="261"/>
                    <a:pt x="269" y="237"/>
                    <a:pt x="253" y="223"/>
                  </a:cubicBezTo>
                  <a:cubicBezTo>
                    <a:pt x="229" y="200"/>
                    <a:pt x="195" y="208"/>
                    <a:pt x="179" y="236"/>
                  </a:cubicBezTo>
                  <a:cubicBezTo>
                    <a:pt x="170" y="254"/>
                    <a:pt x="171" y="272"/>
                    <a:pt x="178" y="290"/>
                  </a:cubicBezTo>
                  <a:cubicBezTo>
                    <a:pt x="179" y="291"/>
                    <a:pt x="179" y="292"/>
                    <a:pt x="179" y="293"/>
                  </a:cubicBezTo>
                  <a:cubicBezTo>
                    <a:pt x="180" y="295"/>
                    <a:pt x="181" y="298"/>
                    <a:pt x="181" y="301"/>
                  </a:cubicBezTo>
                  <a:cubicBezTo>
                    <a:pt x="152" y="301"/>
                    <a:pt x="122" y="301"/>
                    <a:pt x="92" y="301"/>
                  </a:cubicBezTo>
                  <a:cubicBezTo>
                    <a:pt x="92" y="265"/>
                    <a:pt x="92" y="229"/>
                    <a:pt x="92" y="192"/>
                  </a:cubicBezTo>
                  <a:cubicBezTo>
                    <a:pt x="84" y="195"/>
                    <a:pt x="78" y="197"/>
                    <a:pt x="71" y="199"/>
                  </a:cubicBezTo>
                  <a:cubicBezTo>
                    <a:pt x="59" y="203"/>
                    <a:pt x="48" y="208"/>
                    <a:pt x="35" y="206"/>
                  </a:cubicBezTo>
                  <a:cubicBezTo>
                    <a:pt x="18" y="203"/>
                    <a:pt x="4" y="192"/>
                    <a:pt x="1" y="173"/>
                  </a:cubicBezTo>
                  <a:cubicBezTo>
                    <a:pt x="0" y="160"/>
                    <a:pt x="10" y="145"/>
                    <a:pt x="22" y="140"/>
                  </a:cubicBezTo>
                  <a:cubicBezTo>
                    <a:pt x="34" y="135"/>
                    <a:pt x="45" y="135"/>
                    <a:pt x="57" y="139"/>
                  </a:cubicBezTo>
                  <a:cubicBezTo>
                    <a:pt x="67" y="142"/>
                    <a:pt x="76" y="145"/>
                    <a:pt x="86" y="148"/>
                  </a:cubicBezTo>
                  <a:cubicBezTo>
                    <a:pt x="88" y="148"/>
                    <a:pt x="90" y="149"/>
                    <a:pt x="92" y="149"/>
                  </a:cubicBezTo>
                  <a:cubicBezTo>
                    <a:pt x="92" y="99"/>
                    <a:pt x="92" y="50"/>
                    <a:pt x="92" y="0"/>
                  </a:cubicBezTo>
                  <a:cubicBezTo>
                    <a:pt x="97" y="0"/>
                    <a:pt x="101" y="0"/>
                    <a:pt x="105" y="1"/>
                  </a:cubicBezTo>
                  <a:cubicBezTo>
                    <a:pt x="133" y="3"/>
                    <a:pt x="160" y="8"/>
                    <a:pt x="186" y="19"/>
                  </a:cubicBezTo>
                  <a:cubicBezTo>
                    <a:pt x="225" y="35"/>
                    <a:pt x="256" y="61"/>
                    <a:pt x="278" y="97"/>
                  </a:cubicBezTo>
                  <a:cubicBezTo>
                    <a:pt x="292" y="120"/>
                    <a:pt x="302" y="146"/>
                    <a:pt x="307" y="172"/>
                  </a:cubicBezTo>
                  <a:cubicBezTo>
                    <a:pt x="311" y="190"/>
                    <a:pt x="313" y="209"/>
                    <a:pt x="314" y="227"/>
                  </a:cubicBezTo>
                  <a:cubicBezTo>
                    <a:pt x="315" y="240"/>
                    <a:pt x="319" y="252"/>
                    <a:pt x="325" y="263"/>
                  </a:cubicBezTo>
                  <a:cubicBezTo>
                    <a:pt x="332" y="275"/>
                    <a:pt x="339" y="288"/>
                    <a:pt x="346" y="301"/>
                  </a:cubicBezTo>
                  <a:close/>
                </a:path>
              </a:pathLst>
            </a:custGeom>
            <a:solidFill>
              <a:srgbClr val="42AF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6" name="Freeform 8">
              <a:extLst>
                <a:ext uri="{FF2B5EF4-FFF2-40B4-BE49-F238E27FC236}">
                  <a16:creationId xmlns:a16="http://schemas.microsoft.com/office/drawing/2014/main" id="{B2CB7471-19F8-4F5C-95A9-47EF05FAED2E}"/>
                </a:ext>
              </a:extLst>
            </p:cNvPr>
            <p:cNvSpPr>
              <a:spLocks/>
            </p:cNvSpPr>
            <p:nvPr/>
          </p:nvSpPr>
          <p:spPr bwMode="auto">
            <a:xfrm>
              <a:off x="5276850" y="3321051"/>
              <a:ext cx="1054100" cy="1087438"/>
            </a:xfrm>
            <a:custGeom>
              <a:avLst/>
              <a:gdLst>
                <a:gd name="T0" fmla="*/ 145 w 330"/>
                <a:gd name="T1" fmla="*/ 0 h 341"/>
                <a:gd name="T2" fmla="*/ 235 w 330"/>
                <a:gd name="T3" fmla="*/ 0 h 341"/>
                <a:gd name="T4" fmla="*/ 235 w 330"/>
                <a:gd name="T5" fmla="*/ 108 h 341"/>
                <a:gd name="T6" fmla="*/ 255 w 330"/>
                <a:gd name="T7" fmla="*/ 102 h 341"/>
                <a:gd name="T8" fmla="*/ 281 w 330"/>
                <a:gd name="T9" fmla="*/ 95 h 341"/>
                <a:gd name="T10" fmla="*/ 323 w 330"/>
                <a:gd name="T11" fmla="*/ 116 h 341"/>
                <a:gd name="T12" fmla="*/ 309 w 330"/>
                <a:gd name="T13" fmla="*/ 159 h 341"/>
                <a:gd name="T14" fmla="*/ 272 w 330"/>
                <a:gd name="T15" fmla="*/ 163 h 341"/>
                <a:gd name="T16" fmla="*/ 236 w 330"/>
                <a:gd name="T17" fmla="*/ 151 h 341"/>
                <a:gd name="T18" fmla="*/ 236 w 330"/>
                <a:gd name="T19" fmla="*/ 341 h 341"/>
                <a:gd name="T20" fmla="*/ 219 w 330"/>
                <a:gd name="T21" fmla="*/ 334 h 341"/>
                <a:gd name="T22" fmla="*/ 154 w 330"/>
                <a:gd name="T23" fmla="*/ 303 h 341"/>
                <a:gd name="T24" fmla="*/ 91 w 330"/>
                <a:gd name="T25" fmla="*/ 272 h 341"/>
                <a:gd name="T26" fmla="*/ 64 w 330"/>
                <a:gd name="T27" fmla="*/ 260 h 341"/>
                <a:gd name="T28" fmla="*/ 60 w 330"/>
                <a:gd name="T29" fmla="*/ 253 h 341"/>
                <a:gd name="T30" fmla="*/ 63 w 330"/>
                <a:gd name="T31" fmla="*/ 153 h 341"/>
                <a:gd name="T32" fmla="*/ 62 w 330"/>
                <a:gd name="T33" fmla="*/ 119 h 341"/>
                <a:gd name="T34" fmla="*/ 58 w 330"/>
                <a:gd name="T35" fmla="*/ 109 h 341"/>
                <a:gd name="T36" fmla="*/ 13 w 330"/>
                <a:gd name="T37" fmla="*/ 35 h 341"/>
                <a:gd name="T38" fmla="*/ 0 w 330"/>
                <a:gd name="T39" fmla="*/ 0 h 341"/>
                <a:gd name="T40" fmla="*/ 67 w 330"/>
                <a:gd name="T41" fmla="*/ 0 h 341"/>
                <a:gd name="T42" fmla="*/ 62 w 330"/>
                <a:gd name="T43" fmla="*/ 16 h 341"/>
                <a:gd name="T44" fmla="*/ 69 w 330"/>
                <a:gd name="T45" fmla="*/ 73 h 341"/>
                <a:gd name="T46" fmla="*/ 147 w 330"/>
                <a:gd name="T47" fmla="*/ 68 h 341"/>
                <a:gd name="T48" fmla="*/ 151 w 330"/>
                <a:gd name="T49" fmla="*/ 17 h 341"/>
                <a:gd name="T50" fmla="*/ 145 w 330"/>
                <a:gd name="T5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341">
                  <a:moveTo>
                    <a:pt x="145" y="0"/>
                  </a:moveTo>
                  <a:cubicBezTo>
                    <a:pt x="176" y="0"/>
                    <a:pt x="205" y="0"/>
                    <a:pt x="235" y="0"/>
                  </a:cubicBezTo>
                  <a:cubicBezTo>
                    <a:pt x="235" y="36"/>
                    <a:pt x="235" y="71"/>
                    <a:pt x="235" y="108"/>
                  </a:cubicBezTo>
                  <a:cubicBezTo>
                    <a:pt x="242" y="106"/>
                    <a:pt x="248" y="104"/>
                    <a:pt x="255" y="102"/>
                  </a:cubicBezTo>
                  <a:cubicBezTo>
                    <a:pt x="263" y="100"/>
                    <a:pt x="272" y="97"/>
                    <a:pt x="281" y="95"/>
                  </a:cubicBezTo>
                  <a:cubicBezTo>
                    <a:pt x="298" y="92"/>
                    <a:pt x="316" y="101"/>
                    <a:pt x="323" y="116"/>
                  </a:cubicBezTo>
                  <a:cubicBezTo>
                    <a:pt x="330" y="132"/>
                    <a:pt x="324" y="150"/>
                    <a:pt x="309" y="159"/>
                  </a:cubicBezTo>
                  <a:cubicBezTo>
                    <a:pt x="297" y="166"/>
                    <a:pt x="285" y="167"/>
                    <a:pt x="272" y="163"/>
                  </a:cubicBezTo>
                  <a:cubicBezTo>
                    <a:pt x="260" y="159"/>
                    <a:pt x="248" y="155"/>
                    <a:pt x="236" y="151"/>
                  </a:cubicBezTo>
                  <a:cubicBezTo>
                    <a:pt x="236" y="215"/>
                    <a:pt x="236" y="278"/>
                    <a:pt x="236" y="341"/>
                  </a:cubicBezTo>
                  <a:cubicBezTo>
                    <a:pt x="230" y="339"/>
                    <a:pt x="224" y="336"/>
                    <a:pt x="219" y="334"/>
                  </a:cubicBezTo>
                  <a:cubicBezTo>
                    <a:pt x="197" y="323"/>
                    <a:pt x="176" y="313"/>
                    <a:pt x="154" y="303"/>
                  </a:cubicBezTo>
                  <a:cubicBezTo>
                    <a:pt x="133" y="293"/>
                    <a:pt x="112" y="282"/>
                    <a:pt x="91" y="272"/>
                  </a:cubicBezTo>
                  <a:cubicBezTo>
                    <a:pt x="82" y="268"/>
                    <a:pt x="73" y="264"/>
                    <a:pt x="64" y="260"/>
                  </a:cubicBezTo>
                  <a:cubicBezTo>
                    <a:pt x="61" y="258"/>
                    <a:pt x="60" y="257"/>
                    <a:pt x="60" y="253"/>
                  </a:cubicBezTo>
                  <a:cubicBezTo>
                    <a:pt x="61" y="220"/>
                    <a:pt x="62" y="187"/>
                    <a:pt x="63" y="153"/>
                  </a:cubicBezTo>
                  <a:cubicBezTo>
                    <a:pt x="63" y="142"/>
                    <a:pt x="62" y="130"/>
                    <a:pt x="62" y="119"/>
                  </a:cubicBezTo>
                  <a:cubicBezTo>
                    <a:pt x="61" y="115"/>
                    <a:pt x="60" y="111"/>
                    <a:pt x="58" y="109"/>
                  </a:cubicBezTo>
                  <a:cubicBezTo>
                    <a:pt x="40" y="86"/>
                    <a:pt x="25" y="61"/>
                    <a:pt x="13" y="35"/>
                  </a:cubicBezTo>
                  <a:cubicBezTo>
                    <a:pt x="9" y="24"/>
                    <a:pt x="4" y="12"/>
                    <a:pt x="0" y="0"/>
                  </a:cubicBezTo>
                  <a:cubicBezTo>
                    <a:pt x="22" y="0"/>
                    <a:pt x="44" y="0"/>
                    <a:pt x="67" y="0"/>
                  </a:cubicBezTo>
                  <a:cubicBezTo>
                    <a:pt x="65" y="6"/>
                    <a:pt x="64" y="11"/>
                    <a:pt x="62" y="16"/>
                  </a:cubicBezTo>
                  <a:cubicBezTo>
                    <a:pt x="54" y="36"/>
                    <a:pt x="55" y="55"/>
                    <a:pt x="69" y="73"/>
                  </a:cubicBezTo>
                  <a:cubicBezTo>
                    <a:pt x="89" y="101"/>
                    <a:pt x="130" y="98"/>
                    <a:pt x="147" y="68"/>
                  </a:cubicBezTo>
                  <a:cubicBezTo>
                    <a:pt x="156" y="52"/>
                    <a:pt x="157" y="35"/>
                    <a:pt x="151" y="17"/>
                  </a:cubicBezTo>
                  <a:cubicBezTo>
                    <a:pt x="149" y="12"/>
                    <a:pt x="147" y="6"/>
                    <a:pt x="145" y="0"/>
                  </a:cubicBezTo>
                  <a:close/>
                </a:path>
              </a:pathLst>
            </a:custGeom>
            <a:solidFill>
              <a:srgbClr val="FCB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grpSp>
      <p:sp>
        <p:nvSpPr>
          <p:cNvPr id="27" name="Textfeld 26">
            <a:extLst>
              <a:ext uri="{FF2B5EF4-FFF2-40B4-BE49-F238E27FC236}">
                <a16:creationId xmlns:a16="http://schemas.microsoft.com/office/drawing/2014/main" id="{D51B74D3-BD87-4E70-B927-AECF806CBEB8}"/>
              </a:ext>
            </a:extLst>
          </p:cNvPr>
          <p:cNvSpPr txBox="1"/>
          <p:nvPr/>
        </p:nvSpPr>
        <p:spPr>
          <a:xfrm>
            <a:off x="7505701" y="5996349"/>
            <a:ext cx="4426804" cy="523220"/>
          </a:xfrm>
          <a:prstGeom prst="rect">
            <a:avLst/>
          </a:prstGeom>
          <a:noFill/>
        </p:spPr>
        <p:txBody>
          <a:bodyPr wrap="square" rtlCol="0">
            <a:spAutoFit/>
          </a:bodyPr>
          <a:lstStyle/>
          <a:p>
            <a:pPr algn="r"/>
            <a:r>
              <a:rPr lang="de-DE" sz="1400" dirty="0">
                <a:solidFill>
                  <a:schemeClr val="bg1">
                    <a:lumMod val="50000"/>
                  </a:schemeClr>
                </a:solidFill>
              </a:rPr>
              <a:t>Unterrichtsideen vgl. Köpp et al. 2018</a:t>
            </a:r>
          </a:p>
          <a:p>
            <a:pPr algn="r"/>
            <a:r>
              <a:rPr lang="de-DE" sz="1400" dirty="0">
                <a:solidFill>
                  <a:schemeClr val="bg1">
                    <a:lumMod val="50000"/>
                  </a:schemeClr>
                </a:solidFill>
              </a:rPr>
              <a:t>Unterrichtsideen vgl. Kreis Soest 2018</a:t>
            </a:r>
          </a:p>
        </p:txBody>
      </p:sp>
    </p:spTree>
    <p:extLst>
      <p:ext uri="{BB962C8B-B14F-4D97-AF65-F5344CB8AC3E}">
        <p14:creationId xmlns:p14="http://schemas.microsoft.com/office/powerpoint/2010/main" val="738452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Roboter im Alltag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301877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Welche Gedanken / Impressionen / Beispiele / Fragen… kommen Ihnen, wenn Sie den Begriff Robotik hören? Bitte sammeln Sie diese im </a:t>
            </a:r>
            <a:r>
              <a:rPr lang="de-DE" sz="2150" dirty="0" err="1">
                <a:solidFill>
                  <a:prstClr val="black"/>
                </a:solidFill>
                <a:effectLst>
                  <a:innerShdw blurRad="76200" dist="25400" dir="13500000">
                    <a:prstClr val="black">
                      <a:alpha val="40000"/>
                    </a:prstClr>
                  </a:innerShdw>
                </a:effectLst>
              </a:rPr>
              <a:t>etherpad</a:t>
            </a:r>
            <a:r>
              <a:rPr lang="de-DE" sz="2150" dirty="0">
                <a:solidFill>
                  <a:prstClr val="black"/>
                </a:solidFill>
                <a:effectLst>
                  <a:innerShdw blurRad="76200" dist="25400" dir="13500000">
                    <a:prstClr val="black">
                      <a:alpha val="40000"/>
                    </a:prstClr>
                  </a:innerShdw>
                </a:effectLst>
              </a:rPr>
              <a:t>! (Link im </a:t>
            </a:r>
            <a:r>
              <a:rPr lang="de-DE" sz="2150" dirty="0" err="1">
                <a:solidFill>
                  <a:prstClr val="black"/>
                </a:solidFill>
                <a:effectLst>
                  <a:innerShdw blurRad="76200" dist="25400" dir="13500000">
                    <a:prstClr val="black">
                      <a:alpha val="40000"/>
                    </a:prstClr>
                  </a:innerShdw>
                </a:effectLst>
              </a:rPr>
              <a:t>moodle</a:t>
            </a:r>
            <a:r>
              <a:rPr lang="de-DE" sz="2150" dirty="0">
                <a:solidFill>
                  <a:prstClr val="black"/>
                </a:solidFill>
                <a:effectLst>
                  <a:innerShdw blurRad="76200" dist="25400" dir="13500000">
                    <a:prstClr val="black">
                      <a:alpha val="40000"/>
                    </a:prstClr>
                  </a:innerShdw>
                </a:effectLst>
              </a:rPr>
              <a:t> hinterlegt)</a:t>
            </a:r>
          </a:p>
          <a:p>
            <a:pPr marL="342900"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endParaRPr lang="de-DE" sz="2150" dirty="0">
              <a:solidFill>
                <a:prstClr val="black"/>
              </a:solidFill>
              <a:effectLst>
                <a:innerShdw blurRad="76200" dist="25400" dir="13500000">
                  <a:prstClr val="black">
                    <a:alpha val="40000"/>
                  </a:prstClr>
                </a:innerShdw>
              </a:effectLst>
            </a:endParaRPr>
          </a:p>
          <a:p>
            <a:pPr algn="r">
              <a:lnSpc>
                <a:spcPct val="150000"/>
              </a:lnSpc>
            </a:pPr>
            <a:r>
              <a:rPr lang="de-DE" sz="2150" dirty="0">
                <a:solidFill>
                  <a:prstClr val="black"/>
                </a:solidFill>
                <a:effectLst>
                  <a:innerShdw blurRad="76200" dist="25400" dir="13500000">
                    <a:prstClr val="black">
                      <a:alpha val="40000"/>
                    </a:prstClr>
                  </a:innerShdw>
                </a:effectLst>
              </a:rPr>
              <a:t>Auswertung des </a:t>
            </a:r>
            <a:r>
              <a:rPr lang="de-DE" sz="2150" dirty="0" err="1">
                <a:solidFill>
                  <a:prstClr val="black"/>
                </a:solidFill>
                <a:effectLst>
                  <a:innerShdw blurRad="76200" dist="25400" dir="13500000">
                    <a:prstClr val="black">
                      <a:alpha val="40000"/>
                    </a:prstClr>
                  </a:innerShdw>
                </a:effectLst>
              </a:rPr>
              <a:t>etherpads</a:t>
            </a:r>
            <a:endParaRPr lang="de-DE" sz="2150" dirty="0">
              <a:solidFill>
                <a:prstClr val="black"/>
              </a:solidFill>
              <a:effectLst>
                <a:innerShdw blurRad="76200" dist="25400" dir="13500000">
                  <a:prstClr val="black">
                    <a:alpha val="40000"/>
                  </a:prstClr>
                </a:innerShdw>
              </a:effectLst>
            </a:endParaRP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2089508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Warum erfolgt die Anwendung von Lernrobotern?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301877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interaktives Informatiksystem des Lernroboters als Element von Spielumgebungen (vgl. </a:t>
            </a:r>
            <a:r>
              <a:rPr lang="de-DE" sz="2150" dirty="0" err="1">
                <a:solidFill>
                  <a:prstClr val="black"/>
                </a:solidFill>
                <a:effectLst>
                  <a:innerShdw blurRad="76200" dist="25400" dir="13500000">
                    <a:prstClr val="black">
                      <a:alpha val="40000"/>
                    </a:prstClr>
                  </a:innerShdw>
                </a:effectLst>
              </a:rPr>
              <a:t>Nievergelt</a:t>
            </a:r>
            <a:r>
              <a:rPr lang="de-DE" sz="2150" dirty="0">
                <a:solidFill>
                  <a:prstClr val="black"/>
                </a:solidFill>
                <a:effectLst>
                  <a:innerShdw blurRad="76200" dist="25400" dir="13500000">
                    <a:prstClr val="black">
                      <a:alpha val="40000"/>
                    </a:prstClr>
                  </a:innerShdw>
                </a:effectLst>
              </a:rPr>
              <a:t> 1999, S. 365 ff.)</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vielseitiges, funktionales Werkzeug mit umfangreichen Sensoren und Aktoren des Messens, Steuerns und Regelns (vgl. </a:t>
            </a:r>
            <a:r>
              <a:rPr lang="de-DE" sz="2150" dirty="0" err="1">
                <a:solidFill>
                  <a:prstClr val="black"/>
                </a:solidFill>
                <a:effectLst>
                  <a:innerShdw blurRad="76200" dist="25400" dir="13500000">
                    <a:prstClr val="black">
                      <a:alpha val="40000"/>
                    </a:prstClr>
                  </a:innerShdw>
                </a:effectLst>
              </a:rPr>
              <a:t>Nievergelt</a:t>
            </a:r>
            <a:r>
              <a:rPr lang="de-DE" sz="2150" dirty="0">
                <a:solidFill>
                  <a:prstClr val="black"/>
                </a:solidFill>
                <a:effectLst>
                  <a:innerShdw blurRad="76200" dist="25400" dir="13500000">
                    <a:prstClr val="black">
                      <a:alpha val="40000"/>
                    </a:prstClr>
                  </a:innerShdw>
                </a:effectLst>
              </a:rPr>
              <a:t> 1999, S. 365 ff.)</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ermöglicht „eingeschränkte Formen des Programmierens in der einfachsten Gestalt“ (</a:t>
            </a:r>
            <a:r>
              <a:rPr lang="de-DE" sz="2150" dirty="0" err="1">
                <a:solidFill>
                  <a:prstClr val="black"/>
                </a:solidFill>
                <a:effectLst>
                  <a:innerShdw blurRad="76200" dist="25400" dir="13500000">
                    <a:prstClr val="black">
                      <a:alpha val="40000"/>
                    </a:prstClr>
                  </a:innerShdw>
                </a:effectLst>
              </a:rPr>
              <a:t>Nievergelt</a:t>
            </a:r>
            <a:r>
              <a:rPr lang="de-DE" sz="2150" dirty="0">
                <a:solidFill>
                  <a:prstClr val="black"/>
                </a:solidFill>
                <a:effectLst>
                  <a:innerShdw blurRad="76200" dist="25400" dir="13500000">
                    <a:prstClr val="black">
                      <a:alpha val="40000"/>
                    </a:prstClr>
                  </a:innerShdw>
                </a:effectLst>
              </a:rPr>
              <a:t> 1999, S. 368), begleitet von einfachen Modellierungen</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50</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9066641" y="5996349"/>
            <a:ext cx="2865863" cy="523220"/>
          </a:xfrm>
          <a:prstGeom prst="rect">
            <a:avLst/>
          </a:prstGeom>
          <a:noFill/>
        </p:spPr>
        <p:txBody>
          <a:bodyPr wrap="square" rtlCol="0">
            <a:spAutoFit/>
          </a:bodyPr>
          <a:lstStyle/>
          <a:p>
            <a:pPr algn="r"/>
            <a:r>
              <a:rPr lang="de-DE" sz="1400" dirty="0" err="1">
                <a:solidFill>
                  <a:schemeClr val="bg1">
                    <a:lumMod val="50000"/>
                  </a:schemeClr>
                </a:solidFill>
              </a:rPr>
              <a:t>vlg</a:t>
            </a:r>
            <a:r>
              <a:rPr lang="de-DE" sz="1400" dirty="0">
                <a:solidFill>
                  <a:schemeClr val="bg1">
                    <a:lumMod val="50000"/>
                  </a:schemeClr>
                </a:solidFill>
              </a:rPr>
              <a:t>. </a:t>
            </a:r>
            <a:r>
              <a:rPr lang="de-DE" sz="1400" dirty="0" err="1">
                <a:solidFill>
                  <a:schemeClr val="bg1">
                    <a:lumMod val="50000"/>
                  </a:schemeClr>
                </a:solidFill>
              </a:rPr>
              <a:t>Nievergelt</a:t>
            </a:r>
            <a:r>
              <a:rPr lang="de-DE" sz="1400" dirty="0">
                <a:solidFill>
                  <a:schemeClr val="bg1">
                    <a:lumMod val="50000"/>
                  </a:schemeClr>
                </a:solidFill>
              </a:rPr>
              <a:t> 1999</a:t>
            </a:r>
          </a:p>
          <a:p>
            <a:pPr algn="r"/>
            <a:endParaRPr lang="de-DE" sz="1400" dirty="0">
              <a:solidFill>
                <a:schemeClr val="bg1">
                  <a:lumMod val="50000"/>
                </a:schemeClr>
              </a:solidFill>
            </a:endParaRP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3375689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Warum erfolgt die Anwendung von Lernrobotern?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351506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Lernroboter bieten einen </a:t>
            </a:r>
            <a:r>
              <a:rPr lang="de-DE" sz="2150" b="1" dirty="0">
                <a:solidFill>
                  <a:prstClr val="black"/>
                </a:solidFill>
                <a:effectLst>
                  <a:innerShdw blurRad="76200" dist="25400" dir="13500000">
                    <a:prstClr val="black">
                      <a:alpha val="40000"/>
                    </a:prstClr>
                  </a:innerShdw>
                </a:effectLst>
              </a:rPr>
              <a:t>didaktisch reduzierten Einstieg</a:t>
            </a:r>
            <a:r>
              <a:rPr lang="de-DE" sz="2150" dirty="0">
                <a:solidFill>
                  <a:prstClr val="black"/>
                </a:solidFill>
                <a:effectLst>
                  <a:innerShdw blurRad="76200" dist="25400" dir="13500000">
                    <a:prstClr val="black">
                      <a:alpha val="40000"/>
                    </a:prstClr>
                  </a:innerShdw>
                </a:effectLst>
              </a:rPr>
              <a:t>, ohne dass die Schüler*innen über Vorkenntnisse verfügen müssen, und schaffen rasche Erfolgserlebnisse durch geringe Einstiegshürden (vgl. Stiftung Haus der kleinen Forscher 2018, S. 301).</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Lernroboter bieten </a:t>
            </a:r>
            <a:r>
              <a:rPr lang="de-DE" sz="2150" b="1" dirty="0">
                <a:solidFill>
                  <a:prstClr val="black"/>
                </a:solidFill>
                <a:effectLst>
                  <a:innerShdw blurRad="76200" dist="25400" dir="13500000">
                    <a:prstClr val="black">
                      <a:alpha val="40000"/>
                    </a:prstClr>
                  </a:innerShdw>
                </a:effectLst>
              </a:rPr>
              <a:t>verschiedene Zugänge </a:t>
            </a:r>
            <a:r>
              <a:rPr lang="de-DE" sz="2150" dirty="0">
                <a:solidFill>
                  <a:prstClr val="black"/>
                </a:solidFill>
                <a:effectLst>
                  <a:innerShdw blurRad="76200" dist="25400" dir="13500000">
                    <a:prstClr val="black">
                      <a:alpha val="40000"/>
                    </a:prstClr>
                  </a:innerShdw>
                </a:effectLst>
              </a:rPr>
              <a:t>zu den Inhaltsbereichen der Programmierung sowie der Problemlösung (u. a. grafische Codebausteine, Systeme zur Fehlerkorrektur, begrenzte, einfache, strukturierte und jederzeit erweiterbare Programmlogik).</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Lernroboter sind </a:t>
            </a:r>
            <a:r>
              <a:rPr lang="de-DE" sz="2150" b="1" dirty="0">
                <a:solidFill>
                  <a:prstClr val="black"/>
                </a:solidFill>
                <a:effectLst>
                  <a:innerShdw blurRad="76200" dist="25400" dir="13500000">
                    <a:prstClr val="black">
                      <a:alpha val="40000"/>
                    </a:prstClr>
                  </a:innerShdw>
                </a:effectLst>
              </a:rPr>
              <a:t>thematisch vielseitig einsetzbar </a:t>
            </a:r>
            <a:r>
              <a:rPr lang="de-DE" sz="2150" dirty="0">
                <a:solidFill>
                  <a:prstClr val="black"/>
                </a:solidFill>
                <a:effectLst>
                  <a:innerShdw blurRad="76200" dist="25400" dir="13500000">
                    <a:prstClr val="black">
                      <a:alpha val="40000"/>
                    </a:prstClr>
                  </a:innerShdw>
                </a:effectLst>
              </a:rPr>
              <a:t>(fachspezifisch sowie fachübergreifend).</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51</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12" name="Textfeld 11">
            <a:extLst>
              <a:ext uri="{FF2B5EF4-FFF2-40B4-BE49-F238E27FC236}">
                <a16:creationId xmlns:a16="http://schemas.microsoft.com/office/drawing/2014/main" id="{3227B5D0-5EB3-4BAD-A216-3809300E5539}"/>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zum Weiterlesen, auch im didaktischen Kontext: Specht 2019</a:t>
            </a:r>
          </a:p>
        </p:txBody>
      </p:sp>
    </p:spTree>
    <p:extLst>
      <p:ext uri="{BB962C8B-B14F-4D97-AF65-F5344CB8AC3E}">
        <p14:creationId xmlns:p14="http://schemas.microsoft.com/office/powerpoint/2010/main" val="2171456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Warum erfolgt die Anwendung von Lernrobotern? </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301877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Abstrakte Algorithmen werden durch die Verwendung von Tastenbefehlen oder Blocksprache haptisch fassbar und konkret.</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motivationssteigernde, gestalterische Erarbeitung und Ausgestaltung ist möglich</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Praxisnähe, direkte Problemerkennung und -lösung auf Basis der direkten Rückmeldung / Ausführung des Algorithmus</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Erfahrungen im problemlösenden Denken werden gesammelt.</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52</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4343401" y="5996349"/>
            <a:ext cx="7589104" cy="523220"/>
          </a:xfrm>
          <a:prstGeom prst="rect">
            <a:avLst/>
          </a:prstGeom>
          <a:noFill/>
        </p:spPr>
        <p:txBody>
          <a:bodyPr wrap="square" rtlCol="0">
            <a:spAutoFit/>
          </a:bodyPr>
          <a:lstStyle/>
          <a:p>
            <a:pPr algn="r"/>
            <a:r>
              <a:rPr lang="de-DE" sz="1400" dirty="0">
                <a:solidFill>
                  <a:schemeClr val="bg1">
                    <a:lumMod val="50000"/>
                  </a:schemeClr>
                </a:solidFill>
              </a:rPr>
              <a:t>vgl. / Empfehlung zum Weiterlesen: Romeike 2017, </a:t>
            </a:r>
            <a:r>
              <a:rPr lang="de-DE" sz="1400" dirty="0" err="1">
                <a:solidFill>
                  <a:schemeClr val="bg1">
                    <a:lumMod val="50000"/>
                  </a:schemeClr>
                </a:solidFill>
              </a:rPr>
              <a:t>Brandhofer</a:t>
            </a:r>
            <a:r>
              <a:rPr lang="de-DE" sz="1400" dirty="0">
                <a:solidFill>
                  <a:schemeClr val="bg1">
                    <a:lumMod val="50000"/>
                  </a:schemeClr>
                </a:solidFill>
              </a:rPr>
              <a:t> 2017b, 2017c </a:t>
            </a:r>
          </a:p>
          <a:p>
            <a:pPr algn="r"/>
            <a:endParaRPr lang="de-DE" sz="1400" dirty="0">
              <a:solidFill>
                <a:schemeClr val="bg1">
                  <a:lumMod val="50000"/>
                </a:schemeClr>
              </a:solidFill>
            </a:endParaRP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1225549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Coding in der Grundschule</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5001818"/>
          </a:xfrm>
          <a:prstGeom prst="rect">
            <a:avLst/>
          </a:prstGeom>
          <a:noFill/>
        </p:spPr>
        <p:txBody>
          <a:bodyPr wrap="square" rtlCol="0">
            <a:spAutoFit/>
          </a:bodyPr>
          <a:lstStyle/>
          <a:p>
            <a:pPr algn="ctr">
              <a:lnSpc>
                <a:spcPct val="150000"/>
              </a:lnSpc>
            </a:pPr>
            <a:r>
              <a:rPr lang="de-DE" sz="2150" b="1" dirty="0">
                <a:solidFill>
                  <a:srgbClr val="006699"/>
                </a:solidFill>
                <a:effectLst>
                  <a:innerShdw blurRad="76200" dist="25400" dir="13500000">
                    <a:prstClr val="black">
                      <a:alpha val="40000"/>
                    </a:prstClr>
                  </a:innerShdw>
                </a:effectLst>
              </a:rPr>
              <a:t>„</a:t>
            </a:r>
            <a:r>
              <a:rPr lang="de-DE" sz="2150" b="1" dirty="0" err="1">
                <a:solidFill>
                  <a:srgbClr val="006699"/>
                </a:solidFill>
                <a:effectLst>
                  <a:innerShdw blurRad="76200" dist="25400" dir="13500000">
                    <a:prstClr val="black">
                      <a:alpha val="40000"/>
                    </a:prstClr>
                  </a:innerShdw>
                </a:effectLst>
              </a:rPr>
              <a:t>Program</a:t>
            </a:r>
            <a:r>
              <a:rPr lang="de-DE" sz="2150" b="1" dirty="0">
                <a:solidFill>
                  <a:srgbClr val="006699"/>
                </a:solidFill>
                <a:effectLst>
                  <a:innerShdw blurRad="76200" dist="25400" dir="13500000">
                    <a:prstClr val="black">
                      <a:alpha val="40000"/>
                    </a:prstClr>
                  </a:innerShdw>
                </a:effectLst>
              </a:rPr>
              <a:t> </a:t>
            </a:r>
            <a:r>
              <a:rPr lang="de-DE" sz="2150" b="1" dirty="0" err="1">
                <a:solidFill>
                  <a:srgbClr val="006699"/>
                </a:solidFill>
                <a:effectLst>
                  <a:innerShdw blurRad="76200" dist="25400" dir="13500000">
                    <a:prstClr val="black">
                      <a:alpha val="40000"/>
                    </a:prstClr>
                  </a:innerShdw>
                </a:effectLst>
              </a:rPr>
              <a:t>or</a:t>
            </a:r>
            <a:r>
              <a:rPr lang="de-DE" sz="2150" b="1" dirty="0">
                <a:solidFill>
                  <a:srgbClr val="006699"/>
                </a:solidFill>
                <a:effectLst>
                  <a:innerShdw blurRad="76200" dist="25400" dir="13500000">
                    <a:prstClr val="black">
                      <a:alpha val="40000"/>
                    </a:prstClr>
                  </a:innerShdw>
                </a:effectLst>
              </a:rPr>
              <a:t> </a:t>
            </a:r>
            <a:r>
              <a:rPr lang="de-DE" sz="2150" b="1" dirty="0" err="1">
                <a:solidFill>
                  <a:srgbClr val="006699"/>
                </a:solidFill>
                <a:effectLst>
                  <a:innerShdw blurRad="76200" dist="25400" dir="13500000">
                    <a:prstClr val="black">
                      <a:alpha val="40000"/>
                    </a:prstClr>
                  </a:innerShdw>
                </a:effectLst>
              </a:rPr>
              <a:t>be</a:t>
            </a:r>
            <a:r>
              <a:rPr lang="de-DE" sz="2150" b="1" dirty="0">
                <a:solidFill>
                  <a:srgbClr val="006699"/>
                </a:solidFill>
                <a:effectLst>
                  <a:innerShdw blurRad="76200" dist="25400" dir="13500000">
                    <a:prstClr val="black">
                      <a:alpha val="40000"/>
                    </a:prstClr>
                  </a:innerShdw>
                </a:effectLst>
              </a:rPr>
              <a:t> </a:t>
            </a:r>
            <a:r>
              <a:rPr lang="de-DE" sz="2150" b="1" dirty="0" err="1">
                <a:solidFill>
                  <a:srgbClr val="006699"/>
                </a:solidFill>
                <a:effectLst>
                  <a:innerShdw blurRad="76200" dist="25400" dir="13500000">
                    <a:prstClr val="black">
                      <a:alpha val="40000"/>
                    </a:prstClr>
                  </a:innerShdw>
                </a:effectLst>
              </a:rPr>
              <a:t>programmed</a:t>
            </a:r>
            <a:r>
              <a:rPr lang="de-DE" sz="2150" b="1" dirty="0">
                <a:solidFill>
                  <a:srgbClr val="006699"/>
                </a:solidFill>
                <a:effectLst>
                  <a:innerShdw blurRad="76200" dist="25400" dir="13500000">
                    <a:prstClr val="black">
                      <a:alpha val="40000"/>
                    </a:prstClr>
                  </a:innerShdw>
                </a:effectLst>
              </a:rPr>
              <a:t>?“ (Douglas </a:t>
            </a:r>
            <a:r>
              <a:rPr lang="de-DE" sz="2150" b="1" dirty="0" err="1">
                <a:solidFill>
                  <a:srgbClr val="006699"/>
                </a:solidFill>
                <a:effectLst>
                  <a:innerShdw blurRad="76200" dist="25400" dir="13500000">
                    <a:prstClr val="black">
                      <a:alpha val="40000"/>
                    </a:prstClr>
                  </a:innerShdw>
                </a:effectLst>
              </a:rPr>
              <a:t>Roshokoff</a:t>
            </a:r>
            <a:r>
              <a:rPr lang="de-DE" sz="2150" b="1" dirty="0">
                <a:solidFill>
                  <a:srgbClr val="006699"/>
                </a:solidFill>
                <a:effectLst>
                  <a:innerShdw blurRad="76200" dist="25400" dir="13500000">
                    <a:prstClr val="black">
                      <a:alpha val="40000"/>
                    </a:prstClr>
                  </a:innerShdw>
                </a:effectLst>
              </a:rPr>
              <a:t>, Buchtitel 2011)</a:t>
            </a:r>
          </a:p>
          <a:p>
            <a:pPr>
              <a:lnSpc>
                <a:spcPct val="150000"/>
              </a:lnSpc>
            </a:pPr>
            <a:endParaRPr lang="de-DE" sz="215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kein Programmieren, um Programmieren zu können, sondern Programmieren mit Lernrobotern, um </a:t>
            </a:r>
            <a:r>
              <a:rPr lang="de-DE" sz="2150" b="1" dirty="0">
                <a:solidFill>
                  <a:prstClr val="black"/>
                </a:solidFill>
                <a:effectLst>
                  <a:innerShdw blurRad="76200" dist="25400" dir="13500000">
                    <a:prstClr val="black">
                      <a:alpha val="40000"/>
                    </a:prstClr>
                  </a:innerShdw>
                </a:effectLst>
              </a:rPr>
              <a:t>programmierte Geräte reflexiv und mündig zu nutzen</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Ziel ist das </a:t>
            </a:r>
            <a:r>
              <a:rPr lang="de-DE" sz="2150" b="1" dirty="0">
                <a:solidFill>
                  <a:prstClr val="black"/>
                </a:solidFill>
                <a:effectLst>
                  <a:innerShdw blurRad="76200" dist="25400" dir="13500000">
                    <a:prstClr val="black">
                      <a:alpha val="40000"/>
                    </a:prstClr>
                  </a:innerShdw>
                </a:effectLst>
              </a:rPr>
              <a:t>Verstehen und Reflektieren</a:t>
            </a:r>
            <a:r>
              <a:rPr lang="de-DE" sz="2150" dirty="0">
                <a:solidFill>
                  <a:prstClr val="black"/>
                </a:solidFill>
                <a:effectLst>
                  <a:innerShdw blurRad="76200" dist="25400" dir="13500000">
                    <a:prstClr val="black">
                      <a:alpha val="40000"/>
                    </a:prstClr>
                  </a:innerShdw>
                </a:effectLst>
              </a:rPr>
              <a:t>, nicht das eigentliche Programmieren in fachlich hoher Auflösung </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Ablösen einer überwiegend passiven Nutzung digitaler Angebote hin zu einer </a:t>
            </a:r>
            <a:r>
              <a:rPr lang="de-DE" sz="2150" b="1" dirty="0">
                <a:solidFill>
                  <a:prstClr val="black"/>
                </a:solidFill>
                <a:effectLst>
                  <a:innerShdw blurRad="76200" dist="25400" dir="13500000">
                    <a:prstClr val="black">
                      <a:alpha val="40000"/>
                    </a:prstClr>
                  </a:innerShdw>
                </a:effectLst>
              </a:rPr>
              <a:t>mitgestaltenden, durchschauenden und problemlösungsorientierten Anwendung</a:t>
            </a:r>
          </a:p>
          <a:p>
            <a:pPr marL="342900" indent="-342900">
              <a:lnSpc>
                <a:spcPct val="150000"/>
              </a:lnSpc>
              <a:buFont typeface="Wingdings" panose="05000000000000000000" pitchFamily="2" charset="2"/>
              <a:buChar char="§"/>
            </a:pPr>
            <a:endParaRPr lang="de-DE" sz="2150" b="1"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150" b="1" dirty="0">
                <a:solidFill>
                  <a:srgbClr val="66A300"/>
                </a:solidFill>
                <a:effectLst>
                  <a:innerShdw blurRad="76200" dist="25400" dir="13500000">
                    <a:prstClr val="black">
                      <a:alpha val="40000"/>
                    </a:prstClr>
                  </a:innerShdw>
                </a:effectLst>
                <a:sym typeface="Wingdings" panose="05000000000000000000" pitchFamily="2" charset="2"/>
              </a:rPr>
              <a:t></a:t>
            </a:r>
            <a:r>
              <a:rPr lang="de-DE" sz="2150" b="1" dirty="0">
                <a:solidFill>
                  <a:srgbClr val="66A300"/>
                </a:solidFill>
                <a:effectLst>
                  <a:innerShdw blurRad="76200" dist="25400" dir="13500000">
                    <a:prstClr val="black">
                      <a:alpha val="40000"/>
                    </a:prstClr>
                  </a:innerShdw>
                </a:effectLst>
              </a:rPr>
              <a:t> </a:t>
            </a:r>
            <a:r>
              <a:rPr lang="de-DE" sz="2150" b="1" dirty="0" err="1">
                <a:solidFill>
                  <a:srgbClr val="66A300"/>
                </a:solidFill>
                <a:effectLst>
                  <a:innerShdw blurRad="76200" dist="25400" dir="13500000">
                    <a:prstClr val="black">
                      <a:alpha val="40000"/>
                    </a:prstClr>
                  </a:innerShdw>
                </a:effectLst>
              </a:rPr>
              <a:t>computational</a:t>
            </a:r>
            <a:r>
              <a:rPr lang="de-DE" sz="2150" b="1" dirty="0">
                <a:solidFill>
                  <a:srgbClr val="66A300"/>
                </a:solidFill>
                <a:effectLst>
                  <a:innerShdw blurRad="76200" dist="25400" dir="13500000">
                    <a:prstClr val="black">
                      <a:alpha val="40000"/>
                    </a:prstClr>
                  </a:innerShdw>
                </a:effectLst>
              </a:rPr>
              <a:t> </a:t>
            </a:r>
            <a:r>
              <a:rPr lang="de-DE" sz="2150" b="1" dirty="0" err="1">
                <a:solidFill>
                  <a:srgbClr val="66A300"/>
                </a:solidFill>
                <a:effectLst>
                  <a:innerShdw blurRad="76200" dist="25400" dir="13500000">
                    <a:prstClr val="black">
                      <a:alpha val="40000"/>
                    </a:prstClr>
                  </a:innerShdw>
                </a:effectLst>
              </a:rPr>
              <a:t>thinking</a:t>
            </a:r>
            <a:r>
              <a:rPr lang="de-DE" sz="2150" b="1" dirty="0">
                <a:solidFill>
                  <a:srgbClr val="66A300"/>
                </a:solidFill>
                <a:effectLst>
                  <a:innerShdw blurRad="76200" dist="25400" dir="13500000">
                    <a:prstClr val="black">
                      <a:alpha val="40000"/>
                    </a:prstClr>
                  </a:innerShdw>
                </a:effectLst>
              </a:rPr>
              <a:t> </a:t>
            </a:r>
            <a:r>
              <a:rPr lang="de-DE" sz="2150" b="1" dirty="0">
                <a:solidFill>
                  <a:srgbClr val="66A300"/>
                </a:solidFill>
                <a:effectLst>
                  <a:innerShdw blurRad="76200" dist="25400" dir="13500000">
                    <a:prstClr val="black">
                      <a:alpha val="40000"/>
                    </a:prstClr>
                  </a:innerShdw>
                </a:effectLst>
                <a:sym typeface="Wingdings" panose="05000000000000000000" pitchFamily="2" charset="2"/>
              </a:rPr>
              <a:t></a:t>
            </a:r>
            <a:r>
              <a:rPr lang="de-DE" sz="2150" b="1" dirty="0">
                <a:solidFill>
                  <a:srgbClr val="66A300"/>
                </a:solidFill>
                <a:effectLst>
                  <a:innerShdw blurRad="76200" dist="25400" dir="13500000">
                    <a:prstClr val="black">
                      <a:alpha val="40000"/>
                    </a:prstClr>
                  </a:innerShdw>
                </a:effectLst>
              </a:rPr>
              <a:t> Digitale Kompetenz</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53</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2333790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Kompetenzmodell „</a:t>
              </a:r>
              <a:r>
                <a:rPr lang="en-US" altLang="de-DE" sz="2300" b="1" noProof="1">
                  <a:solidFill>
                    <a:schemeClr val="tx1">
                      <a:lumMod val="75000"/>
                      <a:lumOff val="25000"/>
                    </a:schemeClr>
                  </a:solidFill>
                </a:rPr>
                <a:t>low floor – wide walls – high ceiling” </a:t>
              </a:r>
              <a:r>
                <a:rPr lang="en-US" altLang="de-DE" sz="1600" b="1" noProof="1">
                  <a:solidFill>
                    <a:schemeClr val="tx1">
                      <a:lumMod val="75000"/>
                      <a:lumOff val="25000"/>
                    </a:schemeClr>
                  </a:solidFill>
                </a:rPr>
                <a:t>(M. Resnick)</a:t>
              </a:r>
              <a:endParaRPr lang="de-DE" altLang="de-DE" sz="16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202619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Mitchel </a:t>
            </a:r>
            <a:r>
              <a:rPr lang="de-DE" sz="2150" dirty="0" err="1">
                <a:solidFill>
                  <a:prstClr val="black"/>
                </a:solidFill>
                <a:effectLst>
                  <a:innerShdw blurRad="76200" dist="25400" dir="13500000">
                    <a:prstClr val="black">
                      <a:alpha val="40000"/>
                    </a:prstClr>
                  </a:innerShdw>
                </a:effectLst>
              </a:rPr>
              <a:t>Resnick</a:t>
            </a:r>
            <a:r>
              <a:rPr lang="de-DE" sz="2150" dirty="0">
                <a:solidFill>
                  <a:prstClr val="black"/>
                </a:solidFill>
                <a:effectLst>
                  <a:innerShdw blurRad="76200" dist="25400" dir="13500000">
                    <a:prstClr val="black">
                      <a:alpha val="40000"/>
                    </a:prstClr>
                  </a:innerShdw>
                </a:effectLst>
              </a:rPr>
              <a:t> (*12. Juni 1956), US-amerikanischer Professor für Lernforschung (Learning Research) und Direktor des </a:t>
            </a:r>
            <a:r>
              <a:rPr lang="de-DE" sz="2150" dirty="0" err="1">
                <a:solidFill>
                  <a:prstClr val="black"/>
                </a:solidFill>
                <a:effectLst>
                  <a:innerShdw blurRad="76200" dist="25400" dir="13500000">
                    <a:prstClr val="black">
                      <a:alpha val="40000"/>
                    </a:prstClr>
                  </a:innerShdw>
                </a:effectLst>
              </a:rPr>
              <a:t>Okawa</a:t>
            </a:r>
            <a:r>
              <a:rPr lang="de-DE" sz="2150" dirty="0">
                <a:solidFill>
                  <a:prstClr val="black"/>
                </a:solidFill>
                <a:effectLst>
                  <a:innerShdw blurRad="76200" dist="25400" dir="13500000">
                    <a:prstClr val="black">
                      <a:alpha val="40000"/>
                    </a:prstClr>
                  </a:innerShdw>
                </a:effectLst>
              </a:rPr>
              <a:t> Center und Direktor der </a:t>
            </a:r>
            <a:r>
              <a:rPr lang="de-DE" sz="2150" dirty="0" err="1">
                <a:solidFill>
                  <a:prstClr val="black"/>
                </a:solidFill>
                <a:effectLst>
                  <a:innerShdw blurRad="76200" dist="25400" dir="13500000">
                    <a:prstClr val="black">
                      <a:alpha val="40000"/>
                    </a:prstClr>
                  </a:innerShdw>
                </a:effectLst>
              </a:rPr>
              <a:t>Lifelong</a:t>
            </a:r>
            <a:r>
              <a:rPr lang="de-DE" sz="2150" dirty="0">
                <a:solidFill>
                  <a:prstClr val="black"/>
                </a:solidFill>
                <a:effectLst>
                  <a:innerShdw blurRad="76200" dist="25400" dir="13500000">
                    <a:prstClr val="black">
                      <a:alpha val="40000"/>
                    </a:prstClr>
                  </a:innerShdw>
                </a:effectLst>
              </a:rPr>
              <a:t> Kindergarten-Group am MIT Media Lab; 2007 Entwicklung der Programmiersprache Scratch</a:t>
            </a:r>
          </a:p>
          <a:p>
            <a:pPr marL="342900" indent="-342900">
              <a:lnSpc>
                <a:spcPct val="150000"/>
              </a:lnSpc>
              <a:buFont typeface="Wingdings" panose="05000000000000000000" pitchFamily="2" charset="2"/>
              <a:buChar char="§"/>
            </a:pPr>
            <a:r>
              <a:rPr lang="de-DE" sz="2150" dirty="0">
                <a:solidFill>
                  <a:prstClr val="black"/>
                </a:solidFill>
                <a:effectLst>
                  <a:innerShdw blurRad="76200" dist="25400" dir="13500000">
                    <a:prstClr val="black">
                      <a:alpha val="40000"/>
                    </a:prstClr>
                  </a:innerShdw>
                </a:effectLst>
              </a:rPr>
              <a:t>entwickeltes Kompetenzmodell: „</a:t>
            </a:r>
            <a:r>
              <a:rPr lang="en-US" sz="2150" dirty="0">
                <a:solidFill>
                  <a:prstClr val="black"/>
                </a:solidFill>
                <a:effectLst>
                  <a:innerShdw blurRad="76200" dist="25400" dir="13500000">
                    <a:prstClr val="black">
                      <a:alpha val="40000"/>
                    </a:prstClr>
                  </a:innerShdw>
                </a:effectLst>
              </a:rPr>
              <a:t>low floor – wide walls – high ceiling</a:t>
            </a:r>
            <a:r>
              <a:rPr lang="de-DE" sz="2150" dirty="0">
                <a:solidFill>
                  <a:prstClr val="black"/>
                </a:solidFill>
                <a:effectLst>
                  <a:innerShdw blurRad="76200" dist="25400" dir="13500000">
                    <a:prstClr val="black">
                      <a:alpha val="40000"/>
                    </a:prstClr>
                  </a:innerShdw>
                </a:effectLst>
              </a:rPr>
              <a:t>“ </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54</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324577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Kompetenzmodell „</a:t>
              </a:r>
              <a:r>
                <a:rPr lang="en-US" altLang="de-DE" sz="2300" b="1" noProof="1">
                  <a:solidFill>
                    <a:schemeClr val="tx1">
                      <a:lumMod val="75000"/>
                      <a:lumOff val="25000"/>
                    </a:schemeClr>
                  </a:solidFill>
                </a:rPr>
                <a:t>low floor – wide walls – high ceiling” </a:t>
              </a:r>
              <a:r>
                <a:rPr lang="en-US" altLang="de-DE" sz="1600" b="1" noProof="1">
                  <a:solidFill>
                    <a:schemeClr val="tx1">
                      <a:lumMod val="75000"/>
                      <a:lumOff val="25000"/>
                    </a:schemeClr>
                  </a:solidFill>
                </a:rPr>
                <a:t>(M. Resnick)</a:t>
              </a:r>
              <a:endParaRPr lang="de-DE" altLang="de-DE" sz="16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55</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8305915" y="6365170"/>
            <a:ext cx="2865863" cy="307777"/>
          </a:xfrm>
          <a:prstGeom prst="rect">
            <a:avLst/>
          </a:prstGeom>
          <a:noFill/>
        </p:spPr>
        <p:txBody>
          <a:bodyPr wrap="square" rtlCol="0">
            <a:spAutoFit/>
          </a:bodyPr>
          <a:lstStyle/>
          <a:p>
            <a:pPr algn="r"/>
            <a:r>
              <a:rPr lang="de-DE" sz="1400" dirty="0">
                <a:solidFill>
                  <a:schemeClr val="bg1">
                    <a:lumMod val="50000"/>
                  </a:schemeClr>
                </a:solidFill>
              </a:rPr>
              <a:t>zum Weiterlesen: </a:t>
            </a:r>
            <a:r>
              <a:rPr lang="de-DE" sz="1400" dirty="0" err="1">
                <a:solidFill>
                  <a:schemeClr val="bg1">
                    <a:lumMod val="50000"/>
                  </a:schemeClr>
                </a:solidFill>
              </a:rPr>
              <a:t>Resnick</a:t>
            </a:r>
            <a:r>
              <a:rPr lang="de-DE" sz="1400" dirty="0">
                <a:solidFill>
                  <a:schemeClr val="bg1">
                    <a:lumMod val="50000"/>
                  </a:schemeClr>
                </a:solidFill>
              </a:rPr>
              <a:t> 2017</a:t>
            </a: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6" name="Gruppieren 5">
            <a:extLst>
              <a:ext uri="{FF2B5EF4-FFF2-40B4-BE49-F238E27FC236}">
                <a16:creationId xmlns:a16="http://schemas.microsoft.com/office/drawing/2014/main" id="{FF1F7360-F649-469E-BB0A-E6768D35FAB0}"/>
              </a:ext>
            </a:extLst>
          </p:cNvPr>
          <p:cNvGrpSpPr/>
          <p:nvPr/>
        </p:nvGrpSpPr>
        <p:grpSpPr>
          <a:xfrm>
            <a:off x="3187817" y="3939100"/>
            <a:ext cx="8457849" cy="2417249"/>
            <a:chOff x="419450" y="4131442"/>
            <a:chExt cx="8457849" cy="1316909"/>
          </a:xfrm>
        </p:grpSpPr>
        <p:sp>
          <p:nvSpPr>
            <p:cNvPr id="71" name="Rectangle 14">
              <a:extLst>
                <a:ext uri="{FF2B5EF4-FFF2-40B4-BE49-F238E27FC236}">
                  <a16:creationId xmlns:a16="http://schemas.microsoft.com/office/drawing/2014/main" id="{EFFF4D7A-66A7-4FA1-815E-74766B6393A3}"/>
                </a:ext>
              </a:extLst>
            </p:cNvPr>
            <p:cNvSpPr/>
            <p:nvPr/>
          </p:nvSpPr>
          <p:spPr>
            <a:xfrm>
              <a:off x="419450" y="4526664"/>
              <a:ext cx="3853885" cy="920221"/>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Freeform 13">
              <a:extLst>
                <a:ext uri="{FF2B5EF4-FFF2-40B4-BE49-F238E27FC236}">
                  <a16:creationId xmlns:a16="http://schemas.microsoft.com/office/drawing/2014/main" id="{6F5B6364-FB6A-47ED-BDD5-A974EF258323}"/>
                </a:ext>
              </a:extLst>
            </p:cNvPr>
            <p:cNvSpPr>
              <a:spLocks/>
            </p:cNvSpPr>
            <p:nvPr/>
          </p:nvSpPr>
          <p:spPr bwMode="auto">
            <a:xfrm rot="10800000" flipH="1">
              <a:off x="4065948" y="4131442"/>
              <a:ext cx="4811351" cy="1316909"/>
            </a:xfrm>
            <a:custGeom>
              <a:avLst/>
              <a:gdLst>
                <a:gd name="T0" fmla="*/ 2085 w 2085"/>
                <a:gd name="T1" fmla="*/ 0 h 1142"/>
                <a:gd name="T2" fmla="*/ 0 w 2085"/>
                <a:gd name="T3" fmla="*/ 0 h 1142"/>
                <a:gd name="T4" fmla="*/ 0 w 2085"/>
                <a:gd name="T5" fmla="*/ 798 h 1142"/>
                <a:gd name="T6" fmla="*/ 1591 w 2085"/>
                <a:gd name="T7" fmla="*/ 798 h 1142"/>
                <a:gd name="T8" fmla="*/ 1763 w 2085"/>
                <a:gd name="T9" fmla="*/ 1142 h 1142"/>
                <a:gd name="T10" fmla="*/ 1935 w 2085"/>
                <a:gd name="T11" fmla="*/ 798 h 1142"/>
                <a:gd name="T12" fmla="*/ 2085 w 2085"/>
                <a:gd name="T13" fmla="*/ 798 h 1142"/>
                <a:gd name="T14" fmla="*/ 2085 w 2085"/>
                <a:gd name="T15" fmla="*/ 0 h 1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1142">
                  <a:moveTo>
                    <a:pt x="2085" y="0"/>
                  </a:moveTo>
                  <a:lnTo>
                    <a:pt x="0" y="0"/>
                  </a:lnTo>
                  <a:lnTo>
                    <a:pt x="0" y="798"/>
                  </a:lnTo>
                  <a:lnTo>
                    <a:pt x="1591" y="798"/>
                  </a:lnTo>
                  <a:lnTo>
                    <a:pt x="1763" y="1142"/>
                  </a:lnTo>
                  <a:lnTo>
                    <a:pt x="1935" y="798"/>
                  </a:lnTo>
                  <a:lnTo>
                    <a:pt x="2085" y="798"/>
                  </a:lnTo>
                  <a:lnTo>
                    <a:pt x="2085" y="0"/>
                  </a:lnTo>
                  <a:close/>
                </a:path>
              </a:pathLst>
            </a:custGeom>
            <a:solidFill>
              <a:srgbClr val="C2C923"/>
            </a:solidFill>
            <a:ln>
              <a:noFill/>
            </a:ln>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5" name="Gruppieren 4">
            <a:extLst>
              <a:ext uri="{FF2B5EF4-FFF2-40B4-BE49-F238E27FC236}">
                <a16:creationId xmlns:a16="http://schemas.microsoft.com/office/drawing/2014/main" id="{FC072BEE-25D1-445D-8883-00A3FD9FB5DA}"/>
              </a:ext>
            </a:extLst>
          </p:cNvPr>
          <p:cNvGrpSpPr/>
          <p:nvPr/>
        </p:nvGrpSpPr>
        <p:grpSpPr>
          <a:xfrm>
            <a:off x="3187817" y="2030965"/>
            <a:ext cx="8457849" cy="2900678"/>
            <a:chOff x="419450" y="3084372"/>
            <a:chExt cx="8457849" cy="1321521"/>
          </a:xfrm>
        </p:grpSpPr>
        <p:sp>
          <p:nvSpPr>
            <p:cNvPr id="73" name="Freeform 14">
              <a:extLst>
                <a:ext uri="{FF2B5EF4-FFF2-40B4-BE49-F238E27FC236}">
                  <a16:creationId xmlns:a16="http://schemas.microsoft.com/office/drawing/2014/main" id="{F3A46D49-F26E-4776-89FA-7FBC1D3CD787}"/>
                </a:ext>
              </a:extLst>
            </p:cNvPr>
            <p:cNvSpPr>
              <a:spLocks/>
            </p:cNvSpPr>
            <p:nvPr/>
          </p:nvSpPr>
          <p:spPr bwMode="auto">
            <a:xfrm rot="10800000" flipH="1">
              <a:off x="4065948" y="3084372"/>
              <a:ext cx="4811351" cy="1321521"/>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rgbClr val="42AFB6"/>
            </a:solidFill>
            <a:ln>
              <a:noFill/>
            </a:ln>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6" name="Rectangle 32">
              <a:extLst>
                <a:ext uri="{FF2B5EF4-FFF2-40B4-BE49-F238E27FC236}">
                  <a16:creationId xmlns:a16="http://schemas.microsoft.com/office/drawing/2014/main" id="{01680FA8-AF00-4ED2-B15B-6BD56033FDB6}"/>
                </a:ext>
              </a:extLst>
            </p:cNvPr>
            <p:cNvSpPr/>
            <p:nvPr/>
          </p:nvSpPr>
          <p:spPr>
            <a:xfrm>
              <a:off x="419450" y="3485181"/>
              <a:ext cx="3853886" cy="920221"/>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5" name="Freeform 14">
            <a:extLst>
              <a:ext uri="{FF2B5EF4-FFF2-40B4-BE49-F238E27FC236}">
                <a16:creationId xmlns:a16="http://schemas.microsoft.com/office/drawing/2014/main" id="{A7147197-B51D-45C9-B614-78F609AA345C}"/>
              </a:ext>
            </a:extLst>
          </p:cNvPr>
          <p:cNvSpPr>
            <a:spLocks/>
          </p:cNvSpPr>
          <p:nvPr/>
        </p:nvSpPr>
        <p:spPr bwMode="auto">
          <a:xfrm rot="10800000" flipH="1">
            <a:off x="6834314" y="891348"/>
            <a:ext cx="4811351" cy="2286425"/>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rgbClr val="CB1B4A"/>
          </a:solidFill>
          <a:ln>
            <a:noFill/>
          </a:ln>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7" name="Rectangle 33">
            <a:extLst>
              <a:ext uri="{FF2B5EF4-FFF2-40B4-BE49-F238E27FC236}">
                <a16:creationId xmlns:a16="http://schemas.microsoft.com/office/drawing/2014/main" id="{46A002C0-E570-4D52-8411-0E0FDC30216B}"/>
              </a:ext>
            </a:extLst>
          </p:cNvPr>
          <p:cNvSpPr/>
          <p:nvPr/>
        </p:nvSpPr>
        <p:spPr>
          <a:xfrm>
            <a:off x="3187817" y="1585519"/>
            <a:ext cx="3869853" cy="1592117"/>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7" name="Gruppieren 6">
            <a:extLst>
              <a:ext uri="{FF2B5EF4-FFF2-40B4-BE49-F238E27FC236}">
                <a16:creationId xmlns:a16="http://schemas.microsoft.com/office/drawing/2014/main" id="{D62220BA-2DE4-4965-8503-A1B927ACAAF7}"/>
              </a:ext>
            </a:extLst>
          </p:cNvPr>
          <p:cNvGrpSpPr/>
          <p:nvPr/>
        </p:nvGrpSpPr>
        <p:grpSpPr>
          <a:xfrm>
            <a:off x="148435" y="2030965"/>
            <a:ext cx="2752544" cy="920221"/>
            <a:chOff x="265812" y="2632581"/>
            <a:chExt cx="2752544" cy="920221"/>
          </a:xfrm>
        </p:grpSpPr>
        <p:sp>
          <p:nvSpPr>
            <p:cNvPr id="122" name="Rectangle 33">
              <a:extLst>
                <a:ext uri="{FF2B5EF4-FFF2-40B4-BE49-F238E27FC236}">
                  <a16:creationId xmlns:a16="http://schemas.microsoft.com/office/drawing/2014/main" id="{CDA8C06E-425E-4EED-BD24-6EF1CC265684}"/>
                </a:ext>
              </a:extLst>
            </p:cNvPr>
            <p:cNvSpPr/>
            <p:nvPr/>
          </p:nvSpPr>
          <p:spPr>
            <a:xfrm>
              <a:off x="311271" y="2632581"/>
              <a:ext cx="2707085" cy="920221"/>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9" name="TextBox 37">
              <a:extLst>
                <a:ext uri="{FF2B5EF4-FFF2-40B4-BE49-F238E27FC236}">
                  <a16:creationId xmlns:a16="http://schemas.microsoft.com/office/drawing/2014/main" id="{C59DBDF1-FF31-4451-BCE5-DB2606C1DEBB}"/>
                </a:ext>
              </a:extLst>
            </p:cNvPr>
            <p:cNvSpPr txBox="1"/>
            <p:nvPr/>
          </p:nvSpPr>
          <p:spPr>
            <a:xfrm>
              <a:off x="265812" y="2813772"/>
              <a:ext cx="2707088" cy="584775"/>
            </a:xfrm>
            <a:prstGeom prst="rect">
              <a:avLst/>
            </a:prstGeom>
            <a:noFill/>
          </p:spPr>
          <p:txBody>
            <a:bodyPr wrap="square" rtlCol="0">
              <a:spAutoFit/>
            </a:bodyPr>
            <a:lstStyle/>
            <a:p>
              <a:pPr algn="ctr" defTabSz="914309">
                <a:defRPr/>
              </a:pPr>
              <a:r>
                <a:rPr lang="de-DE" sz="3200" b="1" dirty="0">
                  <a:solidFill>
                    <a:srgbClr val="FFFFFF"/>
                  </a:solidFill>
                  <a:latin typeface="Open Sans" panose="020B0606030504020204" pitchFamily="34" charset="0"/>
                </a:rPr>
                <a:t>high </a:t>
              </a:r>
              <a:r>
                <a:rPr lang="de-DE" sz="3200" b="1" dirty="0" err="1">
                  <a:solidFill>
                    <a:srgbClr val="FFFFFF"/>
                  </a:solidFill>
                  <a:latin typeface="Open Sans" panose="020B0606030504020204" pitchFamily="34" charset="0"/>
                </a:rPr>
                <a:t>ceiling</a:t>
              </a:r>
              <a:endParaRPr lang="en-GB" sz="3200" b="1" dirty="0">
                <a:solidFill>
                  <a:srgbClr val="FFFFFF"/>
                </a:solidFill>
                <a:latin typeface="Noto Sans" panose="020B0502040504020204" pitchFamily="34"/>
                <a:ea typeface="Noto Sans" panose="020B0502040504020204" pitchFamily="34"/>
                <a:cs typeface="Noto Sans" panose="020B0502040504020204" pitchFamily="34"/>
              </a:endParaRPr>
            </a:p>
          </p:txBody>
        </p:sp>
      </p:grpSp>
      <p:sp>
        <p:nvSpPr>
          <p:cNvPr id="83" name="TextBox 41">
            <a:extLst>
              <a:ext uri="{FF2B5EF4-FFF2-40B4-BE49-F238E27FC236}">
                <a16:creationId xmlns:a16="http://schemas.microsoft.com/office/drawing/2014/main" id="{97640A04-A016-476A-8EBE-D3FCCEBF3E79}"/>
              </a:ext>
            </a:extLst>
          </p:cNvPr>
          <p:cNvSpPr txBox="1"/>
          <p:nvPr/>
        </p:nvSpPr>
        <p:spPr>
          <a:xfrm>
            <a:off x="3225294" y="1644596"/>
            <a:ext cx="7569086" cy="1477328"/>
          </a:xfrm>
          <a:prstGeom prst="rect">
            <a:avLst/>
          </a:prstGeom>
          <a:noFill/>
        </p:spPr>
        <p:txBody>
          <a:bodyPr wrap="square" rtlCol="0">
            <a:spAutoFit/>
          </a:bodyPr>
          <a:lstStyle/>
          <a:p>
            <a:pPr defTabSz="914309">
              <a:defRPr/>
            </a:pPr>
            <a:r>
              <a:rPr lang="de-DE" sz="1500" b="1" dirty="0">
                <a:solidFill>
                  <a:srgbClr val="FFFFFF"/>
                </a:solidFill>
                <a:latin typeface="Open Sans" panose="020B0606030504020204" pitchFamily="34" charset="0"/>
              </a:rPr>
              <a:t>nach oben offen, keine obere Grenze (</a:t>
            </a:r>
            <a:r>
              <a:rPr lang="de-DE" sz="1500" b="1" dirty="0" err="1">
                <a:solidFill>
                  <a:srgbClr val="FFFFFF"/>
                </a:solidFill>
                <a:latin typeface="Open Sans" panose="020B0606030504020204" pitchFamily="34" charset="0"/>
              </a:rPr>
              <a:t>Does</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it</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scale</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with</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growth</a:t>
            </a:r>
            <a:r>
              <a:rPr lang="de-DE" sz="1500" b="1" dirty="0">
                <a:solidFill>
                  <a:srgbClr val="FFFFFF"/>
                </a:solidFill>
                <a:latin typeface="Open Sans" panose="020B0606030504020204" pitchFamily="34" charset="0"/>
              </a:rPr>
              <a:t>?)</a:t>
            </a:r>
          </a:p>
          <a:p>
            <a:pPr defTabSz="914309">
              <a:defRPr/>
            </a:pPr>
            <a:endParaRPr lang="de-DE" sz="1500" b="1" dirty="0">
              <a:solidFill>
                <a:srgbClr val="FFFFFF"/>
              </a:solidFill>
              <a:latin typeface="Open Sans" panose="020B0606030504020204" pitchFamily="34" charset="0"/>
            </a:endParaRPr>
          </a:p>
          <a:p>
            <a:pPr marL="285750" indent="-285750" defTabSz="914309">
              <a:buFont typeface="Wingdings" panose="05000000000000000000" pitchFamily="2" charset="2"/>
              <a:buChar char="§"/>
              <a:defRPr/>
            </a:pPr>
            <a:r>
              <a:rPr lang="de-DE" sz="1500" dirty="0">
                <a:solidFill>
                  <a:srgbClr val="FFFFFF"/>
                </a:solidFill>
                <a:latin typeface="Open Sans" panose="020B0606030504020204" pitchFamily="34" charset="0"/>
              </a:rPr>
              <a:t>Roboter „wachsen vom Anspruch her mit“ (grafische Programmieroberflächen bis hin zur Anwendung von Programmiersprachen wie </a:t>
            </a:r>
            <a:r>
              <a:rPr lang="de-DE" sz="1500" dirty="0" err="1">
                <a:solidFill>
                  <a:srgbClr val="FFFFFF"/>
                </a:solidFill>
                <a:latin typeface="Open Sans" panose="020B0606030504020204" pitchFamily="34" charset="0"/>
              </a:rPr>
              <a:t>javascript</a:t>
            </a:r>
            <a:r>
              <a:rPr lang="de-DE" sz="1500" dirty="0">
                <a:solidFill>
                  <a:srgbClr val="FFFFFF"/>
                </a:solidFill>
                <a:latin typeface="Open Sans" panose="020B0606030504020204" pitchFamily="34" charset="0"/>
              </a:rPr>
              <a:t>)</a:t>
            </a:r>
          </a:p>
          <a:p>
            <a:pPr marL="285750" indent="-285750" defTabSz="914309">
              <a:buFont typeface="Wingdings" panose="05000000000000000000" pitchFamily="2" charset="2"/>
              <a:buChar char="§"/>
              <a:defRPr/>
            </a:pPr>
            <a:r>
              <a:rPr lang="de-DE" sz="1500" dirty="0">
                <a:solidFill>
                  <a:srgbClr val="FFFFFF"/>
                </a:solidFill>
                <a:latin typeface="Open Sans" panose="020B0606030504020204" pitchFamily="34" charset="0"/>
              </a:rPr>
              <a:t>Komplexität der mithilfe des Systems zu lösenden Problemstellungen und Lösungsmöglichkeiten ist unbegrenzt</a:t>
            </a:r>
          </a:p>
        </p:txBody>
      </p:sp>
      <p:sp>
        <p:nvSpPr>
          <p:cNvPr id="84" name="TextBox 42">
            <a:extLst>
              <a:ext uri="{FF2B5EF4-FFF2-40B4-BE49-F238E27FC236}">
                <a16:creationId xmlns:a16="http://schemas.microsoft.com/office/drawing/2014/main" id="{5B3CE166-BB94-4253-A2BB-06A25F23F85C}"/>
              </a:ext>
            </a:extLst>
          </p:cNvPr>
          <p:cNvSpPr txBox="1"/>
          <p:nvPr/>
        </p:nvSpPr>
        <p:spPr>
          <a:xfrm>
            <a:off x="3262973" y="3214089"/>
            <a:ext cx="7432990" cy="1708160"/>
          </a:xfrm>
          <a:prstGeom prst="rect">
            <a:avLst/>
          </a:prstGeom>
          <a:noFill/>
        </p:spPr>
        <p:txBody>
          <a:bodyPr wrap="square" rtlCol="0">
            <a:spAutoFit/>
          </a:bodyPr>
          <a:lstStyle/>
          <a:p>
            <a:pPr algn="just" defTabSz="914309">
              <a:defRPr/>
            </a:pPr>
            <a:r>
              <a:rPr lang="de-DE" sz="1500" b="1" dirty="0">
                <a:solidFill>
                  <a:srgbClr val="FFFFFF"/>
                </a:solidFill>
                <a:latin typeface="Open Sans" panose="020B0606030504020204" pitchFamily="34" charset="0"/>
              </a:rPr>
              <a:t>verschiedenste Zugangsweisen </a:t>
            </a:r>
          </a:p>
          <a:p>
            <a:pPr algn="just" defTabSz="914309">
              <a:defRPr/>
            </a:pPr>
            <a:r>
              <a:rPr lang="de-DE" sz="1500" b="1" dirty="0">
                <a:solidFill>
                  <a:srgbClr val="FFFFFF"/>
                </a:solidFill>
                <a:latin typeface="Open Sans" panose="020B0606030504020204" pitchFamily="34" charset="0"/>
              </a:rPr>
              <a:t>(</a:t>
            </a:r>
            <a:r>
              <a:rPr lang="de-DE" sz="1500" b="1" dirty="0" err="1">
                <a:solidFill>
                  <a:srgbClr val="FFFFFF"/>
                </a:solidFill>
                <a:latin typeface="Open Sans" panose="020B0606030504020204" pitchFamily="34" charset="0"/>
              </a:rPr>
              <a:t>How</a:t>
            </a:r>
            <a:r>
              <a:rPr lang="de-DE" sz="1500" b="1" dirty="0">
                <a:solidFill>
                  <a:srgbClr val="FFFFFF"/>
                </a:solidFill>
                <a:latin typeface="Open Sans" panose="020B0606030504020204" pitchFamily="34" charset="0"/>
              </a:rPr>
              <a:t> inclusive </a:t>
            </a:r>
            <a:r>
              <a:rPr lang="de-DE" sz="1500" b="1" dirty="0" err="1">
                <a:solidFill>
                  <a:srgbClr val="FFFFFF"/>
                </a:solidFill>
                <a:latin typeface="Open Sans" panose="020B0606030504020204" pitchFamily="34" charset="0"/>
              </a:rPr>
              <a:t>is</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it</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How</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many</a:t>
            </a:r>
            <a:r>
              <a:rPr lang="de-DE" sz="1500" b="1" dirty="0">
                <a:solidFill>
                  <a:srgbClr val="FFFFFF"/>
                </a:solidFill>
                <a:latin typeface="Open Sans" panose="020B0606030504020204" pitchFamily="34" charset="0"/>
              </a:rPr>
              <a:t> different </a:t>
            </a:r>
            <a:r>
              <a:rPr lang="de-DE" sz="1500" b="1" dirty="0" err="1">
                <a:solidFill>
                  <a:srgbClr val="FFFFFF"/>
                </a:solidFill>
                <a:latin typeface="Open Sans" panose="020B0606030504020204" pitchFamily="34" charset="0"/>
              </a:rPr>
              <a:t>use-cases</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does</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it</a:t>
            </a:r>
            <a:r>
              <a:rPr lang="de-DE" sz="1500" b="1" dirty="0">
                <a:solidFill>
                  <a:srgbClr val="FFFFFF"/>
                </a:solidFill>
                <a:latin typeface="Open Sans" panose="020B0606030504020204" pitchFamily="34" charset="0"/>
              </a:rPr>
              <a:t> </a:t>
            </a:r>
            <a:r>
              <a:rPr lang="de-DE" sz="1500" b="1" dirty="0" err="1">
                <a:solidFill>
                  <a:srgbClr val="FFFFFF"/>
                </a:solidFill>
                <a:latin typeface="Open Sans" panose="020B0606030504020204" pitchFamily="34" charset="0"/>
              </a:rPr>
              <a:t>serve</a:t>
            </a:r>
            <a:r>
              <a:rPr lang="de-DE" sz="1500" b="1" dirty="0">
                <a:solidFill>
                  <a:srgbClr val="FFFFFF"/>
                </a:solidFill>
                <a:latin typeface="Open Sans" panose="020B0606030504020204" pitchFamily="34" charset="0"/>
              </a:rPr>
              <a:t>?)</a:t>
            </a:r>
          </a:p>
          <a:p>
            <a:pPr algn="just" defTabSz="914309">
              <a:defRPr/>
            </a:pPr>
            <a:endParaRPr lang="de-DE" sz="1500" b="1" dirty="0">
              <a:solidFill>
                <a:srgbClr val="FFFFFF"/>
              </a:solidFill>
              <a:latin typeface="Open Sans" panose="020B0606030504020204" pitchFamily="34" charset="0"/>
            </a:endParaRPr>
          </a:p>
          <a:p>
            <a:pPr marL="285750" indent="-285750" algn="just" defTabSz="914309">
              <a:buFont typeface="Wingdings" panose="05000000000000000000" pitchFamily="2" charset="2"/>
              <a:buChar char="§"/>
              <a:defRPr/>
            </a:pPr>
            <a:r>
              <a:rPr lang="de-DE" sz="1500" dirty="0">
                <a:solidFill>
                  <a:srgbClr val="FFFFFF"/>
                </a:solidFill>
                <a:latin typeface="Open Sans" panose="020B0606030504020204" pitchFamily="34" charset="0"/>
              </a:rPr>
              <a:t>thematisch vielseitig einsetzbar (u.a. Genderaspekt, Verbindung verschiedener Kompetenzbereiche), auch durch verschiedene Arten der Programmierung</a:t>
            </a:r>
          </a:p>
          <a:p>
            <a:pPr marL="285750" indent="-285750" algn="just" defTabSz="914309">
              <a:buFont typeface="Wingdings" panose="05000000000000000000" pitchFamily="2" charset="2"/>
              <a:buChar char="§"/>
              <a:defRPr/>
            </a:pPr>
            <a:r>
              <a:rPr lang="de-DE" sz="1500" dirty="0">
                <a:solidFill>
                  <a:srgbClr val="FFFFFF"/>
                </a:solidFill>
                <a:latin typeface="Open Sans" panose="020B0606030504020204" pitchFamily="34" charset="0"/>
              </a:rPr>
              <a:t>Einsatz für unterschiedliche Frage- und Problemstellungen im Kontext verschiedener Fachbereiche / Fächer</a:t>
            </a:r>
          </a:p>
        </p:txBody>
      </p:sp>
      <p:sp>
        <p:nvSpPr>
          <p:cNvPr id="85" name="TextBox 43">
            <a:extLst>
              <a:ext uri="{FF2B5EF4-FFF2-40B4-BE49-F238E27FC236}">
                <a16:creationId xmlns:a16="http://schemas.microsoft.com/office/drawing/2014/main" id="{1A549E96-365C-4E48-A96D-E68D2D5CFE67}"/>
              </a:ext>
            </a:extLst>
          </p:cNvPr>
          <p:cNvSpPr txBox="1"/>
          <p:nvPr/>
        </p:nvSpPr>
        <p:spPr>
          <a:xfrm>
            <a:off x="3262973" y="5042583"/>
            <a:ext cx="5977016" cy="1246495"/>
          </a:xfrm>
          <a:prstGeom prst="rect">
            <a:avLst/>
          </a:prstGeom>
          <a:noFill/>
        </p:spPr>
        <p:txBody>
          <a:bodyPr wrap="square" rtlCol="0">
            <a:spAutoFit/>
          </a:bodyPr>
          <a:lstStyle/>
          <a:p>
            <a:pPr algn="just" defTabSz="914309">
              <a:defRPr/>
            </a:pPr>
            <a:r>
              <a:rPr lang="en-US" sz="1500" b="1" dirty="0" err="1">
                <a:solidFill>
                  <a:srgbClr val="FFFFFF"/>
                </a:solidFill>
                <a:latin typeface="Open Sans" panose="020B0606030504020204" pitchFamily="34" charset="0"/>
              </a:rPr>
              <a:t>leichter</a:t>
            </a:r>
            <a:r>
              <a:rPr lang="en-US" sz="1500" b="1" dirty="0">
                <a:solidFill>
                  <a:srgbClr val="FFFFFF"/>
                </a:solidFill>
                <a:latin typeface="Open Sans" panose="020B0606030504020204" pitchFamily="34" charset="0"/>
              </a:rPr>
              <a:t> </a:t>
            </a:r>
            <a:r>
              <a:rPr lang="en-US" sz="1500" b="1" dirty="0" err="1">
                <a:solidFill>
                  <a:srgbClr val="FFFFFF"/>
                </a:solidFill>
                <a:latin typeface="Open Sans" panose="020B0606030504020204" pitchFamily="34" charset="0"/>
              </a:rPr>
              <a:t>Einstieg</a:t>
            </a:r>
            <a:r>
              <a:rPr lang="en-US" sz="1500" b="1" dirty="0">
                <a:solidFill>
                  <a:srgbClr val="FFFFFF"/>
                </a:solidFill>
                <a:latin typeface="Open Sans" panose="020B0606030504020204" pitchFamily="34" charset="0"/>
              </a:rPr>
              <a:t> (How easy is it to learn?)</a:t>
            </a:r>
          </a:p>
          <a:p>
            <a:pPr algn="just" defTabSz="914309">
              <a:defRPr/>
            </a:pPr>
            <a:endParaRPr lang="de-DE" sz="1500" b="1" dirty="0">
              <a:solidFill>
                <a:srgbClr val="FFFFFF"/>
              </a:solidFill>
              <a:latin typeface="Open Sans" panose="020B0606030504020204" pitchFamily="34" charset="0"/>
            </a:endParaRPr>
          </a:p>
          <a:p>
            <a:pPr marL="285750" indent="-285750" algn="just" defTabSz="914309">
              <a:buFont typeface="Wingdings" panose="05000000000000000000" pitchFamily="2" charset="2"/>
              <a:buChar char="§"/>
              <a:defRPr/>
            </a:pPr>
            <a:r>
              <a:rPr lang="de-DE" sz="1500" dirty="0">
                <a:solidFill>
                  <a:srgbClr val="FFFFFF"/>
                </a:solidFill>
                <a:latin typeface="Open Sans" panose="020B0606030504020204" pitchFamily="34" charset="0"/>
              </a:rPr>
              <a:t>keine Einstiegshürden</a:t>
            </a:r>
          </a:p>
          <a:p>
            <a:pPr marL="285750" indent="-285750" algn="just" defTabSz="914309">
              <a:buFont typeface="Wingdings" panose="05000000000000000000" pitchFamily="2" charset="2"/>
              <a:buChar char="§"/>
              <a:defRPr/>
            </a:pPr>
            <a:r>
              <a:rPr lang="de-DE" sz="1500" dirty="0">
                <a:solidFill>
                  <a:srgbClr val="FFFFFF"/>
                </a:solidFill>
                <a:latin typeface="Open Sans" panose="020B0606030504020204" pitchFamily="34" charset="0"/>
              </a:rPr>
              <a:t>keine Vorkenntnisse nötig</a:t>
            </a:r>
          </a:p>
          <a:p>
            <a:pPr marL="285750" indent="-285750" algn="just" defTabSz="914309">
              <a:buFont typeface="Wingdings" panose="05000000000000000000" pitchFamily="2" charset="2"/>
              <a:buChar char="§"/>
              <a:defRPr/>
            </a:pPr>
            <a:r>
              <a:rPr lang="de-DE" sz="1500" dirty="0">
                <a:solidFill>
                  <a:srgbClr val="FFFFFF"/>
                </a:solidFill>
                <a:latin typeface="Open Sans" panose="020B0606030504020204" pitchFamily="34" charset="0"/>
              </a:rPr>
              <a:t>schnelle Erfolgserlebnisse</a:t>
            </a:r>
          </a:p>
        </p:txBody>
      </p:sp>
      <p:grpSp>
        <p:nvGrpSpPr>
          <p:cNvPr id="9" name="Gruppieren 8">
            <a:extLst>
              <a:ext uri="{FF2B5EF4-FFF2-40B4-BE49-F238E27FC236}">
                <a16:creationId xmlns:a16="http://schemas.microsoft.com/office/drawing/2014/main" id="{78748451-1B25-4C3B-908A-2438328DB7A3}"/>
              </a:ext>
            </a:extLst>
          </p:cNvPr>
          <p:cNvGrpSpPr/>
          <p:nvPr/>
        </p:nvGrpSpPr>
        <p:grpSpPr>
          <a:xfrm>
            <a:off x="148435" y="3548397"/>
            <a:ext cx="2707088" cy="920221"/>
            <a:chOff x="265809" y="3764526"/>
            <a:chExt cx="2707088" cy="920221"/>
          </a:xfrm>
        </p:grpSpPr>
        <p:sp>
          <p:nvSpPr>
            <p:cNvPr id="123" name="Rectangle 33">
              <a:extLst>
                <a:ext uri="{FF2B5EF4-FFF2-40B4-BE49-F238E27FC236}">
                  <a16:creationId xmlns:a16="http://schemas.microsoft.com/office/drawing/2014/main" id="{9482B06F-875F-4B1A-B381-26CC0D44BF2A}"/>
                </a:ext>
              </a:extLst>
            </p:cNvPr>
            <p:cNvSpPr/>
            <p:nvPr/>
          </p:nvSpPr>
          <p:spPr>
            <a:xfrm>
              <a:off x="265809" y="3764526"/>
              <a:ext cx="2707085" cy="920221"/>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4" name="TextBox 37">
              <a:extLst>
                <a:ext uri="{FF2B5EF4-FFF2-40B4-BE49-F238E27FC236}">
                  <a16:creationId xmlns:a16="http://schemas.microsoft.com/office/drawing/2014/main" id="{1F4379FF-0E9F-4F93-AD34-C4B28AE58B7D}"/>
                </a:ext>
              </a:extLst>
            </p:cNvPr>
            <p:cNvSpPr txBox="1"/>
            <p:nvPr/>
          </p:nvSpPr>
          <p:spPr>
            <a:xfrm>
              <a:off x="265809" y="3870599"/>
              <a:ext cx="2707088" cy="584775"/>
            </a:xfrm>
            <a:prstGeom prst="rect">
              <a:avLst/>
            </a:prstGeom>
            <a:noFill/>
          </p:spPr>
          <p:txBody>
            <a:bodyPr wrap="square" rtlCol="0">
              <a:spAutoFit/>
            </a:bodyPr>
            <a:lstStyle/>
            <a:p>
              <a:pPr algn="ctr" defTabSz="914309">
                <a:defRPr/>
              </a:pPr>
              <a:r>
                <a:rPr lang="de-DE" sz="3200" b="1" dirty="0" err="1">
                  <a:solidFill>
                    <a:srgbClr val="FFFFFF"/>
                  </a:solidFill>
                  <a:latin typeface="Open Sans" panose="020B0606030504020204" pitchFamily="34" charset="0"/>
                </a:rPr>
                <a:t>wide</a:t>
              </a:r>
              <a:r>
                <a:rPr lang="de-DE" sz="3200" b="1" dirty="0">
                  <a:solidFill>
                    <a:srgbClr val="FFFFFF"/>
                  </a:solidFill>
                  <a:latin typeface="Open Sans" panose="020B0606030504020204" pitchFamily="34" charset="0"/>
                </a:rPr>
                <a:t> </a:t>
              </a:r>
              <a:r>
                <a:rPr lang="de-DE" sz="3200" b="1" dirty="0" err="1">
                  <a:solidFill>
                    <a:srgbClr val="FFFFFF"/>
                  </a:solidFill>
                  <a:latin typeface="Open Sans" panose="020B0606030504020204" pitchFamily="34" charset="0"/>
                </a:rPr>
                <a:t>walls</a:t>
              </a:r>
              <a:endParaRPr lang="en-GB" sz="3200" b="1" dirty="0">
                <a:solidFill>
                  <a:srgbClr val="FFFFFF"/>
                </a:solidFill>
                <a:latin typeface="Noto Sans" panose="020B0502040504020204" pitchFamily="34"/>
                <a:ea typeface="Noto Sans" panose="020B0502040504020204" pitchFamily="34"/>
                <a:cs typeface="Noto Sans" panose="020B0502040504020204" pitchFamily="34"/>
              </a:endParaRPr>
            </a:p>
          </p:txBody>
        </p:sp>
      </p:grpSp>
      <p:grpSp>
        <p:nvGrpSpPr>
          <p:cNvPr id="10" name="Gruppieren 9">
            <a:extLst>
              <a:ext uri="{FF2B5EF4-FFF2-40B4-BE49-F238E27FC236}">
                <a16:creationId xmlns:a16="http://schemas.microsoft.com/office/drawing/2014/main" id="{5DD8D34A-A130-46A9-9BD9-73C108147528}"/>
              </a:ext>
            </a:extLst>
          </p:cNvPr>
          <p:cNvGrpSpPr/>
          <p:nvPr/>
        </p:nvGrpSpPr>
        <p:grpSpPr>
          <a:xfrm>
            <a:off x="133404" y="5201449"/>
            <a:ext cx="2707088" cy="920221"/>
            <a:chOff x="265815" y="4790398"/>
            <a:chExt cx="2707088" cy="920221"/>
          </a:xfrm>
        </p:grpSpPr>
        <p:sp>
          <p:nvSpPr>
            <p:cNvPr id="125" name="Rectangle 33">
              <a:extLst>
                <a:ext uri="{FF2B5EF4-FFF2-40B4-BE49-F238E27FC236}">
                  <a16:creationId xmlns:a16="http://schemas.microsoft.com/office/drawing/2014/main" id="{781421C8-A07A-4A0D-B915-9510E593F492}"/>
                </a:ext>
              </a:extLst>
            </p:cNvPr>
            <p:cNvSpPr/>
            <p:nvPr/>
          </p:nvSpPr>
          <p:spPr>
            <a:xfrm>
              <a:off x="265815" y="4790398"/>
              <a:ext cx="2707085" cy="920221"/>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6" name="TextBox 37">
              <a:extLst>
                <a:ext uri="{FF2B5EF4-FFF2-40B4-BE49-F238E27FC236}">
                  <a16:creationId xmlns:a16="http://schemas.microsoft.com/office/drawing/2014/main" id="{C063D384-96B6-46CB-9FDD-DA203C4793BA}"/>
                </a:ext>
              </a:extLst>
            </p:cNvPr>
            <p:cNvSpPr txBox="1"/>
            <p:nvPr/>
          </p:nvSpPr>
          <p:spPr>
            <a:xfrm>
              <a:off x="265815" y="4958120"/>
              <a:ext cx="2707088" cy="584775"/>
            </a:xfrm>
            <a:prstGeom prst="rect">
              <a:avLst/>
            </a:prstGeom>
            <a:noFill/>
          </p:spPr>
          <p:txBody>
            <a:bodyPr wrap="square" rtlCol="0">
              <a:spAutoFit/>
            </a:bodyPr>
            <a:lstStyle/>
            <a:p>
              <a:pPr algn="ctr" defTabSz="914309">
                <a:defRPr/>
              </a:pPr>
              <a:r>
                <a:rPr lang="de-DE" sz="3200" b="1" dirty="0" err="1">
                  <a:solidFill>
                    <a:srgbClr val="FFFFFF"/>
                  </a:solidFill>
                  <a:latin typeface="Open Sans" panose="020B0606030504020204" pitchFamily="34" charset="0"/>
                </a:rPr>
                <a:t>low</a:t>
              </a:r>
              <a:r>
                <a:rPr lang="de-DE" sz="3200" b="1" dirty="0">
                  <a:solidFill>
                    <a:srgbClr val="FFFFFF"/>
                  </a:solidFill>
                  <a:latin typeface="Open Sans" panose="020B0606030504020204" pitchFamily="34" charset="0"/>
                </a:rPr>
                <a:t> </a:t>
              </a:r>
              <a:r>
                <a:rPr lang="de-DE" sz="3200" b="1" dirty="0" err="1">
                  <a:solidFill>
                    <a:srgbClr val="FFFFFF"/>
                  </a:solidFill>
                  <a:latin typeface="Open Sans" panose="020B0606030504020204" pitchFamily="34" charset="0"/>
                </a:rPr>
                <a:t>floor</a:t>
              </a:r>
              <a:endParaRPr lang="en-GB" sz="3200" b="1" dirty="0">
                <a:solidFill>
                  <a:srgbClr val="FFFFFF"/>
                </a:solidFill>
                <a:latin typeface="Noto Sans" panose="020B0502040504020204" pitchFamily="34"/>
                <a:ea typeface="Noto Sans" panose="020B0502040504020204" pitchFamily="34"/>
                <a:cs typeface="Noto Sans" panose="020B0502040504020204" pitchFamily="34"/>
              </a:endParaRPr>
            </a:p>
          </p:txBody>
        </p:sp>
      </p:grpSp>
    </p:spTree>
    <p:extLst>
      <p:ext uri="{BB962C8B-B14F-4D97-AF65-F5344CB8AC3E}">
        <p14:creationId xmlns:p14="http://schemas.microsoft.com/office/powerpoint/2010/main" val="1925847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…eine Aktivität zum Schluss</a:t>
              </a:r>
              <a:r>
                <a:rPr lang="en-US" altLang="de-DE" sz="1600" b="1" noProof="1">
                  <a:solidFill>
                    <a:schemeClr val="tx1">
                      <a:lumMod val="75000"/>
                      <a:lumOff val="25000"/>
                    </a:schemeClr>
                  </a:solidFill>
                </a:rPr>
                <a:t> </a:t>
              </a:r>
              <a:endParaRPr lang="de-DE" altLang="de-DE" sz="16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56</a:t>
            </a:fld>
            <a:endParaRPr lang="de-DE" dirty="0"/>
          </a:p>
        </p:txBody>
      </p:sp>
      <p:sp>
        <p:nvSpPr>
          <p:cNvPr id="4" name="Textfeld 3">
            <a:extLst>
              <a:ext uri="{FF2B5EF4-FFF2-40B4-BE49-F238E27FC236}">
                <a16:creationId xmlns:a16="http://schemas.microsoft.com/office/drawing/2014/main" id="{88D95790-757E-4361-B9F4-E1B03CB7B488}"/>
              </a:ext>
            </a:extLst>
          </p:cNvPr>
          <p:cNvSpPr txBox="1"/>
          <p:nvPr/>
        </p:nvSpPr>
        <p:spPr>
          <a:xfrm>
            <a:off x="3949356" y="3403480"/>
            <a:ext cx="2865863" cy="400110"/>
          </a:xfrm>
          <a:prstGeom prst="rect">
            <a:avLst/>
          </a:prstGeom>
          <a:noFill/>
        </p:spPr>
        <p:txBody>
          <a:bodyPr wrap="square" rtlCol="0">
            <a:spAutoFit/>
          </a:bodyPr>
          <a:lstStyle/>
          <a:p>
            <a:pPr algn="r"/>
            <a:r>
              <a:rPr lang="de-DE" sz="2000" dirty="0" err="1">
                <a:solidFill>
                  <a:schemeClr val="bg1">
                    <a:lumMod val="50000"/>
                  </a:schemeClr>
                </a:solidFill>
              </a:rPr>
              <a:t>Doebeli‘s</a:t>
            </a:r>
            <a:r>
              <a:rPr lang="de-DE" sz="2000" dirty="0">
                <a:solidFill>
                  <a:schemeClr val="bg1">
                    <a:lumMod val="50000"/>
                  </a:schemeClr>
                </a:solidFill>
              </a:rPr>
              <a:t> BFG </a:t>
            </a:r>
            <a:r>
              <a:rPr lang="de-DE" sz="2000" dirty="0">
                <a:solidFill>
                  <a:schemeClr val="bg1">
                    <a:lumMod val="50000"/>
                  </a:schemeClr>
                </a:solidFill>
                <a:hlinkClick r:id="rId2"/>
              </a:rPr>
              <a:t>(Link)</a:t>
            </a:r>
            <a:endParaRPr lang="de-DE" sz="2000" dirty="0">
              <a:solidFill>
                <a:schemeClr val="bg1">
                  <a:lumMod val="50000"/>
                </a:schemeClr>
              </a:solidFill>
            </a:endParaRPr>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9338943" y="326161"/>
            <a:ext cx="600000" cy="600000"/>
          </a:xfrm>
          <a:prstGeom prst="rect">
            <a:avLst/>
          </a:prstGeom>
        </p:spPr>
      </p:pic>
    </p:spTree>
    <p:extLst>
      <p:ext uri="{BB962C8B-B14F-4D97-AF65-F5344CB8AC3E}">
        <p14:creationId xmlns:p14="http://schemas.microsoft.com/office/powerpoint/2010/main" val="1986232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Coding und Robotik in der Schule</a:t>
              </a:r>
            </a:p>
            <a:p>
              <a:pPr>
                <a:lnSpc>
                  <a:spcPct val="95000"/>
                </a:lnSpc>
                <a:spcAft>
                  <a:spcPts val="400"/>
                </a:spcAft>
                <a:buClr>
                  <a:srgbClr val="969696"/>
                </a:buClr>
              </a:pPr>
              <a:r>
                <a:rPr lang="de-DE" altLang="de-DE" sz="2300" b="1" noProof="1">
                  <a:solidFill>
                    <a:schemeClr val="tx1">
                      <a:lumMod val="75000"/>
                      <a:lumOff val="25000"/>
                    </a:schemeClr>
                  </a:solidFill>
                </a:rPr>
                <a:t>   Hausaufgabe</a:t>
              </a:r>
              <a:r>
                <a:rPr lang="en-US" altLang="de-DE" sz="1600" b="1" noProof="1">
                  <a:solidFill>
                    <a:schemeClr val="tx1">
                      <a:lumMod val="75000"/>
                      <a:lumOff val="25000"/>
                    </a:schemeClr>
                  </a:solidFill>
                </a:rPr>
                <a:t> </a:t>
              </a:r>
              <a:endParaRPr lang="de-DE" altLang="de-DE" sz="16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57</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 name="Rechteck 1">
            <a:extLst>
              <a:ext uri="{FF2B5EF4-FFF2-40B4-BE49-F238E27FC236}">
                <a16:creationId xmlns:a16="http://schemas.microsoft.com/office/drawing/2014/main" id="{36705E75-1B5A-4217-807D-9BFB2CF4F530}"/>
              </a:ext>
            </a:extLst>
          </p:cNvPr>
          <p:cNvSpPr/>
          <p:nvPr/>
        </p:nvSpPr>
        <p:spPr>
          <a:xfrm>
            <a:off x="631971" y="1553222"/>
            <a:ext cx="11233627" cy="2862322"/>
          </a:xfrm>
          <a:prstGeom prst="rect">
            <a:avLst/>
          </a:prstGeom>
        </p:spPr>
        <p:txBody>
          <a:bodyPr wrap="square">
            <a:spAutoFit/>
          </a:bodyPr>
          <a:lstStyle/>
          <a:p>
            <a:pPr marL="285750" indent="-285750">
              <a:buFont typeface="Wingdings" panose="05000000000000000000" pitchFamily="2" charset="2"/>
              <a:buChar char="§"/>
            </a:pPr>
            <a:r>
              <a:rPr lang="de-DE" dirty="0"/>
              <a:t>Ergänzung der kollaborativen Arbeitsbereiche (Glossar für Fachbegriffe)</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Video / Roboter-Einsatz im Alltag (ZDF, Planet Schule): Medizintechnik</a:t>
            </a:r>
          </a:p>
          <a:p>
            <a:endParaRPr lang="de-DE" dirty="0"/>
          </a:p>
          <a:p>
            <a:r>
              <a:rPr lang="de-DE" dirty="0"/>
              <a:t>	(Video steht im </a:t>
            </a:r>
            <a:r>
              <a:rPr lang="de-DE" dirty="0" err="1"/>
              <a:t>moodle</a:t>
            </a:r>
            <a:r>
              <a:rPr lang="de-DE" dirty="0"/>
              <a:t> bereit)</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Vertiefungstext: </a:t>
            </a:r>
            <a:r>
              <a:rPr lang="de-DE" dirty="0" err="1"/>
              <a:t>Kleinhanß</a:t>
            </a:r>
            <a:r>
              <a:rPr lang="de-DE" dirty="0"/>
              <a:t>, Christian (2017): Einen Rechner braucht es nicht. Unterrichtsideen für erste Schritte in Richtung Programmieren. In: Computer und Unterricht (107), S. 19-21.</a:t>
            </a:r>
          </a:p>
          <a:p>
            <a:pPr marL="285750" indent="-285750">
              <a:buFont typeface="Wingdings" panose="05000000000000000000" pitchFamily="2" charset="2"/>
              <a:buChar char="§"/>
            </a:pPr>
            <a:endParaRPr lang="de-DE" dirty="0"/>
          </a:p>
        </p:txBody>
      </p:sp>
    </p:spTree>
    <p:extLst>
      <p:ext uri="{BB962C8B-B14F-4D97-AF65-F5344CB8AC3E}">
        <p14:creationId xmlns:p14="http://schemas.microsoft.com/office/powerpoint/2010/main" val="72732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45569" y="-34233"/>
            <a:ext cx="6605145" cy="7383667"/>
            <a:chOff x="1445569" y="-34233"/>
            <a:chExt cx="6605145" cy="7383667"/>
          </a:xfrm>
        </p:grpSpPr>
        <p:sp>
          <p:nvSpPr>
            <p:cNvPr id="3" name="Rechteck 2"/>
            <p:cNvSpPr/>
            <p:nvPr/>
          </p:nvSpPr>
          <p:spPr bwMode="gray">
            <a:xfrm>
              <a:off x="6867377" y="1871222"/>
              <a:ext cx="1183337" cy="3770263"/>
            </a:xfrm>
            <a:prstGeom prst="rect">
              <a:avLst/>
            </a:prstGeom>
            <a:noFill/>
            <a:ln>
              <a:noFill/>
            </a:ln>
          </p:spPr>
          <p:txBody>
            <a:bodyPr wrap="none" lIns="91440" tIns="45720" rIns="91440" bIns="45720">
              <a:spAutoFit/>
              <a:scene3d>
                <a:camera prst="perspectiveRelaxed">
                  <a:rot lat="3216920" lon="18441394" rev="6897346"/>
                </a:camera>
                <a:lightRig rig="threePt" dir="t"/>
              </a:scene3d>
              <a:sp3d extrusionH="285750">
                <a:bevelT w="25400" h="25400"/>
              </a:sp3d>
            </a:bodyPr>
            <a:lstStyle/>
            <a:p>
              <a:pPr algn="ctr"/>
              <a:r>
                <a:rPr lang="en-US" sz="23900" b="1" cap="none" spc="0" dirty="0">
                  <a:ln w="12700">
                    <a:noFill/>
                    <a:prstDash val="solid"/>
                  </a:ln>
                  <a:solidFill>
                    <a:srgbClr val="E6E6E6"/>
                  </a:solidFill>
                  <a:effectLst>
                    <a:outerShdw blurRad="215900" dist="12700" dir="2700000" algn="tl" rotWithShape="0">
                      <a:prstClr val="black">
                        <a:alpha val="70000"/>
                      </a:prstClr>
                    </a:outerShdw>
                  </a:effectLst>
                </a:rPr>
                <a:t>!</a:t>
              </a:r>
            </a:p>
          </p:txBody>
        </p:sp>
        <p:sp>
          <p:nvSpPr>
            <p:cNvPr id="4" name="Rechteck 3"/>
            <p:cNvSpPr/>
            <p:nvPr/>
          </p:nvSpPr>
          <p:spPr bwMode="gray">
            <a:xfrm>
              <a:off x="1445569" y="2092429"/>
              <a:ext cx="1015021" cy="3154710"/>
            </a:xfrm>
            <a:prstGeom prst="rect">
              <a:avLst/>
            </a:prstGeom>
            <a:noFill/>
            <a:ln>
              <a:noFill/>
            </a:ln>
          </p:spPr>
          <p:txBody>
            <a:bodyPr wrap="none" lIns="91440" tIns="45720" rIns="91440" bIns="45720">
              <a:spAutoFit/>
              <a:scene3d>
                <a:camera prst="perspectiveRelaxed">
                  <a:rot lat="20289142" lon="17477284" rev="5199779"/>
                </a:camera>
                <a:lightRig rig="threePt" dir="t"/>
              </a:scene3d>
              <a:sp3d extrusionH="285750">
                <a:bevelT w="25400" h="25400"/>
              </a:sp3d>
            </a:bodyPr>
            <a:lstStyle/>
            <a:p>
              <a:pPr algn="ctr"/>
              <a:r>
                <a:rPr lang="en-US" sz="19900" b="1" cap="none" spc="0" dirty="0">
                  <a:ln w="12700">
                    <a:noFill/>
                    <a:prstDash val="solid"/>
                  </a:ln>
                  <a:solidFill>
                    <a:srgbClr val="E6E6E6"/>
                  </a:solidFill>
                  <a:effectLst>
                    <a:outerShdw blurRad="215900" dist="12700" dir="2700000" algn="tl" rotWithShape="0">
                      <a:prstClr val="black">
                        <a:alpha val="70000"/>
                      </a:prstClr>
                    </a:outerShdw>
                  </a:effectLst>
                </a:rPr>
                <a:t>!</a:t>
              </a:r>
            </a:p>
          </p:txBody>
        </p:sp>
        <p:sp>
          <p:nvSpPr>
            <p:cNvPr id="5" name="Rechteck 4"/>
            <p:cNvSpPr/>
            <p:nvPr/>
          </p:nvSpPr>
          <p:spPr bwMode="gray">
            <a:xfrm>
              <a:off x="5766820" y="1732511"/>
              <a:ext cx="761747" cy="2215991"/>
            </a:xfrm>
            <a:prstGeom prst="rect">
              <a:avLst/>
            </a:prstGeom>
            <a:noFill/>
            <a:ln>
              <a:noFill/>
            </a:ln>
          </p:spPr>
          <p:txBody>
            <a:bodyPr wrap="none" lIns="91440" tIns="45720" rIns="91440" bIns="45720">
              <a:spAutoFit/>
              <a:scene3d>
                <a:camera prst="perspectiveRelaxed">
                  <a:rot lat="785949" lon="17359409" rev="5509202"/>
                </a:camera>
                <a:lightRig rig="threePt" dir="t"/>
              </a:scene3d>
              <a:sp3d extrusionH="215900">
                <a:bevelT w="25400" h="25400"/>
              </a:sp3d>
            </a:bodyPr>
            <a:lstStyle/>
            <a:p>
              <a:pPr algn="ctr"/>
              <a:r>
                <a:rPr lang="en-US" sz="13800" b="1" cap="none" spc="0" dirty="0">
                  <a:ln w="12700">
                    <a:noFill/>
                    <a:prstDash val="solid"/>
                  </a:ln>
                  <a:solidFill>
                    <a:srgbClr val="FFFFFF"/>
                  </a:solidFill>
                  <a:effectLst>
                    <a:outerShdw blurRad="215900" dist="12700" dir="2700000" algn="tl" rotWithShape="0">
                      <a:prstClr val="black">
                        <a:alpha val="70000"/>
                      </a:prstClr>
                    </a:outerShdw>
                  </a:effectLst>
                </a:rPr>
                <a:t>!</a:t>
              </a:r>
            </a:p>
          </p:txBody>
        </p:sp>
        <p:sp>
          <p:nvSpPr>
            <p:cNvPr id="6" name="Rechteck 5"/>
            <p:cNvSpPr/>
            <p:nvPr/>
          </p:nvSpPr>
          <p:spPr bwMode="gray">
            <a:xfrm>
              <a:off x="2972804" y="1101190"/>
              <a:ext cx="761747" cy="2215991"/>
            </a:xfrm>
            <a:prstGeom prst="rect">
              <a:avLst/>
            </a:prstGeom>
            <a:noFill/>
            <a:ln>
              <a:noFill/>
            </a:ln>
          </p:spPr>
          <p:txBody>
            <a:bodyPr wrap="none" lIns="91440" tIns="45720" rIns="91440" bIns="45720">
              <a:spAutoFit/>
              <a:scene3d>
                <a:camera prst="perspectiveRelaxed">
                  <a:rot lat="17670334" lon="3279169" rev="18116806"/>
                </a:camera>
                <a:lightRig rig="threePt" dir="t">
                  <a:rot lat="0" lon="0" rev="13200000"/>
                </a:lightRig>
              </a:scene3d>
              <a:sp3d extrusionH="190500">
                <a:bevelT w="25400" h="25400"/>
              </a:sp3d>
            </a:bodyPr>
            <a:lstStyle/>
            <a:p>
              <a:pPr algn="ctr"/>
              <a:r>
                <a:rPr lang="en-US" sz="13800" b="1" cap="none" spc="0" dirty="0">
                  <a:ln w="12700">
                    <a:noFill/>
                    <a:prstDash val="solid"/>
                  </a:ln>
                  <a:solidFill>
                    <a:srgbClr val="E6E6E6"/>
                  </a:solidFill>
                  <a:effectLst>
                    <a:outerShdw blurRad="215900" dist="12700" dir="2700000" algn="tl" rotWithShape="0">
                      <a:prstClr val="black">
                        <a:alpha val="70000"/>
                      </a:prstClr>
                    </a:outerShdw>
                  </a:effectLst>
                </a:rPr>
                <a:t>!</a:t>
              </a:r>
            </a:p>
          </p:txBody>
        </p:sp>
        <p:sp>
          <p:nvSpPr>
            <p:cNvPr id="7" name="Rechteck 6"/>
            <p:cNvSpPr/>
            <p:nvPr/>
          </p:nvSpPr>
          <p:spPr bwMode="gray">
            <a:xfrm>
              <a:off x="1819043" y="1161405"/>
              <a:ext cx="665568" cy="1862048"/>
            </a:xfrm>
            <a:prstGeom prst="rect">
              <a:avLst/>
            </a:prstGeom>
            <a:noFill/>
            <a:ln>
              <a:noFill/>
            </a:ln>
          </p:spPr>
          <p:txBody>
            <a:bodyPr wrap="none" lIns="91440" tIns="45720" rIns="91440" bIns="45720">
              <a:spAutoFit/>
              <a:scene3d>
                <a:camera prst="perspectiveRelaxed">
                  <a:rot lat="20420090" lon="16780881" rev="5266741"/>
                </a:camera>
                <a:lightRig rig="threePt" dir="t"/>
              </a:scene3d>
              <a:sp3d extrusionH="158750">
                <a:bevelT w="25400" h="25400"/>
              </a:sp3d>
            </a:bodyPr>
            <a:lstStyle/>
            <a:p>
              <a:pPr algn="ctr"/>
              <a:r>
                <a:rPr lang="en-US" sz="11500" b="1" dirty="0">
                  <a:ln w="12700">
                    <a:noFill/>
                    <a:prstDash val="solid"/>
                  </a:ln>
                  <a:solidFill>
                    <a:srgbClr val="FFFFFF"/>
                  </a:solidFill>
                  <a:effectLst>
                    <a:outerShdw blurRad="215900" dist="12700" dir="2700000" algn="tl" rotWithShape="0">
                      <a:prstClr val="black">
                        <a:alpha val="70000"/>
                      </a:prstClr>
                    </a:outerShdw>
                  </a:effectLst>
                </a:rPr>
                <a:t>!</a:t>
              </a:r>
              <a:endParaRPr lang="en-US" sz="11500" b="1" cap="none" spc="0" dirty="0">
                <a:ln w="12700">
                  <a:noFill/>
                  <a:prstDash val="solid"/>
                </a:ln>
                <a:solidFill>
                  <a:srgbClr val="FFFFFF"/>
                </a:solidFill>
                <a:effectLst>
                  <a:outerShdw blurRad="215900" dist="12700" dir="2700000" algn="tl" rotWithShape="0">
                    <a:prstClr val="black">
                      <a:alpha val="70000"/>
                    </a:prstClr>
                  </a:outerShdw>
                </a:effectLst>
              </a:endParaRPr>
            </a:p>
          </p:txBody>
        </p:sp>
        <p:sp>
          <p:nvSpPr>
            <p:cNvPr id="8" name="Rechteck 7"/>
            <p:cNvSpPr/>
            <p:nvPr/>
          </p:nvSpPr>
          <p:spPr bwMode="gray">
            <a:xfrm>
              <a:off x="6528567" y="978459"/>
              <a:ext cx="665567" cy="1862048"/>
            </a:xfrm>
            <a:prstGeom prst="rect">
              <a:avLst/>
            </a:prstGeom>
            <a:noFill/>
            <a:ln>
              <a:noFill/>
            </a:ln>
          </p:spPr>
          <p:txBody>
            <a:bodyPr wrap="none" lIns="91440" tIns="45720" rIns="91440" bIns="45720">
              <a:spAutoFit/>
              <a:scene3d>
                <a:camera prst="perspectiveRelaxed">
                  <a:rot lat="4268736" lon="3311397" rev="14011558"/>
                </a:camera>
                <a:lightRig rig="threePt" dir="t">
                  <a:rot lat="0" lon="0" rev="7800000"/>
                </a:lightRig>
              </a:scene3d>
              <a:sp3d extrusionH="158750">
                <a:bevelT w="25400" h="25400"/>
              </a:sp3d>
            </a:bodyPr>
            <a:lstStyle/>
            <a:p>
              <a:pPr algn="ctr"/>
              <a:r>
                <a:rPr lang="en-US" sz="11500" b="1" cap="none" spc="0" dirty="0">
                  <a:ln w="12700">
                    <a:noFill/>
                    <a:prstDash val="solid"/>
                  </a:ln>
                  <a:solidFill>
                    <a:srgbClr val="E6E6E6"/>
                  </a:solidFill>
                  <a:effectLst>
                    <a:outerShdw blurRad="215900" dist="12700" dir="2700000" algn="tl" rotWithShape="0">
                      <a:prstClr val="black">
                        <a:alpha val="70000"/>
                      </a:prstClr>
                    </a:outerShdw>
                  </a:effectLst>
                </a:rPr>
                <a:t>!</a:t>
              </a:r>
            </a:p>
          </p:txBody>
        </p:sp>
        <p:sp>
          <p:nvSpPr>
            <p:cNvPr id="9" name="Rechteck 8"/>
            <p:cNvSpPr/>
            <p:nvPr/>
          </p:nvSpPr>
          <p:spPr bwMode="gray">
            <a:xfrm>
              <a:off x="5766820" y="2840507"/>
              <a:ext cx="1383712" cy="4508927"/>
            </a:xfrm>
            <a:prstGeom prst="rect">
              <a:avLst/>
            </a:prstGeom>
            <a:noFill/>
            <a:ln>
              <a:noFill/>
            </a:ln>
          </p:spPr>
          <p:txBody>
            <a:bodyPr wrap="none" lIns="91440" tIns="45720" rIns="91440" bIns="45720">
              <a:spAutoFit/>
              <a:scene3d>
                <a:camera prst="perspectiveRelaxed">
                  <a:rot lat="19188035" lon="19196580" rev="2724996"/>
                </a:camera>
                <a:lightRig rig="threePt" dir="t"/>
              </a:scene3d>
              <a:sp3d extrusionH="381000">
                <a:bevelT w="25400" h="25400"/>
              </a:sp3d>
            </a:bodyPr>
            <a:lstStyle/>
            <a:p>
              <a:pPr algn="ctr"/>
              <a:r>
                <a:rPr lang="en-US" sz="28700" b="1" cap="none" spc="0" dirty="0">
                  <a:ln w="12700">
                    <a:noFill/>
                    <a:prstDash val="solid"/>
                  </a:ln>
                  <a:solidFill>
                    <a:srgbClr val="E6E6E6"/>
                  </a:solidFill>
                  <a:effectLst>
                    <a:outerShdw blurRad="215900" dist="12700" dir="2700000" algn="tl" rotWithShape="0">
                      <a:prstClr val="black">
                        <a:alpha val="70000"/>
                      </a:prstClr>
                    </a:outerShdw>
                  </a:effectLst>
                </a:rPr>
                <a:t>!</a:t>
              </a:r>
            </a:p>
          </p:txBody>
        </p:sp>
        <p:sp>
          <p:nvSpPr>
            <p:cNvPr id="10" name="Rechteck 9"/>
            <p:cNvSpPr/>
            <p:nvPr/>
          </p:nvSpPr>
          <p:spPr bwMode="gray">
            <a:xfrm>
              <a:off x="1876157" y="3021482"/>
              <a:ext cx="1269899" cy="4093428"/>
            </a:xfrm>
            <a:prstGeom prst="rect">
              <a:avLst/>
            </a:prstGeom>
            <a:noFill/>
            <a:ln>
              <a:noFill/>
            </a:ln>
          </p:spPr>
          <p:txBody>
            <a:bodyPr wrap="none" lIns="91440" tIns="45720" rIns="91440" bIns="45720">
              <a:spAutoFit/>
              <a:scene3d>
                <a:camera prst="perspectiveRelaxed">
                  <a:rot lat="20427507" lon="3392954" rev="17768812"/>
                </a:camera>
                <a:lightRig rig="threePt" dir="t">
                  <a:rot lat="0" lon="0" rev="8400000"/>
                </a:lightRig>
              </a:scene3d>
              <a:sp3d extrusionH="381000">
                <a:bevelT w="25400" h="25400"/>
              </a:sp3d>
            </a:bodyPr>
            <a:lstStyle/>
            <a:p>
              <a:pPr algn="ctr"/>
              <a:r>
                <a:rPr lang="en-US" sz="26000" b="1" cap="none" spc="0" dirty="0">
                  <a:ln w="12700">
                    <a:noFill/>
                    <a:prstDash val="solid"/>
                  </a:ln>
                  <a:solidFill>
                    <a:srgbClr val="FFFFFF"/>
                  </a:solidFill>
                  <a:effectLst>
                    <a:outerShdw blurRad="215900" dist="12700" dir="2700000" algn="tl" rotWithShape="0">
                      <a:prstClr val="black">
                        <a:alpha val="70000"/>
                      </a:prstClr>
                    </a:outerShdw>
                  </a:effectLst>
                </a:rPr>
                <a:t>!</a:t>
              </a:r>
            </a:p>
          </p:txBody>
        </p:sp>
        <p:sp>
          <p:nvSpPr>
            <p:cNvPr id="11" name="Ellipse 30"/>
            <p:cNvSpPr/>
            <p:nvPr/>
          </p:nvSpPr>
          <p:spPr bwMode="gray">
            <a:xfrm>
              <a:off x="3252419" y="4408647"/>
              <a:ext cx="2638864" cy="773762"/>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en-US" dirty="0"/>
            </a:p>
          </p:txBody>
        </p:sp>
        <p:sp>
          <p:nvSpPr>
            <p:cNvPr id="12" name="_color1"/>
            <p:cNvSpPr/>
            <p:nvPr/>
          </p:nvSpPr>
          <p:spPr bwMode="gray">
            <a:xfrm>
              <a:off x="3376244" y="-34233"/>
              <a:ext cx="2638864" cy="6447919"/>
            </a:xfrm>
            <a:prstGeom prst="rect">
              <a:avLst/>
            </a:prstGeom>
            <a:noFill/>
            <a:ln>
              <a:noFill/>
            </a:ln>
          </p:spPr>
          <p:txBody>
            <a:bodyPr wrap="none" lIns="91440" tIns="45720" rIns="91440" bIns="45720">
              <a:spAutoFit/>
              <a:scene3d>
                <a:camera prst="perspectiveHeroicExtremeLeftFacing" fov="1800000">
                  <a:rot lat="896495" lon="0" rev="0"/>
                </a:camera>
                <a:lightRig rig="threePt" dir="t"/>
              </a:scene3d>
              <a:sp3d extrusionH="635000">
                <a:bevelT w="50800" h="50800"/>
                <a:bevelB w="25400" h="25400"/>
              </a:sp3d>
            </a:bodyPr>
            <a:lstStyle/>
            <a:p>
              <a:pPr algn="ctr"/>
              <a:r>
                <a:rPr lang="en-US" sz="41300" b="1" cap="none" spc="0" dirty="0">
                  <a:ln w="12700">
                    <a:noFill/>
                    <a:prstDash val="solid"/>
                  </a:ln>
                  <a:solidFill>
                    <a:srgbClr val="094C74"/>
                  </a:solidFill>
                  <a:effectLst/>
                </a:rPr>
                <a:t>?</a:t>
              </a:r>
            </a:p>
          </p:txBody>
        </p:sp>
      </p:grpSp>
      <p:sp>
        <p:nvSpPr>
          <p:cNvPr id="13" name="Foliennummernplatzhalter 12">
            <a:extLst>
              <a:ext uri="{FF2B5EF4-FFF2-40B4-BE49-F238E27FC236}">
                <a16:creationId xmlns:a16="http://schemas.microsoft.com/office/drawing/2014/main" id="{E2E7E5AF-9B52-4302-89AE-9C1F58AA1CAA}"/>
              </a:ext>
            </a:extLst>
          </p:cNvPr>
          <p:cNvSpPr>
            <a:spLocks noGrp="1"/>
          </p:cNvSpPr>
          <p:nvPr>
            <p:ph type="sldNum" sz="quarter" idx="12"/>
          </p:nvPr>
        </p:nvSpPr>
        <p:spPr/>
        <p:txBody>
          <a:bodyPr/>
          <a:lstStyle/>
          <a:p>
            <a:fld id="{9DC1E638-3F78-4E0D-883A-B278700C48C0}" type="slidenum">
              <a:rPr lang="de-DE" smtClean="0"/>
              <a:pPr/>
              <a:t>58</a:t>
            </a:fld>
            <a:endParaRPr lang="de-DE" dirty="0"/>
          </a:p>
        </p:txBody>
      </p:sp>
    </p:spTree>
    <p:extLst>
      <p:ext uri="{BB962C8B-B14F-4D97-AF65-F5344CB8AC3E}">
        <p14:creationId xmlns:p14="http://schemas.microsoft.com/office/powerpoint/2010/main" val="921246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80585" y="1199982"/>
            <a:ext cx="10738625" cy="4934684"/>
          </a:xfrm>
          <a:prstGeom prst="rect">
            <a:avLst/>
          </a:prstGeom>
          <a:noFill/>
        </p:spPr>
        <p:txBody>
          <a:bodyPr wrap="square" rtlCol="0">
            <a:spAutoFit/>
          </a:bodyPr>
          <a:lstStyle/>
          <a:p>
            <a:pPr marL="450000" indent="-450000">
              <a:spcAft>
                <a:spcPts val="800"/>
              </a:spcAft>
            </a:pPr>
            <a:r>
              <a:rPr lang="de-DE" sz="1600" dirty="0" err="1"/>
              <a:t>Brandhofer</a:t>
            </a:r>
            <a:r>
              <a:rPr lang="de-DE" sz="1600" dirty="0"/>
              <a:t>, Gerhard (2017b): Code, </a:t>
            </a:r>
            <a:r>
              <a:rPr lang="de-DE" sz="1600" dirty="0" err="1"/>
              <a:t>Make</a:t>
            </a:r>
            <a:r>
              <a:rPr lang="de-DE" sz="1600" dirty="0"/>
              <a:t>, </a:t>
            </a:r>
            <a:r>
              <a:rPr lang="de-DE" sz="1600" dirty="0" err="1"/>
              <a:t>Innovate</a:t>
            </a:r>
            <a:r>
              <a:rPr lang="de-DE" sz="1600" dirty="0"/>
              <a:t>! Legitimation und Leitfaden zu Coding und Robotik im Unterricht. Ein </a:t>
            </a:r>
            <a:r>
              <a:rPr lang="de-DE" sz="1600" dirty="0" err="1"/>
              <a:t>Pladoyer</a:t>
            </a:r>
            <a:r>
              <a:rPr lang="de-DE" sz="1600" dirty="0"/>
              <a:t> für einen Blick hinter die Kulissen des Digitalen, für Coding, Computational </a:t>
            </a:r>
            <a:r>
              <a:rPr lang="de-DE" sz="1600" dirty="0" err="1"/>
              <a:t>Thinking</a:t>
            </a:r>
            <a:r>
              <a:rPr lang="de-DE" sz="1600" dirty="0"/>
              <a:t>, Robotik und Making in der Schule. In: R&amp;E-Source - Open Online Journal </a:t>
            </a:r>
            <a:r>
              <a:rPr lang="de-DE" sz="1600" dirty="0" err="1"/>
              <a:t>for</a:t>
            </a:r>
            <a:r>
              <a:rPr lang="de-DE" sz="1600" dirty="0"/>
              <a:t> Research and Education. Online verfügbar unter https://journal.ph-noe.ac.at/index.php/resource/article/view/348/422, Tag des letzten Zugriffs: 14.01.2020.</a:t>
            </a:r>
          </a:p>
          <a:p>
            <a:pPr marL="450000" indent="-450000">
              <a:spcAft>
                <a:spcPts val="800"/>
              </a:spcAft>
            </a:pPr>
            <a:r>
              <a:rPr lang="de-DE" sz="1600" dirty="0" err="1"/>
              <a:t>Brandhofer</a:t>
            </a:r>
            <a:r>
              <a:rPr lang="de-DE" sz="1600" dirty="0"/>
              <a:t>, Gerhard (2017c): Programmieren in der Schule im Zeitalter der Digitalität. In: Schule aktiv! (Oktober), S. 4–5. Online verfügbar unter https://www.phdl.at/fileadmin/user_upload/5_Ueber_uns/2_Institute/Medienbildung/Publikationen/coding_2017.pdf, Tag des letzten Zugriffs: 14.01.2020.</a:t>
            </a:r>
          </a:p>
          <a:p>
            <a:pPr marL="450000" indent="-450000">
              <a:spcAft>
                <a:spcPts val="800"/>
              </a:spcAft>
            </a:pPr>
            <a:r>
              <a:rPr lang="de-DE" sz="1600" dirty="0"/>
              <a:t>Buller, Laura; Gifford, Clive; Mills, Andrea (2019): Roboter. Wie funktionieren die Maschinen der Zukunft? München: DK.</a:t>
            </a:r>
          </a:p>
          <a:p>
            <a:pPr marL="450000" indent="-450000">
              <a:spcAft>
                <a:spcPts val="800"/>
              </a:spcAft>
            </a:pPr>
            <a:r>
              <a:rPr lang="de-DE" sz="1600" dirty="0" err="1"/>
              <a:t>Eickelmann</a:t>
            </a:r>
            <a:r>
              <a:rPr lang="de-DE" sz="1600" dirty="0"/>
              <a:t>, Birgit; Bos, Wilfried; </a:t>
            </a:r>
            <a:r>
              <a:rPr lang="de-DE" sz="1600" dirty="0" err="1"/>
              <a:t>Gerick</a:t>
            </a:r>
            <a:r>
              <a:rPr lang="de-DE" sz="1600" dirty="0"/>
              <a:t>, Julia; Goldhammer, Frank; Schaumburg, Heike; </a:t>
            </a:r>
            <a:r>
              <a:rPr lang="de-DE" sz="1600" dirty="0" err="1"/>
              <a:t>Schwippert</a:t>
            </a:r>
            <a:r>
              <a:rPr lang="de-DE" sz="1600" dirty="0"/>
              <a:t>, Knut; </a:t>
            </a:r>
            <a:r>
              <a:rPr lang="de-DE" sz="1600" dirty="0" err="1"/>
              <a:t>Senkbeil</a:t>
            </a:r>
            <a:r>
              <a:rPr lang="de-DE" sz="1600" dirty="0"/>
              <a:t>, Martin &amp; </a:t>
            </a:r>
            <a:r>
              <a:rPr lang="de-DE" sz="1600" dirty="0" err="1"/>
              <a:t>Vahrenhold</a:t>
            </a:r>
            <a:r>
              <a:rPr lang="de-DE" sz="1600" dirty="0"/>
              <a:t>, Jan (2019): ICILS 2018 Deutschland - Computer- und informationsbezogene Kompetenzen von Schülerinnen und Schülern im zweiten internationalen Vergleich und Kompetenzen im Bereich Computational </a:t>
            </a:r>
            <a:r>
              <a:rPr lang="de-DE" sz="1600" dirty="0" err="1"/>
              <a:t>Thinking</a:t>
            </a:r>
            <a:r>
              <a:rPr lang="de-DE" sz="1600" dirty="0"/>
              <a:t>. Münster: Waxmann. Zugriff über URL: https://kw.uni-paderborn.de/fileadmin/fakultaet/Institute/erziehungswissenschaft/Schulpaedagogik/ICILS_2018__Deutschland_Berichtsband.pdf, Tag des letzten Zugriffs: 12.11.2019.</a:t>
            </a:r>
          </a:p>
          <a:p>
            <a:pPr marL="450000" indent="-450000">
              <a:spcAft>
                <a:spcPts val="800"/>
              </a:spcAft>
            </a:pPr>
            <a:r>
              <a:rPr lang="de-DE" sz="1600" dirty="0" err="1"/>
              <a:t>Giest</a:t>
            </a:r>
            <a:r>
              <a:rPr lang="de-DE" sz="1600" dirty="0"/>
              <a:t>, Hartmut (2008): Experimentieren und Problemlösen als Lernhandlungen. In: Grundschulunterricht Sachunterricht (2), S. 4–9. Online verfügbar unter https://www.oldenbourg-klick.de/zeitschriften/grundschulunterricht-sachunterricht/2008-2/experimentieren-und-problemlosen-als, Tag des letzten Zugriffs: 14.01.2020. </a:t>
            </a:r>
          </a:p>
        </p:txBody>
      </p:sp>
      <p:sp>
        <p:nvSpPr>
          <p:cNvPr id="5" name="Foliennummernplatzhalter 4"/>
          <p:cNvSpPr>
            <a:spLocks noGrp="1"/>
          </p:cNvSpPr>
          <p:nvPr>
            <p:ph type="sldNum" sz="quarter" idx="16"/>
          </p:nvPr>
        </p:nvSpPr>
        <p:spPr/>
        <p:txBody>
          <a:bodyPr/>
          <a:lstStyle/>
          <a:p>
            <a:fld id="{9DC1E638-3F78-4E0D-883A-B278700C48C0}" type="slidenum">
              <a:rPr lang="de-DE" smtClean="0"/>
              <a:pPr/>
              <a:t>59</a:t>
            </a:fld>
            <a:endParaRPr lang="de-DE" dirty="0"/>
          </a:p>
        </p:txBody>
      </p:sp>
      <p:sp>
        <p:nvSpPr>
          <p:cNvPr id="10" name="Rectangle 6">
            <a:extLst>
              <a:ext uri="{FF2B5EF4-FFF2-40B4-BE49-F238E27FC236}">
                <a16:creationId xmlns:a16="http://schemas.microsoft.com/office/drawing/2014/main" id="{4160143F-2BFC-43AC-9AE0-D5721829B013}"/>
              </a:ext>
            </a:extLst>
          </p:cNvPr>
          <p:cNvSpPr>
            <a:spLocks noChangeArrowheads="1"/>
          </p:cNvSpPr>
          <p:nvPr/>
        </p:nvSpPr>
        <p:spPr bwMode="gray">
          <a:xfrm>
            <a:off x="691375" y="366942"/>
            <a:ext cx="10816683" cy="575094"/>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400" b="1" noProof="1">
                <a:solidFill>
                  <a:schemeClr val="tx1">
                    <a:lumMod val="75000"/>
                    <a:lumOff val="25000"/>
                  </a:schemeClr>
                </a:solidFill>
              </a:rPr>
              <a:t>Literaturverzeichnis</a:t>
            </a:r>
          </a:p>
        </p:txBody>
      </p:sp>
    </p:spTree>
    <p:extLst>
      <p:ext uri="{BB962C8B-B14F-4D97-AF65-F5344CB8AC3E}">
        <p14:creationId xmlns:p14="http://schemas.microsoft.com/office/powerpoint/2010/main" val="3126407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lvl="0">
                <a:lnSpc>
                  <a:spcPct val="95000"/>
                </a:lnSpc>
                <a:spcAft>
                  <a:spcPts val="400"/>
                </a:spcAft>
                <a:buClr>
                  <a:srgbClr val="969696"/>
                </a:buClr>
              </a:pPr>
              <a:r>
                <a:rPr lang="de-DE" altLang="de-DE" sz="2300" noProof="1">
                  <a:solidFill>
                    <a:prstClr val="black">
                      <a:lumMod val="75000"/>
                      <a:lumOff val="25000"/>
                    </a:prstClr>
                  </a:solidFill>
                  <a:cs typeface="Arial" charset="0"/>
                </a:rPr>
                <a:t>   </a:t>
              </a:r>
              <a:r>
                <a:rPr lang="de-DE" altLang="de-DE" sz="2000" noProof="1">
                  <a:solidFill>
                    <a:prstClr val="black">
                      <a:lumMod val="75000"/>
                      <a:lumOff val="25000"/>
                    </a:prstClr>
                  </a:solidFill>
                  <a:cs typeface="Arial" charset="0"/>
                </a:rPr>
                <a:t>kollaborativer Online-Texteditor </a:t>
              </a:r>
              <a:endParaRPr lang="de-DE" altLang="de-DE" sz="2300" noProof="1">
                <a:solidFill>
                  <a:prstClr val="black">
                    <a:lumMod val="75000"/>
                    <a:lumOff val="25000"/>
                  </a:prstClr>
                </a:solidFill>
                <a:cs typeface="Arial" charset="0"/>
              </a:endParaRPr>
            </a:p>
            <a:p>
              <a:pPr lvl="0">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300" b="1" noProof="1">
                  <a:solidFill>
                    <a:schemeClr val="tx1">
                      <a:lumMod val="75000"/>
                      <a:lumOff val="25000"/>
                    </a:schemeClr>
                  </a:solidFill>
                  <a:cs typeface="Arial" charset="0"/>
                </a:rPr>
                <a:t>etherpad</a:t>
              </a: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66A300"/>
              </a:solidFill>
            </a:ln>
          </p:spPr>
          <p:style>
            <a:lnRef idx="1">
              <a:schemeClr val="accent1"/>
            </a:lnRef>
            <a:fillRef idx="0">
              <a:schemeClr val="accent1"/>
            </a:fillRef>
            <a:effectRef idx="0">
              <a:schemeClr val="accent1"/>
            </a:effectRef>
            <a:fontRef idx="minor">
              <a:schemeClr val="tx1"/>
            </a:fontRef>
          </p:style>
        </p:cxnSp>
      </p:gr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6</a:t>
            </a:fld>
            <a:endParaRPr lang="de-DE" dirty="0"/>
          </a:p>
        </p:txBody>
      </p:sp>
      <p:sp>
        <p:nvSpPr>
          <p:cNvPr id="19" name="Rectangle 6">
            <a:extLst>
              <a:ext uri="{FF2B5EF4-FFF2-40B4-BE49-F238E27FC236}">
                <a16:creationId xmlns:a16="http://schemas.microsoft.com/office/drawing/2014/main" id="{FA42A105-8145-4B2E-B968-3939C23C9A3B}"/>
              </a:ext>
            </a:extLst>
          </p:cNvPr>
          <p:cNvSpPr>
            <a:spLocks noChangeArrowheads="1"/>
          </p:cNvSpPr>
          <p:nvPr/>
        </p:nvSpPr>
        <p:spPr bwMode="gray">
          <a:xfrm>
            <a:off x="7950820" y="141649"/>
            <a:ext cx="3925929" cy="899115"/>
          </a:xfrm>
          <a:prstGeom prst="rect">
            <a:avLst/>
          </a:prstGeom>
          <a:solidFill>
            <a:srgbClr val="66A300"/>
          </a:solidFill>
          <a:ln w="12700">
            <a:noFill/>
            <a:miter lim="800000"/>
            <a:headEnd/>
            <a:tailEnd/>
          </a:ln>
          <a:effectLst/>
        </p:spPr>
        <p:txBody>
          <a:bodyPr lIns="216000" tIns="108000" rIns="144000" bIns="72000" anchor="ctr"/>
          <a:lstStyle/>
          <a:p>
            <a:pPr>
              <a:lnSpc>
                <a:spcPct val="95000"/>
              </a:lnSpc>
              <a:spcAft>
                <a:spcPts val="400"/>
              </a:spcAft>
              <a:buClr>
                <a:srgbClr val="969696"/>
              </a:buClr>
            </a:pPr>
            <a:r>
              <a:rPr lang="de-DE" altLang="de-DE" sz="2400" b="1" noProof="1">
                <a:solidFill>
                  <a:schemeClr val="bg1"/>
                </a:solidFill>
                <a:cs typeface="Arial" charset="0"/>
              </a:rPr>
              <a:t>  Methodenkarte</a:t>
            </a:r>
          </a:p>
        </p:txBody>
      </p:sp>
      <p:pic>
        <p:nvPicPr>
          <p:cNvPr id="22" name="Grafik 21" descr="Zahnräder">
            <a:extLst>
              <a:ext uri="{FF2B5EF4-FFF2-40B4-BE49-F238E27FC236}">
                <a16:creationId xmlns:a16="http://schemas.microsoft.com/office/drawing/2014/main" id="{3A14784C-8876-437A-9806-804EC915FB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9755" y="271347"/>
            <a:ext cx="665120" cy="665120"/>
          </a:xfrm>
          <a:prstGeom prst="rect">
            <a:avLst/>
          </a:prstGeom>
        </p:spPr>
      </p:pic>
      <p:cxnSp>
        <p:nvCxnSpPr>
          <p:cNvPr id="10" name="Gerader Verbinder 9">
            <a:extLst>
              <a:ext uri="{FF2B5EF4-FFF2-40B4-BE49-F238E27FC236}">
                <a16:creationId xmlns:a16="http://schemas.microsoft.com/office/drawing/2014/main" id="{E437C497-7127-40D0-B2B4-76C3A8388E1E}"/>
              </a:ext>
            </a:extLst>
          </p:cNvPr>
          <p:cNvCxnSpPr>
            <a:cxnSpLocks/>
          </p:cNvCxnSpPr>
          <p:nvPr/>
        </p:nvCxnSpPr>
        <p:spPr>
          <a:xfrm>
            <a:off x="307552" y="157654"/>
            <a:ext cx="11554327" cy="0"/>
          </a:xfrm>
          <a:prstGeom prst="line">
            <a:avLst/>
          </a:prstGeom>
          <a:ln w="38100">
            <a:solidFill>
              <a:srgbClr val="66A300"/>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2796988" y="5944889"/>
            <a:ext cx="8614568" cy="646331"/>
          </a:xfrm>
          <a:prstGeom prst="rect">
            <a:avLst/>
          </a:prstGeom>
          <a:noFill/>
        </p:spPr>
        <p:txBody>
          <a:bodyPr wrap="square" rtlCol="0">
            <a:spAutoFit/>
          </a:bodyPr>
          <a:lstStyle/>
          <a:p>
            <a:pPr algn="r"/>
            <a:r>
              <a:rPr lang="de-DE" dirty="0">
                <a:solidFill>
                  <a:srgbClr val="094C74"/>
                </a:solidFill>
              </a:rPr>
              <a:t>Die vollständige Methodenkarte mit weiterführenden Hinweisen und den Links zum Produkt finden Sie im </a:t>
            </a:r>
            <a:r>
              <a:rPr lang="de-DE" dirty="0" err="1">
                <a:solidFill>
                  <a:srgbClr val="094C74"/>
                </a:solidFill>
              </a:rPr>
              <a:t>moodle</a:t>
            </a:r>
            <a:r>
              <a:rPr lang="de-DE" dirty="0">
                <a:solidFill>
                  <a:srgbClr val="094C74"/>
                </a:solidFill>
              </a:rPr>
              <a:t> sowie unter </a:t>
            </a:r>
            <a:r>
              <a:rPr lang="de-DE" dirty="0">
                <a:solidFill>
                  <a:srgbClr val="094C74"/>
                </a:solidFill>
                <a:hlinkClick r:id="rId4"/>
              </a:rPr>
              <a:t>www.wwu.de/Lernroboter</a:t>
            </a:r>
            <a:r>
              <a:rPr lang="de-DE" dirty="0">
                <a:solidFill>
                  <a:srgbClr val="094C74"/>
                </a:solidFill>
              </a:rPr>
              <a:t> (CC-BY-lizensiert).</a:t>
            </a:r>
          </a:p>
        </p:txBody>
      </p:sp>
      <p:pic>
        <p:nvPicPr>
          <p:cNvPr id="4" name="Grafik 3">
            <a:extLst>
              <a:ext uri="{FF2B5EF4-FFF2-40B4-BE49-F238E27FC236}">
                <a16:creationId xmlns:a16="http://schemas.microsoft.com/office/drawing/2014/main" id="{3DDD3770-3683-49F7-BDE0-F56E36230BD8}"/>
              </a:ext>
            </a:extLst>
          </p:cNvPr>
          <p:cNvPicPr>
            <a:picLocks noChangeAspect="1"/>
          </p:cNvPicPr>
          <p:nvPr/>
        </p:nvPicPr>
        <p:blipFill rotWithShape="1">
          <a:blip r:embed="rId5">
            <a:clrChange>
              <a:clrFrom>
                <a:srgbClr val="FFFFFF"/>
              </a:clrFrom>
              <a:clrTo>
                <a:srgbClr val="FFFFFF">
                  <a:alpha val="0"/>
                </a:srgbClr>
              </a:clrTo>
            </a:clrChange>
          </a:blip>
          <a:srcRect l="23948" t="31381" r="24990" b="25746"/>
          <a:stretch/>
        </p:blipFill>
        <p:spPr>
          <a:xfrm>
            <a:off x="1146738" y="1245233"/>
            <a:ext cx="9896936" cy="4674254"/>
          </a:xfrm>
          <a:prstGeom prst="rect">
            <a:avLst/>
          </a:prstGeom>
        </p:spPr>
      </p:pic>
    </p:spTree>
    <p:extLst>
      <p:ext uri="{BB962C8B-B14F-4D97-AF65-F5344CB8AC3E}">
        <p14:creationId xmlns:p14="http://schemas.microsoft.com/office/powerpoint/2010/main" val="1831951904"/>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80585" y="1199982"/>
            <a:ext cx="10738625" cy="4914166"/>
          </a:xfrm>
          <a:prstGeom prst="rect">
            <a:avLst/>
          </a:prstGeom>
          <a:noFill/>
        </p:spPr>
        <p:txBody>
          <a:bodyPr wrap="square" rtlCol="0">
            <a:spAutoFit/>
          </a:bodyPr>
          <a:lstStyle/>
          <a:p>
            <a:pPr marL="450000" indent="-450000">
              <a:spcAft>
                <a:spcPts val="800"/>
              </a:spcAft>
            </a:pPr>
            <a:r>
              <a:rPr lang="de-DE" sz="1600" dirty="0" err="1"/>
              <a:t>Giest</a:t>
            </a:r>
            <a:r>
              <a:rPr lang="de-DE" sz="1600" dirty="0"/>
              <a:t>, Hartmut (2009): Zur Didaktik des Sachunterrichts. Aktuelle Probleme, Fragen und Antworten. Potsdam: Universitätsverlag Potsdam. Zugriff über URL:  https://publishup.uni-potsdam.de/opus4-ubp/frontdoor/deliver/index/docId/3197/file/giest_didaktik.pdf, Tag des letzten Zugriffs: 31.05.2019.</a:t>
            </a:r>
          </a:p>
          <a:p>
            <a:pPr marL="450000" indent="-450000">
              <a:spcAft>
                <a:spcPts val="800"/>
              </a:spcAft>
            </a:pPr>
            <a:r>
              <a:rPr lang="de-DE" sz="1600" dirty="0" err="1"/>
              <a:t>Grzymek</a:t>
            </a:r>
            <a:r>
              <a:rPr lang="de-DE" sz="1600" dirty="0"/>
              <a:t>, Viktoria &amp; </a:t>
            </a:r>
            <a:r>
              <a:rPr lang="de-DE" sz="1600" dirty="0" err="1"/>
              <a:t>Puntschuh</a:t>
            </a:r>
            <a:r>
              <a:rPr lang="de-DE" sz="1600" dirty="0"/>
              <a:t>, Michael (2019): Was Europa über Algorithmen weiß und denkt. Ergebnisse einer repräsentativen Bevölkerungsumfrage. </a:t>
            </a:r>
            <a:r>
              <a:rPr lang="de-DE" sz="1600" dirty="0" err="1"/>
              <a:t>Hg</a:t>
            </a:r>
            <a:r>
              <a:rPr lang="de-DE" sz="1600" dirty="0"/>
              <a:t>. v. Bertelsmann Stiftung. Gütersloh. Online-Bezug über URL: https://www.bertelsmann-stiftung.de/fileadmin/files/BSt/Publikationen/GrauePublikationen/WasEuropaUEberAlgorithmenWeissUndDenkt.pdf, Tag des letzten Zugriffs: 15.11.2019. </a:t>
            </a:r>
          </a:p>
          <a:p>
            <a:pPr marL="450000" indent="-450000">
              <a:spcAft>
                <a:spcPts val="800"/>
              </a:spcAft>
            </a:pPr>
            <a:r>
              <a:rPr lang="de-DE" sz="1600" dirty="0" err="1"/>
              <a:t>Kerres</a:t>
            </a:r>
            <a:r>
              <a:rPr lang="de-DE" sz="1600" dirty="0"/>
              <a:t>, Michael (2018): Mediendidaktik: Konzeption und Entwicklung mediengestützter Lernangebote. Berlin: Walter de Gruyter GmbH.</a:t>
            </a:r>
          </a:p>
          <a:p>
            <a:pPr marL="450000" indent="-450000">
              <a:spcAft>
                <a:spcPts val="800"/>
              </a:spcAft>
            </a:pPr>
            <a:r>
              <a:rPr lang="de-DE" sz="1600" dirty="0" err="1"/>
              <a:t>Kipman</a:t>
            </a:r>
            <a:r>
              <a:rPr lang="de-DE" sz="1600" dirty="0"/>
              <a:t>, Ulrike (2020): Problemlösen. Begriff – Strategie – Einflussgrößen – Unterricht – (häusliche) Förderung. Wiesbaden: Springer-Gabler.</a:t>
            </a:r>
          </a:p>
          <a:p>
            <a:pPr marL="450000" indent="-450000">
              <a:spcAft>
                <a:spcPts val="800"/>
              </a:spcAft>
            </a:pPr>
            <a:r>
              <a:rPr lang="de-DE" sz="1600" dirty="0"/>
              <a:t>Köpp, Sabine; Kuhlen, Britta &amp; Voll, Sabine (2018): Mein Medienheft 3 / 4 – Digitale Medien. Stuttgart, Leipzig: Ernst Klett.</a:t>
            </a:r>
          </a:p>
          <a:p>
            <a:pPr marL="450000" indent="-450000">
              <a:spcAft>
                <a:spcPts val="800"/>
              </a:spcAft>
            </a:pPr>
            <a:r>
              <a:rPr lang="de-DE" sz="1600" dirty="0"/>
              <a:t>Kreis Soest, Medienzentrum (2018): Methodenkatalog zum Medienkompetenzrahmen NRW. Soest: Kreis Soest. Online-Bezug über URL: https://www.kreis-soest.de/bildung_integration/bildung/medienzentrum/materialien/materialien.php.media/386821/Methodenkatalog_web.pdf, Tag des letzten Zugriffs: 31.10.2019.</a:t>
            </a:r>
          </a:p>
        </p:txBody>
      </p:sp>
      <p:sp>
        <p:nvSpPr>
          <p:cNvPr id="5" name="Foliennummernplatzhalter 4"/>
          <p:cNvSpPr>
            <a:spLocks noGrp="1"/>
          </p:cNvSpPr>
          <p:nvPr>
            <p:ph type="sldNum" sz="quarter" idx="16"/>
          </p:nvPr>
        </p:nvSpPr>
        <p:spPr/>
        <p:txBody>
          <a:bodyPr/>
          <a:lstStyle/>
          <a:p>
            <a:fld id="{9DC1E638-3F78-4E0D-883A-B278700C48C0}" type="slidenum">
              <a:rPr lang="de-DE" smtClean="0"/>
              <a:pPr/>
              <a:t>60</a:t>
            </a:fld>
            <a:endParaRPr lang="de-DE" dirty="0"/>
          </a:p>
        </p:txBody>
      </p:sp>
      <p:sp>
        <p:nvSpPr>
          <p:cNvPr id="10" name="Rectangle 6">
            <a:extLst>
              <a:ext uri="{FF2B5EF4-FFF2-40B4-BE49-F238E27FC236}">
                <a16:creationId xmlns:a16="http://schemas.microsoft.com/office/drawing/2014/main" id="{4160143F-2BFC-43AC-9AE0-D5721829B013}"/>
              </a:ext>
            </a:extLst>
          </p:cNvPr>
          <p:cNvSpPr>
            <a:spLocks noChangeArrowheads="1"/>
          </p:cNvSpPr>
          <p:nvPr/>
        </p:nvSpPr>
        <p:spPr bwMode="gray">
          <a:xfrm>
            <a:off x="691375" y="366942"/>
            <a:ext cx="10816683" cy="575094"/>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400" b="1" noProof="1">
                <a:solidFill>
                  <a:schemeClr val="tx1">
                    <a:lumMod val="75000"/>
                    <a:lumOff val="25000"/>
                  </a:schemeClr>
                </a:solidFill>
              </a:rPr>
              <a:t>Literaturverzeichnis</a:t>
            </a:r>
          </a:p>
        </p:txBody>
      </p:sp>
    </p:spTree>
    <p:extLst>
      <p:ext uri="{BB962C8B-B14F-4D97-AF65-F5344CB8AC3E}">
        <p14:creationId xmlns:p14="http://schemas.microsoft.com/office/powerpoint/2010/main" val="3241468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80585" y="1199982"/>
            <a:ext cx="10738625" cy="4196020"/>
          </a:xfrm>
          <a:prstGeom prst="rect">
            <a:avLst/>
          </a:prstGeom>
          <a:noFill/>
        </p:spPr>
        <p:txBody>
          <a:bodyPr wrap="square" rtlCol="0">
            <a:spAutoFit/>
          </a:bodyPr>
          <a:lstStyle/>
          <a:p>
            <a:pPr marL="450000" indent="-450000">
              <a:spcAft>
                <a:spcPts val="800"/>
              </a:spcAft>
            </a:pPr>
            <a:r>
              <a:rPr lang="de-DE" sz="1600" dirty="0" err="1"/>
              <a:t>Nievergelt</a:t>
            </a:r>
            <a:r>
              <a:rPr lang="de-DE" sz="1600" dirty="0"/>
              <a:t>, Jürg (1999): Roboter programmieren - ein Kinderspiel - Bewegt sich auch etwas in der Allgemeinbildung? In: Informatik Spektrum, 22.10.1999, S. 364-375. Bezug über URL: http://www.johanneum-lueneburg.de/dokumente/upload/Nievergelt_RoboterProgrammierenEinKinderspiel.pdf, Tag des letzten Zugriffs: 31.05.2019.</a:t>
            </a:r>
          </a:p>
          <a:p>
            <a:pPr marL="450000" indent="-450000">
              <a:spcAft>
                <a:spcPts val="800"/>
              </a:spcAft>
            </a:pPr>
            <a:r>
              <a:rPr lang="de-DE" sz="1600" dirty="0" err="1"/>
              <a:t>Oubbati</a:t>
            </a:r>
            <a:r>
              <a:rPr lang="de-DE" sz="1600" dirty="0"/>
              <a:t>, Mohamed (2007): Robotik. Skript zur Vorlesung. Ulm: Universität Ulm. Online-Bezug über URL: https://www.uni-ulm.de/fileadmin/website_uni_ulm/iui.inst.130/Arbeitsgruppen/Robotics/Robotik/Robotik-Skript_07-08.pdf, Tag des letzten Zugriffs: 20.11.2019.</a:t>
            </a:r>
          </a:p>
          <a:p>
            <a:pPr marL="450000" indent="-450000">
              <a:spcAft>
                <a:spcPts val="800"/>
              </a:spcAft>
            </a:pPr>
            <a:r>
              <a:rPr lang="de-DE" sz="1600" dirty="0" err="1"/>
              <a:t>Resnick</a:t>
            </a:r>
            <a:r>
              <a:rPr lang="de-DE" sz="1600" dirty="0"/>
              <a:t>, Mitchel; Robinson, Ken (2017): </a:t>
            </a:r>
            <a:r>
              <a:rPr lang="de-DE" sz="1600" dirty="0" err="1"/>
              <a:t>Lifelong</a:t>
            </a:r>
            <a:r>
              <a:rPr lang="de-DE" sz="1600" dirty="0"/>
              <a:t> Kindergarten. </a:t>
            </a:r>
            <a:r>
              <a:rPr lang="de-DE" sz="1600" dirty="0" err="1"/>
              <a:t>Cultivating</a:t>
            </a:r>
            <a:r>
              <a:rPr lang="de-DE" sz="1600" dirty="0"/>
              <a:t> </a:t>
            </a:r>
            <a:r>
              <a:rPr lang="de-DE" sz="1600" dirty="0" err="1"/>
              <a:t>creativity</a:t>
            </a:r>
            <a:r>
              <a:rPr lang="de-DE" sz="1600" dirty="0"/>
              <a:t> </a:t>
            </a:r>
            <a:r>
              <a:rPr lang="de-DE" sz="1600" dirty="0" err="1"/>
              <a:t>through</a:t>
            </a:r>
            <a:r>
              <a:rPr lang="de-DE" sz="1600" dirty="0"/>
              <a:t> </a:t>
            </a:r>
            <a:r>
              <a:rPr lang="de-DE" sz="1600" dirty="0" err="1"/>
              <a:t>projects</a:t>
            </a:r>
            <a:r>
              <a:rPr lang="de-DE" sz="1600" dirty="0"/>
              <a:t>, </a:t>
            </a:r>
            <a:r>
              <a:rPr lang="de-DE" sz="1600" dirty="0" err="1"/>
              <a:t>passion</a:t>
            </a:r>
            <a:r>
              <a:rPr lang="de-DE" sz="1600" dirty="0"/>
              <a:t>, </a:t>
            </a:r>
            <a:r>
              <a:rPr lang="de-DE" sz="1600" dirty="0" err="1"/>
              <a:t>peers</a:t>
            </a:r>
            <a:r>
              <a:rPr lang="de-DE" sz="1600" dirty="0"/>
              <a:t>, and </a:t>
            </a:r>
            <a:r>
              <a:rPr lang="de-DE" sz="1600" dirty="0" err="1"/>
              <a:t>play</a:t>
            </a:r>
            <a:r>
              <a:rPr lang="de-DE" sz="1600" dirty="0"/>
              <a:t>. Cambridge, Massachusetts, London: The MIT Press.</a:t>
            </a:r>
          </a:p>
          <a:p>
            <a:pPr marL="450000" indent="-450000">
              <a:spcAft>
                <a:spcPts val="800"/>
              </a:spcAft>
            </a:pPr>
            <a:r>
              <a:rPr lang="de-DE" sz="1600" dirty="0"/>
              <a:t>Romeike, Ralf (2017): Wie informatische Bildung hilft, die digitale Gesellschaft zu verstehen und mitzugestalten. In: Eder, Sabine; </a:t>
            </a:r>
            <a:r>
              <a:rPr lang="de-DE" sz="1600" dirty="0" err="1"/>
              <a:t>Mikat</a:t>
            </a:r>
            <a:r>
              <a:rPr lang="de-DE" sz="1600" dirty="0"/>
              <a:t>, Claudia; Tillmann, Angela (Hrsg.): Software </a:t>
            </a:r>
            <a:r>
              <a:rPr lang="de-DE" sz="1600" dirty="0" err="1"/>
              <a:t>takes</a:t>
            </a:r>
            <a:r>
              <a:rPr lang="de-DE" sz="1600" dirty="0"/>
              <a:t> </a:t>
            </a:r>
            <a:r>
              <a:rPr lang="de-DE" sz="1600" dirty="0" err="1"/>
              <a:t>command</a:t>
            </a:r>
            <a:r>
              <a:rPr lang="de-DE" sz="1600" dirty="0"/>
              <a:t> – Herausforderungen der „</a:t>
            </a:r>
            <a:r>
              <a:rPr lang="de-DE" sz="1600" dirty="0" err="1"/>
              <a:t>Datafizierung</a:t>
            </a:r>
            <a:r>
              <a:rPr lang="de-DE" sz="1600" dirty="0"/>
              <a:t>“ für die Medienpädagogik, in: Theorie und Praxis, S. 105-118. München: </a:t>
            </a:r>
            <a:r>
              <a:rPr lang="de-DE" sz="1600" dirty="0" err="1"/>
              <a:t>kopaed</a:t>
            </a:r>
            <a:r>
              <a:rPr lang="de-DE" sz="1600" dirty="0"/>
              <a:t>. Bezug über URL: https://computingeducation.de/pub/2017_Romeike_GMK2016.pdf , Tag des letzten Zugriffs: 15.11.2019.</a:t>
            </a:r>
          </a:p>
          <a:p>
            <a:pPr marL="450000" indent="-450000">
              <a:spcAft>
                <a:spcPts val="800"/>
              </a:spcAft>
            </a:pPr>
            <a:r>
              <a:rPr lang="de-DE" sz="1600" dirty="0"/>
              <a:t>Wüst, Klaus (2004): Grundlagen der Robotik. Skript zur Vorlesung. Gießen: Technische Hochschule Mittelhessen. Online-Bezug über URL: https://homepages.thm.de/~hg6458/Robotik/Robotik.pdf, Tag des letzten Zugriffs: 20.11.2019.</a:t>
            </a:r>
          </a:p>
        </p:txBody>
      </p:sp>
      <p:sp>
        <p:nvSpPr>
          <p:cNvPr id="5" name="Foliennummernplatzhalter 4"/>
          <p:cNvSpPr>
            <a:spLocks noGrp="1"/>
          </p:cNvSpPr>
          <p:nvPr>
            <p:ph type="sldNum" sz="quarter" idx="16"/>
          </p:nvPr>
        </p:nvSpPr>
        <p:spPr/>
        <p:txBody>
          <a:bodyPr/>
          <a:lstStyle/>
          <a:p>
            <a:fld id="{9DC1E638-3F78-4E0D-883A-B278700C48C0}" type="slidenum">
              <a:rPr lang="de-DE" smtClean="0"/>
              <a:pPr/>
              <a:t>61</a:t>
            </a:fld>
            <a:endParaRPr lang="de-DE" dirty="0"/>
          </a:p>
        </p:txBody>
      </p:sp>
      <p:sp>
        <p:nvSpPr>
          <p:cNvPr id="10" name="Rectangle 6">
            <a:extLst>
              <a:ext uri="{FF2B5EF4-FFF2-40B4-BE49-F238E27FC236}">
                <a16:creationId xmlns:a16="http://schemas.microsoft.com/office/drawing/2014/main" id="{4160143F-2BFC-43AC-9AE0-D5721829B013}"/>
              </a:ext>
            </a:extLst>
          </p:cNvPr>
          <p:cNvSpPr>
            <a:spLocks noChangeArrowheads="1"/>
          </p:cNvSpPr>
          <p:nvPr/>
        </p:nvSpPr>
        <p:spPr bwMode="gray">
          <a:xfrm>
            <a:off x="691375" y="366942"/>
            <a:ext cx="10816683" cy="575094"/>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400" b="1" noProof="1">
                <a:solidFill>
                  <a:schemeClr val="tx1">
                    <a:lumMod val="75000"/>
                    <a:lumOff val="25000"/>
                  </a:schemeClr>
                </a:solidFill>
              </a:rPr>
              <a:t>Literaturverzeichnis</a:t>
            </a:r>
          </a:p>
        </p:txBody>
      </p:sp>
    </p:spTree>
    <p:extLst>
      <p:ext uri="{BB962C8B-B14F-4D97-AF65-F5344CB8AC3E}">
        <p14:creationId xmlns:p14="http://schemas.microsoft.com/office/powerpoint/2010/main" val="32352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nvSpPr>
        <p:spPr bwMode="gray">
          <a:xfrm>
            <a:off x="691375" y="366942"/>
            <a:ext cx="10816683" cy="575094"/>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400" b="1" noProof="1">
                <a:solidFill>
                  <a:schemeClr val="tx1">
                    <a:lumMod val="75000"/>
                    <a:lumOff val="25000"/>
                  </a:schemeClr>
                </a:solidFill>
              </a:rPr>
              <a:t>Urheber-Nachweis bei Grafiken</a:t>
            </a:r>
          </a:p>
        </p:txBody>
      </p:sp>
      <p:sp>
        <p:nvSpPr>
          <p:cNvPr id="7" name="Textfeld 6"/>
          <p:cNvSpPr txBox="1"/>
          <p:nvPr/>
        </p:nvSpPr>
        <p:spPr>
          <a:xfrm>
            <a:off x="691375" y="1199982"/>
            <a:ext cx="10816683" cy="4708981"/>
          </a:xfrm>
          <a:prstGeom prst="rect">
            <a:avLst/>
          </a:prstGeom>
          <a:noFill/>
        </p:spPr>
        <p:txBody>
          <a:bodyPr wrap="square" rtlCol="0">
            <a:spAutoFit/>
          </a:bodyPr>
          <a:lstStyle/>
          <a:p>
            <a:pPr algn="just"/>
            <a:r>
              <a:rPr lang="de-DE" sz="2400" b="1" dirty="0">
                <a:solidFill>
                  <a:srgbClr val="C00000"/>
                </a:solidFill>
              </a:rPr>
              <a:t>Diese Folie gehört zum Material und darf nicht entfernt werden.</a:t>
            </a:r>
          </a:p>
          <a:p>
            <a:pPr algn="just"/>
            <a:endParaRPr lang="de-DE" dirty="0"/>
          </a:p>
          <a:p>
            <a:pPr algn="just"/>
            <a:r>
              <a:rPr lang="de-DE" sz="1600" dirty="0"/>
              <a:t>Sofern die in der Präsentation abgebildeten Grafiken einer Urheberrechtseinschränkung unterliegen oder im direkten Projektkontext entwickelt wurden, wurde die Quelle der Entlehnung unter- oder oberhalb der Grafik vermerkt. Sofern kein Vermerk an der Grafik vorliegt, wurde diese </a:t>
            </a:r>
          </a:p>
          <a:p>
            <a:pPr algn="just"/>
            <a:endParaRPr lang="de-DE" sz="1600" dirty="0"/>
          </a:p>
          <a:p>
            <a:pPr marL="742950" lvl="1" indent="-285750" algn="just">
              <a:buFont typeface="Wingdings" panose="05000000000000000000" pitchFamily="2" charset="2"/>
              <a:buChar char="§"/>
            </a:pPr>
            <a:r>
              <a:rPr lang="de-DE" sz="1600" dirty="0"/>
              <a:t>vom Autor der Präsentation selbst erstellt oder </a:t>
            </a:r>
          </a:p>
          <a:p>
            <a:pPr marL="742950" lvl="1" indent="-285750" algn="just">
              <a:buFont typeface="Wingdings" panose="05000000000000000000" pitchFamily="2" charset="2"/>
              <a:buChar char="§"/>
            </a:pPr>
            <a:endParaRPr lang="de-DE" sz="1600" dirty="0"/>
          </a:p>
          <a:p>
            <a:pPr marL="742950" lvl="1" indent="-285750" algn="just">
              <a:buFont typeface="Wingdings" panose="05000000000000000000" pitchFamily="2" charset="2"/>
              <a:buChar char="§"/>
            </a:pPr>
            <a:r>
              <a:rPr lang="de-DE" sz="1600" dirty="0"/>
              <a:t>dem Portal </a:t>
            </a:r>
            <a:r>
              <a:rPr lang="de-DE" sz="1600" dirty="0">
                <a:hlinkClick r:id="rId2"/>
              </a:rPr>
              <a:t>pixabay.com</a:t>
            </a:r>
            <a:r>
              <a:rPr lang="de-DE" sz="1600" dirty="0"/>
              <a:t> im Rahmen einer </a:t>
            </a:r>
            <a:r>
              <a:rPr lang="de-DE" sz="1600" dirty="0" err="1"/>
              <a:t>Pixabay</a:t>
            </a:r>
            <a:r>
              <a:rPr lang="de-DE" sz="1600" dirty="0"/>
              <a:t>-Lizenz entnommen – diese Grafiken unterliegen damit keinem Kopierrecht und können kostenlos für kommerzielle und nicht kommerzielle Anwendungen in digitaler oder gedruckter Form ohne Bildnachweis oder Quellenangabe verwendet werden (Bildliste siehe nachfolgende Folie).</a:t>
            </a:r>
          </a:p>
          <a:p>
            <a:pPr marL="742950" lvl="1" indent="-285750" algn="just">
              <a:buFont typeface="Wingdings" panose="05000000000000000000" pitchFamily="2" charset="2"/>
              <a:buChar char="§"/>
            </a:pPr>
            <a:endParaRPr lang="de-DE" sz="1600" dirty="0"/>
          </a:p>
          <a:p>
            <a:pPr marL="742950" lvl="1" indent="-285750" algn="just">
              <a:buFont typeface="Wingdings" panose="05000000000000000000" pitchFamily="2" charset="2"/>
              <a:buChar char="§"/>
            </a:pPr>
            <a:r>
              <a:rPr lang="de-DE" sz="1600" dirty="0"/>
              <a:t>Einzelne Infografiken können zudem aus kostenfreien und unter der Bedingung der </a:t>
            </a:r>
            <a:r>
              <a:rPr lang="de-DE" sz="1600" dirty="0" err="1"/>
              <a:t>Rückverlinkung</a:t>
            </a:r>
            <a:r>
              <a:rPr lang="de-DE" sz="1600" dirty="0"/>
              <a:t> auf den Anbieter freigegebenen Folien der Portale </a:t>
            </a:r>
            <a:r>
              <a:rPr lang="de-DE" sz="1600" dirty="0">
                <a:hlinkClick r:id="rId3"/>
              </a:rPr>
              <a:t>presentationload.de</a:t>
            </a:r>
            <a:r>
              <a:rPr lang="de-DE" sz="1600" dirty="0"/>
              <a:t> und </a:t>
            </a:r>
            <a:r>
              <a:rPr lang="de-DE" sz="1600" dirty="0">
                <a:hlinkClick r:id="rId4"/>
              </a:rPr>
              <a:t>smiletemplates.com</a:t>
            </a:r>
            <a:r>
              <a:rPr lang="de-DE" sz="1600" dirty="0"/>
              <a:t> entstammen. Die vom Anbieter geforderte </a:t>
            </a:r>
            <a:r>
              <a:rPr lang="de-DE" sz="1600" dirty="0" err="1"/>
              <a:t>Rückverlinkung</a:t>
            </a:r>
            <a:r>
              <a:rPr lang="de-DE" sz="1600" dirty="0"/>
              <a:t> wird hiermit umgesetzt. Weitere Infografiken können zudem aus dem Office-Integrierten Piktogramm-Set entstammen.</a:t>
            </a:r>
          </a:p>
          <a:p>
            <a:pPr lvl="1" algn="just"/>
            <a:endParaRPr lang="de-DE" sz="1600" dirty="0"/>
          </a:p>
          <a:p>
            <a:pPr algn="just"/>
            <a:endParaRPr lang="de-DE" dirty="0"/>
          </a:p>
        </p:txBody>
      </p:sp>
      <p:sp>
        <p:nvSpPr>
          <p:cNvPr id="5" name="Foliennummernplatzhalter 4"/>
          <p:cNvSpPr>
            <a:spLocks noGrp="1"/>
          </p:cNvSpPr>
          <p:nvPr>
            <p:ph type="sldNum" sz="quarter" idx="16"/>
          </p:nvPr>
        </p:nvSpPr>
        <p:spPr/>
        <p:txBody>
          <a:bodyPr/>
          <a:lstStyle/>
          <a:p>
            <a:fld id="{9DC1E638-3F78-4E0D-883A-B278700C48C0}" type="slidenum">
              <a:rPr lang="de-DE" smtClean="0"/>
              <a:pPr/>
              <a:t>62</a:t>
            </a:fld>
            <a:endParaRPr lang="de-DE" dirty="0"/>
          </a:p>
        </p:txBody>
      </p:sp>
    </p:spTree>
    <p:extLst>
      <p:ext uri="{BB962C8B-B14F-4D97-AF65-F5344CB8AC3E}">
        <p14:creationId xmlns:p14="http://schemas.microsoft.com/office/powerpoint/2010/main" val="2026608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nvSpPr>
        <p:spPr bwMode="gray">
          <a:xfrm>
            <a:off x="691375" y="366942"/>
            <a:ext cx="10816683" cy="575094"/>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400" b="1" noProof="1">
                <a:solidFill>
                  <a:schemeClr val="tx1">
                    <a:lumMod val="75000"/>
                    <a:lumOff val="25000"/>
                  </a:schemeClr>
                </a:solidFill>
              </a:rPr>
              <a:t>Urheber-Nachweis bei Grafiken | pixabay-Bildliste</a:t>
            </a:r>
          </a:p>
        </p:txBody>
      </p:sp>
      <p:sp>
        <p:nvSpPr>
          <p:cNvPr id="5" name="Foliennummernplatzhalter 4"/>
          <p:cNvSpPr>
            <a:spLocks noGrp="1"/>
          </p:cNvSpPr>
          <p:nvPr>
            <p:ph type="sldNum" sz="quarter" idx="16"/>
          </p:nvPr>
        </p:nvSpPr>
        <p:spPr/>
        <p:txBody>
          <a:bodyPr/>
          <a:lstStyle/>
          <a:p>
            <a:fld id="{9DC1E638-3F78-4E0D-883A-B278700C48C0}" type="slidenum">
              <a:rPr lang="de-DE" smtClean="0"/>
              <a:pPr/>
              <a:t>63</a:t>
            </a:fld>
            <a:endParaRPr lang="de-DE" dirty="0"/>
          </a:p>
        </p:txBody>
      </p:sp>
      <p:graphicFrame>
        <p:nvGraphicFramePr>
          <p:cNvPr id="2" name="Objekt 1">
            <a:extLst>
              <a:ext uri="{FF2B5EF4-FFF2-40B4-BE49-F238E27FC236}">
                <a16:creationId xmlns:a16="http://schemas.microsoft.com/office/drawing/2014/main" id="{465B2A1F-85B7-4CCA-9AC2-31FF4A062D62}"/>
              </a:ext>
            </a:extLst>
          </p:cNvPr>
          <p:cNvGraphicFramePr>
            <a:graphicFrameLocks noChangeAspect="1"/>
          </p:cNvGraphicFramePr>
          <p:nvPr>
            <p:extLst>
              <p:ext uri="{D42A27DB-BD31-4B8C-83A1-F6EECF244321}">
                <p14:modId xmlns:p14="http://schemas.microsoft.com/office/powerpoint/2010/main" val="2080736087"/>
              </p:ext>
            </p:extLst>
          </p:nvPr>
        </p:nvGraphicFramePr>
        <p:xfrm>
          <a:off x="1198563" y="2232025"/>
          <a:ext cx="9793287" cy="2392363"/>
        </p:xfrm>
        <a:graphic>
          <a:graphicData uri="http://schemas.openxmlformats.org/presentationml/2006/ole">
            <mc:AlternateContent xmlns:mc="http://schemas.openxmlformats.org/markup-compatibility/2006">
              <mc:Choice xmlns:v="urn:schemas-microsoft-com:vml" Requires="v">
                <p:oleObj spid="_x0000_s1029" name="Document" r:id="rId3" imgW="9793194" imgH="2391744" progId="Word.Document.12">
                  <p:embed/>
                </p:oleObj>
              </mc:Choice>
              <mc:Fallback>
                <p:oleObj name="Document" r:id="rId3" imgW="9793194" imgH="2391744" progId="Word.Document.12">
                  <p:embed/>
                  <p:pic>
                    <p:nvPicPr>
                      <p:cNvPr id="0" name=""/>
                      <p:cNvPicPr/>
                      <p:nvPr/>
                    </p:nvPicPr>
                    <p:blipFill>
                      <a:blip r:embed="rId4"/>
                      <a:stretch>
                        <a:fillRect/>
                      </a:stretch>
                    </p:blipFill>
                    <p:spPr>
                      <a:xfrm>
                        <a:off x="1198563" y="2232025"/>
                        <a:ext cx="9793287" cy="2392363"/>
                      </a:xfrm>
                      <a:prstGeom prst="rect">
                        <a:avLst/>
                      </a:prstGeom>
                    </p:spPr>
                  </p:pic>
                </p:oleObj>
              </mc:Fallback>
            </mc:AlternateContent>
          </a:graphicData>
        </a:graphic>
      </p:graphicFrame>
    </p:spTree>
    <p:extLst>
      <p:ext uri="{BB962C8B-B14F-4D97-AF65-F5344CB8AC3E}">
        <p14:creationId xmlns:p14="http://schemas.microsoft.com/office/powerpoint/2010/main" val="895051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5D25E22D-E96D-4E8D-90F0-1124D09867B2}"/>
              </a:ext>
            </a:extLst>
          </p:cNvPr>
          <p:cNvGrpSpPr/>
          <p:nvPr/>
        </p:nvGrpSpPr>
        <p:grpSpPr>
          <a:xfrm>
            <a:off x="2956138" y="2997750"/>
            <a:ext cx="6278136" cy="2466350"/>
            <a:chOff x="5839741" y="863595"/>
            <a:chExt cx="3571330" cy="1402988"/>
          </a:xfrm>
        </p:grpSpPr>
        <p:pic>
          <p:nvPicPr>
            <p:cNvPr id="7" name="Grafik 6">
              <a:hlinkClick r:id="rId2"/>
              <a:extLst>
                <a:ext uri="{FF2B5EF4-FFF2-40B4-BE49-F238E27FC236}">
                  <a16:creationId xmlns:a16="http://schemas.microsoft.com/office/drawing/2014/main" id="{41917892-14D6-4DF1-A7A8-C4F7AC5AA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788" y="1486346"/>
              <a:ext cx="2297237" cy="780237"/>
            </a:xfrm>
            <a:prstGeom prst="rect">
              <a:avLst/>
            </a:prstGeom>
          </p:spPr>
        </p:pic>
        <p:sp>
          <p:nvSpPr>
            <p:cNvPr id="8" name="Textfeld 7">
              <a:extLst>
                <a:ext uri="{FF2B5EF4-FFF2-40B4-BE49-F238E27FC236}">
                  <a16:creationId xmlns:a16="http://schemas.microsoft.com/office/drawing/2014/main" id="{EA370DD0-1FF3-4064-9D7E-FFBC3E53A0F7}"/>
                </a:ext>
              </a:extLst>
            </p:cNvPr>
            <p:cNvSpPr txBox="1"/>
            <p:nvPr/>
          </p:nvSpPr>
          <p:spPr>
            <a:xfrm>
              <a:off x="5839741" y="863595"/>
              <a:ext cx="3571330" cy="472714"/>
            </a:xfrm>
            <a:prstGeom prst="rect">
              <a:avLst/>
            </a:prstGeom>
            <a:noFill/>
          </p:spPr>
          <p:txBody>
            <a:bodyPr wrap="square" rtlCol="0">
              <a:spAutoFit/>
            </a:bodyPr>
            <a:lstStyle/>
            <a:p>
              <a:pPr algn="ctr"/>
              <a:r>
                <a:rPr lang="de-DE" sz="2400" dirty="0">
                  <a:solidFill>
                    <a:srgbClr val="5F2668"/>
                  </a:solidFill>
                </a:rPr>
                <a:t>Das Projekt „Lernroboter im Unterricht“ wird als „Leuchtturmprojekt 2020“ gefördert durch die </a:t>
              </a:r>
            </a:p>
          </p:txBody>
        </p:sp>
      </p:grpSp>
      <p:sp>
        <p:nvSpPr>
          <p:cNvPr id="11" name="Textfeld 10">
            <a:extLst>
              <a:ext uri="{FF2B5EF4-FFF2-40B4-BE49-F238E27FC236}">
                <a16:creationId xmlns:a16="http://schemas.microsoft.com/office/drawing/2014/main" id="{35759339-ADC3-4BC4-BD14-3F147E4E0977}"/>
              </a:ext>
            </a:extLst>
          </p:cNvPr>
          <p:cNvSpPr txBox="1"/>
          <p:nvPr/>
        </p:nvSpPr>
        <p:spPr>
          <a:xfrm>
            <a:off x="494710" y="555477"/>
            <a:ext cx="10816680" cy="707886"/>
          </a:xfrm>
          <a:prstGeom prst="rect">
            <a:avLst/>
          </a:prstGeom>
          <a:noFill/>
        </p:spPr>
        <p:txBody>
          <a:bodyPr wrap="square" rtlCol="0">
            <a:spAutoFit/>
          </a:bodyPr>
          <a:lstStyle/>
          <a:p>
            <a:r>
              <a:rPr lang="de-DE" sz="2000" dirty="0">
                <a:solidFill>
                  <a:schemeClr val="tx1">
                    <a:lumMod val="75000"/>
                    <a:lumOff val="25000"/>
                  </a:schemeClr>
                </a:solidFill>
              </a:rPr>
              <a:t>Weitere Informationen zum Projekt „Lernroboter im Unterricht“ </a:t>
            </a:r>
            <a:br>
              <a:rPr lang="de-DE" sz="2000" dirty="0">
                <a:solidFill>
                  <a:schemeClr val="tx1">
                    <a:lumMod val="75000"/>
                    <a:lumOff val="25000"/>
                  </a:schemeClr>
                </a:solidFill>
              </a:rPr>
            </a:br>
            <a:r>
              <a:rPr lang="de-DE" sz="2000" dirty="0">
                <a:solidFill>
                  <a:schemeClr val="tx1">
                    <a:lumMod val="75000"/>
                    <a:lumOff val="25000"/>
                  </a:schemeClr>
                </a:solidFill>
              </a:rPr>
              <a:t>finden Sie fortlaufend unter </a:t>
            </a:r>
            <a:r>
              <a:rPr lang="de-DE" sz="2000" dirty="0">
                <a:solidFill>
                  <a:schemeClr val="tx1">
                    <a:lumMod val="75000"/>
                    <a:lumOff val="25000"/>
                  </a:schemeClr>
                </a:solidFill>
                <a:hlinkClick r:id="rId4">
                  <a:extLst>
                    <a:ext uri="{A12FA001-AC4F-418D-AE19-62706E023703}">
                      <ahyp:hlinkClr xmlns:ahyp="http://schemas.microsoft.com/office/drawing/2018/hyperlinkcolor" val="tx"/>
                    </a:ext>
                  </a:extLst>
                </a:hlinkClick>
              </a:rPr>
              <a:t>www.wwu.de/Lernroboter/</a:t>
            </a:r>
            <a:r>
              <a:rPr lang="de-DE" sz="2000" dirty="0">
                <a:solidFill>
                  <a:schemeClr val="tx1">
                    <a:lumMod val="75000"/>
                    <a:lumOff val="25000"/>
                  </a:schemeClr>
                </a:solidFill>
              </a:rPr>
              <a:t> .</a:t>
            </a:r>
          </a:p>
        </p:txBody>
      </p:sp>
      <p:pic>
        <p:nvPicPr>
          <p:cNvPr id="9" name="Grafik 8">
            <a:extLst>
              <a:ext uri="{FF2B5EF4-FFF2-40B4-BE49-F238E27FC236}">
                <a16:creationId xmlns:a16="http://schemas.microsoft.com/office/drawing/2014/main" id="{53CD6DA6-1B5E-4241-BBC5-C9890A1B62F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7910" y="244889"/>
            <a:ext cx="2875235" cy="1329063"/>
          </a:xfrm>
          <a:prstGeom prst="rect">
            <a:avLst/>
          </a:prstGeom>
        </p:spPr>
      </p:pic>
    </p:spTree>
    <p:extLst>
      <p:ext uri="{BB962C8B-B14F-4D97-AF65-F5344CB8AC3E}">
        <p14:creationId xmlns:p14="http://schemas.microsoft.com/office/powerpoint/2010/main" val="3147213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0" y="0"/>
            <a:ext cx="3046413" cy="6858000"/>
          </a:xfrm>
          <a:prstGeom prst="rect">
            <a:avLst/>
          </a:prstGeom>
          <a:solidFill>
            <a:srgbClr val="C9C9C9"/>
          </a:solidFill>
          <a:ln w="12700">
            <a:noFill/>
            <a:round/>
            <a:headEnd/>
            <a:tailEnd/>
          </a:ln>
        </p:spPr>
        <p:txBody>
          <a:bodyPr rtlCol="0" anchor="ctr"/>
          <a:lstStyle/>
          <a:p>
            <a:pPr algn="ctr"/>
            <a:endParaRPr lang="en-US" dirty="0"/>
          </a:p>
        </p:txBody>
      </p:sp>
      <p:pic>
        <p:nvPicPr>
          <p:cNvPr id="12" name="Picture 2" descr="C:\Users\lukas.o\Desktop\Neuer Ordner\Abstract\10.jpg"/>
          <p:cNvPicPr>
            <a:picLocks noChangeAspect="1" noChangeArrowheads="1"/>
          </p:cNvPicPr>
          <p:nvPr/>
        </p:nvPicPr>
        <p:blipFill>
          <a:blip r:embed="rId2" cstate="print"/>
          <a:srcRect/>
          <a:stretch>
            <a:fillRect/>
          </a:stretch>
        </p:blipFill>
        <p:spPr bwMode="gray">
          <a:xfrm flipH="1">
            <a:off x="3046413" y="0"/>
            <a:ext cx="9144000" cy="6858001"/>
          </a:xfrm>
          <a:prstGeom prst="rect">
            <a:avLst/>
          </a:prstGeom>
          <a:noFill/>
        </p:spPr>
      </p:pic>
      <p:grpSp>
        <p:nvGrpSpPr>
          <p:cNvPr id="13" name="Gruppieren 12"/>
          <p:cNvGrpSpPr/>
          <p:nvPr/>
        </p:nvGrpSpPr>
        <p:grpSpPr>
          <a:xfrm>
            <a:off x="913624" y="2098753"/>
            <a:ext cx="7962560" cy="2215991"/>
            <a:chOff x="577074" y="2475959"/>
            <a:chExt cx="6040309" cy="2215991"/>
          </a:xfrm>
        </p:grpSpPr>
        <p:sp>
          <p:nvSpPr>
            <p:cNvPr id="14" name="Textfeld 13"/>
            <p:cNvSpPr txBox="1"/>
            <p:nvPr/>
          </p:nvSpPr>
          <p:spPr bwMode="gray">
            <a:xfrm>
              <a:off x="577074" y="2881135"/>
              <a:ext cx="5200189" cy="1567801"/>
            </a:xfrm>
            <a:prstGeom prst="rect">
              <a:avLst/>
            </a:prstGeom>
            <a:noFill/>
          </p:spPr>
          <p:txBody>
            <a:bodyPr wrap="none" lIns="0" tIns="0" rIns="0" bIns="0" rtlCol="0">
              <a:spAutoFit/>
            </a:bodyPr>
            <a:lstStyle/>
            <a:p>
              <a:pPr>
                <a:lnSpc>
                  <a:spcPct val="80000"/>
                </a:lnSpc>
              </a:pPr>
              <a:r>
                <a:rPr lang="de-DE" sz="7200" b="1" noProof="1">
                  <a:ln w="12700">
                    <a:noFill/>
                  </a:ln>
                  <a:solidFill>
                    <a:srgbClr val="094C74"/>
                  </a:solidFill>
                  <a:effectLst>
                    <a:innerShdw blurRad="63500" dist="50800" dir="13500000">
                      <a:prstClr val="black">
                        <a:alpha val="50000"/>
                      </a:prstClr>
                    </a:innerShdw>
                  </a:effectLst>
                </a:rPr>
                <a:t>Herzlichen Dank</a:t>
              </a:r>
            </a:p>
            <a:p>
              <a:pPr>
                <a:lnSpc>
                  <a:spcPct val="80000"/>
                </a:lnSpc>
              </a:pPr>
              <a:r>
                <a:rPr lang="de-DE" sz="5400" noProof="1">
                  <a:ln w="12700">
                    <a:noFill/>
                  </a:ln>
                  <a:solidFill>
                    <a:srgbClr val="66A300"/>
                  </a:solidFill>
                  <a:effectLst>
                    <a:innerShdw blurRad="63500" dist="50800" dir="13500000">
                      <a:prstClr val="black">
                        <a:alpha val="50000"/>
                      </a:prstClr>
                    </a:innerShdw>
                  </a:effectLst>
                </a:rPr>
                <a:t>für Ihre Aufmerksamkeit</a:t>
              </a:r>
            </a:p>
          </p:txBody>
        </p:sp>
        <p:sp>
          <p:nvSpPr>
            <p:cNvPr id="15" name="Textfeld 14"/>
            <p:cNvSpPr txBox="1"/>
            <p:nvPr/>
          </p:nvSpPr>
          <p:spPr>
            <a:xfrm>
              <a:off x="6039530" y="2475959"/>
              <a:ext cx="577853" cy="2215991"/>
            </a:xfrm>
            <a:prstGeom prst="rect">
              <a:avLst/>
            </a:prstGeom>
            <a:noFill/>
          </p:spPr>
          <p:txBody>
            <a:bodyPr wrap="none" rtlCol="0">
              <a:spAutoFit/>
            </a:bodyPr>
            <a:lstStyle/>
            <a:p>
              <a:r>
                <a:rPr lang="de-DE" sz="13800" b="1" noProof="1">
                  <a:ln w="12700">
                    <a:noFill/>
                  </a:ln>
                  <a:solidFill>
                    <a:srgbClr val="66A300"/>
                  </a:solidFill>
                  <a:effectLst>
                    <a:innerShdw blurRad="63500" dist="50800" dir="13500000">
                      <a:prstClr val="black">
                        <a:alpha val="50000"/>
                      </a:prstClr>
                    </a:innerShdw>
                  </a:effectLst>
                </a:rPr>
                <a:t>!</a:t>
              </a:r>
            </a:p>
          </p:txBody>
        </p:sp>
      </p:grpSp>
      <p:sp>
        <p:nvSpPr>
          <p:cNvPr id="6" name="Foliennummernplatzhalter 5">
            <a:extLst>
              <a:ext uri="{FF2B5EF4-FFF2-40B4-BE49-F238E27FC236}">
                <a16:creationId xmlns:a16="http://schemas.microsoft.com/office/drawing/2014/main" id="{0F60E963-2909-49FA-A099-2131292331FF}"/>
              </a:ext>
            </a:extLst>
          </p:cNvPr>
          <p:cNvSpPr>
            <a:spLocks noGrp="1"/>
          </p:cNvSpPr>
          <p:nvPr>
            <p:ph type="sldNum" sz="quarter" idx="16"/>
          </p:nvPr>
        </p:nvSpPr>
        <p:spPr/>
        <p:txBody>
          <a:bodyPr/>
          <a:lstStyle/>
          <a:p>
            <a:fld id="{9DC1E638-3F78-4E0D-883A-B278700C48C0}" type="slidenum">
              <a:rPr lang="de-DE" smtClean="0"/>
              <a:pPr/>
              <a:t>65</a:t>
            </a:fld>
            <a:endParaRPr lang="de-DE" dirty="0"/>
          </a:p>
        </p:txBody>
      </p:sp>
    </p:spTree>
    <p:extLst>
      <p:ext uri="{BB962C8B-B14F-4D97-AF65-F5344CB8AC3E}">
        <p14:creationId xmlns:p14="http://schemas.microsoft.com/office/powerpoint/2010/main" val="3846868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Definition „Roboter“, Funktionsweisen von Robotern</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52377" y="1212332"/>
            <a:ext cx="11414184" cy="537327"/>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b="1" dirty="0">
                <a:solidFill>
                  <a:prstClr val="black"/>
                </a:solidFill>
                <a:effectLst>
                  <a:innerShdw blurRad="76200" dist="25400" dir="13500000">
                    <a:prstClr val="black">
                      <a:alpha val="40000"/>
                    </a:prstClr>
                  </a:innerShdw>
                </a:effectLst>
              </a:rPr>
              <a:t>Technischer Begriff: autonome Roboter</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7</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 name="Gruppieren 3">
            <a:extLst>
              <a:ext uri="{FF2B5EF4-FFF2-40B4-BE49-F238E27FC236}">
                <a16:creationId xmlns:a16="http://schemas.microsoft.com/office/drawing/2014/main" id="{E1EE4139-003A-4602-9648-1A3966A8CA26}"/>
              </a:ext>
            </a:extLst>
          </p:cNvPr>
          <p:cNvGrpSpPr/>
          <p:nvPr/>
        </p:nvGrpSpPr>
        <p:grpSpPr>
          <a:xfrm>
            <a:off x="333119" y="1946568"/>
            <a:ext cx="8866285" cy="4409782"/>
            <a:chOff x="333119" y="1946568"/>
            <a:chExt cx="8866285" cy="4409782"/>
          </a:xfrm>
        </p:grpSpPr>
        <p:sp>
          <p:nvSpPr>
            <p:cNvPr id="28" name="Rectangle 19">
              <a:extLst>
                <a:ext uri="{FF2B5EF4-FFF2-40B4-BE49-F238E27FC236}">
                  <a16:creationId xmlns:a16="http://schemas.microsoft.com/office/drawing/2014/main" id="{5A71301B-C5D5-481C-A044-57F8BA7A5C0A}"/>
                </a:ext>
              </a:extLst>
            </p:cNvPr>
            <p:cNvSpPr>
              <a:spLocks noChangeArrowheads="1"/>
            </p:cNvSpPr>
            <p:nvPr/>
          </p:nvSpPr>
          <p:spPr bwMode="gray">
            <a:xfrm>
              <a:off x="333119" y="1946568"/>
              <a:ext cx="8866285"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defRPr/>
              </a:pPr>
              <a:r>
                <a:rPr lang="de-DE" b="1" noProof="1">
                  <a:solidFill>
                    <a:srgbClr val="000000"/>
                  </a:solidFill>
                  <a:cs typeface="Arial" charset="0"/>
                </a:rPr>
                <a:t>Roboter</a:t>
              </a:r>
            </a:p>
          </p:txBody>
        </p:sp>
        <p:sp>
          <p:nvSpPr>
            <p:cNvPr id="26" name="Rectangle 5">
              <a:extLst>
                <a:ext uri="{FF2B5EF4-FFF2-40B4-BE49-F238E27FC236}">
                  <a16:creationId xmlns:a16="http://schemas.microsoft.com/office/drawing/2014/main" id="{128CC45A-8D47-4B89-8D73-A8633479B4C8}"/>
                </a:ext>
              </a:extLst>
            </p:cNvPr>
            <p:cNvSpPr>
              <a:spLocks noChangeArrowheads="1"/>
            </p:cNvSpPr>
            <p:nvPr/>
          </p:nvSpPr>
          <p:spPr bwMode="gray">
            <a:xfrm>
              <a:off x="333119" y="2306931"/>
              <a:ext cx="8866285" cy="4049419"/>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Karel </a:t>
              </a:r>
              <a:r>
                <a:rPr lang="de-DE" altLang="en-US" dirty="0" err="1">
                  <a:solidFill>
                    <a:srgbClr val="080808"/>
                  </a:solidFill>
                </a:rPr>
                <a:t>Čapek</a:t>
              </a:r>
              <a:r>
                <a:rPr lang="de-DE" altLang="en-US" dirty="0">
                  <a:solidFill>
                    <a:srgbClr val="080808"/>
                  </a:solidFill>
                </a:rPr>
                <a:t>, Anfang des 20. Jahrhunderts, Ursprung in der Science-</a:t>
              </a:r>
              <a:r>
                <a:rPr lang="de-DE" altLang="en-US" dirty="0" err="1">
                  <a:solidFill>
                    <a:srgbClr val="080808"/>
                  </a:solidFill>
                </a:rPr>
                <a:t>Ficition</a:t>
              </a:r>
              <a:r>
                <a:rPr lang="de-DE" altLang="en-US" dirty="0">
                  <a:solidFill>
                    <a:srgbClr val="080808"/>
                  </a:solidFill>
                </a:rPr>
                <a:t>-Literatur</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zurückgehend auf das damalig tschechische Wort „</a:t>
              </a:r>
              <a:r>
                <a:rPr lang="de-DE" altLang="en-US" dirty="0" err="1">
                  <a:solidFill>
                    <a:srgbClr val="080808"/>
                  </a:solidFill>
                </a:rPr>
                <a:t>robot</a:t>
              </a:r>
              <a:r>
                <a:rPr lang="de-DE" altLang="en-US" dirty="0">
                  <a:solidFill>
                    <a:srgbClr val="080808"/>
                  </a:solidFill>
                </a:rPr>
                <a:t>(a)“, übers.: (Zwangs-)Arbeit (</a:t>
              </a:r>
              <a:r>
                <a:rPr lang="de-DE" altLang="en-US" dirty="0">
                  <a:solidFill>
                    <a:srgbClr val="080808"/>
                  </a:solidFill>
                  <a:hlinkClick r:id="rId12"/>
                </a:rPr>
                <a:t>Link</a:t>
              </a:r>
              <a:r>
                <a:rPr lang="de-DE" altLang="en-US" dirty="0">
                  <a:solidFill>
                    <a:srgbClr val="080808"/>
                  </a:solidFill>
                </a:rPr>
                <a:t>)</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zu verorten in der technischen Kategorie „Automaten“</a:t>
              </a:r>
            </a:p>
            <a:p>
              <a:pPr marL="190500" indent="-190500">
                <a:lnSpc>
                  <a:spcPct val="95000"/>
                </a:lnSpc>
                <a:spcAft>
                  <a:spcPts val="800"/>
                </a:spcAft>
                <a:buClr>
                  <a:srgbClr val="969696"/>
                </a:buClr>
                <a:buFont typeface="Wingdings" pitchFamily="2" charset="2"/>
                <a:buChar char="§"/>
                <a:defRPr/>
              </a:pPr>
              <a:endParaRPr lang="de-DE" altLang="en-US" dirty="0">
                <a:solidFill>
                  <a:srgbClr val="080808"/>
                </a:solidFill>
              </a:endParaRPr>
            </a:p>
            <a:p>
              <a:pPr marL="190500" indent="-190500">
                <a:lnSpc>
                  <a:spcPct val="95000"/>
                </a:lnSpc>
                <a:spcAft>
                  <a:spcPts val="800"/>
                </a:spcAft>
                <a:buClr>
                  <a:srgbClr val="969696"/>
                </a:buClr>
                <a:buFont typeface="Wingdings" pitchFamily="2" charset="2"/>
                <a:buChar char="§"/>
                <a:defRPr/>
              </a:pPr>
              <a:r>
                <a:rPr lang="de-DE" altLang="en-US" b="1" dirty="0">
                  <a:solidFill>
                    <a:srgbClr val="080808"/>
                  </a:solidFill>
                </a:rPr>
                <a:t>Definition der RIA (Robot Industrie </a:t>
              </a:r>
              <a:r>
                <a:rPr lang="de-DE" altLang="en-US" b="1" dirty="0" err="1">
                  <a:solidFill>
                    <a:srgbClr val="080808"/>
                  </a:solidFill>
                </a:rPr>
                <a:t>of</a:t>
              </a:r>
              <a:r>
                <a:rPr lang="de-DE" altLang="en-US" b="1" dirty="0">
                  <a:solidFill>
                    <a:srgbClr val="080808"/>
                  </a:solidFill>
                </a:rPr>
                <a:t> </a:t>
              </a:r>
              <a:r>
                <a:rPr lang="de-DE" altLang="en-US" b="1" dirty="0" err="1">
                  <a:solidFill>
                    <a:srgbClr val="080808"/>
                  </a:solidFill>
                </a:rPr>
                <a:t>America</a:t>
              </a:r>
              <a:r>
                <a:rPr lang="de-DE" altLang="en-US" b="1" dirty="0">
                  <a:solidFill>
                    <a:srgbClr val="080808"/>
                  </a:solidFill>
                </a:rPr>
                <a:t>, 1979) / der Begriff ist länderspezifisch verschieden definiert:</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Ein Roboter ist ein programmierbares Mehrzweck-Handhabungsgerät für das Bewegen von Material, Werkstücken, Werkzeugen oder Spezialgeräten. Der frei programmierbare Bewegungsablauf macht ihn für verschiedenste Aufgaben einsetzbar.</a:t>
              </a:r>
            </a:p>
            <a:p>
              <a:pPr marL="190500" indent="-190500">
                <a:lnSpc>
                  <a:spcPct val="95000"/>
                </a:lnSpc>
                <a:spcAft>
                  <a:spcPts val="800"/>
                </a:spcAft>
                <a:buClr>
                  <a:srgbClr val="969696"/>
                </a:buClr>
                <a:buFont typeface="Wingdings" pitchFamily="2" charset="2"/>
                <a:buChar char="§"/>
                <a:defRPr/>
              </a:pPr>
              <a:r>
                <a:rPr lang="de-DE" altLang="en-US" sz="1200" i="1" dirty="0">
                  <a:solidFill>
                    <a:srgbClr val="080808"/>
                  </a:solidFill>
                </a:rPr>
                <a:t>original: </a:t>
              </a:r>
              <a:r>
                <a:rPr lang="en-US" altLang="en-US" sz="1200" i="1" dirty="0">
                  <a:solidFill>
                    <a:srgbClr val="080808"/>
                  </a:solidFill>
                </a:rPr>
                <a:t>A robot is a reprogrammable, multifunctional manipulator designed to move material, parts, tools, or specialized devices through various programmed motions for the performance of a variety of tasks.</a:t>
              </a:r>
            </a:p>
            <a:p>
              <a:pPr marL="190500" indent="-190500">
                <a:lnSpc>
                  <a:spcPct val="95000"/>
                </a:lnSpc>
                <a:spcAft>
                  <a:spcPts val="800"/>
                </a:spcAft>
                <a:buClr>
                  <a:srgbClr val="969696"/>
                </a:buClr>
                <a:buFont typeface="Wingdings" pitchFamily="2" charset="2"/>
                <a:buChar char="§"/>
                <a:defRPr/>
              </a:pPr>
              <a:endParaRPr lang="de-DE" altLang="en-US" dirty="0">
                <a:solidFill>
                  <a:srgbClr val="080808"/>
                </a:solidFill>
              </a:endParaRPr>
            </a:p>
            <a:p>
              <a:pPr marL="190500" indent="-190500">
                <a:lnSpc>
                  <a:spcPct val="95000"/>
                </a:lnSpc>
                <a:spcAft>
                  <a:spcPts val="800"/>
                </a:spcAft>
                <a:buClr>
                  <a:srgbClr val="969696"/>
                </a:buClr>
                <a:buFont typeface="Wingdings" pitchFamily="2" charset="2"/>
                <a:buChar char="§"/>
                <a:defRPr/>
              </a:pPr>
              <a:endParaRPr lang="de-DE" altLang="en-US" dirty="0">
                <a:solidFill>
                  <a:srgbClr val="080808"/>
                </a:solidFill>
              </a:endParaRPr>
            </a:p>
          </p:txBody>
        </p:sp>
      </p:grpSp>
      <p:sp>
        <p:nvSpPr>
          <p:cNvPr id="29" name="Textfeld 28">
            <a:extLst>
              <a:ext uri="{FF2B5EF4-FFF2-40B4-BE49-F238E27FC236}">
                <a16:creationId xmlns:a16="http://schemas.microsoft.com/office/drawing/2014/main" id="{A9B60CDE-C8C5-4803-9E72-6C122F38BAC8}"/>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vgl. Wüst 2018</a:t>
            </a:r>
          </a:p>
          <a:p>
            <a:pPr algn="r"/>
            <a:endParaRPr lang="de-DE" sz="1400" dirty="0">
              <a:solidFill>
                <a:schemeClr val="bg1">
                  <a:lumMod val="50000"/>
                </a:schemeClr>
              </a:solidFill>
            </a:endParaRPr>
          </a:p>
        </p:txBody>
      </p:sp>
      <p:grpSp>
        <p:nvGrpSpPr>
          <p:cNvPr id="2" name="Gruppieren 1">
            <a:extLst>
              <a:ext uri="{FF2B5EF4-FFF2-40B4-BE49-F238E27FC236}">
                <a16:creationId xmlns:a16="http://schemas.microsoft.com/office/drawing/2014/main" id="{5CD0DF9A-FA21-415A-B8FA-83F6186F90BD}"/>
              </a:ext>
            </a:extLst>
          </p:cNvPr>
          <p:cNvGrpSpPr/>
          <p:nvPr/>
        </p:nvGrpSpPr>
        <p:grpSpPr>
          <a:xfrm>
            <a:off x="9338942" y="1946568"/>
            <a:ext cx="2593561" cy="3922476"/>
            <a:chOff x="9338943" y="1946568"/>
            <a:chExt cx="1863398" cy="3922476"/>
          </a:xfrm>
        </p:grpSpPr>
        <p:sp>
          <p:nvSpPr>
            <p:cNvPr id="30" name="Rectangle 19">
              <a:extLst>
                <a:ext uri="{FF2B5EF4-FFF2-40B4-BE49-F238E27FC236}">
                  <a16:creationId xmlns:a16="http://schemas.microsoft.com/office/drawing/2014/main" id="{3D5B425A-BDBE-4E4A-B7BF-E5B243292EA5}"/>
                </a:ext>
              </a:extLst>
            </p:cNvPr>
            <p:cNvSpPr>
              <a:spLocks noChangeArrowheads="1"/>
            </p:cNvSpPr>
            <p:nvPr/>
          </p:nvSpPr>
          <p:spPr bwMode="gray">
            <a:xfrm>
              <a:off x="9338943" y="1946568"/>
              <a:ext cx="1863398"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defRPr/>
              </a:pPr>
              <a:r>
                <a:rPr lang="de-DE" b="1" noProof="1">
                  <a:solidFill>
                    <a:srgbClr val="000000"/>
                  </a:solidFill>
                  <a:cs typeface="Arial" charset="0"/>
                </a:rPr>
                <a:t>autonom</a:t>
              </a:r>
            </a:p>
          </p:txBody>
        </p:sp>
        <p:sp>
          <p:nvSpPr>
            <p:cNvPr id="31" name="Rectangle 5">
              <a:extLst>
                <a:ext uri="{FF2B5EF4-FFF2-40B4-BE49-F238E27FC236}">
                  <a16:creationId xmlns:a16="http://schemas.microsoft.com/office/drawing/2014/main" id="{77819BF7-FBCC-4555-8061-F16BD5C90B8C}"/>
                </a:ext>
              </a:extLst>
            </p:cNvPr>
            <p:cNvSpPr>
              <a:spLocks noChangeArrowheads="1"/>
            </p:cNvSpPr>
            <p:nvPr/>
          </p:nvSpPr>
          <p:spPr bwMode="gray">
            <a:xfrm>
              <a:off x="9338943" y="2306932"/>
              <a:ext cx="1863398" cy="3562112"/>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eigenständig, eigenverantwortlich</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in Bezug auf die Robotik: Funktion des Roboters und Ausführung von Befehlen ohne direkte externe Unterstützung</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Roboter-Autonomie kann je nach Einsatzgebiet variieren</a:t>
              </a:r>
            </a:p>
            <a:p>
              <a:pPr marL="190500" indent="-190500">
                <a:lnSpc>
                  <a:spcPct val="95000"/>
                </a:lnSpc>
                <a:spcAft>
                  <a:spcPts val="800"/>
                </a:spcAft>
                <a:buClr>
                  <a:srgbClr val="969696"/>
                </a:buClr>
                <a:buFont typeface="Wingdings" pitchFamily="2" charset="2"/>
                <a:buChar char="§"/>
                <a:defRPr/>
              </a:pPr>
              <a:endParaRPr lang="de-DE" altLang="en-US" dirty="0">
                <a:solidFill>
                  <a:srgbClr val="080808"/>
                </a:solidFill>
              </a:endParaRPr>
            </a:p>
          </p:txBody>
        </p:sp>
      </p:grpSp>
    </p:spTree>
    <p:extLst>
      <p:ext uri="{BB962C8B-B14F-4D97-AF65-F5344CB8AC3E}">
        <p14:creationId xmlns:p14="http://schemas.microsoft.com/office/powerpoint/2010/main" val="733050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Klassifikation von Robotern aufgrund der Standortbindung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52377" y="1212332"/>
            <a:ext cx="11414184" cy="537327"/>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150" b="1" dirty="0">
                <a:solidFill>
                  <a:prstClr val="black"/>
                </a:solidFill>
                <a:effectLst>
                  <a:innerShdw blurRad="76200" dist="25400" dir="13500000">
                    <a:prstClr val="black">
                      <a:alpha val="40000"/>
                    </a:prstClr>
                  </a:innerShdw>
                </a:effectLst>
              </a:rPr>
              <a:t>Technischer Begriff: autonome Roboter – mobil oder stationär</a:t>
            </a: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8</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grpSp>
        <p:nvGrpSpPr>
          <p:cNvPr id="4" name="Gruppieren 3">
            <a:extLst>
              <a:ext uri="{FF2B5EF4-FFF2-40B4-BE49-F238E27FC236}">
                <a16:creationId xmlns:a16="http://schemas.microsoft.com/office/drawing/2014/main" id="{E1EE4139-003A-4602-9648-1A3966A8CA26}"/>
              </a:ext>
            </a:extLst>
          </p:cNvPr>
          <p:cNvGrpSpPr/>
          <p:nvPr/>
        </p:nvGrpSpPr>
        <p:grpSpPr>
          <a:xfrm>
            <a:off x="333119" y="1946568"/>
            <a:ext cx="5555953" cy="3699100"/>
            <a:chOff x="333119" y="1946568"/>
            <a:chExt cx="8866285" cy="3699100"/>
          </a:xfrm>
        </p:grpSpPr>
        <p:sp>
          <p:nvSpPr>
            <p:cNvPr id="28" name="Rectangle 19">
              <a:extLst>
                <a:ext uri="{FF2B5EF4-FFF2-40B4-BE49-F238E27FC236}">
                  <a16:creationId xmlns:a16="http://schemas.microsoft.com/office/drawing/2014/main" id="{5A71301B-C5D5-481C-A044-57F8BA7A5C0A}"/>
                </a:ext>
              </a:extLst>
            </p:cNvPr>
            <p:cNvSpPr>
              <a:spLocks noChangeArrowheads="1"/>
            </p:cNvSpPr>
            <p:nvPr/>
          </p:nvSpPr>
          <p:spPr bwMode="gray">
            <a:xfrm>
              <a:off x="333119" y="1946568"/>
              <a:ext cx="8866285"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defRPr/>
              </a:pPr>
              <a:r>
                <a:rPr lang="de-DE" b="1" noProof="1">
                  <a:solidFill>
                    <a:srgbClr val="000000"/>
                  </a:solidFill>
                  <a:cs typeface="Arial" charset="0"/>
                </a:rPr>
                <a:t>mobil</a:t>
              </a:r>
            </a:p>
          </p:txBody>
        </p:sp>
        <p:sp>
          <p:nvSpPr>
            <p:cNvPr id="26" name="Rectangle 5">
              <a:extLst>
                <a:ext uri="{FF2B5EF4-FFF2-40B4-BE49-F238E27FC236}">
                  <a16:creationId xmlns:a16="http://schemas.microsoft.com/office/drawing/2014/main" id="{128CC45A-8D47-4B89-8D73-A8633479B4C8}"/>
                </a:ext>
              </a:extLst>
            </p:cNvPr>
            <p:cNvSpPr>
              <a:spLocks noChangeArrowheads="1"/>
            </p:cNvSpPr>
            <p:nvPr/>
          </p:nvSpPr>
          <p:spPr bwMode="gray">
            <a:xfrm>
              <a:off x="333119" y="2306931"/>
              <a:ext cx="8866285" cy="3338737"/>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bei Robotern, die Umgebung erkunden können und über Arten der Fortbewegung verfügen (Fahren, Laufen, Fliegen, Schwimmen…)</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unbegrenzter Arbeitsraum, der über Sensoren erkundet wird</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wenn vernetzt, dann drahtlos</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Betrieb über Akkus</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Beispiele: Laufroboter, Flugroboter, Unterwasserroboter…</a:t>
              </a:r>
            </a:p>
          </p:txBody>
        </p:sp>
      </p:grpSp>
      <p:sp>
        <p:nvSpPr>
          <p:cNvPr id="29" name="Textfeld 28">
            <a:extLst>
              <a:ext uri="{FF2B5EF4-FFF2-40B4-BE49-F238E27FC236}">
                <a16:creationId xmlns:a16="http://schemas.microsoft.com/office/drawing/2014/main" id="{A9B60CDE-C8C5-4803-9E72-6C122F38BAC8}"/>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vgl. </a:t>
            </a:r>
            <a:r>
              <a:rPr lang="de-DE" sz="1400" dirty="0" err="1">
                <a:solidFill>
                  <a:schemeClr val="bg1">
                    <a:lumMod val="50000"/>
                  </a:schemeClr>
                </a:solidFill>
              </a:rPr>
              <a:t>Oubatti</a:t>
            </a:r>
            <a:r>
              <a:rPr lang="de-DE" sz="1400" dirty="0">
                <a:solidFill>
                  <a:schemeClr val="bg1">
                    <a:lumMod val="50000"/>
                  </a:schemeClr>
                </a:solidFill>
              </a:rPr>
              <a:t> 2007, Wüst 2018</a:t>
            </a:r>
          </a:p>
          <a:p>
            <a:pPr algn="r"/>
            <a:endParaRPr lang="de-DE" sz="1400" dirty="0">
              <a:solidFill>
                <a:schemeClr val="bg1">
                  <a:lumMod val="50000"/>
                </a:schemeClr>
              </a:solidFill>
            </a:endParaRPr>
          </a:p>
        </p:txBody>
      </p:sp>
      <p:grpSp>
        <p:nvGrpSpPr>
          <p:cNvPr id="2" name="Gruppieren 1">
            <a:extLst>
              <a:ext uri="{FF2B5EF4-FFF2-40B4-BE49-F238E27FC236}">
                <a16:creationId xmlns:a16="http://schemas.microsoft.com/office/drawing/2014/main" id="{5CD0DF9A-FA21-415A-B8FA-83F6186F90BD}"/>
              </a:ext>
            </a:extLst>
          </p:cNvPr>
          <p:cNvGrpSpPr/>
          <p:nvPr/>
        </p:nvGrpSpPr>
        <p:grpSpPr>
          <a:xfrm>
            <a:off x="6088434" y="1946568"/>
            <a:ext cx="5555953" cy="3699100"/>
            <a:chOff x="9338943" y="1946568"/>
            <a:chExt cx="1863398" cy="3699100"/>
          </a:xfrm>
        </p:grpSpPr>
        <p:sp>
          <p:nvSpPr>
            <p:cNvPr id="30" name="Rectangle 19">
              <a:extLst>
                <a:ext uri="{FF2B5EF4-FFF2-40B4-BE49-F238E27FC236}">
                  <a16:creationId xmlns:a16="http://schemas.microsoft.com/office/drawing/2014/main" id="{3D5B425A-BDBE-4E4A-B7BF-E5B243292EA5}"/>
                </a:ext>
              </a:extLst>
            </p:cNvPr>
            <p:cNvSpPr>
              <a:spLocks noChangeArrowheads="1"/>
            </p:cNvSpPr>
            <p:nvPr/>
          </p:nvSpPr>
          <p:spPr bwMode="gray">
            <a:xfrm>
              <a:off x="9338943" y="1946568"/>
              <a:ext cx="1863398"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defRPr/>
              </a:pPr>
              <a:r>
                <a:rPr lang="de-DE" b="1" noProof="1">
                  <a:solidFill>
                    <a:srgbClr val="000000"/>
                  </a:solidFill>
                  <a:cs typeface="Arial" charset="0"/>
                </a:rPr>
                <a:t>stationär</a:t>
              </a:r>
            </a:p>
          </p:txBody>
        </p:sp>
        <p:sp>
          <p:nvSpPr>
            <p:cNvPr id="31" name="Rectangle 5">
              <a:extLst>
                <a:ext uri="{FF2B5EF4-FFF2-40B4-BE49-F238E27FC236}">
                  <a16:creationId xmlns:a16="http://schemas.microsoft.com/office/drawing/2014/main" id="{77819BF7-FBCC-4555-8061-F16BD5C90B8C}"/>
                </a:ext>
              </a:extLst>
            </p:cNvPr>
            <p:cNvSpPr>
              <a:spLocks noChangeArrowheads="1"/>
            </p:cNvSpPr>
            <p:nvPr/>
          </p:nvSpPr>
          <p:spPr bwMode="gray">
            <a:xfrm>
              <a:off x="9338943" y="2306932"/>
              <a:ext cx="1863398" cy="3338736"/>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bei Robotern, die an einem festen Standpunkt gebunden aufgerichtet und in Betrieb genommen werden, </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wegen Standortbindung i. d. R. an festen Arbeitsablauf eines Programms gebunden (Bsp.: Fertigungsstraße in der Automobilindustrie), begrenzter Arbeitsraum</a:t>
              </a:r>
            </a:p>
            <a:p>
              <a:pPr marL="190500" indent="-190500">
                <a:lnSpc>
                  <a:spcPct val="95000"/>
                </a:lnSpc>
                <a:spcAft>
                  <a:spcPts val="800"/>
                </a:spcAft>
                <a:buClr>
                  <a:srgbClr val="969696"/>
                </a:buClr>
                <a:buFont typeface="Wingdings" pitchFamily="2" charset="2"/>
                <a:buChar char="§"/>
                <a:defRPr/>
              </a:pPr>
              <a:r>
                <a:rPr lang="de-DE" altLang="en-US" dirty="0">
                  <a:solidFill>
                    <a:srgbClr val="080808"/>
                  </a:solidFill>
                </a:rPr>
                <a:t>i. d. R. Industrieroboter ohne Sensoren</a:t>
              </a:r>
            </a:p>
          </p:txBody>
        </p:sp>
      </p:grpSp>
    </p:spTree>
    <p:extLst>
      <p:ext uri="{BB962C8B-B14F-4D97-AF65-F5344CB8AC3E}">
        <p14:creationId xmlns:p14="http://schemas.microsoft.com/office/powerpoint/2010/main" val="2826142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1C9DBBC-2547-4DE6-BECA-4C6AA665589C}"/>
              </a:ext>
            </a:extLst>
          </p:cNvPr>
          <p:cNvGrpSpPr/>
          <p:nvPr/>
        </p:nvGrpSpPr>
        <p:grpSpPr>
          <a:xfrm>
            <a:off x="311271" y="141649"/>
            <a:ext cx="11554327" cy="924517"/>
            <a:chOff x="311271" y="141649"/>
            <a:chExt cx="11554327" cy="924517"/>
          </a:xfrm>
        </p:grpSpPr>
        <p:sp>
          <p:nvSpPr>
            <p:cNvPr id="16" name="Rectangle 6"/>
            <p:cNvSpPr>
              <a:spLocks noChangeArrowheads="1"/>
            </p:cNvSpPr>
            <p:nvPr/>
          </p:nvSpPr>
          <p:spPr bwMode="gray">
            <a:xfrm>
              <a:off x="311271" y="141649"/>
              <a:ext cx="11554327" cy="924517"/>
            </a:xfrm>
            <a:prstGeom prst="rect">
              <a:avLst/>
            </a:prstGeom>
            <a:solidFill>
              <a:srgbClr val="F9F9F9"/>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p>
              <a:pPr>
                <a:lnSpc>
                  <a:spcPct val="95000"/>
                </a:lnSpc>
                <a:spcAft>
                  <a:spcPts val="400"/>
                </a:spcAft>
                <a:buClr>
                  <a:srgbClr val="969696"/>
                </a:buClr>
              </a:pPr>
              <a:r>
                <a:rPr lang="de-DE" altLang="de-DE" sz="2300" noProof="1">
                  <a:solidFill>
                    <a:schemeClr val="tx1">
                      <a:lumMod val="75000"/>
                      <a:lumOff val="25000"/>
                    </a:schemeClr>
                  </a:solidFill>
                  <a:cs typeface="Arial" charset="0"/>
                </a:rPr>
                <a:t>   </a:t>
              </a:r>
              <a:r>
                <a:rPr lang="de-DE" altLang="de-DE" sz="2000" noProof="1">
                  <a:solidFill>
                    <a:schemeClr val="tx1">
                      <a:lumMod val="75000"/>
                      <a:lumOff val="25000"/>
                    </a:schemeClr>
                  </a:solidFill>
                  <a:cs typeface="Arial" charset="0"/>
                </a:rPr>
                <a:t>Roboter</a:t>
              </a:r>
              <a:endParaRPr lang="de-DE" altLang="de-DE" sz="2300" noProof="1">
                <a:solidFill>
                  <a:schemeClr val="tx1">
                    <a:lumMod val="75000"/>
                    <a:lumOff val="25000"/>
                  </a:schemeClr>
                </a:solidFill>
                <a:cs typeface="Arial" charset="0"/>
              </a:endParaRPr>
            </a:p>
            <a:p>
              <a:pPr>
                <a:lnSpc>
                  <a:spcPct val="95000"/>
                </a:lnSpc>
                <a:spcAft>
                  <a:spcPts val="400"/>
                </a:spcAft>
                <a:buClr>
                  <a:srgbClr val="969696"/>
                </a:buClr>
              </a:pPr>
              <a:r>
                <a:rPr lang="de-DE" altLang="de-DE" sz="2300" b="1" noProof="1">
                  <a:solidFill>
                    <a:schemeClr val="tx1">
                      <a:lumMod val="75000"/>
                      <a:lumOff val="25000"/>
                    </a:schemeClr>
                  </a:solidFill>
                </a:rPr>
                <a:t>   Anwendung</a:t>
              </a:r>
              <a:endParaRPr lang="de-DE" altLang="de-DE" sz="2300" noProof="1">
                <a:solidFill>
                  <a:schemeClr val="tx1">
                    <a:lumMod val="75000"/>
                    <a:lumOff val="25000"/>
                  </a:schemeClr>
                </a:solidFill>
                <a:cs typeface="Arial" charset="0"/>
              </a:endParaRPr>
            </a:p>
          </p:txBody>
        </p:sp>
        <p:cxnSp>
          <p:nvCxnSpPr>
            <p:cNvPr id="8" name="Gerader Verbinder 7">
              <a:extLst>
                <a:ext uri="{FF2B5EF4-FFF2-40B4-BE49-F238E27FC236}">
                  <a16:creationId xmlns:a16="http://schemas.microsoft.com/office/drawing/2014/main" id="{759F9718-6142-4DCC-87B3-2A6EA465D8C0}"/>
                </a:ext>
              </a:extLst>
            </p:cNvPr>
            <p:cNvCxnSpPr>
              <a:cxnSpLocks/>
            </p:cNvCxnSpPr>
            <p:nvPr/>
          </p:nvCxnSpPr>
          <p:spPr>
            <a:xfrm>
              <a:off x="311271" y="1053466"/>
              <a:ext cx="11554327" cy="0"/>
            </a:xfrm>
            <a:prstGeom prst="line">
              <a:avLst/>
            </a:prstGeom>
            <a:ln w="38100">
              <a:solidFill>
                <a:srgbClr val="094C74"/>
              </a:solidFill>
            </a:ln>
          </p:spPr>
          <p:style>
            <a:lnRef idx="1">
              <a:schemeClr val="accent1"/>
            </a:lnRef>
            <a:fillRef idx="0">
              <a:schemeClr val="accent1"/>
            </a:fillRef>
            <a:effectRef idx="0">
              <a:schemeClr val="accent1"/>
            </a:effectRef>
            <a:fontRef idx="minor">
              <a:schemeClr val="tx1"/>
            </a:fontRef>
          </p:style>
        </p:cxnSp>
      </p:grpSp>
      <p:sp>
        <p:nvSpPr>
          <p:cNvPr id="11" name="Textfeld 10"/>
          <p:cNvSpPr txBox="1"/>
          <p:nvPr/>
        </p:nvSpPr>
        <p:spPr>
          <a:xfrm>
            <a:off x="485567" y="1377733"/>
            <a:ext cx="11414184" cy="512294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000" b="1" dirty="0">
                <a:solidFill>
                  <a:prstClr val="black"/>
                </a:solidFill>
                <a:effectLst>
                  <a:innerShdw blurRad="76200" dist="25400" dir="13500000">
                    <a:prstClr val="black">
                      <a:alpha val="40000"/>
                    </a:prstClr>
                  </a:innerShdw>
                </a:effectLst>
              </a:rPr>
              <a:t>Interdisziplinäre Wissenschaft des Roboters: </a:t>
            </a:r>
          </a:p>
          <a:p>
            <a:pPr marL="800100" lvl="1" indent="-342900">
              <a:lnSpc>
                <a:spcPct val="150000"/>
              </a:lnSpc>
              <a:buFont typeface="Wingdings" panose="05000000000000000000" pitchFamily="2" charset="2"/>
              <a:buChar char="§"/>
            </a:pPr>
            <a:r>
              <a:rPr lang="de-DE" sz="2000" dirty="0">
                <a:solidFill>
                  <a:prstClr val="black"/>
                </a:solidFill>
                <a:effectLst>
                  <a:innerShdw blurRad="76200" dist="25400" dir="13500000">
                    <a:prstClr val="black">
                      <a:alpha val="40000"/>
                    </a:prstClr>
                  </a:innerShdw>
                </a:effectLst>
              </a:rPr>
              <a:t>Robotik, in verschiedensten Disziplinen vertreten (Informatik, Mathematik, KI, Kognitionswissenschaft, Psychologie,…)</a:t>
            </a:r>
          </a:p>
          <a:p>
            <a:pPr marL="800100" lvl="1" indent="-342900">
              <a:lnSpc>
                <a:spcPct val="150000"/>
              </a:lnSpc>
              <a:buFont typeface="Wingdings" panose="05000000000000000000" pitchFamily="2" charset="2"/>
              <a:buChar char="§"/>
            </a:pPr>
            <a:endParaRPr lang="de-DE" sz="2000" dirty="0">
              <a:solidFill>
                <a:prstClr val="black"/>
              </a:solidFill>
              <a:effectLst>
                <a:innerShdw blurRad="76200" dist="25400" dir="13500000">
                  <a:prstClr val="black">
                    <a:alpha val="40000"/>
                  </a:prstClr>
                </a:innerShdw>
              </a:effectLst>
            </a:endParaRPr>
          </a:p>
          <a:p>
            <a:pPr marL="342900" indent="-342900">
              <a:lnSpc>
                <a:spcPct val="150000"/>
              </a:lnSpc>
              <a:buFont typeface="Wingdings" panose="05000000000000000000" pitchFamily="2" charset="2"/>
              <a:buChar char="§"/>
            </a:pPr>
            <a:r>
              <a:rPr lang="de-DE" sz="2000" b="1" dirty="0">
                <a:solidFill>
                  <a:prstClr val="black"/>
                </a:solidFill>
                <a:effectLst>
                  <a:innerShdw blurRad="76200" dist="25400" dir="13500000">
                    <a:prstClr val="black">
                      <a:alpha val="40000"/>
                    </a:prstClr>
                  </a:innerShdw>
                </a:effectLst>
              </a:rPr>
              <a:t>Ethikbezogene Regularien</a:t>
            </a:r>
          </a:p>
          <a:p>
            <a:pPr marL="914400" lvl="1" indent="-457200">
              <a:lnSpc>
                <a:spcPct val="150000"/>
              </a:lnSpc>
              <a:buAutoNum type="arabicPeriod"/>
            </a:pPr>
            <a:r>
              <a:rPr lang="de-DE" sz="2000" dirty="0">
                <a:solidFill>
                  <a:prstClr val="black"/>
                </a:solidFill>
                <a:effectLst>
                  <a:innerShdw blurRad="76200" dist="25400" dir="13500000">
                    <a:prstClr val="black">
                      <a:alpha val="40000"/>
                    </a:prstClr>
                  </a:innerShdw>
                </a:effectLst>
              </a:rPr>
              <a:t>Ein Roboter darf keinen Menschen verletzen.</a:t>
            </a:r>
          </a:p>
          <a:p>
            <a:pPr marL="914400" lvl="1" indent="-457200">
              <a:lnSpc>
                <a:spcPct val="150000"/>
              </a:lnSpc>
              <a:buAutoNum type="arabicPeriod"/>
            </a:pPr>
            <a:r>
              <a:rPr lang="de-DE" sz="2000" dirty="0">
                <a:solidFill>
                  <a:prstClr val="black"/>
                </a:solidFill>
                <a:effectLst>
                  <a:innerShdw blurRad="76200" dist="25400" dir="13500000">
                    <a:prstClr val="black">
                      <a:alpha val="40000"/>
                    </a:prstClr>
                  </a:innerShdw>
                </a:effectLst>
              </a:rPr>
              <a:t>Ein Roboter muss den Anweisungen gehorchen, die ihm von Menschen bspw. per Coding gegeben werden. Widerspricht eine Anweisung der ersten Regel, darf sie nicht ausgeführt werden.</a:t>
            </a:r>
          </a:p>
          <a:p>
            <a:pPr marL="914400" lvl="1" indent="-457200">
              <a:lnSpc>
                <a:spcPct val="150000"/>
              </a:lnSpc>
              <a:buAutoNum type="arabicPeriod"/>
            </a:pPr>
            <a:r>
              <a:rPr lang="de-DE" sz="2000" dirty="0">
                <a:solidFill>
                  <a:prstClr val="black"/>
                </a:solidFill>
                <a:effectLst>
                  <a:innerShdw blurRad="76200" dist="25400" dir="13500000">
                    <a:prstClr val="black">
                      <a:alpha val="40000"/>
                    </a:prstClr>
                  </a:innerShdw>
                </a:effectLst>
              </a:rPr>
              <a:t>Ein Roboter muss seine eigene Existenz so lange zu sichern versuchen, wie dies nicht der ersten oder zweiten Regel widerspricht. </a:t>
            </a:r>
          </a:p>
          <a:p>
            <a:pPr marL="342900" indent="-342900">
              <a:lnSpc>
                <a:spcPct val="150000"/>
              </a:lnSpc>
              <a:buFont typeface="Wingdings" panose="05000000000000000000" pitchFamily="2" charset="2"/>
              <a:buChar char="§"/>
            </a:pPr>
            <a:endParaRPr lang="de-DE" sz="2000" dirty="0">
              <a:solidFill>
                <a:prstClr val="black"/>
              </a:solidFill>
              <a:effectLst>
                <a:innerShdw blurRad="76200" dist="25400" dir="13500000">
                  <a:prstClr val="black">
                    <a:alpha val="40000"/>
                  </a:prstClr>
                </a:innerShdw>
              </a:effectLst>
            </a:endParaRPr>
          </a:p>
        </p:txBody>
      </p:sp>
      <p:sp>
        <p:nvSpPr>
          <p:cNvPr id="3" name="Foliennummernplatzhalter 2">
            <a:extLst>
              <a:ext uri="{FF2B5EF4-FFF2-40B4-BE49-F238E27FC236}">
                <a16:creationId xmlns:a16="http://schemas.microsoft.com/office/drawing/2014/main" id="{4DC22994-7FCC-490B-9D3B-DBF3CA6007C1}"/>
              </a:ext>
            </a:extLst>
          </p:cNvPr>
          <p:cNvSpPr>
            <a:spLocks noGrp="1"/>
          </p:cNvSpPr>
          <p:nvPr>
            <p:ph type="sldNum" sz="quarter" idx="16"/>
          </p:nvPr>
        </p:nvSpPr>
        <p:spPr/>
        <p:txBody>
          <a:bodyPr/>
          <a:lstStyle/>
          <a:p>
            <a:fld id="{9DC1E638-3F78-4E0D-883A-B278700C48C0}" type="slidenum">
              <a:rPr lang="de-DE" smtClean="0"/>
              <a:pPr/>
              <a:t>9</a:t>
            </a:fld>
            <a:endParaRPr lang="de-DE" dirty="0"/>
          </a:p>
        </p:txBody>
      </p:sp>
      <p:pic>
        <p:nvPicPr>
          <p:cNvPr id="15" name="Grafik 14" descr="Roboter">
            <a:extLst>
              <a:ext uri="{FF2B5EF4-FFF2-40B4-BE49-F238E27FC236}">
                <a16:creationId xmlns:a16="http://schemas.microsoft.com/office/drawing/2014/main" id="{CF37C4A0-6D63-45CD-9D3D-2626F33C8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1396" y="307300"/>
            <a:ext cx="600000" cy="600000"/>
          </a:xfrm>
          <a:prstGeom prst="rect">
            <a:avLst/>
          </a:prstGeom>
        </p:spPr>
      </p:pic>
      <p:pic>
        <p:nvPicPr>
          <p:cNvPr id="17" name="Grafik 16" descr="Kopf mit Zahnrädern">
            <a:extLst>
              <a:ext uri="{FF2B5EF4-FFF2-40B4-BE49-F238E27FC236}">
                <a16:creationId xmlns:a16="http://schemas.microsoft.com/office/drawing/2014/main" id="{9B10CAE8-B0F9-4CBE-AEE3-2E054E1E4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340" y="356545"/>
            <a:ext cx="600000" cy="600000"/>
          </a:xfrm>
          <a:prstGeom prst="rect">
            <a:avLst/>
          </a:prstGeom>
        </p:spPr>
      </p:pic>
      <p:pic>
        <p:nvPicPr>
          <p:cNvPr id="18" name="Grafik 17" descr="Person mit Idee">
            <a:extLst>
              <a:ext uri="{FF2B5EF4-FFF2-40B4-BE49-F238E27FC236}">
                <a16:creationId xmlns:a16="http://schemas.microsoft.com/office/drawing/2014/main" id="{38DF5F18-3A8F-4B6A-8F57-590B490313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1375" y="307300"/>
            <a:ext cx="600000" cy="600000"/>
          </a:xfrm>
          <a:prstGeom prst="rect">
            <a:avLst/>
          </a:prstGeom>
        </p:spPr>
      </p:pic>
      <p:pic>
        <p:nvPicPr>
          <p:cNvPr id="19" name="Grafik 18" descr="Kreise mit Pfeilen">
            <a:extLst>
              <a:ext uri="{FF2B5EF4-FFF2-40B4-BE49-F238E27FC236}">
                <a16:creationId xmlns:a16="http://schemas.microsoft.com/office/drawing/2014/main" id="{EF95CEE2-10E7-4F72-BD6F-D4C1DC801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1434" y="326162"/>
            <a:ext cx="600000" cy="600000"/>
          </a:xfrm>
          <a:prstGeom prst="rect">
            <a:avLst/>
          </a:prstGeom>
        </p:spPr>
      </p:pic>
      <p:pic>
        <p:nvPicPr>
          <p:cNvPr id="20" name="Grafik 19" descr="Netzplandiagramm">
            <a:extLst>
              <a:ext uri="{FF2B5EF4-FFF2-40B4-BE49-F238E27FC236}">
                <a16:creationId xmlns:a16="http://schemas.microsoft.com/office/drawing/2014/main" id="{BA3C1AD3-02BC-4CF3-B3F9-D7F00BAAAB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9338943" y="326161"/>
            <a:ext cx="600000" cy="600000"/>
          </a:xfrm>
          <a:prstGeom prst="rect">
            <a:avLst/>
          </a:prstGeom>
        </p:spPr>
      </p:pic>
      <p:sp>
        <p:nvSpPr>
          <p:cNvPr id="29" name="Textfeld 28">
            <a:extLst>
              <a:ext uri="{FF2B5EF4-FFF2-40B4-BE49-F238E27FC236}">
                <a16:creationId xmlns:a16="http://schemas.microsoft.com/office/drawing/2014/main" id="{A9B60CDE-C8C5-4803-9E72-6C122F38BAC8}"/>
              </a:ext>
            </a:extLst>
          </p:cNvPr>
          <p:cNvSpPr txBox="1"/>
          <p:nvPr/>
        </p:nvSpPr>
        <p:spPr>
          <a:xfrm>
            <a:off x="9066641" y="5996349"/>
            <a:ext cx="2865863" cy="523220"/>
          </a:xfrm>
          <a:prstGeom prst="rect">
            <a:avLst/>
          </a:prstGeom>
          <a:noFill/>
        </p:spPr>
        <p:txBody>
          <a:bodyPr wrap="square" rtlCol="0">
            <a:spAutoFit/>
          </a:bodyPr>
          <a:lstStyle/>
          <a:p>
            <a:pPr algn="r"/>
            <a:r>
              <a:rPr lang="de-DE" sz="1400" dirty="0">
                <a:solidFill>
                  <a:schemeClr val="bg1">
                    <a:lumMod val="50000"/>
                  </a:schemeClr>
                </a:solidFill>
              </a:rPr>
              <a:t>in Anlehnung an </a:t>
            </a:r>
            <a:r>
              <a:rPr lang="de-DE" sz="1400" dirty="0" err="1">
                <a:solidFill>
                  <a:schemeClr val="bg1">
                    <a:lumMod val="50000"/>
                  </a:schemeClr>
                </a:solidFill>
              </a:rPr>
              <a:t>Oubatti</a:t>
            </a:r>
            <a:r>
              <a:rPr lang="de-DE" sz="1400" dirty="0">
                <a:solidFill>
                  <a:schemeClr val="bg1">
                    <a:lumMod val="50000"/>
                  </a:schemeClr>
                </a:solidFill>
              </a:rPr>
              <a:t> 2007</a:t>
            </a:r>
          </a:p>
          <a:p>
            <a:pPr algn="r"/>
            <a:r>
              <a:rPr lang="de-DE" sz="1400" dirty="0">
                <a:solidFill>
                  <a:schemeClr val="bg1">
                    <a:lumMod val="50000"/>
                  </a:schemeClr>
                </a:solidFill>
              </a:rPr>
              <a:t>zurückgehend auf Issac </a:t>
            </a:r>
            <a:r>
              <a:rPr lang="de-DE" sz="1400" dirty="0" err="1">
                <a:solidFill>
                  <a:schemeClr val="bg1">
                    <a:lumMod val="50000"/>
                  </a:schemeClr>
                </a:solidFill>
              </a:rPr>
              <a:t>Asimaov</a:t>
            </a:r>
            <a:endParaRPr lang="de-DE" sz="1400" dirty="0">
              <a:solidFill>
                <a:schemeClr val="bg1">
                  <a:lumMod val="50000"/>
                </a:schemeClr>
              </a:solidFill>
            </a:endParaRPr>
          </a:p>
        </p:txBody>
      </p:sp>
    </p:spTree>
    <p:extLst>
      <p:ext uri="{BB962C8B-B14F-4D97-AF65-F5344CB8AC3E}">
        <p14:creationId xmlns:p14="http://schemas.microsoft.com/office/powerpoint/2010/main" val="1691798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arissa-Design">
  <a:themeElements>
    <a:clrScheme name="Benutzerdefiniert 9">
      <a:dk1>
        <a:sysClr val="windowText" lastClr="000000"/>
      </a:dk1>
      <a:lt1>
        <a:sysClr val="window" lastClr="FFFFFF"/>
      </a:lt1>
      <a:dk2>
        <a:srgbClr val="303030"/>
      </a:dk2>
      <a:lt2>
        <a:srgbClr val="DEDEE0"/>
      </a:lt2>
      <a:accent1>
        <a:srgbClr val="AD0101"/>
      </a:accent1>
      <a:accent2>
        <a:srgbClr val="A20000"/>
      </a:accent2>
      <a:accent3>
        <a:srgbClr val="7A0000"/>
      </a:accent3>
      <a:accent4>
        <a:srgbClr val="9E0000"/>
      </a:accent4>
      <a:accent5>
        <a:srgbClr val="800000"/>
      </a:accent5>
      <a:accent6>
        <a:srgbClr val="580A00"/>
      </a:accent6>
      <a:hlink>
        <a:srgbClr val="3F3F3F"/>
      </a:hlink>
      <a:folHlink>
        <a:srgbClr val="3F3F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6288</Words>
  <Application>Microsoft Office PowerPoint</Application>
  <PresentationFormat>Benutzerdefiniert</PresentationFormat>
  <Paragraphs>790</Paragraphs>
  <Slides>65</Slides>
  <Notes>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65</vt:i4>
      </vt:variant>
    </vt:vector>
  </HeadingPairs>
  <TitlesOfParts>
    <vt:vector size="74" baseType="lpstr">
      <vt:lpstr>Arial</vt:lpstr>
      <vt:lpstr>Calibri</vt:lpstr>
      <vt:lpstr>Noto Sans</vt:lpstr>
      <vt:lpstr>Open Sans</vt:lpstr>
      <vt:lpstr>Symbol</vt:lpstr>
      <vt:lpstr>Verdana</vt:lpstr>
      <vt:lpstr>Wingdings</vt:lpstr>
      <vt:lpstr>Larissa-Design</vt:lpstr>
      <vt:lpstr>Document</vt:lpstr>
      <vt:lpstr>PowerPoint-Präsentation</vt:lpstr>
      <vt:lpstr>PowerPoint-Präsentation</vt:lpstr>
      <vt:lpstr>PowerPoint-Präsentation</vt:lpstr>
      <vt:lpstr>Inhaltsverzeichnis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Base>www.presentationload.com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dc:title>
  <dc:creator>Fehrmann, Raphael</dc:creator>
  <cp:lastModifiedBy>Fehrmann, Raphael</cp:lastModifiedBy>
  <cp:revision>116</cp:revision>
  <dcterms:created xsi:type="dcterms:W3CDTF">2010-05-21T10:35:54Z</dcterms:created>
  <dcterms:modified xsi:type="dcterms:W3CDTF">2020-07-08T11:00:26Z</dcterms:modified>
</cp:coreProperties>
</file>