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402" r:id="rId2"/>
    <p:sldId id="401" r:id="rId3"/>
    <p:sldId id="408" r:id="rId4"/>
    <p:sldId id="919" r:id="rId5"/>
    <p:sldId id="986" r:id="rId6"/>
    <p:sldId id="945" r:id="rId7"/>
    <p:sldId id="914" r:id="rId8"/>
    <p:sldId id="940" r:id="rId9"/>
    <p:sldId id="941" r:id="rId10"/>
    <p:sldId id="947" r:id="rId11"/>
    <p:sldId id="948" r:id="rId12"/>
    <p:sldId id="952" r:id="rId13"/>
    <p:sldId id="953" r:id="rId14"/>
    <p:sldId id="955" r:id="rId15"/>
    <p:sldId id="956" r:id="rId16"/>
    <p:sldId id="957" r:id="rId17"/>
    <p:sldId id="949" r:id="rId18"/>
    <p:sldId id="950" r:id="rId19"/>
    <p:sldId id="981" r:id="rId20"/>
    <p:sldId id="958" r:id="rId21"/>
    <p:sldId id="959" r:id="rId22"/>
    <p:sldId id="982" r:id="rId23"/>
    <p:sldId id="961" r:id="rId24"/>
    <p:sldId id="962" r:id="rId25"/>
    <p:sldId id="963" r:id="rId26"/>
    <p:sldId id="965" r:id="rId27"/>
    <p:sldId id="964" r:id="rId28"/>
    <p:sldId id="966" r:id="rId29"/>
    <p:sldId id="971" r:id="rId30"/>
    <p:sldId id="938" r:id="rId31"/>
    <p:sldId id="970" r:id="rId32"/>
    <p:sldId id="985" r:id="rId33"/>
    <p:sldId id="946" r:id="rId34"/>
    <p:sldId id="969" r:id="rId35"/>
    <p:sldId id="934" r:id="rId36"/>
    <p:sldId id="916" r:id="rId37"/>
    <p:sldId id="915" r:id="rId38"/>
    <p:sldId id="967" r:id="rId39"/>
    <p:sldId id="973" r:id="rId40"/>
    <p:sldId id="974" r:id="rId41"/>
    <p:sldId id="975" r:id="rId42"/>
    <p:sldId id="987" r:id="rId43"/>
    <p:sldId id="979" r:id="rId44"/>
    <p:sldId id="980" r:id="rId45"/>
    <p:sldId id="935" r:id="rId46"/>
    <p:sldId id="972" r:id="rId47"/>
    <p:sldId id="936" r:id="rId48"/>
    <p:sldId id="977" r:id="rId49"/>
    <p:sldId id="983" r:id="rId50"/>
    <p:sldId id="978" r:id="rId51"/>
    <p:sldId id="929" r:id="rId52"/>
    <p:sldId id="469" r:id="rId53"/>
    <p:sldId id="984" r:id="rId54"/>
    <p:sldId id="478" r:id="rId55"/>
    <p:sldId id="988" r:id="rId56"/>
    <p:sldId id="989" r:id="rId57"/>
    <p:sldId id="911" r:id="rId58"/>
    <p:sldId id="427" r:id="rId59"/>
  </p:sldIdLst>
  <p:sldSz cx="12190413" cy="6858000"/>
  <p:notesSz cx="6669088" cy="9926638"/>
  <p:custDataLst>
    <p:tags r:id="rId6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47AA5B8-A52F-4475-85B6-BE359D2360CD}">
          <p14:sldIdLst>
            <p14:sldId id="402"/>
            <p14:sldId id="401"/>
            <p14:sldId id="408"/>
          </p14:sldIdLst>
        </p14:section>
        <p14:section name="Impuls" id="{A927CF68-5EF1-4E77-AB99-DDD835F8C0BD}">
          <p14:sldIdLst>
            <p14:sldId id="919"/>
            <p14:sldId id="986"/>
            <p14:sldId id="945"/>
          </p14:sldIdLst>
        </p14:section>
        <p14:section name="Kurzpräsentation" id="{0199723B-799D-49A9-93C7-BE0EEC9B6134}">
          <p14:sldIdLst>
            <p14:sldId id="914"/>
            <p14:sldId id="940"/>
            <p14:sldId id="941"/>
            <p14:sldId id="947"/>
            <p14:sldId id="948"/>
            <p14:sldId id="952"/>
            <p14:sldId id="953"/>
            <p14:sldId id="955"/>
            <p14:sldId id="956"/>
            <p14:sldId id="957"/>
            <p14:sldId id="949"/>
            <p14:sldId id="950"/>
            <p14:sldId id="981"/>
            <p14:sldId id="958"/>
            <p14:sldId id="959"/>
            <p14:sldId id="982"/>
            <p14:sldId id="961"/>
            <p14:sldId id="962"/>
            <p14:sldId id="963"/>
            <p14:sldId id="965"/>
            <p14:sldId id="964"/>
            <p14:sldId id="966"/>
            <p14:sldId id="971"/>
            <p14:sldId id="938"/>
            <p14:sldId id="970"/>
            <p14:sldId id="985"/>
            <p14:sldId id="946"/>
            <p14:sldId id="969"/>
            <p14:sldId id="934"/>
            <p14:sldId id="916"/>
          </p14:sldIdLst>
        </p14:section>
        <p14:section name="Stationsarbeit" id="{1D8627F0-5B18-47CF-B068-EEFF9F85FC9F}">
          <p14:sldIdLst>
            <p14:sldId id="915"/>
          </p14:sldIdLst>
        </p14:section>
        <p14:section name="Didaktik, Abschluss" id="{F97CD215-40C2-4A96-98F6-3834FE1D2D10}">
          <p14:sldIdLst>
            <p14:sldId id="967"/>
            <p14:sldId id="973"/>
            <p14:sldId id="974"/>
            <p14:sldId id="975"/>
            <p14:sldId id="987"/>
            <p14:sldId id="979"/>
            <p14:sldId id="980"/>
            <p14:sldId id="935"/>
            <p14:sldId id="972"/>
            <p14:sldId id="936"/>
            <p14:sldId id="977"/>
            <p14:sldId id="983"/>
            <p14:sldId id="978"/>
            <p14:sldId id="929"/>
            <p14:sldId id="469"/>
            <p14:sldId id="984"/>
            <p14:sldId id="478"/>
            <p14:sldId id="988"/>
            <p14:sldId id="989"/>
            <p14:sldId id="911"/>
            <p14:sldId id="4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668"/>
    <a:srgbClr val="66A300"/>
    <a:srgbClr val="094C74"/>
    <a:srgbClr val="C9C9C9"/>
    <a:srgbClr val="71AE0C"/>
    <a:srgbClr val="B49DBC"/>
    <a:srgbClr val="006E89"/>
    <a:srgbClr val="F9F9F9"/>
    <a:srgbClr val="AFAFAF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8818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438" y="10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08.07.2020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CEB38-DA38-4F43-AFB8-94FE45CA58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71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37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17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de" TargetMode="External"/><Relationship Id="rId2" Type="http://schemas.openxmlformats.org/officeDocument/2006/relationships/hyperlink" Target="https://www.uni-muenster.de/Lernroboter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und Inhaltsverz ohne Fußze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99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 Foli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E67A3C7-CCB7-4FE4-8447-BC2D6A82E406}" type="datetime1">
              <a:rPr lang="de-DE" smtClean="0"/>
              <a:t>08.07.2020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Dies ist ein Test!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2"/>
          <p:cNvSpPr>
            <a:spLocks noGrp="1"/>
          </p:cNvSpPr>
          <p:nvPr>
            <p:ph idx="1"/>
          </p:nvPr>
        </p:nvSpPr>
        <p:spPr>
          <a:xfrm>
            <a:off x="323847" y="1392964"/>
            <a:ext cx="11542714" cy="48283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8ABD73E-93FA-43A3-9AC9-F0F2CA78E5E1}"/>
              </a:ext>
            </a:extLst>
          </p:cNvPr>
          <p:cNvGrpSpPr/>
          <p:nvPr userDrawn="1"/>
        </p:nvGrpSpPr>
        <p:grpSpPr>
          <a:xfrm>
            <a:off x="95675" y="6530448"/>
            <a:ext cx="3090870" cy="276999"/>
            <a:chOff x="455175" y="6001419"/>
            <a:chExt cx="3090870" cy="276999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4A1D3BD7-C657-485A-9F29-5F4FFC5212CE}"/>
                </a:ext>
              </a:extLst>
            </p:cNvPr>
            <p:cNvSpPr/>
            <p:nvPr/>
          </p:nvSpPr>
          <p:spPr>
            <a:xfrm>
              <a:off x="1124241" y="6001419"/>
              <a:ext cx="24218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Dieser Foliensatz von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Raphael Fehrmann und Horst </a:t>
              </a:r>
              <a:r>
                <a:rPr lang="de-DE" alt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Zeinz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ist lizenziert unter der Lizenz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CC-BY-4.0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, Zitationsvorschlag s. Coverfolie.</a:t>
              </a:r>
              <a:endParaRPr lang="de-DE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8BB25666-ED94-4E9C-99F0-50588CE8A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175" y="6026696"/>
              <a:ext cx="669066" cy="23521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-für-Grafikvorl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56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744" y="238540"/>
            <a:ext cx="11327981" cy="61645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7CE-2897-4AD6-BFF6-B521C76E35CC}" type="datetime1">
              <a:rPr lang="de-DE" smtClean="0"/>
              <a:t>08.07.2020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744" y="854995"/>
            <a:ext cx="11326925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7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2668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99F69B-0126-4324-8032-D1EEE2ADB63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Dies ist ein Test!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9859796" y="6125890"/>
            <a:ext cx="2005803" cy="360000"/>
            <a:chOff x="6687343" y="6125890"/>
            <a:chExt cx="2005803" cy="360000"/>
          </a:xfrm>
        </p:grpSpPr>
        <p:sp>
          <p:nvSpPr>
            <p:cNvPr id="8" name="Datumsplatzhalter 4"/>
            <p:cNvSpPr txBox="1">
              <a:spLocks/>
            </p:cNvSpPr>
            <p:nvPr userDrawn="1"/>
          </p:nvSpPr>
          <p:spPr>
            <a:xfrm>
              <a:off x="6687343" y="6125890"/>
              <a:ext cx="2005803" cy="360000"/>
            </a:xfrm>
            <a:prstGeom prst="rect">
              <a:avLst/>
            </a:prstGeom>
            <a:noFill/>
            <a:ln>
              <a:noFill/>
            </a:ln>
            <a:effectLst>
              <a:outerShdw blurRad="2413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lIns="432000" rIns="0" anchor="ctr"/>
            <a:lstStyle>
              <a:defPPr>
                <a:defRPr lang="de-DE"/>
              </a:defPPr>
              <a:lvl1pPr algn="ctr">
                <a:defRPr sz="2000">
                  <a:solidFill>
                    <a:schemeClr val="bg1"/>
                  </a:solidFill>
                </a:defRPr>
              </a:lvl1pPr>
            </a:lstStyle>
            <a:p>
              <a:r>
                <a:rPr lang="en-US" sz="1200" kern="1000" spc="200" dirty="0">
                  <a:solidFill>
                    <a:prstClr val="white">
                      <a:lumMod val="65000"/>
                    </a:prstClr>
                  </a:solidFill>
                </a:rPr>
                <a:t>Universitäts </a:t>
              </a:r>
              <a:r>
                <a:rPr lang="en-US" sz="1200" b="1" kern="1000" spc="200" dirty="0">
                  <a:solidFill>
                    <a:prstClr val="white">
                      <a:lumMod val="65000"/>
                    </a:prstClr>
                  </a:solidFill>
                </a:rPr>
                <a:t>LOGO</a:t>
              </a: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6840193" y="6178613"/>
              <a:ext cx="189516" cy="255453"/>
              <a:chOff x="4967288" y="2282825"/>
              <a:chExt cx="2259012" cy="2284413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6389688" y="2341563"/>
                <a:ext cx="836612" cy="2225675"/>
              </a:xfrm>
              <a:custGeom>
                <a:avLst/>
                <a:gdLst>
                  <a:gd name="T0" fmla="*/ 0 w 527"/>
                  <a:gd name="T1" fmla="*/ 461 h 1402"/>
                  <a:gd name="T2" fmla="*/ 522 w 527"/>
                  <a:gd name="T3" fmla="*/ 0 h 1402"/>
                  <a:gd name="T4" fmla="*/ 527 w 527"/>
                  <a:gd name="T5" fmla="*/ 804 h 1402"/>
                  <a:gd name="T6" fmla="*/ 137 w 527"/>
                  <a:gd name="T7" fmla="*/ 1402 h 1402"/>
                  <a:gd name="T8" fmla="*/ 0 w 527"/>
                  <a:gd name="T9" fmla="*/ 461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" h="1402">
                    <a:moveTo>
                      <a:pt x="0" y="461"/>
                    </a:moveTo>
                    <a:lnTo>
                      <a:pt x="522" y="0"/>
                    </a:lnTo>
                    <a:lnTo>
                      <a:pt x="527" y="804"/>
                    </a:lnTo>
                    <a:lnTo>
                      <a:pt x="137" y="1402"/>
                    </a:lnTo>
                    <a:lnTo>
                      <a:pt x="0" y="461"/>
                    </a:lnTo>
                    <a:close/>
                  </a:path>
                </a:pathLst>
              </a:custGeom>
              <a:gradFill>
                <a:gsLst>
                  <a:gs pos="0">
                    <a:srgbClr val="C8C8C8"/>
                  </a:gs>
                  <a:gs pos="100000">
                    <a:srgbClr val="969696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4967288" y="2282825"/>
                <a:ext cx="2251075" cy="790575"/>
              </a:xfrm>
              <a:custGeom>
                <a:avLst/>
                <a:gdLst>
                  <a:gd name="T0" fmla="*/ 0 w 1418"/>
                  <a:gd name="T1" fmla="*/ 328 h 498"/>
                  <a:gd name="T2" fmla="*/ 631 w 1418"/>
                  <a:gd name="T3" fmla="*/ 0 h 498"/>
                  <a:gd name="T4" fmla="*/ 1418 w 1418"/>
                  <a:gd name="T5" fmla="*/ 37 h 498"/>
                  <a:gd name="T6" fmla="*/ 896 w 1418"/>
                  <a:gd name="T7" fmla="*/ 498 h 498"/>
                  <a:gd name="T8" fmla="*/ 0 w 1418"/>
                  <a:gd name="T9" fmla="*/ 32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8" h="498">
                    <a:moveTo>
                      <a:pt x="0" y="328"/>
                    </a:moveTo>
                    <a:lnTo>
                      <a:pt x="631" y="0"/>
                    </a:lnTo>
                    <a:lnTo>
                      <a:pt x="1418" y="37"/>
                    </a:lnTo>
                    <a:lnTo>
                      <a:pt x="896" y="498"/>
                    </a:lnTo>
                    <a:lnTo>
                      <a:pt x="0" y="328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4967288" y="2803525"/>
                <a:ext cx="1639887" cy="1763713"/>
              </a:xfrm>
              <a:custGeom>
                <a:avLst/>
                <a:gdLst>
                  <a:gd name="T0" fmla="*/ 896 w 1033"/>
                  <a:gd name="T1" fmla="*/ 170 h 1111"/>
                  <a:gd name="T2" fmla="*/ 1033 w 1033"/>
                  <a:gd name="T3" fmla="*/ 1111 h 1111"/>
                  <a:gd name="T4" fmla="*/ 286 w 1033"/>
                  <a:gd name="T5" fmla="*/ 780 h 1111"/>
                  <a:gd name="T6" fmla="*/ 0 w 1033"/>
                  <a:gd name="T7" fmla="*/ 0 h 1111"/>
                  <a:gd name="T8" fmla="*/ 896 w 1033"/>
                  <a:gd name="T9" fmla="*/ 17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3" h="1111">
                    <a:moveTo>
                      <a:pt x="896" y="170"/>
                    </a:moveTo>
                    <a:lnTo>
                      <a:pt x="1033" y="1111"/>
                    </a:lnTo>
                    <a:lnTo>
                      <a:pt x="286" y="780"/>
                    </a:lnTo>
                    <a:lnTo>
                      <a:pt x="0" y="0"/>
                    </a:lnTo>
                    <a:lnTo>
                      <a:pt x="896" y="17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051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B92B-8226-4421-B061-83177E0B604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Dies ist ein Test!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1" y="2017714"/>
            <a:ext cx="12190412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E88B6-FA5A-4C3D-ADFA-9AE1990D2B70}" type="datetime1">
              <a:rPr lang="de-DE" smtClean="0"/>
              <a:t>08.07.2020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 Test!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muenster.de/Lernroboter/seminar/" TargetMode="External"/><Relationship Id="rId3" Type="http://schemas.openxmlformats.org/officeDocument/2006/relationships/hyperlink" Target="https://www.uni-muenster.de/Foerderer/foerderprojekte.html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://www.creativecommons.org/licenses/by/4.0/deed.de" TargetMode="External"/><Relationship Id="rId4" Type="http://schemas.openxmlformats.org/officeDocument/2006/relationships/image" Target="../media/image2.gif"/><Relationship Id="rId9" Type="http://schemas.openxmlformats.org/officeDocument/2006/relationships/hyperlink" Target="https://creativecommons.org/licenses/by/4.0/deed.de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4.jp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4.jp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4.jp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4.jp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4.jpg"/><Relationship Id="rId5" Type="http://schemas.openxmlformats.org/officeDocument/2006/relationships/image" Target="../media/image11.sv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4.jpg"/><Relationship Id="rId5" Type="http://schemas.openxmlformats.org/officeDocument/2006/relationships/image" Target="../media/image11.sv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0.png"/><Relationship Id="rId5" Type="http://schemas.openxmlformats.org/officeDocument/2006/relationships/image" Target="../media/image11.svg"/><Relationship Id="rId10" Type="http://schemas.openxmlformats.org/officeDocument/2006/relationships/image" Target="../media/image24.jp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nbn-resolving.org/urn:nbn:de:hbz:6-66119584426" TargetMode="External"/><Relationship Id="rId5" Type="http://schemas.openxmlformats.org/officeDocument/2006/relationships/image" Target="../media/image11.svg"/><Relationship Id="rId10" Type="http://schemas.openxmlformats.org/officeDocument/2006/relationships/hyperlink" Target="https://creativecommons.org/licenses/by-sa/4.0/deed.de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image" Target="../media/image22.png"/><Relationship Id="rId16" Type="http://schemas.openxmlformats.org/officeDocument/2006/relationships/image" Target="../media/image3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3.png"/><Relationship Id="rId5" Type="http://schemas.openxmlformats.org/officeDocument/2006/relationships/image" Target="../media/image11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6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image" Target="../media/image39.svg"/><Relationship Id="rId17" Type="http://schemas.openxmlformats.org/officeDocument/2006/relationships/image" Target="../media/image43.png"/><Relationship Id="rId2" Type="http://schemas.openxmlformats.org/officeDocument/2006/relationships/image" Target="../media/image22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8.png"/><Relationship Id="rId5" Type="http://schemas.openxmlformats.org/officeDocument/2006/relationships/image" Target="../media/image11.svg"/><Relationship Id="rId15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hyperlink" Target="https://www.uni-muenster.de/Foerderer/foerderprojekte.htm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8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image" Target="../media/image37.svg"/><Relationship Id="rId2" Type="http://schemas.openxmlformats.org/officeDocument/2006/relationships/image" Target="../media/image22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6.png"/><Relationship Id="rId5" Type="http://schemas.openxmlformats.org/officeDocument/2006/relationships/image" Target="../media/image11.svg"/><Relationship Id="rId15" Type="http://schemas.openxmlformats.org/officeDocument/2006/relationships/image" Target="../media/image44.png"/><Relationship Id="rId10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3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6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image" Target="../media/image48.png"/><Relationship Id="rId2" Type="http://schemas.openxmlformats.org/officeDocument/2006/relationships/image" Target="../media/image22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7.png"/><Relationship Id="rId5" Type="http://schemas.openxmlformats.org/officeDocument/2006/relationships/image" Target="../media/image11.svg"/><Relationship Id="rId15" Type="http://schemas.openxmlformats.org/officeDocument/2006/relationships/image" Target="../media/image38.png"/><Relationship Id="rId10" Type="http://schemas.openxmlformats.org/officeDocument/2006/relationships/image" Target="../media/image46.emf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3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49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4.jp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4.jp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image" Target="../media/image3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6.png"/><Relationship Id="rId5" Type="http://schemas.openxmlformats.org/officeDocument/2006/relationships/image" Target="../media/image11.svg"/><Relationship Id="rId10" Type="http://schemas.openxmlformats.org/officeDocument/2006/relationships/image" Target="../media/image24.jp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0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image" Target="../media/image3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6.png"/><Relationship Id="rId5" Type="http://schemas.openxmlformats.org/officeDocument/2006/relationships/image" Target="../media/image11.svg"/><Relationship Id="rId10" Type="http://schemas.openxmlformats.org/officeDocument/2006/relationships/image" Target="../media/image24.jp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51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7.svg"/><Relationship Id="rId5" Type="http://schemas.openxmlformats.org/officeDocument/2006/relationships/image" Target="../media/image11.svg"/><Relationship Id="rId10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2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image" Target="../media/image24.jpg"/><Relationship Id="rId2" Type="http://schemas.openxmlformats.org/officeDocument/2006/relationships/image" Target="../media/image22.png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7.svg"/><Relationship Id="rId5" Type="http://schemas.openxmlformats.org/officeDocument/2006/relationships/image" Target="../media/image11.svg"/><Relationship Id="rId15" Type="http://schemas.openxmlformats.org/officeDocument/2006/relationships/image" Target="../media/image54.png"/><Relationship Id="rId10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53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nbn-resolving.org/urn:nbn:de:hbz:6-66119584426" TargetMode="External"/><Relationship Id="rId5" Type="http://schemas.openxmlformats.org/officeDocument/2006/relationships/image" Target="../media/image11.svg"/><Relationship Id="rId10" Type="http://schemas.openxmlformats.org/officeDocument/2006/relationships/hyperlink" Target="https://creativecommons.org/licenses/by-sa/4.0/deed.de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1.svg"/><Relationship Id="rId10" Type="http://schemas.openxmlformats.org/officeDocument/2006/relationships/image" Target="../media/image5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0.jpe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image" Target="../media/image5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58.jpeg"/><Relationship Id="rId5" Type="http://schemas.openxmlformats.org/officeDocument/2006/relationships/image" Target="../media/image11.svg"/><Relationship Id="rId10" Type="http://schemas.openxmlformats.org/officeDocument/2006/relationships/image" Target="../media/image57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6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hyperlink" Target="https://nbn-resolving.org/urn:nbn:de:hbz:6-66119584426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creativecommons.org/licenses/by-sa/4.0/deed.de" TargetMode="External"/><Relationship Id="rId5" Type="http://schemas.openxmlformats.org/officeDocument/2006/relationships/image" Target="../media/image11.svg"/><Relationship Id="rId10" Type="http://schemas.openxmlformats.org/officeDocument/2006/relationships/image" Target="../media/image61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61.pn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12" Type="http://schemas.openxmlformats.org/officeDocument/2006/relationships/hyperlink" Target="https://nbn-resolving.org/urn:nbn:de:hbz:6-66119584426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hyperlink" Target="https://creativecommons.org/licenses/by-sa/4.0/deed.de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23.svg"/><Relationship Id="rId9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6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image" Target="../media/image65.png"/><Relationship Id="rId2" Type="http://schemas.openxmlformats.org/officeDocument/2006/relationships/image" Target="../media/image22.png"/><Relationship Id="rId16" Type="http://schemas.openxmlformats.org/officeDocument/2006/relationships/hyperlink" Target="https://nbn-resolving.org/urn:nbn:de:hbz:6-6611958442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64.png"/><Relationship Id="rId5" Type="http://schemas.openxmlformats.org/officeDocument/2006/relationships/image" Target="../media/image62.svg"/><Relationship Id="rId15" Type="http://schemas.openxmlformats.org/officeDocument/2006/relationships/hyperlink" Target="https://creativecommons.org/licenses/by-sa/4.0/deed.de" TargetMode="External"/><Relationship Id="rId10" Type="http://schemas.openxmlformats.org/officeDocument/2006/relationships/image" Target="../media/image63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2.svg"/><Relationship Id="rId10" Type="http://schemas.openxmlformats.org/officeDocument/2006/relationships/image" Target="../media/image46.emf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69.svg"/><Relationship Id="rId12" Type="http://schemas.openxmlformats.org/officeDocument/2006/relationships/hyperlink" Target="https://www.uni-muenster.de/Lernroboter/video/#ozobo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microsoft.com/office/2007/relationships/hdphoto" Target="../media/hdphoto1.wdp"/><Relationship Id="rId5" Type="http://schemas.openxmlformats.org/officeDocument/2006/relationships/image" Target="../media/image11.svg"/><Relationship Id="rId10" Type="http://schemas.openxmlformats.org/officeDocument/2006/relationships/image" Target="../media/image70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4.jpg"/><Relationship Id="rId3" Type="http://schemas.openxmlformats.org/officeDocument/2006/relationships/image" Target="../media/image72.svg"/><Relationship Id="rId7" Type="http://schemas.openxmlformats.org/officeDocument/2006/relationships/image" Target="../media/image13.svg"/><Relationship Id="rId12" Type="http://schemas.openxmlformats.org/officeDocument/2006/relationships/image" Target="../media/image2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8.jpeg"/><Relationship Id="rId5" Type="http://schemas.openxmlformats.org/officeDocument/2006/relationships/image" Target="../media/image74.svg"/><Relationship Id="rId10" Type="http://schemas.openxmlformats.org/officeDocument/2006/relationships/image" Target="../media/image27.png"/><Relationship Id="rId4" Type="http://schemas.openxmlformats.org/officeDocument/2006/relationships/image" Target="../media/image73.png"/><Relationship Id="rId9" Type="http://schemas.openxmlformats.org/officeDocument/2006/relationships/image" Target="../media/image15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9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7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7.png"/><Relationship Id="rId5" Type="http://schemas.openxmlformats.org/officeDocument/2006/relationships/image" Target="../media/image76.svg"/><Relationship Id="rId10" Type="http://schemas.openxmlformats.org/officeDocument/2006/relationships/hyperlink" Target="https://ozoblockly.com/" TargetMode="External"/><Relationship Id="rId4" Type="http://schemas.openxmlformats.org/officeDocument/2006/relationships/image" Target="../media/image75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7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9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7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7.png"/><Relationship Id="rId5" Type="http://schemas.openxmlformats.org/officeDocument/2006/relationships/image" Target="../media/image76.svg"/><Relationship Id="rId10" Type="http://schemas.openxmlformats.org/officeDocument/2006/relationships/hyperlink" Target="https://ozoblockly.com/" TargetMode="External"/><Relationship Id="rId4" Type="http://schemas.openxmlformats.org/officeDocument/2006/relationships/image" Target="../media/image75.png"/><Relationship Id="rId9" Type="http://schemas.openxmlformats.org/officeDocument/2006/relationships/image" Target="../media/image15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80.png"/><Relationship Id="rId5" Type="http://schemas.openxmlformats.org/officeDocument/2006/relationships/image" Target="../media/image76.svg"/><Relationship Id="rId10" Type="http://schemas.openxmlformats.org/officeDocument/2006/relationships/hyperlink" Target="https://ozoblockly.com/" TargetMode="External"/><Relationship Id="rId4" Type="http://schemas.openxmlformats.org/officeDocument/2006/relationships/image" Target="../media/image75.png"/><Relationship Id="rId9" Type="http://schemas.openxmlformats.org/officeDocument/2006/relationships/image" Target="../media/image15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www.uni-muenster.de/Lernroboter/video/#ozhsb" TargetMode="External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76.svg"/><Relationship Id="rId10" Type="http://schemas.openxmlformats.org/officeDocument/2006/relationships/hyperlink" Target="https://ozoblockly.com/" TargetMode="External"/><Relationship Id="rId4" Type="http://schemas.openxmlformats.org/officeDocument/2006/relationships/image" Target="../media/image75.png"/><Relationship Id="rId9" Type="http://schemas.openxmlformats.org/officeDocument/2006/relationships/image" Target="../media/image15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6.svg"/><Relationship Id="rId10" Type="http://schemas.openxmlformats.org/officeDocument/2006/relationships/hyperlink" Target="https://ozoblockly.com/" TargetMode="External"/><Relationship Id="rId4" Type="http://schemas.openxmlformats.org/officeDocument/2006/relationships/image" Target="../media/image75.png"/><Relationship Id="rId9" Type="http://schemas.openxmlformats.org/officeDocument/2006/relationships/image" Target="../media/image15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6.svg"/><Relationship Id="rId10" Type="http://schemas.openxmlformats.org/officeDocument/2006/relationships/hyperlink" Target="https://ozoblockly.com/" TargetMode="External"/><Relationship Id="rId4" Type="http://schemas.openxmlformats.org/officeDocument/2006/relationships/image" Target="../media/image75.png"/><Relationship Id="rId9" Type="http://schemas.openxmlformats.org/officeDocument/2006/relationships/image" Target="../media/image15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Relationship Id="rId9" Type="http://schemas.openxmlformats.org/officeDocument/2006/relationships/image" Target="../media/image15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6.svg"/><Relationship Id="rId10" Type="http://schemas.openxmlformats.org/officeDocument/2006/relationships/image" Target="../media/image56.png"/><Relationship Id="rId4" Type="http://schemas.openxmlformats.org/officeDocument/2006/relationships/image" Target="../media/image75.png"/><Relationship Id="rId9" Type="http://schemas.openxmlformats.org/officeDocument/2006/relationships/image" Target="../media/image15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56.png"/><Relationship Id="rId5" Type="http://schemas.openxmlformats.org/officeDocument/2006/relationships/image" Target="../media/image76.svg"/><Relationship Id="rId10" Type="http://schemas.openxmlformats.org/officeDocument/2006/relationships/hyperlink" Target="https://www.youtube.com/watch?v=2C-jbsfBJvA" TargetMode="External"/><Relationship Id="rId4" Type="http://schemas.openxmlformats.org/officeDocument/2006/relationships/image" Target="../media/image75.png"/><Relationship Id="rId9" Type="http://schemas.openxmlformats.org/officeDocument/2006/relationships/image" Target="../media/image15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Relationship Id="rId9" Type="http://schemas.openxmlformats.org/officeDocument/2006/relationships/image" Target="../media/image15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svg"/><Relationship Id="rId5" Type="http://schemas.openxmlformats.org/officeDocument/2006/relationships/image" Target="../media/image11.sv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6.svg"/><Relationship Id="rId10" Type="http://schemas.openxmlformats.org/officeDocument/2006/relationships/image" Target="../media/image81.jpeg"/><Relationship Id="rId4" Type="http://schemas.openxmlformats.org/officeDocument/2006/relationships/image" Target="../media/image75.png"/><Relationship Id="rId9" Type="http://schemas.openxmlformats.org/officeDocument/2006/relationships/image" Target="../media/image15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83.svg"/><Relationship Id="rId2" Type="http://schemas.openxmlformats.org/officeDocument/2006/relationships/hyperlink" Target="https://www.thymio.org/de/programmier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11" Type="http://schemas.openxmlformats.org/officeDocument/2006/relationships/image" Target="../media/image82.png"/><Relationship Id="rId5" Type="http://schemas.openxmlformats.org/officeDocument/2006/relationships/image" Target="../media/image75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entationload.de/index.php?" TargetMode="External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smiletemplates.com/free/powerpoint-infographics/0.html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uni-muenster.de/Foerderer/foerderprojekt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hyperlink" Target="http://www.uni-muenster.de/Lernroboter/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hyperlink" Target="https://nbn-resolving.org/urn:nbn:de:hbz:6-6611958442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creativecommons.org/licenses/by-sa/4.0/deed.de" TargetMode="External"/><Relationship Id="rId5" Type="http://schemas.openxmlformats.org/officeDocument/2006/relationships/image" Target="../media/image11.sv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5.jpeg"/><Relationship Id="rId5" Type="http://schemas.openxmlformats.org/officeDocument/2006/relationships/image" Target="../media/image11.svg"/><Relationship Id="rId10" Type="http://schemas.openxmlformats.org/officeDocument/2006/relationships/image" Target="../media/image24.jp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4.jp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8.jpeg"/><Relationship Id="rId5" Type="http://schemas.openxmlformats.org/officeDocument/2006/relationships/image" Target="../media/image11.sv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4.jp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355676" y="1979147"/>
            <a:ext cx="1989325" cy="400058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000" b="1" dirty="0">
                <a:solidFill>
                  <a:srgbClr val="71AE0C"/>
                </a:solidFill>
                <a:latin typeface="Calibri"/>
              </a:rPr>
              <a:t>Seminarmaterial: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AAF20EE-567F-4C05-B262-08E8D2E471C8}"/>
              </a:ext>
            </a:extLst>
          </p:cNvPr>
          <p:cNvSpPr/>
          <p:nvPr/>
        </p:nvSpPr>
        <p:spPr>
          <a:xfrm>
            <a:off x="287154" y="2356862"/>
            <a:ext cx="7808042" cy="70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20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Präsentation zur Sitzung 5</a:t>
            </a:r>
          </a:p>
          <a:p>
            <a:r>
              <a:rPr lang="de-DE" altLang="en-US" sz="2000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Roboter-Erprobung | Der </a:t>
            </a:r>
            <a:r>
              <a:rPr lang="de-DE" altLang="en-US" sz="2000" dirty="0" err="1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endParaRPr lang="de-DE" altLang="en-US" sz="2000" dirty="0">
              <a:solidFill>
                <a:srgbClr val="094C74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761AB45-DA7A-4965-B2BD-B53C4CB27881}"/>
              </a:ext>
            </a:extLst>
          </p:cNvPr>
          <p:cNvGrpSpPr/>
          <p:nvPr/>
        </p:nvGrpSpPr>
        <p:grpSpPr>
          <a:xfrm>
            <a:off x="9389389" y="5164735"/>
            <a:ext cx="2418357" cy="1519894"/>
            <a:chOff x="8918059" y="-400156"/>
            <a:chExt cx="2700000" cy="1696902"/>
          </a:xfrm>
        </p:grpSpPr>
        <p:pic>
          <p:nvPicPr>
            <p:cNvPr id="5" name="Grafik 4">
              <a:hlinkClick r:id="rId3"/>
              <a:extLst>
                <a:ext uri="{FF2B5EF4-FFF2-40B4-BE49-F238E27FC236}">
                  <a16:creationId xmlns:a16="http://schemas.microsoft.com/office/drawing/2014/main" id="{791B0983-35AC-4BCA-B052-BF9B7C1A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8796" y="393800"/>
              <a:ext cx="2658526" cy="902946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07EF696-78AB-4E95-9981-FDBBC587ECF0}"/>
                </a:ext>
              </a:extLst>
            </p:cNvPr>
            <p:cNvSpPr txBox="1"/>
            <p:nvPr/>
          </p:nvSpPr>
          <p:spPr>
            <a:xfrm>
              <a:off x="8918059" y="-400156"/>
              <a:ext cx="2700000" cy="721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Das Projekt wird als „Leuchtturmprojekt 2020“ gefördert durch die 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F7EB02C8-363A-499A-8222-809E59C56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7" y="1088"/>
            <a:ext cx="2513606" cy="1161902"/>
          </a:xfrm>
          <a:prstGeom prst="rect">
            <a:avLst/>
          </a:prstGeom>
        </p:spPr>
      </p:pic>
      <p:sp>
        <p:nvSpPr>
          <p:cNvPr id="21" name="Logo">
            <a:extLst>
              <a:ext uri="{FF2B5EF4-FFF2-40B4-BE49-F238E27FC236}">
                <a16:creationId xmlns:a16="http://schemas.microsoft.com/office/drawing/2014/main" id="{2E598324-F51E-4401-8248-4B84666E6A4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70814" y="232826"/>
            <a:ext cx="2418357" cy="698421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rgbClr val="58585A"/>
          </a:solidFill>
          <a:ln w="9525">
            <a:noFill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de-DE" kern="0" dirty="0">
              <a:solidFill>
                <a:srgbClr val="58585A"/>
              </a:solidFill>
              <a:latin typeface="Verdana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63B8B59-F47C-476B-AC8A-37D7038B9B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0814" y="1177377"/>
            <a:ext cx="2418357" cy="57841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2BF0E69-06F0-4597-9E81-E765F69D33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49"/>
          <a:stretch/>
        </p:blipFill>
        <p:spPr>
          <a:xfrm>
            <a:off x="0" y="1087"/>
            <a:ext cx="287154" cy="1161902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EEBBAF86-4834-4640-BB6E-3F46062A71C0}"/>
              </a:ext>
            </a:extLst>
          </p:cNvPr>
          <p:cNvSpPr/>
          <p:nvPr/>
        </p:nvSpPr>
        <p:spPr>
          <a:xfrm>
            <a:off x="287153" y="3877946"/>
            <a:ext cx="8954928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16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Autor: </a:t>
            </a:r>
          </a:p>
          <a:p>
            <a:r>
              <a:rPr lang="de-DE" altLang="en-US" sz="16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Raphael Fehrmann, Horst </a:t>
            </a:r>
            <a:r>
              <a:rPr lang="de-DE" altLang="en-US" sz="16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Zeinz</a:t>
            </a:r>
            <a:endParaRPr lang="de-DE" altLang="en-US" sz="16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  <a:latin typeface="Calibri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580B59E-AB8A-494F-8176-1933FC080F99}"/>
              </a:ext>
            </a:extLst>
          </p:cNvPr>
          <p:cNvSpPr/>
          <p:nvPr/>
        </p:nvSpPr>
        <p:spPr>
          <a:xfrm>
            <a:off x="1636090" y="5164735"/>
            <a:ext cx="6459106" cy="784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altLang="en-US" sz="9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Verwertungshinweis: </a:t>
            </a:r>
          </a:p>
          <a:p>
            <a:pPr algn="just"/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Die Medien bzw. im Materialpaket enthaltenen Dokumente sind gemäß der Creative-Commons-Lizenz „CC-BY-4.0“ lizensiert und für die Weiterverwendung freigegeben. Bitte verweisen Sie bei der Weiterverwendung unter Nennung der o. a. Autoren auf das Projekt „Lernroboter im Unterricht“ an der WWU Münster | www.wwu.de/Lernroboter/ . Herzlichen Dank! </a:t>
            </a:r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Sofern bei der Produktion des vorliegenden Materials CC-lizensierte Medien herangezogen wurden, sind diese entsprechend gekennzeichnet.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C1BF84AB-8D57-4942-97A6-139F78264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77" y="5230122"/>
            <a:ext cx="1127021" cy="396218"/>
          </a:xfrm>
          <a:prstGeom prst="rect">
            <a:avLst/>
          </a:prstGeom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7CDC2AE8-BB38-4DE1-97D0-27E9B9CE81C7}"/>
              </a:ext>
            </a:extLst>
          </p:cNvPr>
          <p:cNvCxnSpPr>
            <a:cxnSpLocks/>
          </p:cNvCxnSpPr>
          <p:nvPr/>
        </p:nvCxnSpPr>
        <p:spPr>
          <a:xfrm>
            <a:off x="8870655" y="-1765"/>
            <a:ext cx="0" cy="6857107"/>
          </a:xfrm>
          <a:prstGeom prst="line">
            <a:avLst/>
          </a:prstGeom>
          <a:ln w="28575">
            <a:solidFill>
              <a:srgbClr val="71AE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CC82B719-239B-41FF-9193-20139C34A8D2}"/>
              </a:ext>
            </a:extLst>
          </p:cNvPr>
          <p:cNvSpPr txBox="1"/>
          <p:nvPr/>
        </p:nvSpPr>
        <p:spPr>
          <a:xfrm>
            <a:off x="9389390" y="2001922"/>
            <a:ext cx="2418356" cy="2846562"/>
          </a:xfrm>
          <a:prstGeom prst="rect">
            <a:avLst/>
          </a:prstGeom>
          <a:solidFill>
            <a:srgbClr val="094C74"/>
          </a:solidFill>
          <a:ln w="12700">
            <a:solidFill>
              <a:srgbClr val="58585A"/>
            </a:solidFill>
          </a:ln>
        </p:spPr>
        <p:txBody>
          <a:bodyPr wrap="square" rtlCol="0">
            <a:spAutoFit/>
          </a:bodyPr>
          <a:lstStyle/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400" b="1" dirty="0">
                <a:solidFill>
                  <a:schemeClr val="bg1"/>
                </a:solidFill>
              </a:rPr>
              <a:t>Kontakt zum Projekt:</a:t>
            </a:r>
          </a:p>
          <a:p>
            <a:pPr marL="107989"/>
            <a:endParaRPr lang="de-DE" sz="600" b="1" dirty="0">
              <a:solidFill>
                <a:schemeClr val="bg1"/>
              </a:solidFill>
            </a:endParaRPr>
          </a:p>
          <a:p>
            <a:pPr marL="107989"/>
            <a:r>
              <a:rPr lang="de-DE" sz="1400" dirty="0">
                <a:solidFill>
                  <a:schemeClr val="bg1"/>
                </a:solidFill>
              </a:rPr>
              <a:t>Forschungsprojekt</a:t>
            </a:r>
          </a:p>
          <a:p>
            <a:pPr marL="107989"/>
            <a:r>
              <a:rPr lang="de-DE" sz="1400" dirty="0">
                <a:solidFill>
                  <a:schemeClr val="bg1"/>
                </a:solidFill>
              </a:rPr>
              <a:t>«Lernroboter im Unterricht»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WWU Münster, Institut für Erziehungswissenschaft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Prof. Dr. Horst </a:t>
            </a:r>
            <a:r>
              <a:rPr lang="de-DE" sz="1300" dirty="0" err="1">
                <a:solidFill>
                  <a:schemeClr val="bg1"/>
                </a:solidFill>
              </a:rPr>
              <a:t>Zeinz</a:t>
            </a:r>
            <a:endParaRPr lang="de-DE" sz="1300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  » horst.zeinz@wwu.de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Raphael Fehrmann</a:t>
            </a: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  » raphael.fehrmann@wwu.de</a:t>
            </a:r>
            <a:endParaRPr lang="de-DE" sz="1300" b="1" dirty="0">
              <a:solidFill>
                <a:schemeClr val="bg1"/>
              </a:solidFill>
            </a:endParaRP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www.wwu.de/Lernroboter/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FB06A28-29DA-48DA-A885-272A38C78F4A}"/>
              </a:ext>
            </a:extLst>
          </p:cNvPr>
          <p:cNvSpPr/>
          <p:nvPr/>
        </p:nvSpPr>
        <p:spPr>
          <a:xfrm>
            <a:off x="355678" y="5626340"/>
            <a:ext cx="1127021" cy="230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V1 – 07/ 2020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4432409-452B-4418-897F-A1639263A507}"/>
              </a:ext>
            </a:extLst>
          </p:cNvPr>
          <p:cNvSpPr/>
          <p:nvPr/>
        </p:nvSpPr>
        <p:spPr>
          <a:xfrm>
            <a:off x="1636090" y="6066541"/>
            <a:ext cx="4385235" cy="70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8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Vorlage für einen entsprechenden Verweis: </a:t>
            </a:r>
          </a:p>
          <a:p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Raphael Fehrmann, Horst </a:t>
            </a:r>
            <a:r>
              <a:rPr lang="de-DE" altLang="en-US" sz="8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Zeinz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: Lehrmaterial zum Hochschulseminar „Lernroboter im Unterricht“; Forschungsprojekt „Lernroboter im Unterricht“ an der Westfälischen Wilhelms-Universität Münster; </a:t>
            </a:r>
            <a:b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Abruf über: 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8"/>
              </a:rPr>
              <a:t>https://www.uni-muenster.de/Lernroboter/seminar/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;</a:t>
            </a:r>
          </a:p>
          <a:p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Lizenz: 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9"/>
              </a:rPr>
              <a:t>CC-BY-4.0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, </a:t>
            </a:r>
            <a:r>
              <a:rPr lang="de-DE" sz="800" dirty="0">
                <a:hlinkClick r:id="rId10"/>
              </a:rPr>
              <a:t>www.creativecommons.org/licenses/by/4.0/deed.de</a:t>
            </a:r>
            <a:endParaRPr lang="de-DE" altLang="en-US" sz="8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059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Liniencodierung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0" name="Gerader Verbinder 7">
            <a:extLst>
              <a:ext uri="{FF2B5EF4-FFF2-40B4-BE49-F238E27FC236}">
                <a16:creationId xmlns:a16="http://schemas.microsoft.com/office/drawing/2014/main" id="{6F8BE43F-6750-43AE-BD66-06E4B0176F98}"/>
              </a:ext>
            </a:extLst>
          </p:cNvPr>
          <p:cNvSpPr/>
          <p:nvPr/>
        </p:nvSpPr>
        <p:spPr>
          <a:xfrm>
            <a:off x="539998" y="2254070"/>
            <a:ext cx="88200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A478CAE-7D5D-4CF4-BF7C-7BFB35C720C1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7541998" y="1354072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Gerader Verbinder 9">
            <a:extLst>
              <a:ext uri="{FF2B5EF4-FFF2-40B4-BE49-F238E27FC236}">
                <a16:creationId xmlns:a16="http://schemas.microsoft.com/office/drawing/2014/main" id="{19ED1BC9-02A7-4852-A63D-0D7D61CB3A6B}"/>
              </a:ext>
            </a:extLst>
          </p:cNvPr>
          <p:cNvSpPr/>
          <p:nvPr/>
        </p:nvSpPr>
        <p:spPr>
          <a:xfrm>
            <a:off x="1259997" y="2614070"/>
            <a:ext cx="61199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5999" cap="flat">
            <a:solidFill>
              <a:srgbClr val="094C74"/>
            </a:solidFill>
            <a:prstDash val="solid"/>
            <a:miter/>
            <a:tailEnd type="arrow"/>
          </a:ln>
        </p:spPr>
        <p:txBody>
          <a:bodyPr vert="horz" wrap="none" lIns="107999" tIns="63002" rIns="107999" bIns="63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CFB7872-CD3A-481A-A2CA-55E5D31FB99D}"/>
              </a:ext>
            </a:extLst>
          </p:cNvPr>
          <p:cNvSpPr txBox="1"/>
          <p:nvPr/>
        </p:nvSpPr>
        <p:spPr>
          <a:xfrm>
            <a:off x="539998" y="3289113"/>
            <a:ext cx="11414184" cy="202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Der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verfolgt (im Standardmodus) die Linien. </a:t>
            </a:r>
          </a:p>
          <a:p>
            <a:pPr>
              <a:lnSpc>
                <a:spcPct val="150000"/>
              </a:lnSpc>
            </a:pP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Algorithmus / Wenn-Dann-Regel (mit Schüler*innen zu erarbeiten): </a:t>
            </a:r>
            <a:b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sz="215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„Wenn Du auf eine Linie triffst, dann folge ihr bis zum Ende.“</a:t>
            </a: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0412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Liniencodierung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sp>
        <p:nvSpPr>
          <p:cNvPr id="21" name="Gerader Verbinder 9">
            <a:extLst>
              <a:ext uri="{FF2B5EF4-FFF2-40B4-BE49-F238E27FC236}">
                <a16:creationId xmlns:a16="http://schemas.microsoft.com/office/drawing/2014/main" id="{D95B82FE-888C-4E0F-A9D1-7743E44D3BF2}"/>
              </a:ext>
            </a:extLst>
          </p:cNvPr>
          <p:cNvSpPr/>
          <p:nvPr/>
        </p:nvSpPr>
        <p:spPr>
          <a:xfrm>
            <a:off x="311271" y="3729192"/>
            <a:ext cx="61199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5999" cap="flat">
            <a:solidFill>
              <a:srgbClr val="094C74"/>
            </a:solidFill>
            <a:prstDash val="solid"/>
            <a:miter/>
            <a:tailEnd type="arrow"/>
          </a:ln>
        </p:spPr>
        <p:txBody>
          <a:bodyPr vert="horz" wrap="none" lIns="107999" tIns="63002" rIns="107999" bIns="63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0" name="Gerader Verbinder 7">
            <a:extLst>
              <a:ext uri="{FF2B5EF4-FFF2-40B4-BE49-F238E27FC236}">
                <a16:creationId xmlns:a16="http://schemas.microsoft.com/office/drawing/2014/main" id="{3E4B0F90-C924-4ED9-8012-705BB97B4592}"/>
              </a:ext>
            </a:extLst>
          </p:cNvPr>
          <p:cNvSpPr/>
          <p:nvPr/>
        </p:nvSpPr>
        <p:spPr>
          <a:xfrm>
            <a:off x="149266" y="3429000"/>
            <a:ext cx="88200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C3E6A42-7DE3-4E8C-89E7-82CA07E47A7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311271" y="2529002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Gerader Verbinder 9">
            <a:extLst>
              <a:ext uri="{FF2B5EF4-FFF2-40B4-BE49-F238E27FC236}">
                <a16:creationId xmlns:a16="http://schemas.microsoft.com/office/drawing/2014/main" id="{85FE9A9F-E7DD-4A88-8625-9409B561A334}"/>
              </a:ext>
            </a:extLst>
          </p:cNvPr>
          <p:cNvSpPr/>
          <p:nvPr/>
        </p:nvSpPr>
        <p:spPr>
          <a:xfrm>
            <a:off x="6629272" y="1268996"/>
            <a:ext cx="0" cy="43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1CBCA7C-60F7-4BC0-BB57-EF5546E46707}"/>
              </a:ext>
            </a:extLst>
          </p:cNvPr>
          <p:cNvSpPr txBox="1"/>
          <p:nvPr/>
        </p:nvSpPr>
        <p:spPr>
          <a:xfrm>
            <a:off x="311271" y="4355680"/>
            <a:ext cx="1141418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Kreuzungsverhalten </a:t>
            </a:r>
          </a:p>
          <a:p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841EC2C-004C-427D-8061-9B35459D71D5}"/>
              </a:ext>
            </a:extLst>
          </p:cNvPr>
          <p:cNvCxnSpPr>
            <a:cxnSpLocks/>
            <a:stCxn id="21" idx="1"/>
          </p:cNvCxnSpPr>
          <p:nvPr/>
        </p:nvCxnSpPr>
        <p:spPr>
          <a:xfrm>
            <a:off x="6431267" y="3729193"/>
            <a:ext cx="1561582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1B948A7-603A-40D0-A29D-31AE12A1AA7A}"/>
              </a:ext>
            </a:extLst>
          </p:cNvPr>
          <p:cNvCxnSpPr>
            <a:cxnSpLocks/>
          </p:cNvCxnSpPr>
          <p:nvPr/>
        </p:nvCxnSpPr>
        <p:spPr>
          <a:xfrm flipV="1">
            <a:off x="6414875" y="2386361"/>
            <a:ext cx="0" cy="134283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699F8980-C98A-464A-BA24-57E81BB9306B}"/>
              </a:ext>
            </a:extLst>
          </p:cNvPr>
          <p:cNvCxnSpPr>
            <a:cxnSpLocks/>
          </p:cNvCxnSpPr>
          <p:nvPr/>
        </p:nvCxnSpPr>
        <p:spPr>
          <a:xfrm>
            <a:off x="6414875" y="3729193"/>
            <a:ext cx="0" cy="138054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44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Liniencodierung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sp>
        <p:nvSpPr>
          <p:cNvPr id="21" name="Gerader Verbinder 9">
            <a:extLst>
              <a:ext uri="{FF2B5EF4-FFF2-40B4-BE49-F238E27FC236}">
                <a16:creationId xmlns:a16="http://schemas.microsoft.com/office/drawing/2014/main" id="{D95B82FE-888C-4E0F-A9D1-7743E44D3BF2}"/>
              </a:ext>
            </a:extLst>
          </p:cNvPr>
          <p:cNvSpPr/>
          <p:nvPr/>
        </p:nvSpPr>
        <p:spPr>
          <a:xfrm>
            <a:off x="311271" y="3729192"/>
            <a:ext cx="61199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5999" cap="flat">
            <a:solidFill>
              <a:srgbClr val="094C74"/>
            </a:solidFill>
            <a:prstDash val="solid"/>
            <a:miter/>
            <a:tailEnd type="arrow"/>
          </a:ln>
        </p:spPr>
        <p:txBody>
          <a:bodyPr vert="horz" wrap="none" lIns="107999" tIns="63002" rIns="107999" bIns="63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0" name="Gerader Verbinder 7">
            <a:extLst>
              <a:ext uri="{FF2B5EF4-FFF2-40B4-BE49-F238E27FC236}">
                <a16:creationId xmlns:a16="http://schemas.microsoft.com/office/drawing/2014/main" id="{3E4B0F90-C924-4ED9-8012-705BB97B4592}"/>
              </a:ext>
            </a:extLst>
          </p:cNvPr>
          <p:cNvSpPr/>
          <p:nvPr/>
        </p:nvSpPr>
        <p:spPr>
          <a:xfrm>
            <a:off x="149266" y="3429000"/>
            <a:ext cx="88200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Gerader Verbinder 9">
            <a:extLst>
              <a:ext uri="{FF2B5EF4-FFF2-40B4-BE49-F238E27FC236}">
                <a16:creationId xmlns:a16="http://schemas.microsoft.com/office/drawing/2014/main" id="{85FE9A9F-E7DD-4A88-8625-9409B561A334}"/>
              </a:ext>
            </a:extLst>
          </p:cNvPr>
          <p:cNvSpPr/>
          <p:nvPr/>
        </p:nvSpPr>
        <p:spPr>
          <a:xfrm>
            <a:off x="6629272" y="1268996"/>
            <a:ext cx="0" cy="43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1CBCA7C-60F7-4BC0-BB57-EF5546E46707}"/>
              </a:ext>
            </a:extLst>
          </p:cNvPr>
          <p:cNvSpPr txBox="1"/>
          <p:nvPr/>
        </p:nvSpPr>
        <p:spPr>
          <a:xfrm>
            <a:off x="311271" y="4355680"/>
            <a:ext cx="1141418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Kreuzungsverhalten </a:t>
            </a:r>
          </a:p>
          <a:p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C3E6A42-7DE3-4E8C-89E7-82CA07E47A7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5901360" y="2555684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841EC2C-004C-427D-8061-9B35459D71D5}"/>
              </a:ext>
            </a:extLst>
          </p:cNvPr>
          <p:cNvCxnSpPr>
            <a:cxnSpLocks/>
            <a:stCxn id="21" idx="1"/>
          </p:cNvCxnSpPr>
          <p:nvPr/>
        </p:nvCxnSpPr>
        <p:spPr>
          <a:xfrm>
            <a:off x="6431267" y="3729193"/>
            <a:ext cx="1561582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1B948A7-603A-40D0-A29D-31AE12A1AA7A}"/>
              </a:ext>
            </a:extLst>
          </p:cNvPr>
          <p:cNvCxnSpPr>
            <a:cxnSpLocks/>
          </p:cNvCxnSpPr>
          <p:nvPr/>
        </p:nvCxnSpPr>
        <p:spPr>
          <a:xfrm flipV="1">
            <a:off x="6414875" y="2386361"/>
            <a:ext cx="0" cy="134283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699F8980-C98A-464A-BA24-57E81BB9306B}"/>
              </a:ext>
            </a:extLst>
          </p:cNvPr>
          <p:cNvCxnSpPr>
            <a:cxnSpLocks/>
          </p:cNvCxnSpPr>
          <p:nvPr/>
        </p:nvCxnSpPr>
        <p:spPr>
          <a:xfrm>
            <a:off x="6414875" y="3729193"/>
            <a:ext cx="0" cy="138054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41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Liniencodierung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sp>
        <p:nvSpPr>
          <p:cNvPr id="21" name="Gerader Verbinder 9">
            <a:extLst>
              <a:ext uri="{FF2B5EF4-FFF2-40B4-BE49-F238E27FC236}">
                <a16:creationId xmlns:a16="http://schemas.microsoft.com/office/drawing/2014/main" id="{D95B82FE-888C-4E0F-A9D1-7743E44D3BF2}"/>
              </a:ext>
            </a:extLst>
          </p:cNvPr>
          <p:cNvSpPr/>
          <p:nvPr/>
        </p:nvSpPr>
        <p:spPr>
          <a:xfrm>
            <a:off x="311271" y="3729192"/>
            <a:ext cx="61199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5999" cap="flat">
            <a:solidFill>
              <a:srgbClr val="094C74"/>
            </a:solidFill>
            <a:prstDash val="solid"/>
            <a:miter/>
            <a:tailEnd type="arrow"/>
          </a:ln>
        </p:spPr>
        <p:txBody>
          <a:bodyPr vert="horz" wrap="none" lIns="107999" tIns="63002" rIns="107999" bIns="63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0" name="Gerader Verbinder 7">
            <a:extLst>
              <a:ext uri="{FF2B5EF4-FFF2-40B4-BE49-F238E27FC236}">
                <a16:creationId xmlns:a16="http://schemas.microsoft.com/office/drawing/2014/main" id="{3E4B0F90-C924-4ED9-8012-705BB97B4592}"/>
              </a:ext>
            </a:extLst>
          </p:cNvPr>
          <p:cNvSpPr/>
          <p:nvPr/>
        </p:nvSpPr>
        <p:spPr>
          <a:xfrm>
            <a:off x="149266" y="3429000"/>
            <a:ext cx="88200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Gerader Verbinder 9">
            <a:extLst>
              <a:ext uri="{FF2B5EF4-FFF2-40B4-BE49-F238E27FC236}">
                <a16:creationId xmlns:a16="http://schemas.microsoft.com/office/drawing/2014/main" id="{85FE9A9F-E7DD-4A88-8625-9409B561A334}"/>
              </a:ext>
            </a:extLst>
          </p:cNvPr>
          <p:cNvSpPr/>
          <p:nvPr/>
        </p:nvSpPr>
        <p:spPr>
          <a:xfrm>
            <a:off x="6629272" y="1268996"/>
            <a:ext cx="0" cy="43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1CBCA7C-60F7-4BC0-BB57-EF5546E46707}"/>
              </a:ext>
            </a:extLst>
          </p:cNvPr>
          <p:cNvSpPr txBox="1"/>
          <p:nvPr/>
        </p:nvSpPr>
        <p:spPr>
          <a:xfrm>
            <a:off x="311271" y="4355680"/>
            <a:ext cx="1141418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Kreuzungsverhalten: </a:t>
            </a:r>
          </a:p>
          <a:p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EA8D18D-77F6-45A0-BBEC-4109B995960A}"/>
              </a:ext>
            </a:extLst>
          </p:cNvPr>
          <p:cNvSpPr/>
          <p:nvPr/>
        </p:nvSpPr>
        <p:spPr>
          <a:xfrm>
            <a:off x="536447" y="4809711"/>
            <a:ext cx="60928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Wenn</a:t>
            </a: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Du an eine Kreuzung kommst, </a:t>
            </a:r>
          </a:p>
          <a:p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  </a:t>
            </a:r>
            <a:r>
              <a:rPr lang="de-DE" sz="20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dann</a:t>
            </a: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wähle zufällig eine Richtung                    </a:t>
            </a:r>
          </a:p>
          <a:p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      </a:t>
            </a:r>
            <a:r>
              <a:rPr lang="de-DE" sz="20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und</a:t>
            </a: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folge dieser Linie weiter.“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841EC2C-004C-427D-8061-9B35459D71D5}"/>
              </a:ext>
            </a:extLst>
          </p:cNvPr>
          <p:cNvCxnSpPr>
            <a:cxnSpLocks/>
            <a:stCxn id="21" idx="1"/>
          </p:cNvCxnSpPr>
          <p:nvPr/>
        </p:nvCxnSpPr>
        <p:spPr>
          <a:xfrm>
            <a:off x="6431267" y="3729193"/>
            <a:ext cx="1561582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4C3E6A42-7DE3-4E8C-89E7-82CA07E47A7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5956903" y="3939096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1B948A7-603A-40D0-A29D-31AE12A1AA7A}"/>
              </a:ext>
            </a:extLst>
          </p:cNvPr>
          <p:cNvCxnSpPr>
            <a:cxnSpLocks/>
          </p:cNvCxnSpPr>
          <p:nvPr/>
        </p:nvCxnSpPr>
        <p:spPr>
          <a:xfrm flipV="1">
            <a:off x="6414875" y="2386361"/>
            <a:ext cx="0" cy="134283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699F8980-C98A-464A-BA24-57E81BB9306B}"/>
              </a:ext>
            </a:extLst>
          </p:cNvPr>
          <p:cNvCxnSpPr>
            <a:cxnSpLocks/>
          </p:cNvCxnSpPr>
          <p:nvPr/>
        </p:nvCxnSpPr>
        <p:spPr>
          <a:xfrm>
            <a:off x="6414875" y="3729193"/>
            <a:ext cx="0" cy="138054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679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Liniencodierung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sp>
        <p:nvSpPr>
          <p:cNvPr id="21" name="Gerader Verbinder 9">
            <a:extLst>
              <a:ext uri="{FF2B5EF4-FFF2-40B4-BE49-F238E27FC236}">
                <a16:creationId xmlns:a16="http://schemas.microsoft.com/office/drawing/2014/main" id="{D95B82FE-888C-4E0F-A9D1-7743E44D3BF2}"/>
              </a:ext>
            </a:extLst>
          </p:cNvPr>
          <p:cNvSpPr/>
          <p:nvPr/>
        </p:nvSpPr>
        <p:spPr>
          <a:xfrm>
            <a:off x="311271" y="3729192"/>
            <a:ext cx="61199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5999" cap="flat">
            <a:solidFill>
              <a:srgbClr val="094C74"/>
            </a:solidFill>
            <a:prstDash val="solid"/>
            <a:miter/>
            <a:tailEnd type="arrow"/>
          </a:ln>
        </p:spPr>
        <p:txBody>
          <a:bodyPr vert="horz" wrap="none" lIns="107999" tIns="63002" rIns="107999" bIns="63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0" name="Gerader Verbinder 7">
            <a:extLst>
              <a:ext uri="{FF2B5EF4-FFF2-40B4-BE49-F238E27FC236}">
                <a16:creationId xmlns:a16="http://schemas.microsoft.com/office/drawing/2014/main" id="{3E4B0F90-C924-4ED9-8012-705BB97B4592}"/>
              </a:ext>
            </a:extLst>
          </p:cNvPr>
          <p:cNvSpPr/>
          <p:nvPr/>
        </p:nvSpPr>
        <p:spPr>
          <a:xfrm>
            <a:off x="149266" y="3429000"/>
            <a:ext cx="88200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Gerader Verbinder 9">
            <a:extLst>
              <a:ext uri="{FF2B5EF4-FFF2-40B4-BE49-F238E27FC236}">
                <a16:creationId xmlns:a16="http://schemas.microsoft.com/office/drawing/2014/main" id="{85FE9A9F-E7DD-4A88-8625-9409B561A334}"/>
              </a:ext>
            </a:extLst>
          </p:cNvPr>
          <p:cNvSpPr/>
          <p:nvPr/>
        </p:nvSpPr>
        <p:spPr>
          <a:xfrm>
            <a:off x="6629272" y="1268996"/>
            <a:ext cx="0" cy="43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1CBCA7C-60F7-4BC0-BB57-EF5546E46707}"/>
              </a:ext>
            </a:extLst>
          </p:cNvPr>
          <p:cNvSpPr txBox="1"/>
          <p:nvPr/>
        </p:nvSpPr>
        <p:spPr>
          <a:xfrm>
            <a:off x="311271" y="4355680"/>
            <a:ext cx="1141418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Beeinflussung des Fahrverhaltens an Kreuzungen </a:t>
            </a:r>
          </a:p>
          <a:p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Code „blau-rot-grün“: </a:t>
            </a:r>
          </a:p>
          <a:p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 Fahre an der nächsten Kreuzung rechts!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D3D14-DF94-4A2D-ABF1-A5A998A420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9060" y="3337552"/>
            <a:ext cx="743776" cy="182896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699F8980-C98A-464A-BA24-57E81BB9306B}"/>
              </a:ext>
            </a:extLst>
          </p:cNvPr>
          <p:cNvCxnSpPr>
            <a:cxnSpLocks/>
          </p:cNvCxnSpPr>
          <p:nvPr/>
        </p:nvCxnSpPr>
        <p:spPr>
          <a:xfrm>
            <a:off x="6414875" y="3729193"/>
            <a:ext cx="0" cy="138054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4C3E6A42-7DE3-4E8C-89E7-82CA07E47A7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311271" y="2529002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19953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Liniencodierung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sp>
        <p:nvSpPr>
          <p:cNvPr id="21" name="Gerader Verbinder 9">
            <a:extLst>
              <a:ext uri="{FF2B5EF4-FFF2-40B4-BE49-F238E27FC236}">
                <a16:creationId xmlns:a16="http://schemas.microsoft.com/office/drawing/2014/main" id="{D95B82FE-888C-4E0F-A9D1-7743E44D3BF2}"/>
              </a:ext>
            </a:extLst>
          </p:cNvPr>
          <p:cNvSpPr/>
          <p:nvPr/>
        </p:nvSpPr>
        <p:spPr>
          <a:xfrm>
            <a:off x="311271" y="3729192"/>
            <a:ext cx="61199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5999" cap="flat">
            <a:solidFill>
              <a:srgbClr val="094C74"/>
            </a:solidFill>
            <a:prstDash val="solid"/>
            <a:miter/>
            <a:tailEnd type="arrow"/>
          </a:ln>
        </p:spPr>
        <p:txBody>
          <a:bodyPr vert="horz" wrap="none" lIns="107999" tIns="63002" rIns="107999" bIns="63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0" name="Gerader Verbinder 7">
            <a:extLst>
              <a:ext uri="{FF2B5EF4-FFF2-40B4-BE49-F238E27FC236}">
                <a16:creationId xmlns:a16="http://schemas.microsoft.com/office/drawing/2014/main" id="{3E4B0F90-C924-4ED9-8012-705BB97B4592}"/>
              </a:ext>
            </a:extLst>
          </p:cNvPr>
          <p:cNvSpPr/>
          <p:nvPr/>
        </p:nvSpPr>
        <p:spPr>
          <a:xfrm>
            <a:off x="149266" y="3429000"/>
            <a:ext cx="88200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Gerader Verbinder 9">
            <a:extLst>
              <a:ext uri="{FF2B5EF4-FFF2-40B4-BE49-F238E27FC236}">
                <a16:creationId xmlns:a16="http://schemas.microsoft.com/office/drawing/2014/main" id="{85FE9A9F-E7DD-4A88-8625-9409B561A334}"/>
              </a:ext>
            </a:extLst>
          </p:cNvPr>
          <p:cNvSpPr/>
          <p:nvPr/>
        </p:nvSpPr>
        <p:spPr>
          <a:xfrm>
            <a:off x="6629272" y="1268996"/>
            <a:ext cx="0" cy="43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D3D14-DF94-4A2D-ABF1-A5A998A420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9060" y="3337552"/>
            <a:ext cx="743776" cy="182896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1CBCA7C-60F7-4BC0-BB57-EF5546E46707}"/>
              </a:ext>
            </a:extLst>
          </p:cNvPr>
          <p:cNvSpPr txBox="1"/>
          <p:nvPr/>
        </p:nvSpPr>
        <p:spPr>
          <a:xfrm>
            <a:off x="311271" y="4355680"/>
            <a:ext cx="1141418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Beeinflussung des Fahrverhaltens an Kreuzungen </a:t>
            </a:r>
          </a:p>
          <a:p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Code „blau-rot-grün“: </a:t>
            </a:r>
          </a:p>
          <a:p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 Fahre an der nächsten Kreuzung rechts!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C3E6A42-7DE3-4E8C-89E7-82CA07E47A7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5810271" y="2529002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699F8980-C98A-464A-BA24-57E81BB9306B}"/>
              </a:ext>
            </a:extLst>
          </p:cNvPr>
          <p:cNvCxnSpPr>
            <a:cxnSpLocks/>
          </p:cNvCxnSpPr>
          <p:nvPr/>
        </p:nvCxnSpPr>
        <p:spPr>
          <a:xfrm>
            <a:off x="6414875" y="3729193"/>
            <a:ext cx="0" cy="138054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059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Liniencodierung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sp>
        <p:nvSpPr>
          <p:cNvPr id="21" name="Gerader Verbinder 9">
            <a:extLst>
              <a:ext uri="{FF2B5EF4-FFF2-40B4-BE49-F238E27FC236}">
                <a16:creationId xmlns:a16="http://schemas.microsoft.com/office/drawing/2014/main" id="{D95B82FE-888C-4E0F-A9D1-7743E44D3BF2}"/>
              </a:ext>
            </a:extLst>
          </p:cNvPr>
          <p:cNvSpPr/>
          <p:nvPr/>
        </p:nvSpPr>
        <p:spPr>
          <a:xfrm>
            <a:off x="311271" y="3729192"/>
            <a:ext cx="61199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5999" cap="flat">
            <a:solidFill>
              <a:srgbClr val="094C74"/>
            </a:solidFill>
            <a:prstDash val="solid"/>
            <a:miter/>
            <a:tailEnd type="arrow"/>
          </a:ln>
        </p:spPr>
        <p:txBody>
          <a:bodyPr vert="horz" wrap="none" lIns="107999" tIns="63002" rIns="107999" bIns="63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0" name="Gerader Verbinder 7">
            <a:extLst>
              <a:ext uri="{FF2B5EF4-FFF2-40B4-BE49-F238E27FC236}">
                <a16:creationId xmlns:a16="http://schemas.microsoft.com/office/drawing/2014/main" id="{3E4B0F90-C924-4ED9-8012-705BB97B4592}"/>
              </a:ext>
            </a:extLst>
          </p:cNvPr>
          <p:cNvSpPr/>
          <p:nvPr/>
        </p:nvSpPr>
        <p:spPr>
          <a:xfrm>
            <a:off x="149266" y="3429000"/>
            <a:ext cx="88200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Gerader Verbinder 9">
            <a:extLst>
              <a:ext uri="{FF2B5EF4-FFF2-40B4-BE49-F238E27FC236}">
                <a16:creationId xmlns:a16="http://schemas.microsoft.com/office/drawing/2014/main" id="{85FE9A9F-E7DD-4A88-8625-9409B561A334}"/>
              </a:ext>
            </a:extLst>
          </p:cNvPr>
          <p:cNvSpPr/>
          <p:nvPr/>
        </p:nvSpPr>
        <p:spPr>
          <a:xfrm>
            <a:off x="6629272" y="1268996"/>
            <a:ext cx="0" cy="43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1CBCA7C-60F7-4BC0-BB57-EF5546E46707}"/>
              </a:ext>
            </a:extLst>
          </p:cNvPr>
          <p:cNvSpPr txBox="1"/>
          <p:nvPr/>
        </p:nvSpPr>
        <p:spPr>
          <a:xfrm>
            <a:off x="311271" y="4355680"/>
            <a:ext cx="11414184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Beeinflussung des Fahrverhaltens an Kreuzungen </a:t>
            </a:r>
          </a:p>
          <a:p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Code „blau-rot-grün“: </a:t>
            </a:r>
          </a:p>
          <a:p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 Fahre an der nächsten Kreuzung rechts!</a:t>
            </a:r>
          </a:p>
          <a:p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Algorithmus:</a:t>
            </a:r>
          </a:p>
          <a:p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Wenn du den Code „blau-rot-grün“ erkennst, </a:t>
            </a:r>
          </a:p>
          <a:p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dann fahre an der nächsten Kreuzung rechts!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6896884-08D6-45F3-A36D-CF4A9039F34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5810271" y="4989189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699F8980-C98A-464A-BA24-57E81BB9306B}"/>
              </a:ext>
            </a:extLst>
          </p:cNvPr>
          <p:cNvCxnSpPr>
            <a:cxnSpLocks/>
          </p:cNvCxnSpPr>
          <p:nvPr/>
        </p:nvCxnSpPr>
        <p:spPr>
          <a:xfrm>
            <a:off x="6414875" y="3729193"/>
            <a:ext cx="0" cy="138054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E43D3D14-DF94-4A2D-ABF1-A5A998A420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9060" y="3337552"/>
            <a:ext cx="743776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92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Liniencodierung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8D05D27-0CC3-4008-AFA3-935303BAF429}"/>
              </a:ext>
            </a:extLst>
          </p:cNvPr>
          <p:cNvSpPr txBox="1"/>
          <p:nvPr/>
        </p:nvSpPr>
        <p:spPr>
          <a:xfrm rot="16200000">
            <a:off x="9095414" y="3426982"/>
            <a:ext cx="5277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Ansatz und Material nach:</a:t>
            </a:r>
          </a:p>
          <a:p>
            <a:r>
              <a:rPr lang="de-DE" sz="800" dirty="0"/>
              <a:t>Fehrmann, Raphael; Buttler, Juliane Larissa (2019):</a:t>
            </a:r>
          </a:p>
          <a:p>
            <a:r>
              <a:rPr lang="de-DE" sz="800" dirty="0"/>
              <a:t>"Lernroboter in der Grundschule - Der "</a:t>
            </a:r>
            <a:r>
              <a:rPr lang="de-DE" sz="800" dirty="0" err="1"/>
              <a:t>Ozobot</a:t>
            </a:r>
            <a:r>
              <a:rPr lang="de-DE" sz="800" dirty="0"/>
              <a:t>" in der Praxis | Gestaltung einer Einführungsstunde zur Handhabung des "</a:t>
            </a:r>
            <a:r>
              <a:rPr lang="de-DE" sz="800" dirty="0" err="1"/>
              <a:t>Ozobots</a:t>
            </a:r>
            <a:r>
              <a:rPr lang="de-DE" sz="800" dirty="0"/>
              <a:t>" sowie zur Codierung erster Befehlsanweisungen für den Roboter anhand (vorgegebener) Problemstellungen“. Lizenzfreigabe:</a:t>
            </a:r>
            <a:r>
              <a:rPr lang="de-DE" sz="800" dirty="0">
                <a:hlinkClick r:id="rId10"/>
              </a:rPr>
              <a:t> CC BY-SA 4.0</a:t>
            </a:r>
            <a:r>
              <a:rPr lang="de-DE" sz="800" dirty="0"/>
              <a:t>, Ursprungsort: </a:t>
            </a:r>
            <a:r>
              <a:rPr lang="de-DE" sz="800" dirty="0">
                <a:hlinkClick r:id="rId11"/>
              </a:rPr>
              <a:t>https://nbn-resolving.org/urn:nbn:de:hbz:6-66119584426</a:t>
            </a:r>
            <a:r>
              <a:rPr lang="de-DE" sz="800" dirty="0"/>
              <a:t>   </a:t>
            </a:r>
          </a:p>
          <a:p>
            <a:r>
              <a:rPr lang="de-DE" sz="800" dirty="0"/>
              <a:t>Hier: Konzept und Design: ozobot.com , Übersetzung ins Deutsche und Designerweiterung: Raphael Fehrmann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ADAF97C-EDAF-4F97-9D4E-2A633E9F476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5576" b="9445"/>
          <a:stretch/>
        </p:blipFill>
        <p:spPr>
          <a:xfrm>
            <a:off x="1431667" y="1203842"/>
            <a:ext cx="8498192" cy="55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79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Liniencodierung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826A732-BCE9-4A94-920B-F116D425F138}"/>
              </a:ext>
            </a:extLst>
          </p:cNvPr>
          <p:cNvSpPr txBox="1"/>
          <p:nvPr/>
        </p:nvSpPr>
        <p:spPr>
          <a:xfrm>
            <a:off x="452377" y="1388805"/>
            <a:ext cx="4805423" cy="474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20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beachten Sie folgende Hinweise zur Code-Verwendung:</a:t>
            </a: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Beachten Sie, dass die Richtung, in der der Code in die Linie eingebracht wird, entscheidend sein kann.</a:t>
            </a: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endParaRPr lang="de-DE" sz="2000" dirty="0"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Verwenden Sie an Linien-Enden nur die speziellen „Linien-Ende-Befehle“. </a:t>
            </a: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Alle anderen Codes benötigen ein schwarzes Vor- und Nachelement.</a:t>
            </a:r>
          </a:p>
          <a:p>
            <a:pPr>
              <a:lnSpc>
                <a:spcPts val="2600"/>
              </a:lnSpc>
            </a:pPr>
            <a:endParaRPr lang="de-DE" sz="2000" dirty="0"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endParaRPr lang="de-DE" sz="2000" dirty="0"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Lassen Sie zu Kreuzungen genug Abstand.</a:t>
            </a: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endParaRPr lang="de-DE" sz="2000" dirty="0"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2815B85-60F2-45DD-BB16-1C23C39863BF}"/>
              </a:ext>
            </a:extLst>
          </p:cNvPr>
          <p:cNvGrpSpPr/>
          <p:nvPr/>
        </p:nvGrpSpPr>
        <p:grpSpPr>
          <a:xfrm>
            <a:off x="5933914" y="1568754"/>
            <a:ext cx="5842488" cy="867782"/>
            <a:chOff x="1326216" y="3102299"/>
            <a:chExt cx="8404261" cy="1248280"/>
          </a:xfrm>
        </p:grpSpPr>
        <p:pic>
          <p:nvPicPr>
            <p:cNvPr id="4" name="Grafik 3" descr="Ein Bild, das Tisch enthält.&#10;&#10;Automatisch generierte Beschreibung">
              <a:extLst>
                <a:ext uri="{FF2B5EF4-FFF2-40B4-BE49-F238E27FC236}">
                  <a16:creationId xmlns:a16="http://schemas.microsoft.com/office/drawing/2014/main" id="{EBC8A7AF-E044-4B15-8C01-ED98B271E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446" y="3102299"/>
              <a:ext cx="3478031" cy="1248280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EDBBBAC0-3ECD-451C-9AFB-C3D6D72E0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216" y="3118483"/>
              <a:ext cx="3525674" cy="1172050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8E0C7B7-2719-4A29-8DB6-EEBA1112831F}"/>
              </a:ext>
            </a:extLst>
          </p:cNvPr>
          <p:cNvGrpSpPr/>
          <p:nvPr/>
        </p:nvGrpSpPr>
        <p:grpSpPr>
          <a:xfrm>
            <a:off x="5933914" y="3134598"/>
            <a:ext cx="5857720" cy="1140621"/>
            <a:chOff x="2685942" y="4072623"/>
            <a:chExt cx="4117677" cy="801798"/>
          </a:xfrm>
        </p:grpSpPr>
        <p:sp>
          <p:nvSpPr>
            <p:cNvPr id="20" name="Gerader Verbinder 19">
              <a:extLst>
                <a:ext uri="{FF2B5EF4-FFF2-40B4-BE49-F238E27FC236}">
                  <a16:creationId xmlns:a16="http://schemas.microsoft.com/office/drawing/2014/main" id="{D2F71810-96A3-435B-8295-4F54D8641481}"/>
                </a:ext>
              </a:extLst>
            </p:cNvPr>
            <p:cNvSpPr/>
            <p:nvPr/>
          </p:nvSpPr>
          <p:spPr>
            <a:xfrm>
              <a:off x="5240454" y="4256655"/>
              <a:ext cx="1300027" cy="0"/>
            </a:xfrm>
            <a:prstGeom prst="line">
              <a:avLst/>
            </a:prstGeom>
            <a:noFill/>
            <a:ln w="260350">
              <a:solidFill>
                <a:srgbClr val="000000"/>
              </a:solidFill>
              <a:prstDash val="solid"/>
            </a:ln>
          </p:spPr>
          <p:txBody>
            <a:bodyPr vert="horz" wrap="none" lIns="159087" tIns="127269" rIns="159087" bIns="127269" anchor="ctr" anchorCtr="1" compatLnSpc="0"/>
            <a:lstStyle/>
            <a:p>
              <a:pPr hangingPunct="0"/>
              <a:endParaRPr lang="de-DE" sz="1273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97AAEAA8-FC87-4C08-84F0-403BF43A5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72515" y="4072623"/>
              <a:ext cx="931104" cy="3690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erader Verbinder 21">
              <a:extLst>
                <a:ext uri="{FF2B5EF4-FFF2-40B4-BE49-F238E27FC236}">
                  <a16:creationId xmlns:a16="http://schemas.microsoft.com/office/drawing/2014/main" id="{A2321657-64D5-4B55-82EC-7F4D6D9C4405}"/>
                </a:ext>
              </a:extLst>
            </p:cNvPr>
            <p:cNvSpPr/>
            <p:nvPr/>
          </p:nvSpPr>
          <p:spPr>
            <a:xfrm>
              <a:off x="2685942" y="4256655"/>
              <a:ext cx="1700320" cy="0"/>
            </a:xfrm>
            <a:prstGeom prst="line">
              <a:avLst/>
            </a:prstGeom>
            <a:noFill/>
            <a:ln w="260350">
              <a:solidFill>
                <a:srgbClr val="000000"/>
              </a:solidFill>
              <a:prstDash val="solid"/>
            </a:ln>
          </p:spPr>
          <p:txBody>
            <a:bodyPr vert="horz" wrap="none" lIns="159087" tIns="127269" rIns="159087" bIns="127269" anchor="ctr" anchorCtr="1" compatLnSpc="0"/>
            <a:lstStyle/>
            <a:p>
              <a:pPr hangingPunct="0"/>
              <a:endParaRPr lang="de-DE" sz="1273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869A4EDF-CC0B-4B99-AF91-F0885E364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04370" y="4072623"/>
              <a:ext cx="931104" cy="3690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erader Verbinder 23">
              <a:extLst>
                <a:ext uri="{FF2B5EF4-FFF2-40B4-BE49-F238E27FC236}">
                  <a16:creationId xmlns:a16="http://schemas.microsoft.com/office/drawing/2014/main" id="{0A64F809-5B6E-4434-8207-E5933393068E}"/>
                </a:ext>
              </a:extLst>
            </p:cNvPr>
            <p:cNvSpPr/>
            <p:nvPr/>
          </p:nvSpPr>
          <p:spPr>
            <a:xfrm>
              <a:off x="2685942" y="4686826"/>
              <a:ext cx="1677666" cy="0"/>
            </a:xfrm>
            <a:prstGeom prst="line">
              <a:avLst/>
            </a:prstGeom>
            <a:noFill/>
            <a:ln w="260350">
              <a:solidFill>
                <a:srgbClr val="000000"/>
              </a:solidFill>
              <a:prstDash val="solid"/>
            </a:ln>
          </p:spPr>
          <p:txBody>
            <a:bodyPr vert="horz" wrap="none" lIns="159087" tIns="127269" rIns="159087" bIns="127269" anchor="ctr" anchorCtr="1" compatLnSpc="0"/>
            <a:lstStyle/>
            <a:p>
              <a:pPr hangingPunct="0"/>
              <a:endParaRPr lang="de-DE" sz="1273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C76B541-1864-42C7-B83F-EC1580B69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lum/>
              <a:alphaModFix/>
            </a:blip>
            <a:srcRect/>
            <a:stretch>
              <a:fillRect/>
            </a:stretch>
          </p:blipFill>
          <p:spPr>
            <a:xfrm>
              <a:off x="3672789" y="4505339"/>
              <a:ext cx="919649" cy="3690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" name="Grafik 25" descr="Warnung">
            <a:extLst>
              <a:ext uri="{FF2B5EF4-FFF2-40B4-BE49-F238E27FC236}">
                <a16:creationId xmlns:a16="http://schemas.microsoft.com/office/drawing/2014/main" id="{C5486B97-BF91-47AD-A104-FC856F48E2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88422" y="2549611"/>
            <a:ext cx="914400" cy="914400"/>
          </a:xfrm>
          <a:prstGeom prst="rect">
            <a:avLst/>
          </a:prstGeom>
        </p:spPr>
      </p:pic>
      <p:pic>
        <p:nvPicPr>
          <p:cNvPr id="28" name="Grafik 27" descr="Reizstoff">
            <a:extLst>
              <a:ext uri="{FF2B5EF4-FFF2-40B4-BE49-F238E27FC236}">
                <a16:creationId xmlns:a16="http://schemas.microsoft.com/office/drawing/2014/main" id="{AD708594-6C1D-4679-913D-E69CAE27A0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81545" y="2547202"/>
            <a:ext cx="914400" cy="914400"/>
          </a:xfrm>
          <a:prstGeom prst="rect">
            <a:avLst/>
          </a:prstGeom>
        </p:spPr>
      </p:pic>
      <p:pic>
        <p:nvPicPr>
          <p:cNvPr id="33" name="Grafik 32" descr="Warnung">
            <a:extLst>
              <a:ext uri="{FF2B5EF4-FFF2-40B4-BE49-F238E27FC236}">
                <a16:creationId xmlns:a16="http://schemas.microsoft.com/office/drawing/2014/main" id="{BAB79369-A24D-49F5-B62C-852638B7823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14518" y="1368859"/>
            <a:ext cx="914400" cy="914400"/>
          </a:xfrm>
          <a:prstGeom prst="rect">
            <a:avLst/>
          </a:prstGeom>
        </p:spPr>
      </p:pic>
      <p:sp>
        <p:nvSpPr>
          <p:cNvPr id="37" name="Gerader Verbinder 36">
            <a:extLst>
              <a:ext uri="{FF2B5EF4-FFF2-40B4-BE49-F238E27FC236}">
                <a16:creationId xmlns:a16="http://schemas.microsoft.com/office/drawing/2014/main" id="{9A5DF770-E553-45AF-8412-5429DF37405A}"/>
              </a:ext>
            </a:extLst>
          </p:cNvPr>
          <p:cNvSpPr/>
          <p:nvPr/>
        </p:nvSpPr>
        <p:spPr>
          <a:xfrm>
            <a:off x="5297432" y="5521092"/>
            <a:ext cx="3348624" cy="0"/>
          </a:xfrm>
          <a:prstGeom prst="line">
            <a:avLst/>
          </a:prstGeom>
          <a:noFill/>
          <a:ln w="260350">
            <a:solidFill>
              <a:srgbClr val="000000"/>
            </a:solidFill>
            <a:prstDash val="solid"/>
          </a:ln>
        </p:spPr>
        <p:txBody>
          <a:bodyPr vert="horz" wrap="none" lIns="159087" tIns="127269" rIns="159087" bIns="127269" anchor="ctr" anchorCtr="1" compatLnSpc="0"/>
          <a:lstStyle/>
          <a:p>
            <a:pPr hangingPunct="0"/>
            <a:endParaRPr lang="de-DE" sz="1273"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0" name="Gerader Verbinder 39">
            <a:extLst>
              <a:ext uri="{FF2B5EF4-FFF2-40B4-BE49-F238E27FC236}">
                <a16:creationId xmlns:a16="http://schemas.microsoft.com/office/drawing/2014/main" id="{A122A9FB-D02B-4ACF-809A-E2D86234E84C}"/>
              </a:ext>
            </a:extLst>
          </p:cNvPr>
          <p:cNvSpPr/>
          <p:nvPr/>
        </p:nvSpPr>
        <p:spPr>
          <a:xfrm>
            <a:off x="8134387" y="4660901"/>
            <a:ext cx="0" cy="1854142"/>
          </a:xfrm>
          <a:prstGeom prst="line">
            <a:avLst/>
          </a:prstGeom>
          <a:noFill/>
          <a:ln w="260350">
            <a:solidFill>
              <a:srgbClr val="000000"/>
            </a:solidFill>
            <a:prstDash val="solid"/>
          </a:ln>
        </p:spPr>
        <p:txBody>
          <a:bodyPr vert="horz" wrap="none" lIns="159087" tIns="127269" rIns="159087" bIns="127269" anchor="ctr" anchorCtr="1" compatLnSpc="0"/>
          <a:lstStyle/>
          <a:p>
            <a:pPr hangingPunct="0"/>
            <a:endParaRPr lang="de-DE" sz="1273"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1" name="Gerader Verbinder 40">
            <a:extLst>
              <a:ext uri="{FF2B5EF4-FFF2-40B4-BE49-F238E27FC236}">
                <a16:creationId xmlns:a16="http://schemas.microsoft.com/office/drawing/2014/main" id="{9755F3CA-DFA4-4D5C-8734-95ADF390C367}"/>
              </a:ext>
            </a:extLst>
          </p:cNvPr>
          <p:cNvSpPr/>
          <p:nvPr/>
        </p:nvSpPr>
        <p:spPr>
          <a:xfrm>
            <a:off x="9232899" y="5521092"/>
            <a:ext cx="2696069" cy="0"/>
          </a:xfrm>
          <a:prstGeom prst="line">
            <a:avLst/>
          </a:prstGeom>
          <a:noFill/>
          <a:ln w="260350">
            <a:solidFill>
              <a:srgbClr val="000000"/>
            </a:solidFill>
            <a:prstDash val="solid"/>
          </a:ln>
        </p:spPr>
        <p:txBody>
          <a:bodyPr vert="horz" wrap="none" lIns="159087" tIns="127269" rIns="159087" bIns="127269" anchor="ctr" anchorCtr="1" compatLnSpc="0"/>
          <a:lstStyle/>
          <a:p>
            <a:pPr hangingPunct="0"/>
            <a:endParaRPr lang="de-DE" sz="1273"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400B350A-4B44-4A1D-AA61-FB1F12E8E8A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72192" y="5383948"/>
            <a:ext cx="1115438" cy="274288"/>
          </a:xfrm>
          <a:prstGeom prst="rect">
            <a:avLst/>
          </a:prstGeom>
        </p:spPr>
      </p:pic>
      <p:sp>
        <p:nvSpPr>
          <p:cNvPr id="42" name="Gerader Verbinder 41">
            <a:extLst>
              <a:ext uri="{FF2B5EF4-FFF2-40B4-BE49-F238E27FC236}">
                <a16:creationId xmlns:a16="http://schemas.microsoft.com/office/drawing/2014/main" id="{8F8C35D7-63BB-4F02-B4EB-10BA05956C92}"/>
              </a:ext>
            </a:extLst>
          </p:cNvPr>
          <p:cNvSpPr/>
          <p:nvPr/>
        </p:nvSpPr>
        <p:spPr>
          <a:xfrm>
            <a:off x="11417300" y="4660901"/>
            <a:ext cx="0" cy="1854142"/>
          </a:xfrm>
          <a:prstGeom prst="line">
            <a:avLst/>
          </a:prstGeom>
          <a:noFill/>
          <a:ln w="260350">
            <a:solidFill>
              <a:srgbClr val="000000"/>
            </a:solidFill>
            <a:prstDash val="solid"/>
          </a:ln>
        </p:spPr>
        <p:txBody>
          <a:bodyPr vert="horz" wrap="none" lIns="159087" tIns="127269" rIns="159087" bIns="127269" anchor="ctr" anchorCtr="1" compatLnSpc="0"/>
          <a:lstStyle/>
          <a:p>
            <a:pPr hangingPunct="0"/>
            <a:endParaRPr lang="de-DE" sz="1273"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38" name="Grafik 37" descr="Warnung">
            <a:extLst>
              <a:ext uri="{FF2B5EF4-FFF2-40B4-BE49-F238E27FC236}">
                <a16:creationId xmlns:a16="http://schemas.microsoft.com/office/drawing/2014/main" id="{712EB6AD-0210-4D56-9345-31D8FD346B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39776" y="4458724"/>
            <a:ext cx="914400" cy="914400"/>
          </a:xfrm>
          <a:prstGeom prst="rect">
            <a:avLst/>
          </a:prstGeom>
        </p:spPr>
      </p:pic>
      <p:pic>
        <p:nvPicPr>
          <p:cNvPr id="39" name="Grafik 38" descr="Reizstoff">
            <a:extLst>
              <a:ext uri="{FF2B5EF4-FFF2-40B4-BE49-F238E27FC236}">
                <a16:creationId xmlns:a16="http://schemas.microsoft.com/office/drawing/2014/main" id="{AD2B7C08-32B4-4505-B285-863723DB53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32899" y="4456315"/>
            <a:ext cx="914400" cy="9144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A8C6537E-DD09-4A5B-A80D-9D322BAC553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95945" y="5383948"/>
            <a:ext cx="1115438" cy="274288"/>
          </a:xfrm>
          <a:prstGeom prst="rect">
            <a:avLst/>
          </a:prstGeom>
        </p:spPr>
      </p:pic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E8536215-8806-45C1-8833-E6660FD729CB}"/>
              </a:ext>
            </a:extLst>
          </p:cNvPr>
          <p:cNvCxnSpPr/>
          <p:nvPr/>
        </p:nvCxnSpPr>
        <p:spPr>
          <a:xfrm>
            <a:off x="6825861" y="5219700"/>
            <a:ext cx="1023842" cy="0"/>
          </a:xfrm>
          <a:prstGeom prst="straightConnector1">
            <a:avLst/>
          </a:prstGeom>
          <a:ln w="76200">
            <a:solidFill>
              <a:srgbClr val="66A3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53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Liniencodierung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826A732-BCE9-4A94-920B-F116D425F138}"/>
              </a:ext>
            </a:extLst>
          </p:cNvPr>
          <p:cNvSpPr txBox="1"/>
          <p:nvPr/>
        </p:nvSpPr>
        <p:spPr>
          <a:xfrm>
            <a:off x="452377" y="1388805"/>
            <a:ext cx="4805423" cy="474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20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beachten Sie folgende Hinweise zur Code-Verwendung:</a:t>
            </a: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Zeichnen Sie die Linien nicht zu eng aneinander.</a:t>
            </a: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endParaRPr lang="de-DE" sz="2000" dirty="0"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endParaRPr lang="de-DE" sz="2000" dirty="0"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Platzieren Sie die Codes nicht in Kurven und nicht auf Kreuzungen.</a:t>
            </a: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endParaRPr lang="de-DE" sz="2000" dirty="0"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endParaRPr lang="de-DE" sz="2000" dirty="0"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Verwenden Sie die Codes nicht direkt hintereinander, sondern mit ein wenig Abstand. </a:t>
            </a: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endParaRPr lang="de-DE" sz="2000" dirty="0"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49" name="Gerader Verbinder 48">
            <a:extLst>
              <a:ext uri="{FF2B5EF4-FFF2-40B4-BE49-F238E27FC236}">
                <a16:creationId xmlns:a16="http://schemas.microsoft.com/office/drawing/2014/main" id="{F63E5631-A1A9-4F84-A4BA-AC076BE87393}"/>
              </a:ext>
            </a:extLst>
          </p:cNvPr>
          <p:cNvSpPr/>
          <p:nvPr/>
        </p:nvSpPr>
        <p:spPr>
          <a:xfrm flipH="1">
            <a:off x="7457717" y="3168888"/>
            <a:ext cx="26281" cy="1468412"/>
          </a:xfrm>
          <a:prstGeom prst="line">
            <a:avLst/>
          </a:prstGeom>
          <a:noFill/>
          <a:ln w="260350">
            <a:solidFill>
              <a:srgbClr val="000000"/>
            </a:solidFill>
            <a:prstDash val="solid"/>
          </a:ln>
        </p:spPr>
        <p:txBody>
          <a:bodyPr vert="horz" wrap="none" lIns="159087" tIns="127269" rIns="159087" bIns="127269" anchor="ctr" anchorCtr="1" compatLnSpc="0"/>
          <a:lstStyle/>
          <a:p>
            <a:pPr hangingPunct="0"/>
            <a:endParaRPr lang="de-DE" sz="1273">
              <a:latin typeface="Arial" pitchFamily="18"/>
              <a:ea typeface="Andale Sans UI" pitchFamily="2"/>
              <a:cs typeface="Tahoma" pitchFamily="2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8E0C7B7-2719-4A29-8DB6-EEBA1112831F}"/>
              </a:ext>
            </a:extLst>
          </p:cNvPr>
          <p:cNvGrpSpPr/>
          <p:nvPr/>
        </p:nvGrpSpPr>
        <p:grpSpPr>
          <a:xfrm>
            <a:off x="5321564" y="3641294"/>
            <a:ext cx="3444427" cy="525048"/>
            <a:chOff x="4718101" y="4072623"/>
            <a:chExt cx="2421256" cy="369082"/>
          </a:xfrm>
        </p:grpSpPr>
        <p:sp>
          <p:nvSpPr>
            <p:cNvPr id="20" name="Gerader Verbinder 19">
              <a:extLst>
                <a:ext uri="{FF2B5EF4-FFF2-40B4-BE49-F238E27FC236}">
                  <a16:creationId xmlns:a16="http://schemas.microsoft.com/office/drawing/2014/main" id="{D2F71810-96A3-435B-8295-4F54D8641481}"/>
                </a:ext>
              </a:extLst>
            </p:cNvPr>
            <p:cNvSpPr/>
            <p:nvPr/>
          </p:nvSpPr>
          <p:spPr>
            <a:xfrm>
              <a:off x="4718101" y="4256655"/>
              <a:ext cx="2421256" cy="0"/>
            </a:xfrm>
            <a:prstGeom prst="line">
              <a:avLst/>
            </a:prstGeom>
            <a:noFill/>
            <a:ln w="260350">
              <a:solidFill>
                <a:srgbClr val="000000"/>
              </a:solidFill>
              <a:prstDash val="solid"/>
            </a:ln>
          </p:spPr>
          <p:txBody>
            <a:bodyPr vert="horz" wrap="none" lIns="159087" tIns="127269" rIns="159087" bIns="127269" anchor="ctr" anchorCtr="1" compatLnSpc="0"/>
            <a:lstStyle/>
            <a:p>
              <a:pPr hangingPunct="0"/>
              <a:endParaRPr lang="de-DE" sz="1273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97AAEAA8-FC87-4C08-84F0-403BF43A5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72515" y="4072623"/>
              <a:ext cx="931104" cy="3690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Grafik 27" descr="Reizstoff">
            <a:extLst>
              <a:ext uri="{FF2B5EF4-FFF2-40B4-BE49-F238E27FC236}">
                <a16:creationId xmlns:a16="http://schemas.microsoft.com/office/drawing/2014/main" id="{AD708594-6C1D-4679-913D-E69CAE27A0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81545" y="2908450"/>
            <a:ext cx="914400" cy="914400"/>
          </a:xfrm>
          <a:prstGeom prst="rect">
            <a:avLst/>
          </a:prstGeom>
        </p:spPr>
      </p:pic>
      <p:sp>
        <p:nvSpPr>
          <p:cNvPr id="37" name="Gerader Verbinder 36">
            <a:extLst>
              <a:ext uri="{FF2B5EF4-FFF2-40B4-BE49-F238E27FC236}">
                <a16:creationId xmlns:a16="http://schemas.microsoft.com/office/drawing/2014/main" id="{9A5DF770-E553-45AF-8412-5429DF37405A}"/>
              </a:ext>
            </a:extLst>
          </p:cNvPr>
          <p:cNvSpPr/>
          <p:nvPr/>
        </p:nvSpPr>
        <p:spPr>
          <a:xfrm>
            <a:off x="5297432" y="5882340"/>
            <a:ext cx="3348624" cy="0"/>
          </a:xfrm>
          <a:prstGeom prst="line">
            <a:avLst/>
          </a:prstGeom>
          <a:noFill/>
          <a:ln w="260350">
            <a:solidFill>
              <a:srgbClr val="000000"/>
            </a:solidFill>
            <a:prstDash val="solid"/>
          </a:ln>
        </p:spPr>
        <p:txBody>
          <a:bodyPr vert="horz" wrap="none" lIns="159087" tIns="127269" rIns="159087" bIns="127269" anchor="ctr" anchorCtr="1" compatLnSpc="0"/>
          <a:lstStyle/>
          <a:p>
            <a:pPr hangingPunct="0"/>
            <a:endParaRPr lang="de-DE" sz="1273"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1" name="Gerader Verbinder 40">
            <a:extLst>
              <a:ext uri="{FF2B5EF4-FFF2-40B4-BE49-F238E27FC236}">
                <a16:creationId xmlns:a16="http://schemas.microsoft.com/office/drawing/2014/main" id="{9755F3CA-DFA4-4D5C-8734-95ADF390C367}"/>
              </a:ext>
            </a:extLst>
          </p:cNvPr>
          <p:cNvSpPr/>
          <p:nvPr/>
        </p:nvSpPr>
        <p:spPr>
          <a:xfrm>
            <a:off x="9232899" y="5882340"/>
            <a:ext cx="2696069" cy="0"/>
          </a:xfrm>
          <a:prstGeom prst="line">
            <a:avLst/>
          </a:prstGeom>
          <a:noFill/>
          <a:ln w="260350">
            <a:solidFill>
              <a:srgbClr val="000000"/>
            </a:solidFill>
            <a:prstDash val="solid"/>
          </a:ln>
        </p:spPr>
        <p:txBody>
          <a:bodyPr vert="horz" wrap="none" lIns="159087" tIns="127269" rIns="159087" bIns="127269" anchor="ctr" anchorCtr="1" compatLnSpc="0"/>
          <a:lstStyle/>
          <a:p>
            <a:pPr hangingPunct="0"/>
            <a:endParaRPr lang="de-DE" sz="1273"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38" name="Grafik 37" descr="Warnung">
            <a:extLst>
              <a:ext uri="{FF2B5EF4-FFF2-40B4-BE49-F238E27FC236}">
                <a16:creationId xmlns:a16="http://schemas.microsoft.com/office/drawing/2014/main" id="{712EB6AD-0210-4D56-9345-31D8FD346B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60622" y="1329235"/>
            <a:ext cx="914400" cy="914400"/>
          </a:xfrm>
          <a:prstGeom prst="rect">
            <a:avLst/>
          </a:prstGeom>
        </p:spPr>
      </p:pic>
      <p:pic>
        <p:nvPicPr>
          <p:cNvPr id="39" name="Grafik 38" descr="Reizstoff">
            <a:extLst>
              <a:ext uri="{FF2B5EF4-FFF2-40B4-BE49-F238E27FC236}">
                <a16:creationId xmlns:a16="http://schemas.microsoft.com/office/drawing/2014/main" id="{AD2B7C08-32B4-4505-B285-863723DB53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32899" y="4772959"/>
            <a:ext cx="914400" cy="914400"/>
          </a:xfrm>
          <a:prstGeom prst="rect">
            <a:avLst/>
          </a:prstGeom>
        </p:spPr>
      </p:pic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E8536215-8806-45C1-8833-E6660FD729CB}"/>
              </a:ext>
            </a:extLst>
          </p:cNvPr>
          <p:cNvCxnSpPr/>
          <p:nvPr/>
        </p:nvCxnSpPr>
        <p:spPr>
          <a:xfrm>
            <a:off x="6770384" y="5580948"/>
            <a:ext cx="1023842" cy="0"/>
          </a:xfrm>
          <a:prstGeom prst="straightConnector1">
            <a:avLst/>
          </a:prstGeom>
          <a:ln w="76200">
            <a:solidFill>
              <a:srgbClr val="66A3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>
            <a:extLst>
              <a:ext uri="{FF2B5EF4-FFF2-40B4-BE49-F238E27FC236}">
                <a16:creationId xmlns:a16="http://schemas.microsoft.com/office/drawing/2014/main" id="{66CE12F7-A160-4938-BA6A-3E446C8FAA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2914" y="5619292"/>
            <a:ext cx="1324569" cy="52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617FB70B-D733-48AE-954F-0C46B66443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1565" y="5619292"/>
            <a:ext cx="1324569" cy="52504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erader Verbinder 52">
            <a:extLst>
              <a:ext uri="{FF2B5EF4-FFF2-40B4-BE49-F238E27FC236}">
                <a16:creationId xmlns:a16="http://schemas.microsoft.com/office/drawing/2014/main" id="{11649739-F903-4221-B08E-091367D90778}"/>
              </a:ext>
            </a:extLst>
          </p:cNvPr>
          <p:cNvSpPr/>
          <p:nvPr/>
        </p:nvSpPr>
        <p:spPr>
          <a:xfrm>
            <a:off x="11396495" y="3168888"/>
            <a:ext cx="0" cy="1468353"/>
          </a:xfrm>
          <a:prstGeom prst="line">
            <a:avLst/>
          </a:prstGeom>
          <a:noFill/>
          <a:ln w="260350">
            <a:solidFill>
              <a:srgbClr val="000000"/>
            </a:solidFill>
            <a:prstDash val="solid"/>
          </a:ln>
        </p:spPr>
        <p:txBody>
          <a:bodyPr vert="horz" wrap="none" lIns="159087" tIns="127269" rIns="159087" bIns="127269" anchor="ctr" anchorCtr="1" compatLnSpc="0"/>
          <a:lstStyle/>
          <a:p>
            <a:pPr hangingPunct="0"/>
            <a:endParaRPr lang="de-DE" sz="1273"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34A08F3B-FF53-48A7-8F53-8FA79CA9218C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10640154" y="5630443"/>
            <a:ext cx="1308273" cy="52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98B1821D-C525-4EE0-AB05-8745120AB1A8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7815396" y="5640734"/>
            <a:ext cx="1308273" cy="52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rafik 47" descr="Reizstoff">
            <a:extLst>
              <a:ext uri="{FF2B5EF4-FFF2-40B4-BE49-F238E27FC236}">
                <a16:creationId xmlns:a16="http://schemas.microsoft.com/office/drawing/2014/main" id="{162238A3-3A53-4471-B513-B0A609E3B7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57800" y="2912793"/>
            <a:ext cx="914400" cy="914400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EAF1847D-6671-4D62-9CDF-93013D5CAC79}"/>
              </a:ext>
            </a:extLst>
          </p:cNvPr>
          <p:cNvGrpSpPr/>
          <p:nvPr/>
        </p:nvGrpSpPr>
        <p:grpSpPr>
          <a:xfrm>
            <a:off x="10176606" y="3164054"/>
            <a:ext cx="1649531" cy="525048"/>
            <a:chOff x="4718101" y="4175984"/>
            <a:chExt cx="1159536" cy="369082"/>
          </a:xfrm>
        </p:grpSpPr>
        <p:sp>
          <p:nvSpPr>
            <p:cNvPr id="51" name="Gerader Verbinder 50">
              <a:extLst>
                <a:ext uri="{FF2B5EF4-FFF2-40B4-BE49-F238E27FC236}">
                  <a16:creationId xmlns:a16="http://schemas.microsoft.com/office/drawing/2014/main" id="{524C6CBA-CEAC-4824-BDCB-AAC6ACA8ED13}"/>
                </a:ext>
              </a:extLst>
            </p:cNvPr>
            <p:cNvSpPr/>
            <p:nvPr/>
          </p:nvSpPr>
          <p:spPr>
            <a:xfrm>
              <a:off x="4718101" y="4256655"/>
              <a:ext cx="931104" cy="0"/>
            </a:xfrm>
            <a:prstGeom prst="line">
              <a:avLst/>
            </a:prstGeom>
            <a:noFill/>
            <a:ln w="260350">
              <a:solidFill>
                <a:srgbClr val="000000"/>
              </a:solidFill>
              <a:prstDash val="solid"/>
            </a:ln>
          </p:spPr>
          <p:txBody>
            <a:bodyPr vert="horz" wrap="none" lIns="159087" tIns="127269" rIns="159087" bIns="127269" anchor="ctr" anchorCtr="1" compatLnSpc="0"/>
            <a:lstStyle/>
            <a:p>
              <a:pPr hangingPunct="0"/>
              <a:endParaRPr lang="de-DE" sz="1273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546B0ABE-4043-4275-9368-9936BB422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473446">
              <a:off x="4946533" y="4175984"/>
              <a:ext cx="931104" cy="3690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595D6390-AC6C-481C-86BC-F3FA04C8817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09224" y="1378112"/>
            <a:ext cx="1000265" cy="1095528"/>
          </a:xfrm>
          <a:prstGeom prst="rect">
            <a:avLst/>
          </a:prstGeom>
        </p:spPr>
      </p:pic>
      <p:pic>
        <p:nvPicPr>
          <p:cNvPr id="58" name="Grafik 57" descr="Reizstoff">
            <a:extLst>
              <a:ext uri="{FF2B5EF4-FFF2-40B4-BE49-F238E27FC236}">
                <a16:creationId xmlns:a16="http://schemas.microsoft.com/office/drawing/2014/main" id="{ED598C2A-FED1-4956-9FFC-F9CFE886DE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74561" y="1393172"/>
            <a:ext cx="914400" cy="9144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A3A4403-C296-4074-AE9F-127C6790FA8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45791" y="1148940"/>
            <a:ext cx="1000265" cy="1305107"/>
          </a:xfrm>
          <a:prstGeom prst="rect">
            <a:avLst/>
          </a:prstGeom>
        </p:spPr>
      </p:pic>
      <p:sp>
        <p:nvSpPr>
          <p:cNvPr id="59" name="Gerader Verbinder 58">
            <a:extLst>
              <a:ext uri="{FF2B5EF4-FFF2-40B4-BE49-F238E27FC236}">
                <a16:creationId xmlns:a16="http://schemas.microsoft.com/office/drawing/2014/main" id="{59EBA8EB-0E7D-4E68-AA6B-F05E6B56BF0B}"/>
              </a:ext>
            </a:extLst>
          </p:cNvPr>
          <p:cNvSpPr/>
          <p:nvPr/>
        </p:nvSpPr>
        <p:spPr>
          <a:xfrm flipH="1">
            <a:off x="10527697" y="1316515"/>
            <a:ext cx="26281" cy="1095529"/>
          </a:xfrm>
          <a:prstGeom prst="line">
            <a:avLst/>
          </a:prstGeom>
          <a:noFill/>
          <a:ln w="177800">
            <a:solidFill>
              <a:srgbClr val="000000"/>
            </a:solidFill>
            <a:prstDash val="solid"/>
          </a:ln>
        </p:spPr>
        <p:txBody>
          <a:bodyPr vert="horz" wrap="none" lIns="159087" tIns="127269" rIns="159087" bIns="127269" anchor="ctr" anchorCtr="1" compatLnSpc="0"/>
          <a:lstStyle/>
          <a:p>
            <a:pPr hangingPunct="0"/>
            <a:endParaRPr lang="de-DE" sz="1273"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60" name="Gerader Verbinder 59">
            <a:extLst>
              <a:ext uri="{FF2B5EF4-FFF2-40B4-BE49-F238E27FC236}">
                <a16:creationId xmlns:a16="http://schemas.microsoft.com/office/drawing/2014/main" id="{7E66AC50-4CDE-4B3D-916A-35AA98DF4AE4}"/>
              </a:ext>
            </a:extLst>
          </p:cNvPr>
          <p:cNvSpPr/>
          <p:nvPr/>
        </p:nvSpPr>
        <p:spPr>
          <a:xfrm flipH="1">
            <a:off x="6927839" y="1242898"/>
            <a:ext cx="26281" cy="1095529"/>
          </a:xfrm>
          <a:prstGeom prst="line">
            <a:avLst/>
          </a:prstGeom>
          <a:noFill/>
          <a:ln w="177800">
            <a:solidFill>
              <a:srgbClr val="000000"/>
            </a:solidFill>
            <a:prstDash val="solid"/>
          </a:ln>
        </p:spPr>
        <p:txBody>
          <a:bodyPr vert="horz" wrap="none" lIns="159087" tIns="127269" rIns="159087" bIns="127269" anchor="ctr" anchorCtr="1" compatLnSpc="0"/>
          <a:lstStyle/>
          <a:p>
            <a:pPr hangingPunct="0"/>
            <a:endParaRPr lang="de-DE" sz="1273"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37035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7" grpId="0" animBg="1"/>
      <p:bldP spid="41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 rot="21223857" flipV="1">
            <a:off x="199208" y="721708"/>
            <a:ext cx="9315451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Rechteck 27"/>
          <p:cNvSpPr/>
          <p:nvPr/>
        </p:nvSpPr>
        <p:spPr>
          <a:xfrm>
            <a:off x="676389" y="2300241"/>
            <a:ext cx="1326773" cy="46166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400" b="1" dirty="0"/>
              <a:t>Sitzung 5:</a:t>
            </a:r>
          </a:p>
        </p:txBody>
      </p:sp>
      <p:pic>
        <p:nvPicPr>
          <p:cNvPr id="11" name="Picture 2" descr="C:\Users\Raphael\Desktop\CD_WWU_17.01.2017\wwu_logo_2017\WWU_Logo_2017\01_Logo_WWU Muenster\Printanwendungen\CMYK\WWUMuenster_Logo_2017_4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3" y="5817829"/>
            <a:ext cx="2700337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676389" y="4743430"/>
            <a:ext cx="3454920" cy="4001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Horst </a:t>
            </a:r>
            <a:r>
              <a:rPr lang="de-DE" altLang="en-US" sz="2000" dirty="0" err="1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Zeinz</a:t>
            </a:r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| Raphael Fehrmann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AAF20EE-567F-4C05-B262-08E8D2E471C8}"/>
              </a:ext>
            </a:extLst>
          </p:cNvPr>
          <p:cNvSpPr/>
          <p:nvPr/>
        </p:nvSpPr>
        <p:spPr>
          <a:xfrm>
            <a:off x="598332" y="2735985"/>
            <a:ext cx="6092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Erprobung – </a:t>
            </a:r>
            <a:r>
              <a:rPr lang="de-DE" altLang="en-US" sz="2000" dirty="0" err="1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endParaRPr lang="de-DE" altLang="en-US" sz="2000" dirty="0"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761AB45-DA7A-4965-B2BD-B53C4CB27881}"/>
              </a:ext>
            </a:extLst>
          </p:cNvPr>
          <p:cNvGrpSpPr/>
          <p:nvPr/>
        </p:nvGrpSpPr>
        <p:grpSpPr>
          <a:xfrm>
            <a:off x="6433944" y="5957529"/>
            <a:ext cx="5442264" cy="781050"/>
            <a:chOff x="6116274" y="648170"/>
            <a:chExt cx="5442264" cy="781050"/>
          </a:xfrm>
        </p:grpSpPr>
        <p:pic>
          <p:nvPicPr>
            <p:cNvPr id="5" name="Grafik 4">
              <a:hlinkClick r:id="rId4"/>
              <a:extLst>
                <a:ext uri="{FF2B5EF4-FFF2-40B4-BE49-F238E27FC236}">
                  <a16:creationId xmlns:a16="http://schemas.microsoft.com/office/drawing/2014/main" id="{791B0983-35AC-4BCA-B052-BF9B7C1A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907" y="648170"/>
              <a:ext cx="2299631" cy="781050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07EF696-78AB-4E95-9981-FDBBC587ECF0}"/>
                </a:ext>
              </a:extLst>
            </p:cNvPr>
            <p:cNvSpPr txBox="1"/>
            <p:nvPr/>
          </p:nvSpPr>
          <p:spPr>
            <a:xfrm>
              <a:off x="6116274" y="803809"/>
              <a:ext cx="3381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Das Projekt „Lernroboter im Unterricht“ wird als „Leuchtturmprojekt 2020“ gefördert durch die 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F7EB02C8-363A-499A-8222-809E59C56F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3" y="-7621"/>
            <a:ext cx="2513933" cy="1162053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 rot="10423857" flipV="1">
            <a:off x="3114104" y="5644061"/>
            <a:ext cx="8949109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EFC82A72-91DD-415E-AE26-84B58996B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4762"/>
            <a:ext cx="301084" cy="1154432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AE7D493-DE48-4936-8621-5BD67DAE23A3}"/>
              </a:ext>
            </a:extLst>
          </p:cNvPr>
          <p:cNvGrpSpPr/>
          <p:nvPr/>
        </p:nvGrpSpPr>
        <p:grpSpPr>
          <a:xfrm>
            <a:off x="10441100" y="1751317"/>
            <a:ext cx="1639726" cy="1559512"/>
            <a:chOff x="4770248" y="1565016"/>
            <a:chExt cx="3919725" cy="3727975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47D5C466-CA82-4A2E-A4F3-D701FB3F056F}"/>
                </a:ext>
              </a:extLst>
            </p:cNvPr>
            <p:cNvGrpSpPr/>
            <p:nvPr/>
          </p:nvGrpSpPr>
          <p:grpSpPr bwMode="gray">
            <a:xfrm>
              <a:off x="4770248" y="1565016"/>
              <a:ext cx="3919725" cy="3727975"/>
              <a:chOff x="5074629" y="2089476"/>
              <a:chExt cx="3367088" cy="3202370"/>
            </a:xfrm>
            <a:effectLst/>
          </p:grpSpPr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7375C453-DEA9-4513-8D4A-29AF35C57F58}"/>
                  </a:ext>
                </a:extLst>
              </p:cNvPr>
              <p:cNvSpPr/>
              <p:nvPr/>
            </p:nvSpPr>
            <p:spPr bwMode="gray">
              <a:xfrm rot="20700000">
                <a:off x="6186525" y="4873714"/>
                <a:ext cx="1917040" cy="418132"/>
              </a:xfrm>
              <a:prstGeom prst="ellipse">
                <a:avLst/>
              </a:prstGeom>
              <a:solidFill>
                <a:srgbClr val="000000">
                  <a:alpha val="20784"/>
                </a:srgbClr>
              </a:solidFill>
              <a:ln w="12700">
                <a:noFill/>
                <a:round/>
                <a:headEnd/>
                <a:tailEnd/>
              </a:ln>
              <a:effectLst>
                <a:softEdge rad="63500"/>
              </a:effectLst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CDAA6BC2-CED4-41F6-A41E-0054CD8DD5DB}"/>
                  </a:ext>
                </a:extLst>
              </p:cNvPr>
              <p:cNvGrpSpPr/>
              <p:nvPr/>
            </p:nvGrpSpPr>
            <p:grpSpPr bwMode="gray">
              <a:xfrm rot="20700000">
                <a:off x="5074629" y="2089476"/>
                <a:ext cx="3367088" cy="3047006"/>
                <a:chOff x="4867275" y="2168525"/>
                <a:chExt cx="3367088" cy="3047006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" name="Freeform 14">
                  <a:extLst>
                    <a:ext uri="{FF2B5EF4-FFF2-40B4-BE49-F238E27FC236}">
                      <a16:creationId xmlns:a16="http://schemas.microsoft.com/office/drawing/2014/main" id="{E930607C-D5F5-41FD-BDF9-9CAA09E313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7275" y="2168525"/>
                  <a:ext cx="3367088" cy="3036887"/>
                </a:xfrm>
                <a:custGeom>
                  <a:avLst/>
                  <a:gdLst/>
                  <a:ahLst/>
                  <a:cxnLst>
                    <a:cxn ang="0">
                      <a:pos x="346" y="0"/>
                    </a:cxn>
                    <a:cxn ang="0">
                      <a:pos x="0" y="346"/>
                    </a:cxn>
                    <a:cxn ang="0">
                      <a:pos x="141" y="624"/>
                    </a:cxn>
                    <a:cxn ang="0">
                      <a:pos x="219" y="624"/>
                    </a:cxn>
                    <a:cxn ang="0">
                      <a:pos x="39" y="344"/>
                    </a:cxn>
                    <a:cxn ang="0">
                      <a:pos x="346" y="37"/>
                    </a:cxn>
                    <a:cxn ang="0">
                      <a:pos x="653" y="344"/>
                    </a:cxn>
                    <a:cxn ang="0">
                      <a:pos x="473" y="624"/>
                    </a:cxn>
                    <a:cxn ang="0">
                      <a:pos x="551" y="624"/>
                    </a:cxn>
                    <a:cxn ang="0">
                      <a:pos x="692" y="346"/>
                    </a:cxn>
                    <a:cxn ang="0">
                      <a:pos x="346" y="0"/>
                    </a:cxn>
                  </a:cxnLst>
                  <a:rect l="0" t="0" r="r" b="b"/>
                  <a:pathLst>
                    <a:path w="692" h="624">
                      <a:moveTo>
                        <a:pt x="346" y="0"/>
                      </a:moveTo>
                      <a:cubicBezTo>
                        <a:pt x="155" y="0"/>
                        <a:pt x="0" y="155"/>
                        <a:pt x="0" y="346"/>
                      </a:cubicBezTo>
                      <a:cubicBezTo>
                        <a:pt x="0" y="460"/>
                        <a:pt x="56" y="561"/>
                        <a:pt x="141" y="624"/>
                      </a:cubicBezTo>
                      <a:cubicBezTo>
                        <a:pt x="219" y="624"/>
                        <a:pt x="219" y="624"/>
                        <a:pt x="219" y="624"/>
                      </a:cubicBezTo>
                      <a:cubicBezTo>
                        <a:pt x="113" y="576"/>
                        <a:pt x="39" y="469"/>
                        <a:pt x="39" y="344"/>
                      </a:cubicBezTo>
                      <a:cubicBezTo>
                        <a:pt x="39" y="174"/>
                        <a:pt x="176" y="37"/>
                        <a:pt x="346" y="37"/>
                      </a:cubicBezTo>
                      <a:cubicBezTo>
                        <a:pt x="516" y="37"/>
                        <a:pt x="653" y="174"/>
                        <a:pt x="653" y="344"/>
                      </a:cubicBezTo>
                      <a:cubicBezTo>
                        <a:pt x="653" y="469"/>
                        <a:pt x="579" y="576"/>
                        <a:pt x="473" y="624"/>
                      </a:cubicBezTo>
                      <a:cubicBezTo>
                        <a:pt x="551" y="624"/>
                        <a:pt x="551" y="624"/>
                        <a:pt x="551" y="624"/>
                      </a:cubicBezTo>
                      <a:cubicBezTo>
                        <a:pt x="636" y="561"/>
                        <a:pt x="692" y="460"/>
                        <a:pt x="692" y="346"/>
                      </a:cubicBezTo>
                      <a:cubicBezTo>
                        <a:pt x="692" y="155"/>
                        <a:pt x="537" y="0"/>
                        <a:pt x="346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9" name="Freeform 15">
                  <a:extLst>
                    <a:ext uri="{FF2B5EF4-FFF2-40B4-BE49-F238E27FC236}">
                      <a16:creationId xmlns:a16="http://schemas.microsoft.com/office/drawing/2014/main" id="{905CEE8F-BC1C-4A67-B69A-3BBF83F53F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6188" y="2347913"/>
                  <a:ext cx="2987675" cy="2808287"/>
                </a:xfrm>
                <a:custGeom>
                  <a:avLst/>
                  <a:gdLst/>
                  <a:ahLst/>
                  <a:cxnLst>
                    <a:cxn ang="0">
                      <a:pos x="614" y="307"/>
                    </a:cxn>
                    <a:cxn ang="0">
                      <a:pos x="307" y="0"/>
                    </a:cxn>
                    <a:cxn ang="0">
                      <a:pos x="0" y="307"/>
                    </a:cxn>
                    <a:cxn ang="0">
                      <a:pos x="161" y="577"/>
                    </a:cxn>
                    <a:cxn ang="0">
                      <a:pos x="453" y="577"/>
                    </a:cxn>
                    <a:cxn ang="0">
                      <a:pos x="614" y="307"/>
                    </a:cxn>
                  </a:cxnLst>
                  <a:rect l="0" t="0" r="r" b="b"/>
                  <a:pathLst>
                    <a:path w="614" h="577">
                      <a:moveTo>
                        <a:pt x="614" y="307"/>
                      </a:moveTo>
                      <a:cubicBezTo>
                        <a:pt x="614" y="137"/>
                        <a:pt x="477" y="0"/>
                        <a:pt x="307" y="0"/>
                      </a:cubicBezTo>
                      <a:cubicBezTo>
                        <a:pt x="137" y="0"/>
                        <a:pt x="0" y="137"/>
                        <a:pt x="0" y="307"/>
                      </a:cubicBezTo>
                      <a:cubicBezTo>
                        <a:pt x="0" y="424"/>
                        <a:pt x="65" y="525"/>
                        <a:pt x="161" y="577"/>
                      </a:cubicBezTo>
                      <a:cubicBezTo>
                        <a:pt x="453" y="577"/>
                        <a:pt x="453" y="577"/>
                        <a:pt x="453" y="577"/>
                      </a:cubicBezTo>
                      <a:cubicBezTo>
                        <a:pt x="549" y="525"/>
                        <a:pt x="614" y="424"/>
                        <a:pt x="614" y="30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45000">
                      <a:schemeClr val="accent1">
                        <a:lumMod val="7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ln w="28575">
                  <a:solidFill>
                    <a:srgbClr val="A6A6A6"/>
                  </a:solidFill>
                  <a:round/>
                  <a:headEnd/>
                  <a:tailEnd/>
                </a:ln>
                <a:effectLst>
                  <a:outerShdw blurRad="215900" sx="102000" sy="102000" algn="ctr" rotWithShape="0">
                    <a:prstClr val="black">
                      <a:alpha val="34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h="25400"/>
                </a:sp3d>
              </p:spPr>
              <p:txBody>
                <a:bodyPr vert="horz" wrap="square" lIns="91440" tIns="144000" rIns="91440" bIns="45720" numCol="1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8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" name="Freeform 16">
                  <a:extLst>
                    <a:ext uri="{FF2B5EF4-FFF2-40B4-BE49-F238E27FC236}">
                      <a16:creationId xmlns:a16="http://schemas.microsoft.com/office/drawing/2014/main" id="{64534EBF-A052-4BAC-B04D-320CE0CA2C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50364" y="4885331"/>
                  <a:ext cx="1995488" cy="330200"/>
                </a:xfrm>
                <a:custGeom>
                  <a:avLst/>
                  <a:gdLst/>
                  <a:ahLst/>
                  <a:cxnLst>
                    <a:cxn ang="0">
                      <a:pos x="410" y="68"/>
                    </a:cxn>
                    <a:cxn ang="0">
                      <a:pos x="0" y="68"/>
                    </a:cxn>
                    <a:cxn ang="0">
                      <a:pos x="205" y="0"/>
                    </a:cxn>
                    <a:cxn ang="0">
                      <a:pos x="410" y="68"/>
                    </a:cxn>
                  </a:cxnLst>
                  <a:rect l="0" t="0" r="r" b="b"/>
                  <a:pathLst>
                    <a:path w="410" h="68">
                      <a:moveTo>
                        <a:pt x="410" y="68"/>
                      </a:move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57" y="26"/>
                        <a:pt x="128" y="0"/>
                        <a:pt x="205" y="0"/>
                      </a:cubicBezTo>
                      <a:cubicBezTo>
                        <a:pt x="282" y="0"/>
                        <a:pt x="353" y="26"/>
                        <a:pt x="410" y="68"/>
                      </a:cubicBezTo>
                      <a:close/>
                    </a:path>
                  </a:pathLst>
                </a:custGeom>
                <a:gradFill>
                  <a:gsLst>
                    <a:gs pos="41000">
                      <a:srgbClr val="F2F2F2"/>
                    </a:gs>
                    <a:gs pos="100000">
                      <a:srgbClr val="646464"/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>
                  <a:outerShdw blurRad="190500" dir="13500000" algn="b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</p:grpSp>
        <p:sp>
          <p:nvSpPr>
            <p:cNvPr id="21" name="Textfeld 107">
              <a:extLst>
                <a:ext uri="{FF2B5EF4-FFF2-40B4-BE49-F238E27FC236}">
                  <a16:creationId xmlns:a16="http://schemas.microsoft.com/office/drawing/2014/main" id="{EDFDB572-F06D-4E60-84BC-BCC8097380F1}"/>
                </a:ext>
              </a:extLst>
            </p:cNvPr>
            <p:cNvSpPr txBox="1"/>
            <p:nvPr/>
          </p:nvSpPr>
          <p:spPr bwMode="gray">
            <a:xfrm rot="20614559">
              <a:off x="4947899" y="2628362"/>
              <a:ext cx="3598806" cy="1765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Bitte</a:t>
              </a:r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stellen</a:t>
              </a:r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Sie</a:t>
              </a:r>
              <a:endParaRPr lang="en-US" sz="14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  <a:p>
              <a:pPr algn="ctr"/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4 </a:t>
              </a:r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Gruppentische</a:t>
              </a:r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!</a:t>
              </a:r>
            </a:p>
            <a:p>
              <a:pPr algn="ctr"/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Danke</a:t>
              </a:r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!</a:t>
              </a:r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97D5FF3A-C9FC-4999-9191-4520570330D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t="17463" r="17463" b="17463"/>
          <a:stretch/>
        </p:blipFill>
        <p:spPr>
          <a:xfrm>
            <a:off x="5958081" y="1535371"/>
            <a:ext cx="3467806" cy="346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3BD4C967-A6D0-4A21-9D32-391E9BF85862}"/>
              </a:ext>
            </a:extLst>
          </p:cNvPr>
          <p:cNvSpPr txBox="1"/>
          <p:nvPr/>
        </p:nvSpPr>
        <p:spPr>
          <a:xfrm>
            <a:off x="10359483" y="144965"/>
            <a:ext cx="173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Foto: CC-BY | Raphael Fehrmann www.wwu.de/Lernroboter</a:t>
            </a:r>
          </a:p>
        </p:txBody>
      </p:sp>
    </p:spTree>
    <p:extLst>
      <p:ext uri="{BB962C8B-B14F-4D97-AF65-F5344CB8AC3E}">
        <p14:creationId xmlns:p14="http://schemas.microsoft.com/office/powerpoint/2010/main" val="98593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Liniencodierung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826A732-BCE9-4A94-920B-F116D425F138}"/>
              </a:ext>
            </a:extLst>
          </p:cNvPr>
          <p:cNvSpPr txBox="1"/>
          <p:nvPr/>
        </p:nvSpPr>
        <p:spPr>
          <a:xfrm>
            <a:off x="452377" y="1388805"/>
            <a:ext cx="4805423" cy="274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20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beachten Sie folgende Hinweise zur Code-Verwendung:</a:t>
            </a: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endParaRPr lang="de-DE" sz="2000" dirty="0"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bei der Verwendung von Klebe-Codes: </a:t>
            </a: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Kleben Sie die Codes gerade auf.</a:t>
            </a: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Drücken Sie die Codes nur leicht an – so können Sie sie ggfs. noch einmal austauschen.</a:t>
            </a:r>
          </a:p>
        </p:txBody>
      </p:sp>
      <p:sp>
        <p:nvSpPr>
          <p:cNvPr id="21" name="Gerader Verbinder 20">
            <a:extLst>
              <a:ext uri="{FF2B5EF4-FFF2-40B4-BE49-F238E27FC236}">
                <a16:creationId xmlns:a16="http://schemas.microsoft.com/office/drawing/2014/main" id="{9B3F2C0E-3061-4AEA-9EFC-E3C281F38DEA}"/>
              </a:ext>
            </a:extLst>
          </p:cNvPr>
          <p:cNvSpPr/>
          <p:nvPr/>
        </p:nvSpPr>
        <p:spPr>
          <a:xfrm>
            <a:off x="6095206" y="2828253"/>
            <a:ext cx="2418839" cy="0"/>
          </a:xfrm>
          <a:prstGeom prst="line">
            <a:avLst/>
          </a:prstGeom>
          <a:noFill/>
          <a:ln w="260350">
            <a:solidFill>
              <a:srgbClr val="000000"/>
            </a:solidFill>
            <a:prstDash val="solid"/>
          </a:ln>
        </p:spPr>
        <p:txBody>
          <a:bodyPr vert="horz" wrap="none" lIns="159087" tIns="127269" rIns="159087" bIns="127269" anchor="ctr" anchorCtr="1" compatLnSpc="0"/>
          <a:lstStyle/>
          <a:p>
            <a:pPr hangingPunct="0"/>
            <a:endParaRPr lang="de-DE" sz="1273"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43B4EC8-55C5-43FA-A747-68AAA9F7FC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1621" y="2010988"/>
            <a:ext cx="1324569" cy="52504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erader Verbinder 22">
            <a:extLst>
              <a:ext uri="{FF2B5EF4-FFF2-40B4-BE49-F238E27FC236}">
                <a16:creationId xmlns:a16="http://schemas.microsoft.com/office/drawing/2014/main" id="{50240571-F416-4831-A9D3-E17C7C9EDECA}"/>
              </a:ext>
            </a:extLst>
          </p:cNvPr>
          <p:cNvSpPr/>
          <p:nvPr/>
        </p:nvSpPr>
        <p:spPr>
          <a:xfrm>
            <a:off x="9132026" y="2826377"/>
            <a:ext cx="2418839" cy="0"/>
          </a:xfrm>
          <a:prstGeom prst="line">
            <a:avLst/>
          </a:prstGeom>
          <a:noFill/>
          <a:ln w="260350">
            <a:solidFill>
              <a:srgbClr val="000000"/>
            </a:solidFill>
            <a:prstDash val="solid"/>
          </a:ln>
        </p:spPr>
        <p:txBody>
          <a:bodyPr vert="horz" wrap="none" lIns="159087" tIns="127269" rIns="159087" bIns="127269" anchor="ctr" anchorCtr="1" compatLnSpc="0"/>
          <a:lstStyle/>
          <a:p>
            <a:pPr hangingPunct="0"/>
            <a:endParaRPr lang="de-DE" sz="1273"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F80813DC-7442-46CB-B714-CE69135EA9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9160" y="2578429"/>
            <a:ext cx="1324569" cy="52504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erader Verbinder 24">
            <a:extLst>
              <a:ext uri="{FF2B5EF4-FFF2-40B4-BE49-F238E27FC236}">
                <a16:creationId xmlns:a16="http://schemas.microsoft.com/office/drawing/2014/main" id="{227DB801-2F26-41E5-B3A1-3DD6561414DD}"/>
              </a:ext>
            </a:extLst>
          </p:cNvPr>
          <p:cNvSpPr/>
          <p:nvPr/>
        </p:nvSpPr>
        <p:spPr>
          <a:xfrm>
            <a:off x="9075065" y="4194426"/>
            <a:ext cx="2418839" cy="0"/>
          </a:xfrm>
          <a:prstGeom prst="line">
            <a:avLst/>
          </a:prstGeom>
          <a:noFill/>
          <a:ln w="260350">
            <a:solidFill>
              <a:srgbClr val="000000"/>
            </a:solidFill>
            <a:prstDash val="solid"/>
          </a:ln>
        </p:spPr>
        <p:txBody>
          <a:bodyPr vert="horz" wrap="none" lIns="159087" tIns="127269" rIns="159087" bIns="127269" anchor="ctr" anchorCtr="1" compatLnSpc="0"/>
          <a:lstStyle/>
          <a:p>
            <a:pPr hangingPunct="0"/>
            <a:endParaRPr lang="de-DE" sz="1273"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C5481238-FC6F-4803-B6B2-A335434FB6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9160" y="4020109"/>
            <a:ext cx="1324569" cy="52504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erader Verbinder 26">
            <a:extLst>
              <a:ext uri="{FF2B5EF4-FFF2-40B4-BE49-F238E27FC236}">
                <a16:creationId xmlns:a16="http://schemas.microsoft.com/office/drawing/2014/main" id="{2EAEDF07-239E-4A5D-B36B-9C645200C23F}"/>
              </a:ext>
            </a:extLst>
          </p:cNvPr>
          <p:cNvSpPr/>
          <p:nvPr/>
        </p:nvSpPr>
        <p:spPr>
          <a:xfrm>
            <a:off x="6095206" y="4197977"/>
            <a:ext cx="2418839" cy="0"/>
          </a:xfrm>
          <a:prstGeom prst="line">
            <a:avLst/>
          </a:prstGeom>
          <a:noFill/>
          <a:ln w="260350">
            <a:solidFill>
              <a:srgbClr val="000000"/>
            </a:solidFill>
            <a:prstDash val="solid"/>
          </a:ln>
        </p:spPr>
        <p:txBody>
          <a:bodyPr vert="horz" wrap="none" lIns="159087" tIns="127269" rIns="159087" bIns="127269" anchor="ctr" anchorCtr="1" compatLnSpc="0"/>
          <a:lstStyle/>
          <a:p>
            <a:pPr hangingPunct="0"/>
            <a:endParaRPr lang="de-DE" sz="1273"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743B958-204A-4A59-8C58-0C37279F07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388243">
            <a:off x="6642341" y="3935452"/>
            <a:ext cx="1324569" cy="52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rafik 28" descr="Warnung">
            <a:extLst>
              <a:ext uri="{FF2B5EF4-FFF2-40B4-BE49-F238E27FC236}">
                <a16:creationId xmlns:a16="http://schemas.microsoft.com/office/drawing/2014/main" id="{F54F2A74-7793-4CA3-81D0-9F01D954C8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39402" y="1926553"/>
            <a:ext cx="914400" cy="914400"/>
          </a:xfrm>
          <a:prstGeom prst="rect">
            <a:avLst/>
          </a:prstGeom>
        </p:spPr>
      </p:pic>
      <p:pic>
        <p:nvPicPr>
          <p:cNvPr id="30" name="Grafik 29" descr="Reizstoff">
            <a:extLst>
              <a:ext uri="{FF2B5EF4-FFF2-40B4-BE49-F238E27FC236}">
                <a16:creationId xmlns:a16="http://schemas.microsoft.com/office/drawing/2014/main" id="{B0EC808D-AF58-4EFD-BC07-2463F74D3B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92895" y="3280082"/>
            <a:ext cx="914400" cy="914400"/>
          </a:xfrm>
          <a:prstGeom prst="rect">
            <a:avLst/>
          </a:prstGeom>
        </p:spPr>
      </p:pic>
      <p:pic>
        <p:nvPicPr>
          <p:cNvPr id="31" name="Grafik 30" descr="Reizstoff">
            <a:extLst>
              <a:ext uri="{FF2B5EF4-FFF2-40B4-BE49-F238E27FC236}">
                <a16:creationId xmlns:a16="http://schemas.microsoft.com/office/drawing/2014/main" id="{25121DC4-4FFC-4120-8E2D-878A3B97D2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59175" y="3283577"/>
            <a:ext cx="914400" cy="914400"/>
          </a:xfrm>
          <a:prstGeom prst="rect">
            <a:avLst/>
          </a:prstGeom>
        </p:spPr>
      </p:pic>
      <p:pic>
        <p:nvPicPr>
          <p:cNvPr id="4" name="Grafik 3" descr="Hammer">
            <a:extLst>
              <a:ext uri="{FF2B5EF4-FFF2-40B4-BE49-F238E27FC236}">
                <a16:creationId xmlns:a16="http://schemas.microsoft.com/office/drawing/2014/main" id="{9106BB3B-8EE3-4055-97F6-6ED86DD61A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712756" y="4554795"/>
            <a:ext cx="914400" cy="914400"/>
          </a:xfrm>
          <a:prstGeom prst="rect">
            <a:avLst/>
          </a:prstGeom>
        </p:spPr>
      </p:pic>
      <p:pic>
        <p:nvPicPr>
          <p:cNvPr id="32" name="Grafik 31" descr="Reizstoff">
            <a:extLst>
              <a:ext uri="{FF2B5EF4-FFF2-40B4-BE49-F238E27FC236}">
                <a16:creationId xmlns:a16="http://schemas.microsoft.com/office/drawing/2014/main" id="{9F7C4A16-9437-41F8-AADC-40BDD5806B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96513" y="40848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33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Liniencodierung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826A732-BCE9-4A94-920B-F116D425F138}"/>
              </a:ext>
            </a:extLst>
          </p:cNvPr>
          <p:cNvSpPr txBox="1"/>
          <p:nvPr/>
        </p:nvSpPr>
        <p:spPr>
          <a:xfrm>
            <a:off x="452377" y="1388805"/>
            <a:ext cx="5195389" cy="5411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20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beachten Sie folgende Hinweise zur Code-Verwendung:</a:t>
            </a:r>
          </a:p>
          <a:p>
            <a:pPr>
              <a:lnSpc>
                <a:spcPts val="2600"/>
              </a:lnSpc>
            </a:pPr>
            <a:endParaRPr lang="de-DE" sz="2000" b="1" dirty="0">
              <a:solidFill>
                <a:srgbClr val="094C74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bei händisch gezeichneten Codes: </a:t>
            </a: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Zeichnen Sie Kurven nicht zu spitz.</a:t>
            </a: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endParaRPr lang="de-DE" sz="2000" dirty="0"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Zeichen Sie die Linien nicht zu dünn, nicht zu dick, nicht zu unförmig, sondern ca. 5 mm breit.</a:t>
            </a: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endParaRPr lang="de-DE" sz="2000" dirty="0"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Beachten Sie, dass Sie die Einzelfarben gleich dick zeichnen. Nutzen Sie hierzu ggfs. die Stiftbreite im senkrechten Format.</a:t>
            </a: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Verwenden Sie nur </a:t>
            </a:r>
            <a:r>
              <a:rPr lang="de-DE" sz="2000" dirty="0" err="1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-Stifte (oder IKEA-MÅLA mit Doppel-Strichen).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1E0C3C4-1497-4376-84C5-A5E50ECCD03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9150" b="31629"/>
          <a:stretch/>
        </p:blipFill>
        <p:spPr>
          <a:xfrm>
            <a:off x="5493636" y="4957240"/>
            <a:ext cx="3739581" cy="75792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A15E57F-5BBC-4ECC-AD5C-9DEED49325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5359042" y="1791028"/>
            <a:ext cx="1774249" cy="14304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E50A6FC-5125-4C89-8997-6D760BCA84F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9543" r="26948"/>
          <a:stretch/>
        </p:blipFill>
        <p:spPr>
          <a:xfrm>
            <a:off x="7577531" y="1807913"/>
            <a:ext cx="1619608" cy="1333500"/>
          </a:xfrm>
          <a:prstGeom prst="rect">
            <a:avLst/>
          </a:prstGeom>
        </p:spPr>
      </p:pic>
      <p:sp>
        <p:nvSpPr>
          <p:cNvPr id="20" name="Gerader Verbinder 19">
            <a:extLst>
              <a:ext uri="{FF2B5EF4-FFF2-40B4-BE49-F238E27FC236}">
                <a16:creationId xmlns:a16="http://schemas.microsoft.com/office/drawing/2014/main" id="{54D35AD1-7729-4191-8CFB-FC0F5BB53DCF}"/>
              </a:ext>
            </a:extLst>
          </p:cNvPr>
          <p:cNvSpPr/>
          <p:nvPr/>
        </p:nvSpPr>
        <p:spPr>
          <a:xfrm flipV="1">
            <a:off x="10663349" y="1577844"/>
            <a:ext cx="0" cy="1266153"/>
          </a:xfrm>
          <a:prstGeom prst="line">
            <a:avLst/>
          </a:prstGeom>
          <a:noFill/>
          <a:ln w="177800">
            <a:solidFill>
              <a:srgbClr val="000000"/>
            </a:solidFill>
            <a:prstDash val="solid"/>
          </a:ln>
        </p:spPr>
        <p:txBody>
          <a:bodyPr vert="horz" wrap="none" lIns="159087" tIns="127269" rIns="159087" bIns="127269" anchor="ctr" anchorCtr="1" compatLnSpc="0"/>
          <a:lstStyle/>
          <a:p>
            <a:pPr hangingPunct="0"/>
            <a:endParaRPr lang="de-DE" sz="1273"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1" name="Gerader Verbinder 20">
            <a:extLst>
              <a:ext uri="{FF2B5EF4-FFF2-40B4-BE49-F238E27FC236}">
                <a16:creationId xmlns:a16="http://schemas.microsoft.com/office/drawing/2014/main" id="{63FD1280-3B28-47F1-B8E8-000703D476E7}"/>
              </a:ext>
            </a:extLst>
          </p:cNvPr>
          <p:cNvSpPr/>
          <p:nvPr/>
        </p:nvSpPr>
        <p:spPr>
          <a:xfrm flipV="1">
            <a:off x="10663348" y="1577843"/>
            <a:ext cx="570521" cy="1266154"/>
          </a:xfrm>
          <a:prstGeom prst="line">
            <a:avLst/>
          </a:prstGeom>
          <a:noFill/>
          <a:ln w="177800">
            <a:solidFill>
              <a:srgbClr val="000000"/>
            </a:solidFill>
            <a:prstDash val="solid"/>
          </a:ln>
        </p:spPr>
        <p:txBody>
          <a:bodyPr vert="horz" wrap="none" lIns="159087" tIns="127269" rIns="159087" bIns="127269" anchor="ctr" anchorCtr="1" compatLnSpc="0"/>
          <a:lstStyle/>
          <a:p>
            <a:pPr hangingPunct="0"/>
            <a:endParaRPr lang="de-DE" sz="1273"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22" name="Grafik 21" descr="Warnung">
            <a:extLst>
              <a:ext uri="{FF2B5EF4-FFF2-40B4-BE49-F238E27FC236}">
                <a16:creationId xmlns:a16="http://schemas.microsoft.com/office/drawing/2014/main" id="{1DDC3ADC-5B23-4985-96DA-1394D206F1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77993" y="1778329"/>
            <a:ext cx="914400" cy="914400"/>
          </a:xfrm>
          <a:prstGeom prst="rect">
            <a:avLst/>
          </a:prstGeom>
        </p:spPr>
      </p:pic>
      <p:pic>
        <p:nvPicPr>
          <p:cNvPr id="23" name="Grafik 22" descr="Reizstoff">
            <a:extLst>
              <a:ext uri="{FF2B5EF4-FFF2-40B4-BE49-F238E27FC236}">
                <a16:creationId xmlns:a16="http://schemas.microsoft.com/office/drawing/2014/main" id="{594A37C0-7287-4999-BC0B-DB03EDB523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41135" y="1820942"/>
            <a:ext cx="914400" cy="914400"/>
          </a:xfrm>
          <a:prstGeom prst="rect">
            <a:avLst/>
          </a:prstGeom>
        </p:spPr>
      </p:pic>
      <p:pic>
        <p:nvPicPr>
          <p:cNvPr id="24" name="Grafik 23" descr="Warnung">
            <a:extLst>
              <a:ext uri="{FF2B5EF4-FFF2-40B4-BE49-F238E27FC236}">
                <a16:creationId xmlns:a16="http://schemas.microsoft.com/office/drawing/2014/main" id="{23139541-1FA8-48E6-9891-CB38BFA9C6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87335" y="1778329"/>
            <a:ext cx="914400" cy="914400"/>
          </a:xfrm>
          <a:prstGeom prst="rect">
            <a:avLst/>
          </a:prstGeom>
        </p:spPr>
      </p:pic>
      <p:pic>
        <p:nvPicPr>
          <p:cNvPr id="25" name="Grafik 24" descr="Warnung">
            <a:extLst>
              <a:ext uri="{FF2B5EF4-FFF2-40B4-BE49-F238E27FC236}">
                <a16:creationId xmlns:a16="http://schemas.microsoft.com/office/drawing/2014/main" id="{B0F98F69-F8DC-4BF1-9898-496F2CB6E4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42648" y="3526650"/>
            <a:ext cx="914400" cy="914400"/>
          </a:xfrm>
          <a:prstGeom prst="rect">
            <a:avLst/>
          </a:prstGeom>
        </p:spPr>
      </p:pic>
      <p:pic>
        <p:nvPicPr>
          <p:cNvPr id="26" name="Grafik 25" descr="Reizstoff">
            <a:extLst>
              <a:ext uri="{FF2B5EF4-FFF2-40B4-BE49-F238E27FC236}">
                <a16:creationId xmlns:a16="http://schemas.microsoft.com/office/drawing/2014/main" id="{FA85178B-8AB4-46B9-9E48-F0AE269414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41135" y="3490072"/>
            <a:ext cx="914400" cy="914400"/>
          </a:xfrm>
          <a:prstGeom prst="rect">
            <a:avLst/>
          </a:prstGeom>
        </p:spPr>
      </p:pic>
      <p:sp>
        <p:nvSpPr>
          <p:cNvPr id="27" name="Gerader Verbinder 26">
            <a:extLst>
              <a:ext uri="{FF2B5EF4-FFF2-40B4-BE49-F238E27FC236}">
                <a16:creationId xmlns:a16="http://schemas.microsoft.com/office/drawing/2014/main" id="{481E121D-2D5A-45D2-8EA1-3C72F6E5400F}"/>
              </a:ext>
            </a:extLst>
          </p:cNvPr>
          <p:cNvSpPr/>
          <p:nvPr/>
        </p:nvSpPr>
        <p:spPr>
          <a:xfrm flipV="1">
            <a:off x="7392393" y="4023296"/>
            <a:ext cx="1733434" cy="0"/>
          </a:xfrm>
          <a:prstGeom prst="line">
            <a:avLst/>
          </a:prstGeom>
          <a:noFill/>
          <a:ln w="177800">
            <a:solidFill>
              <a:srgbClr val="000000"/>
            </a:solidFill>
            <a:prstDash val="solid"/>
          </a:ln>
        </p:spPr>
        <p:txBody>
          <a:bodyPr vert="horz" wrap="none" lIns="159087" tIns="127269" rIns="159087" bIns="127269" anchor="ctr" anchorCtr="1" compatLnSpc="0"/>
          <a:lstStyle/>
          <a:p>
            <a:pPr hangingPunct="0"/>
            <a:endParaRPr lang="de-DE" sz="1273"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8" name="Gerader Verbinder 27">
            <a:extLst>
              <a:ext uri="{FF2B5EF4-FFF2-40B4-BE49-F238E27FC236}">
                <a16:creationId xmlns:a16="http://schemas.microsoft.com/office/drawing/2014/main" id="{45DB5527-BD24-42D0-9389-BE70CA9F88FA}"/>
              </a:ext>
            </a:extLst>
          </p:cNvPr>
          <p:cNvSpPr/>
          <p:nvPr/>
        </p:nvSpPr>
        <p:spPr>
          <a:xfrm flipV="1">
            <a:off x="10621504" y="4083124"/>
            <a:ext cx="1245507" cy="0"/>
          </a:xfrm>
          <a:prstGeom prst="line">
            <a:avLst/>
          </a:prstGeom>
          <a:noFill/>
          <a:ln w="381000">
            <a:solidFill>
              <a:srgbClr val="000000"/>
            </a:solidFill>
            <a:prstDash val="solid"/>
          </a:ln>
        </p:spPr>
        <p:txBody>
          <a:bodyPr vert="horz" wrap="none" lIns="159087" tIns="127269" rIns="159087" bIns="127269" anchor="ctr" anchorCtr="1" compatLnSpc="0"/>
          <a:lstStyle/>
          <a:p>
            <a:pPr hangingPunct="0"/>
            <a:endParaRPr lang="de-DE" sz="1273"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9" name="Gerader Verbinder 28">
            <a:extLst>
              <a:ext uri="{FF2B5EF4-FFF2-40B4-BE49-F238E27FC236}">
                <a16:creationId xmlns:a16="http://schemas.microsoft.com/office/drawing/2014/main" id="{DB4B0632-C155-4961-9613-FE4010DC42D6}"/>
              </a:ext>
            </a:extLst>
          </p:cNvPr>
          <p:cNvSpPr/>
          <p:nvPr/>
        </p:nvSpPr>
        <p:spPr>
          <a:xfrm flipV="1">
            <a:off x="10621504" y="3791024"/>
            <a:ext cx="1245507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</a:ln>
        </p:spPr>
        <p:txBody>
          <a:bodyPr vert="horz" wrap="none" lIns="159087" tIns="127269" rIns="159087" bIns="127269" anchor="ctr" anchorCtr="1" compatLnSpc="0"/>
          <a:lstStyle/>
          <a:p>
            <a:pPr hangingPunct="0"/>
            <a:endParaRPr lang="de-DE" sz="1273"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42084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Liniencodierung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826A732-BCE9-4A94-920B-F116D425F138}"/>
              </a:ext>
            </a:extLst>
          </p:cNvPr>
          <p:cNvSpPr txBox="1"/>
          <p:nvPr/>
        </p:nvSpPr>
        <p:spPr>
          <a:xfrm>
            <a:off x="452377" y="1388805"/>
            <a:ext cx="11413221" cy="341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20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Die Bedienungshinweise stehen Ihnen gleich als Karten bereit. </a:t>
            </a:r>
          </a:p>
          <a:p>
            <a:pPr>
              <a:lnSpc>
                <a:spcPts val="2600"/>
              </a:lnSpc>
            </a:pPr>
            <a:endParaRPr lang="de-DE" sz="2000" b="1" dirty="0">
              <a:solidFill>
                <a:srgbClr val="094C74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ts val="2600"/>
              </a:lnSpc>
            </a:pPr>
            <a:r>
              <a:rPr lang="de-DE" sz="20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Tipp für die Unterrichtsplanung: </a:t>
            </a:r>
          </a:p>
          <a:p>
            <a:pPr>
              <a:lnSpc>
                <a:spcPts val="2600"/>
              </a:lnSpc>
            </a:pPr>
            <a:r>
              <a:rPr lang="de-DE" sz="20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Solche Karten sind auch für </a:t>
            </a:r>
          </a:p>
          <a:p>
            <a:pPr>
              <a:lnSpc>
                <a:spcPts val="2600"/>
              </a:lnSpc>
            </a:pPr>
            <a:r>
              <a:rPr lang="de-DE" sz="20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Schüler*innen sinnvoll! </a:t>
            </a:r>
          </a:p>
          <a:p>
            <a:pPr>
              <a:lnSpc>
                <a:spcPts val="2600"/>
              </a:lnSpc>
            </a:pPr>
            <a:r>
              <a:rPr lang="de-DE" sz="20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Sie finden die Dateivorlage im </a:t>
            </a:r>
            <a:r>
              <a:rPr lang="de-DE" sz="2000" b="1" dirty="0" err="1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moodle</a:t>
            </a:r>
            <a:r>
              <a:rPr lang="de-DE" sz="20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.</a:t>
            </a:r>
          </a:p>
          <a:p>
            <a:pPr>
              <a:lnSpc>
                <a:spcPts val="2600"/>
              </a:lnSpc>
            </a:pPr>
            <a:r>
              <a:rPr lang="de-DE" sz="20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Sie dürfen sie für Ihre Unterrichtsstunden</a:t>
            </a:r>
          </a:p>
          <a:p>
            <a:pPr>
              <a:lnSpc>
                <a:spcPts val="2600"/>
              </a:lnSpc>
            </a:pPr>
            <a:r>
              <a:rPr lang="de-DE" sz="20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verwenden (als Anlage mit CC-Verweis </a:t>
            </a:r>
          </a:p>
          <a:p>
            <a:pPr>
              <a:lnSpc>
                <a:spcPts val="2600"/>
              </a:lnSpc>
            </a:pPr>
            <a:r>
              <a:rPr lang="de-DE" sz="20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anfügen).</a:t>
            </a:r>
          </a:p>
          <a:p>
            <a:pPr>
              <a:lnSpc>
                <a:spcPts val="2600"/>
              </a:lnSpc>
            </a:pPr>
            <a:endParaRPr lang="de-DE" sz="2000" b="1" dirty="0">
              <a:solidFill>
                <a:srgbClr val="094C74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A7FB23E-662D-4562-A4A7-48FE08BC35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7738" y="1768861"/>
            <a:ext cx="6718823" cy="470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46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Kalibrierung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2" name="Gerader Verbinder 7">
            <a:extLst>
              <a:ext uri="{FF2B5EF4-FFF2-40B4-BE49-F238E27FC236}">
                <a16:creationId xmlns:a16="http://schemas.microsoft.com/office/drawing/2014/main" id="{C60948CB-12DE-4DAB-A1D7-8372F5E57B32}"/>
              </a:ext>
            </a:extLst>
          </p:cNvPr>
          <p:cNvSpPr/>
          <p:nvPr/>
        </p:nvSpPr>
        <p:spPr>
          <a:xfrm>
            <a:off x="539998" y="2339913"/>
            <a:ext cx="88200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8E0E124-5639-4F79-B37A-E5A80F765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702003" y="1439915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24908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Kalibrierung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2" name="Gerader Verbinder 7">
            <a:extLst>
              <a:ext uri="{FF2B5EF4-FFF2-40B4-BE49-F238E27FC236}">
                <a16:creationId xmlns:a16="http://schemas.microsoft.com/office/drawing/2014/main" id="{C60948CB-12DE-4DAB-A1D7-8372F5E57B32}"/>
              </a:ext>
            </a:extLst>
          </p:cNvPr>
          <p:cNvSpPr/>
          <p:nvPr/>
        </p:nvSpPr>
        <p:spPr>
          <a:xfrm>
            <a:off x="539998" y="2339913"/>
            <a:ext cx="88200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8E0E124-5639-4F79-B37A-E5A80F765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8639503" y="3667927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35EA9DA-3530-4F3F-A2D3-BE198005CDB2}"/>
              </a:ext>
            </a:extLst>
          </p:cNvPr>
          <p:cNvSpPr txBox="1"/>
          <p:nvPr/>
        </p:nvSpPr>
        <p:spPr>
          <a:xfrm>
            <a:off x="6088434" y="5455224"/>
            <a:ext cx="5927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Problem: „Der Roboter folgt nicht der Linie!“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A77DEA5D-18D5-4F6B-92C1-BBE3EDC895C0}"/>
              </a:ext>
            </a:extLst>
          </p:cNvPr>
          <p:cNvCxnSpPr/>
          <p:nvPr/>
        </p:nvCxnSpPr>
        <p:spPr>
          <a:xfrm>
            <a:off x="1524000" y="2774891"/>
            <a:ext cx="6875769" cy="1638300"/>
          </a:xfrm>
          <a:prstGeom prst="straightConnector1">
            <a:avLst/>
          </a:prstGeom>
          <a:ln>
            <a:prstDash val="lgDashDotDot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098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Kalibrierung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35EA9DA-3530-4F3F-A2D3-BE198005CDB2}"/>
              </a:ext>
            </a:extLst>
          </p:cNvPr>
          <p:cNvSpPr txBox="1"/>
          <p:nvPr/>
        </p:nvSpPr>
        <p:spPr>
          <a:xfrm>
            <a:off x="663903" y="1456948"/>
            <a:ext cx="5927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Lösung: Kalibrierung</a:t>
            </a:r>
          </a:p>
        </p:txBody>
      </p:sp>
      <p:sp>
        <p:nvSpPr>
          <p:cNvPr id="20" name="Gerader Verbinder 7">
            <a:extLst>
              <a:ext uri="{FF2B5EF4-FFF2-40B4-BE49-F238E27FC236}">
                <a16:creationId xmlns:a16="http://schemas.microsoft.com/office/drawing/2014/main" id="{208C059D-0D25-45B2-9C57-C97F766C13B3}"/>
              </a:ext>
            </a:extLst>
          </p:cNvPr>
          <p:cNvSpPr/>
          <p:nvPr/>
        </p:nvSpPr>
        <p:spPr>
          <a:xfrm>
            <a:off x="539998" y="3600001"/>
            <a:ext cx="547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1" name="Gerader Verbinder 8">
            <a:extLst>
              <a:ext uri="{FF2B5EF4-FFF2-40B4-BE49-F238E27FC236}">
                <a16:creationId xmlns:a16="http://schemas.microsoft.com/office/drawing/2014/main" id="{207AAB80-3DA8-484F-AC8E-5528B624917B}"/>
              </a:ext>
            </a:extLst>
          </p:cNvPr>
          <p:cNvSpPr/>
          <p:nvPr/>
        </p:nvSpPr>
        <p:spPr>
          <a:xfrm>
            <a:off x="2952003" y="3600001"/>
            <a:ext cx="21599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66FF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2" name="Gerader Verbinder 9">
            <a:extLst>
              <a:ext uri="{FF2B5EF4-FFF2-40B4-BE49-F238E27FC236}">
                <a16:creationId xmlns:a16="http://schemas.microsoft.com/office/drawing/2014/main" id="{DE20F0F8-A300-466A-94F2-20C491D24962}"/>
              </a:ext>
            </a:extLst>
          </p:cNvPr>
          <p:cNvSpPr/>
          <p:nvPr/>
        </p:nvSpPr>
        <p:spPr>
          <a:xfrm>
            <a:off x="3168002" y="3600001"/>
            <a:ext cx="21599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FF3333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3" name="Gerader Verbinder 10">
            <a:extLst>
              <a:ext uri="{FF2B5EF4-FFF2-40B4-BE49-F238E27FC236}">
                <a16:creationId xmlns:a16="http://schemas.microsoft.com/office/drawing/2014/main" id="{3E14FF1D-EAF1-49EB-8224-77744F6824EA}"/>
              </a:ext>
            </a:extLst>
          </p:cNvPr>
          <p:cNvSpPr/>
          <p:nvPr/>
        </p:nvSpPr>
        <p:spPr>
          <a:xfrm>
            <a:off x="3384002" y="3600001"/>
            <a:ext cx="21599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CC33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B748AD5-6AD8-48EC-A0FF-16E4E27E084C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4662004" y="2700003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C5380648-B185-4027-8469-BB3E46D8C96E}"/>
              </a:ext>
            </a:extLst>
          </p:cNvPr>
          <p:cNvSpPr/>
          <p:nvPr/>
        </p:nvSpPr>
        <p:spPr>
          <a:xfrm>
            <a:off x="6479996" y="2159995"/>
            <a:ext cx="2880003" cy="28800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26" name="Grafik 25" descr="Warnung">
            <a:extLst>
              <a:ext uri="{FF2B5EF4-FFF2-40B4-BE49-F238E27FC236}">
                <a16:creationId xmlns:a16="http://schemas.microsoft.com/office/drawing/2014/main" id="{71469251-DBBA-41DE-B059-33FCC8678D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22260" y="1254578"/>
            <a:ext cx="914400" cy="9144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227D5D73-FD05-45A1-93D8-59D7043EB2BC}"/>
              </a:ext>
            </a:extLst>
          </p:cNvPr>
          <p:cNvSpPr txBox="1"/>
          <p:nvPr/>
        </p:nvSpPr>
        <p:spPr>
          <a:xfrm>
            <a:off x="550360" y="4788871"/>
            <a:ext cx="10643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1.) Drücken des Ein-/Aus-Knopfes, ca. 2 Sekunden lang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327318B-0E97-4511-8821-E41746C81D01}"/>
              </a:ext>
            </a:extLst>
          </p:cNvPr>
          <p:cNvCxnSpPr/>
          <p:nvPr/>
        </p:nvCxnSpPr>
        <p:spPr>
          <a:xfrm flipV="1">
            <a:off x="3168002" y="3797300"/>
            <a:ext cx="1494002" cy="991571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995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Kalibrierung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35EA9DA-3530-4F3F-A2D3-BE198005CDB2}"/>
              </a:ext>
            </a:extLst>
          </p:cNvPr>
          <p:cNvSpPr txBox="1"/>
          <p:nvPr/>
        </p:nvSpPr>
        <p:spPr>
          <a:xfrm>
            <a:off x="663903" y="1456948"/>
            <a:ext cx="5927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Lösung: Kalibrierung</a:t>
            </a:r>
          </a:p>
        </p:txBody>
      </p:sp>
      <p:sp>
        <p:nvSpPr>
          <p:cNvPr id="20" name="Gerader Verbinder 7">
            <a:extLst>
              <a:ext uri="{FF2B5EF4-FFF2-40B4-BE49-F238E27FC236}">
                <a16:creationId xmlns:a16="http://schemas.microsoft.com/office/drawing/2014/main" id="{208C059D-0D25-45B2-9C57-C97F766C13B3}"/>
              </a:ext>
            </a:extLst>
          </p:cNvPr>
          <p:cNvSpPr/>
          <p:nvPr/>
        </p:nvSpPr>
        <p:spPr>
          <a:xfrm>
            <a:off x="539998" y="3600001"/>
            <a:ext cx="547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1" name="Gerader Verbinder 8">
            <a:extLst>
              <a:ext uri="{FF2B5EF4-FFF2-40B4-BE49-F238E27FC236}">
                <a16:creationId xmlns:a16="http://schemas.microsoft.com/office/drawing/2014/main" id="{207AAB80-3DA8-484F-AC8E-5528B624917B}"/>
              </a:ext>
            </a:extLst>
          </p:cNvPr>
          <p:cNvSpPr/>
          <p:nvPr/>
        </p:nvSpPr>
        <p:spPr>
          <a:xfrm>
            <a:off x="2952003" y="3600001"/>
            <a:ext cx="21599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66FF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2" name="Gerader Verbinder 9">
            <a:extLst>
              <a:ext uri="{FF2B5EF4-FFF2-40B4-BE49-F238E27FC236}">
                <a16:creationId xmlns:a16="http://schemas.microsoft.com/office/drawing/2014/main" id="{DE20F0F8-A300-466A-94F2-20C491D24962}"/>
              </a:ext>
            </a:extLst>
          </p:cNvPr>
          <p:cNvSpPr/>
          <p:nvPr/>
        </p:nvSpPr>
        <p:spPr>
          <a:xfrm>
            <a:off x="3168002" y="3600001"/>
            <a:ext cx="21599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FF3333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3" name="Gerader Verbinder 10">
            <a:extLst>
              <a:ext uri="{FF2B5EF4-FFF2-40B4-BE49-F238E27FC236}">
                <a16:creationId xmlns:a16="http://schemas.microsoft.com/office/drawing/2014/main" id="{3E14FF1D-EAF1-49EB-8224-77744F6824EA}"/>
              </a:ext>
            </a:extLst>
          </p:cNvPr>
          <p:cNvSpPr/>
          <p:nvPr/>
        </p:nvSpPr>
        <p:spPr>
          <a:xfrm>
            <a:off x="3384002" y="3600001"/>
            <a:ext cx="21599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CC33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B748AD5-6AD8-48EC-A0FF-16E4E27E084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4662004" y="2700003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C5380648-B185-4027-8469-BB3E46D8C96E}"/>
              </a:ext>
            </a:extLst>
          </p:cNvPr>
          <p:cNvSpPr/>
          <p:nvPr/>
        </p:nvSpPr>
        <p:spPr>
          <a:xfrm>
            <a:off x="6479996" y="2159995"/>
            <a:ext cx="2880003" cy="28800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26" name="Grafik 25" descr="Warnung">
            <a:extLst>
              <a:ext uri="{FF2B5EF4-FFF2-40B4-BE49-F238E27FC236}">
                <a16:creationId xmlns:a16="http://schemas.microsoft.com/office/drawing/2014/main" id="{71469251-DBBA-41DE-B059-33FCC8678D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22260" y="1254578"/>
            <a:ext cx="914400" cy="9144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227D5D73-FD05-45A1-93D8-59D7043EB2BC}"/>
              </a:ext>
            </a:extLst>
          </p:cNvPr>
          <p:cNvSpPr txBox="1"/>
          <p:nvPr/>
        </p:nvSpPr>
        <p:spPr>
          <a:xfrm>
            <a:off x="550360" y="4788871"/>
            <a:ext cx="10643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1.) Drücken des Ein-/Aus-Knopfes, ca. 2 Sekunden lang,</a:t>
            </a:r>
            <a:br>
              <a:rPr lang="de-DE" sz="2000" dirty="0"/>
            </a:br>
            <a:r>
              <a:rPr lang="de-DE" sz="2000" dirty="0"/>
              <a:t>      Bestätigung des </a:t>
            </a:r>
            <a:r>
              <a:rPr lang="de-DE" sz="2000" dirty="0" err="1"/>
              <a:t>Ozobot</a:t>
            </a:r>
            <a:r>
              <a:rPr lang="de-DE" sz="2000" dirty="0"/>
              <a:t>: weißes Blinken</a:t>
            </a:r>
          </a:p>
          <a:p>
            <a:r>
              <a:rPr lang="de-DE" sz="2000" dirty="0"/>
              <a:t>2.) …</a:t>
            </a:r>
          </a:p>
        </p:txBody>
      </p:sp>
      <p:pic>
        <p:nvPicPr>
          <p:cNvPr id="9" name="Grafik 8" descr="Feuerwerk">
            <a:extLst>
              <a:ext uri="{FF2B5EF4-FFF2-40B4-BE49-F238E27FC236}">
                <a16:creationId xmlns:a16="http://schemas.microsoft.com/office/drawing/2014/main" id="{8661B7B2-3E0E-42D2-BF82-1361FE8216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98980" y="20580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09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Kalibrierung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35EA9DA-3530-4F3F-A2D3-BE198005CDB2}"/>
              </a:ext>
            </a:extLst>
          </p:cNvPr>
          <p:cNvSpPr txBox="1"/>
          <p:nvPr/>
        </p:nvSpPr>
        <p:spPr>
          <a:xfrm>
            <a:off x="663903" y="1456948"/>
            <a:ext cx="5927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Lösung: Kalibrierung</a:t>
            </a:r>
          </a:p>
        </p:txBody>
      </p:sp>
      <p:sp>
        <p:nvSpPr>
          <p:cNvPr id="20" name="Gerader Verbinder 7">
            <a:extLst>
              <a:ext uri="{FF2B5EF4-FFF2-40B4-BE49-F238E27FC236}">
                <a16:creationId xmlns:a16="http://schemas.microsoft.com/office/drawing/2014/main" id="{208C059D-0D25-45B2-9C57-C97F766C13B3}"/>
              </a:ext>
            </a:extLst>
          </p:cNvPr>
          <p:cNvSpPr/>
          <p:nvPr/>
        </p:nvSpPr>
        <p:spPr>
          <a:xfrm>
            <a:off x="539998" y="3600001"/>
            <a:ext cx="547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1" name="Gerader Verbinder 8">
            <a:extLst>
              <a:ext uri="{FF2B5EF4-FFF2-40B4-BE49-F238E27FC236}">
                <a16:creationId xmlns:a16="http://schemas.microsoft.com/office/drawing/2014/main" id="{207AAB80-3DA8-484F-AC8E-5528B624917B}"/>
              </a:ext>
            </a:extLst>
          </p:cNvPr>
          <p:cNvSpPr/>
          <p:nvPr/>
        </p:nvSpPr>
        <p:spPr>
          <a:xfrm>
            <a:off x="2952003" y="3600001"/>
            <a:ext cx="21599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66FF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2" name="Gerader Verbinder 9">
            <a:extLst>
              <a:ext uri="{FF2B5EF4-FFF2-40B4-BE49-F238E27FC236}">
                <a16:creationId xmlns:a16="http://schemas.microsoft.com/office/drawing/2014/main" id="{DE20F0F8-A300-466A-94F2-20C491D24962}"/>
              </a:ext>
            </a:extLst>
          </p:cNvPr>
          <p:cNvSpPr/>
          <p:nvPr/>
        </p:nvSpPr>
        <p:spPr>
          <a:xfrm>
            <a:off x="3168002" y="3600001"/>
            <a:ext cx="21599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FF3333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3" name="Gerader Verbinder 10">
            <a:extLst>
              <a:ext uri="{FF2B5EF4-FFF2-40B4-BE49-F238E27FC236}">
                <a16:creationId xmlns:a16="http://schemas.microsoft.com/office/drawing/2014/main" id="{3E14FF1D-EAF1-49EB-8224-77744F6824EA}"/>
              </a:ext>
            </a:extLst>
          </p:cNvPr>
          <p:cNvSpPr/>
          <p:nvPr/>
        </p:nvSpPr>
        <p:spPr>
          <a:xfrm>
            <a:off x="3384002" y="3600001"/>
            <a:ext cx="21599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CC33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C5380648-B185-4027-8469-BB3E46D8C96E}"/>
              </a:ext>
            </a:extLst>
          </p:cNvPr>
          <p:cNvSpPr/>
          <p:nvPr/>
        </p:nvSpPr>
        <p:spPr>
          <a:xfrm>
            <a:off x="6479996" y="2159995"/>
            <a:ext cx="2880003" cy="28800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26" name="Grafik 25" descr="Warnung">
            <a:extLst>
              <a:ext uri="{FF2B5EF4-FFF2-40B4-BE49-F238E27FC236}">
                <a16:creationId xmlns:a16="http://schemas.microsoft.com/office/drawing/2014/main" id="{71469251-DBBA-41DE-B059-33FCC8678D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22260" y="1254578"/>
            <a:ext cx="914400" cy="9144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227D5D73-FD05-45A1-93D8-59D7043EB2BC}"/>
              </a:ext>
            </a:extLst>
          </p:cNvPr>
          <p:cNvSpPr txBox="1"/>
          <p:nvPr/>
        </p:nvSpPr>
        <p:spPr>
          <a:xfrm>
            <a:off x="550360" y="4788871"/>
            <a:ext cx="10643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1.) Drücken des Ein-/Aus-Knopfes, ca. 2 Sekunden lang,</a:t>
            </a:r>
            <a:br>
              <a:rPr lang="de-DE" sz="2000" dirty="0"/>
            </a:br>
            <a:r>
              <a:rPr lang="de-DE" sz="2000" dirty="0"/>
              <a:t>      Bestätigung des </a:t>
            </a:r>
            <a:r>
              <a:rPr lang="de-DE" sz="2000" dirty="0" err="1"/>
              <a:t>Ozobot</a:t>
            </a:r>
            <a:r>
              <a:rPr lang="de-DE" sz="2000" dirty="0"/>
              <a:t>: weißes Blinken</a:t>
            </a:r>
          </a:p>
          <a:p>
            <a:r>
              <a:rPr lang="de-DE" sz="2000" dirty="0"/>
              <a:t>2.) Setzen des </a:t>
            </a:r>
            <a:r>
              <a:rPr lang="de-DE" sz="2000" dirty="0" err="1"/>
              <a:t>Ozobots</a:t>
            </a:r>
            <a:r>
              <a:rPr lang="de-DE" sz="2000" dirty="0"/>
              <a:t> auf den schwarzen Vorlagepunkt, hier dreht er sich und verlässt den Punkt.</a:t>
            </a:r>
          </a:p>
          <a:p>
            <a:endParaRPr lang="de-DE" sz="2000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B748AD5-6AD8-48EC-A0FF-16E4E27E084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7123718" y="2661552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29055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Kalibrierung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35EA9DA-3530-4F3F-A2D3-BE198005CDB2}"/>
              </a:ext>
            </a:extLst>
          </p:cNvPr>
          <p:cNvSpPr txBox="1"/>
          <p:nvPr/>
        </p:nvSpPr>
        <p:spPr>
          <a:xfrm>
            <a:off x="663903" y="1456948"/>
            <a:ext cx="5927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Lösung: Kalibrierung</a:t>
            </a:r>
          </a:p>
        </p:txBody>
      </p:sp>
      <p:sp>
        <p:nvSpPr>
          <p:cNvPr id="20" name="Gerader Verbinder 7">
            <a:extLst>
              <a:ext uri="{FF2B5EF4-FFF2-40B4-BE49-F238E27FC236}">
                <a16:creationId xmlns:a16="http://schemas.microsoft.com/office/drawing/2014/main" id="{208C059D-0D25-45B2-9C57-C97F766C13B3}"/>
              </a:ext>
            </a:extLst>
          </p:cNvPr>
          <p:cNvSpPr/>
          <p:nvPr/>
        </p:nvSpPr>
        <p:spPr>
          <a:xfrm>
            <a:off x="539998" y="3600001"/>
            <a:ext cx="547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1" name="Gerader Verbinder 8">
            <a:extLst>
              <a:ext uri="{FF2B5EF4-FFF2-40B4-BE49-F238E27FC236}">
                <a16:creationId xmlns:a16="http://schemas.microsoft.com/office/drawing/2014/main" id="{207AAB80-3DA8-484F-AC8E-5528B624917B}"/>
              </a:ext>
            </a:extLst>
          </p:cNvPr>
          <p:cNvSpPr/>
          <p:nvPr/>
        </p:nvSpPr>
        <p:spPr>
          <a:xfrm>
            <a:off x="2952003" y="3600001"/>
            <a:ext cx="21599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66FF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2" name="Gerader Verbinder 9">
            <a:extLst>
              <a:ext uri="{FF2B5EF4-FFF2-40B4-BE49-F238E27FC236}">
                <a16:creationId xmlns:a16="http://schemas.microsoft.com/office/drawing/2014/main" id="{DE20F0F8-A300-466A-94F2-20C491D24962}"/>
              </a:ext>
            </a:extLst>
          </p:cNvPr>
          <p:cNvSpPr/>
          <p:nvPr/>
        </p:nvSpPr>
        <p:spPr>
          <a:xfrm>
            <a:off x="3168002" y="3600001"/>
            <a:ext cx="21599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FF3333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3" name="Gerader Verbinder 10">
            <a:extLst>
              <a:ext uri="{FF2B5EF4-FFF2-40B4-BE49-F238E27FC236}">
                <a16:creationId xmlns:a16="http://schemas.microsoft.com/office/drawing/2014/main" id="{3E14FF1D-EAF1-49EB-8224-77744F6824EA}"/>
              </a:ext>
            </a:extLst>
          </p:cNvPr>
          <p:cNvSpPr/>
          <p:nvPr/>
        </p:nvSpPr>
        <p:spPr>
          <a:xfrm>
            <a:off x="3384002" y="3600001"/>
            <a:ext cx="21599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CC33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C5380648-B185-4027-8469-BB3E46D8C96E}"/>
              </a:ext>
            </a:extLst>
          </p:cNvPr>
          <p:cNvSpPr/>
          <p:nvPr/>
        </p:nvSpPr>
        <p:spPr>
          <a:xfrm>
            <a:off x="6479996" y="2159995"/>
            <a:ext cx="2880003" cy="28800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26" name="Grafik 25" descr="Warnung">
            <a:extLst>
              <a:ext uri="{FF2B5EF4-FFF2-40B4-BE49-F238E27FC236}">
                <a16:creationId xmlns:a16="http://schemas.microsoft.com/office/drawing/2014/main" id="{71469251-DBBA-41DE-B059-33FCC8678D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22260" y="1254578"/>
            <a:ext cx="914400" cy="9144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227D5D73-FD05-45A1-93D8-59D7043EB2BC}"/>
              </a:ext>
            </a:extLst>
          </p:cNvPr>
          <p:cNvSpPr txBox="1"/>
          <p:nvPr/>
        </p:nvSpPr>
        <p:spPr>
          <a:xfrm>
            <a:off x="550360" y="4788871"/>
            <a:ext cx="106439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1.) Drücken des Ein-/Aus-Knopfes, ca. 2 Sekunden lang,</a:t>
            </a:r>
            <a:br>
              <a:rPr lang="de-DE" sz="2000" dirty="0"/>
            </a:br>
            <a:r>
              <a:rPr lang="de-DE" sz="2000" dirty="0"/>
              <a:t>      Bestätigung des </a:t>
            </a:r>
            <a:r>
              <a:rPr lang="de-DE" sz="2000" dirty="0" err="1"/>
              <a:t>Ozobot</a:t>
            </a:r>
            <a:r>
              <a:rPr lang="de-DE" sz="2000" dirty="0"/>
              <a:t>: weißes Blinken</a:t>
            </a:r>
          </a:p>
          <a:p>
            <a:r>
              <a:rPr lang="de-DE" sz="2000" dirty="0"/>
              <a:t>2.) Setzen des </a:t>
            </a:r>
            <a:r>
              <a:rPr lang="de-DE" sz="2000" dirty="0" err="1"/>
              <a:t>Ozobots</a:t>
            </a:r>
            <a:r>
              <a:rPr lang="de-DE" sz="2000" dirty="0"/>
              <a:t> auf den schwarzen Vorlagepunkt, hier dreht er sich und verlässt den Punkt.</a:t>
            </a:r>
          </a:p>
          <a:p>
            <a:r>
              <a:rPr lang="de-DE" sz="2000" dirty="0"/>
              <a:t>3.) Blinkt der </a:t>
            </a:r>
            <a:r>
              <a:rPr lang="de-DE" sz="2000" dirty="0" err="1"/>
              <a:t>Ozobot</a:t>
            </a:r>
            <a:r>
              <a:rPr lang="de-DE" sz="2000" dirty="0"/>
              <a:t> rot: Die Kalibrierung ist fehlgeschlagen, Kalibrierung erneut beginnen.</a:t>
            </a:r>
          </a:p>
          <a:p>
            <a:r>
              <a:rPr lang="de-DE" sz="2000" dirty="0"/>
              <a:t>      Blinkt der </a:t>
            </a:r>
            <a:r>
              <a:rPr lang="de-DE" sz="2000" dirty="0" err="1"/>
              <a:t>Ozobot</a:t>
            </a:r>
            <a:r>
              <a:rPr lang="de-DE" sz="2000" dirty="0"/>
              <a:t> grün: Die Kalibrierung ist geglückt, der </a:t>
            </a:r>
            <a:r>
              <a:rPr lang="de-DE" sz="2000" dirty="0" err="1"/>
              <a:t>Ozobot</a:t>
            </a:r>
            <a:r>
              <a:rPr lang="de-DE" sz="2000" dirty="0"/>
              <a:t> kann nun die Linien verfolgen.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B748AD5-6AD8-48EC-A0FF-16E4E27E084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8761719" y="2644667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Grafik 27" descr="Feuerwerk">
            <a:extLst>
              <a:ext uri="{FF2B5EF4-FFF2-40B4-BE49-F238E27FC236}">
                <a16:creationId xmlns:a16="http://schemas.microsoft.com/office/drawing/2014/main" id="{9FF93A6E-962D-4233-BCBB-5A150DE4C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99161" y="2125785"/>
            <a:ext cx="914400" cy="914400"/>
          </a:xfrm>
          <a:prstGeom prst="rect">
            <a:avLst/>
          </a:prstGeom>
        </p:spPr>
      </p:pic>
      <p:pic>
        <p:nvPicPr>
          <p:cNvPr id="29" name="Grafik 28" descr="Feuerwerk">
            <a:extLst>
              <a:ext uri="{FF2B5EF4-FFF2-40B4-BE49-F238E27FC236}">
                <a16:creationId xmlns:a16="http://schemas.microsoft.com/office/drawing/2014/main" id="{B0C5A79F-7C8A-43C6-B726-19D3C762F13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56430" y="32800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50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Liniencodierung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826A732-BCE9-4A94-920B-F116D425F138}"/>
              </a:ext>
            </a:extLst>
          </p:cNvPr>
          <p:cNvSpPr txBox="1"/>
          <p:nvPr/>
        </p:nvSpPr>
        <p:spPr>
          <a:xfrm>
            <a:off x="452377" y="1388805"/>
            <a:ext cx="9081916" cy="274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20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Regel-Einführungen mit den Schüler*innen, </a:t>
            </a:r>
          </a:p>
          <a:p>
            <a:pPr>
              <a:lnSpc>
                <a:spcPts val="2600"/>
              </a:lnSpc>
            </a:pPr>
            <a:r>
              <a:rPr lang="de-DE" sz="20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zusätzlich zu den Bedienungshinweisen für die Liniencodierung:</a:t>
            </a:r>
          </a:p>
          <a:p>
            <a:pPr>
              <a:lnSpc>
                <a:spcPts val="2600"/>
              </a:lnSpc>
            </a:pPr>
            <a:endParaRPr lang="de-DE" sz="2000" b="1" dirty="0">
              <a:solidFill>
                <a:srgbClr val="094C74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Kalibriere den </a:t>
            </a:r>
            <a:r>
              <a:rPr lang="de-DE" sz="2000" dirty="0" err="1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zu Beginn. </a:t>
            </a: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Setze den </a:t>
            </a:r>
            <a:r>
              <a:rPr lang="de-DE" sz="2000" dirty="0" err="1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vorsichtig von oben auf das Spielfeld. </a:t>
            </a: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Achte darauf, dass die Rollen des </a:t>
            </a:r>
            <a:r>
              <a:rPr lang="de-DE" sz="2000" dirty="0" err="1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Ozobots</a:t>
            </a: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nicht blockiert werden. </a:t>
            </a: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Achte darauf, dass der </a:t>
            </a:r>
            <a:r>
              <a:rPr lang="de-DE" sz="2000" dirty="0" err="1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nur auf den für ihn vorgesehenen Flächen fährt. </a:t>
            </a: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Wenn du mit dem </a:t>
            </a:r>
            <a:r>
              <a:rPr lang="de-DE" sz="2000" dirty="0" err="1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durch den Raum läufst, halte ihn gut fest.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1C8FFB3-028B-47BD-98EF-46F1EEA43C3B}"/>
              </a:ext>
            </a:extLst>
          </p:cNvPr>
          <p:cNvSpPr txBox="1"/>
          <p:nvPr/>
        </p:nvSpPr>
        <p:spPr>
          <a:xfrm rot="16200000">
            <a:off x="9196285" y="3335191"/>
            <a:ext cx="483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Ansatz und Material nach:</a:t>
            </a:r>
          </a:p>
          <a:p>
            <a:r>
              <a:rPr lang="de-DE" sz="900" dirty="0"/>
              <a:t>Fehrmann, Raphael; Buttler, Juliane Larissa (2019):</a:t>
            </a:r>
          </a:p>
          <a:p>
            <a:r>
              <a:rPr lang="de-DE" sz="900" dirty="0"/>
              <a:t>"Lernroboter in der Grundschule - Der "</a:t>
            </a:r>
            <a:r>
              <a:rPr lang="de-DE" sz="900" dirty="0" err="1"/>
              <a:t>Ozobot</a:t>
            </a:r>
            <a:r>
              <a:rPr lang="de-DE" sz="900" dirty="0"/>
              <a:t>" in der Praxis | Gestaltung einer Einführungsstunde zur Handhabung des "</a:t>
            </a:r>
            <a:r>
              <a:rPr lang="de-DE" sz="900" dirty="0" err="1"/>
              <a:t>Ozobots</a:t>
            </a:r>
            <a:r>
              <a:rPr lang="de-DE" sz="900" dirty="0"/>
              <a:t>" sowie zur Codierung erster Befehlsanweisungen für den Roboter anhand (vorgegebener) Problemstellungen“. Lizenzfreigabe:</a:t>
            </a:r>
            <a:r>
              <a:rPr lang="de-DE" sz="900" dirty="0">
                <a:hlinkClick r:id="rId10"/>
              </a:rPr>
              <a:t> CC BY-SA 4.0</a:t>
            </a:r>
            <a:r>
              <a:rPr lang="de-DE" sz="900" dirty="0"/>
              <a:t>, Ursprungsort: </a:t>
            </a:r>
            <a:r>
              <a:rPr lang="de-DE" sz="900" dirty="0">
                <a:hlinkClick r:id="rId11"/>
              </a:rPr>
              <a:t>https://nbn-resolving.org/urn:nbn:de:hbz:6-66119584426</a:t>
            </a:r>
            <a:r>
              <a:rPr lang="de-DE" sz="9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13245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50166" y="238125"/>
            <a:ext cx="11541125" cy="617538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/>
              <a:t>Inhaltsverzeichnis</a:t>
            </a:r>
            <a:endParaRPr lang="en-US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FCC3805-4711-45C4-AEBF-9850204DB148}"/>
              </a:ext>
            </a:extLst>
          </p:cNvPr>
          <p:cNvGrpSpPr/>
          <p:nvPr/>
        </p:nvGrpSpPr>
        <p:grpSpPr>
          <a:xfrm>
            <a:off x="324814" y="1439069"/>
            <a:ext cx="11540785" cy="3360738"/>
            <a:chOff x="324814" y="1439069"/>
            <a:chExt cx="11540785" cy="3360738"/>
          </a:xfrm>
        </p:grpSpPr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59F98EAE-AAF8-4CA5-83AA-79CAF4AC14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8615" y="1441334"/>
              <a:ext cx="708448" cy="725487"/>
            </a:xfrm>
            <a:prstGeom prst="rect">
              <a:avLst/>
            </a:prstGeom>
            <a:gradFill>
              <a:gsLst>
                <a:gs pos="0">
                  <a:srgbClr val="E6E6E6"/>
                </a:gs>
                <a:gs pos="100000">
                  <a:srgbClr val="AFAFAF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algn="ctr" defTabSz="801688" eaLnBrk="0" hangingPunct="0"/>
              <a:endParaRPr lang="de-DE" altLang="de-DE" sz="2800" b="1" noProof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7052ED78-F089-4F15-B572-BA3762FA3D2B}"/>
                </a:ext>
              </a:extLst>
            </p:cNvPr>
            <p:cNvGrpSpPr/>
            <p:nvPr/>
          </p:nvGrpSpPr>
          <p:grpSpPr>
            <a:xfrm>
              <a:off x="324814" y="1439069"/>
              <a:ext cx="11540785" cy="3360738"/>
              <a:chOff x="324814" y="1728278"/>
              <a:chExt cx="11540785" cy="3360738"/>
            </a:xfrm>
          </p:grpSpPr>
          <p:sp>
            <p:nvSpPr>
              <p:cNvPr id="22" name="Rectangle 9">
                <a:extLst>
                  <a:ext uri="{FF2B5EF4-FFF2-40B4-BE49-F238E27FC236}">
                    <a16:creationId xmlns:a16="http://schemas.microsoft.com/office/drawing/2014/main" id="{C8357977-80E4-4C1D-BA9B-51089514F6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4814" y="2606166"/>
                <a:ext cx="708448" cy="725487"/>
              </a:xfrm>
              <a:prstGeom prst="rect">
                <a:avLst/>
              </a:prstGeom>
              <a:gradFill>
                <a:gsLst>
                  <a:gs pos="0">
                    <a:srgbClr val="E6E6E6"/>
                  </a:gs>
                  <a:gs pos="100000">
                    <a:srgbClr val="AFAFAF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algn="ctr" defTabSz="801688" eaLnBrk="0" hangingPunct="0"/>
                <a:endParaRPr lang="de-DE" altLang="de-DE" sz="2800" b="1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4" name="Rectangle 13"/>
              <p:cNvSpPr>
                <a:spLocks noChangeArrowheads="1"/>
              </p:cNvSpPr>
              <p:nvPr/>
            </p:nvSpPr>
            <p:spPr bwMode="gray">
              <a:xfrm>
                <a:off x="1037062" y="2606166"/>
                <a:ext cx="10828537" cy="723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216000" tIns="108000" rIns="144000" bIns="72000" anchor="ctr"/>
              <a:lstStyle/>
              <a:p>
                <a:pPr>
                  <a:lnSpc>
                    <a:spcPct val="95000"/>
                  </a:lnSpc>
                  <a:spcAft>
                    <a:spcPts val="400"/>
                  </a:spcAft>
                  <a:buClr>
                    <a:srgbClr val="969696"/>
                  </a:buClr>
                </a:pPr>
                <a:r>
                  <a:rPr lang="de-DE" altLang="en-US" sz="2400" dirty="0">
                    <a:solidFill>
                      <a:srgbClr val="080808"/>
                    </a:solidFill>
                  </a:rPr>
                  <a:t>Kurzpräsentation des </a:t>
                </a:r>
                <a:r>
                  <a:rPr lang="de-DE" altLang="en-US" sz="2400" dirty="0" err="1">
                    <a:solidFill>
                      <a:srgbClr val="080808"/>
                    </a:solidFill>
                  </a:rPr>
                  <a:t>Ozobots</a:t>
                </a:r>
                <a:endParaRPr lang="de-DE" altLang="de-DE" sz="2400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2" name="Rectangle 3"/>
              <p:cNvSpPr>
                <a:spLocks noChangeArrowheads="1"/>
              </p:cNvSpPr>
              <p:nvPr/>
            </p:nvSpPr>
            <p:spPr bwMode="gray">
              <a:xfrm>
                <a:off x="1037062" y="1728278"/>
                <a:ext cx="10828537" cy="723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216000" tIns="108000" rIns="144000" bIns="72000" anchor="ctr"/>
              <a:lstStyle/>
              <a:p>
                <a:r>
                  <a:rPr lang="de-DE" altLang="en-US" sz="2400" dirty="0">
                    <a:solidFill>
                      <a:srgbClr val="080808"/>
                    </a:solidFill>
                  </a:rPr>
                  <a:t>Impuls</a:t>
                </a:r>
              </a:p>
            </p:txBody>
          </p:sp>
          <p:grpSp>
            <p:nvGrpSpPr>
              <p:cNvPr id="32" name="Gruppieren 31"/>
              <p:cNvGrpSpPr/>
              <p:nvPr/>
            </p:nvGrpSpPr>
            <p:grpSpPr>
              <a:xfrm>
                <a:off x="328613" y="3485641"/>
                <a:ext cx="11536984" cy="725487"/>
                <a:chOff x="328613" y="3313113"/>
                <a:chExt cx="11536984" cy="725487"/>
              </a:xfrm>
            </p:grpSpPr>
            <p:sp>
              <p:nvSpPr>
                <p:cNvPr id="39" name="Rectangle 9"/>
                <p:cNvSpPr>
                  <a:spLocks noChangeArrowheads="1"/>
                </p:cNvSpPr>
                <p:nvPr/>
              </p:nvSpPr>
              <p:spPr bwMode="gray">
                <a:xfrm>
                  <a:off x="328613" y="3313113"/>
                  <a:ext cx="708448" cy="725487"/>
                </a:xfrm>
                <a:prstGeom prst="rect">
                  <a:avLst/>
                </a:prstGeom>
                <a:gradFill>
                  <a:gsLst>
                    <a:gs pos="0">
                      <a:srgbClr val="E6E6E6"/>
                    </a:gs>
                    <a:gs pos="100000">
                      <a:srgbClr val="AFAFAF"/>
                    </a:gs>
                  </a:gsLst>
                  <a:lin ang="5400000" scaled="0"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72000" rIns="108000" bIns="72000" anchor="ctr"/>
                <a:lstStyle/>
                <a:p>
                  <a:pPr algn="ctr" defTabSz="801688" eaLnBrk="0" hangingPunct="0"/>
                  <a:endParaRPr lang="de-DE" altLang="de-DE" sz="2800" b="1" noProof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0" name="Rectangle 4"/>
                <p:cNvSpPr>
                  <a:spLocks noChangeArrowheads="1"/>
                </p:cNvSpPr>
                <p:nvPr/>
              </p:nvSpPr>
              <p:spPr bwMode="gray">
                <a:xfrm>
                  <a:off x="1037062" y="3313113"/>
                  <a:ext cx="10828535" cy="725487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16000" tIns="108000" rIns="144000" bIns="72000" anchor="ctr"/>
                <a:lstStyle/>
                <a:p>
                  <a:r>
                    <a:rPr lang="de-DE" altLang="en-US" sz="2400" dirty="0">
                      <a:solidFill>
                        <a:srgbClr val="080808"/>
                      </a:solidFill>
                    </a:rPr>
                    <a:t>Stationsarbeit</a:t>
                  </a:r>
                </a:p>
              </p:txBody>
            </p:sp>
          </p:grpSp>
          <p:grpSp>
            <p:nvGrpSpPr>
              <p:cNvPr id="33" name="Gruppieren 32"/>
              <p:cNvGrpSpPr/>
              <p:nvPr/>
            </p:nvGrpSpPr>
            <p:grpSpPr>
              <a:xfrm>
                <a:off x="328613" y="4365116"/>
                <a:ext cx="11536986" cy="723900"/>
                <a:chOff x="328613" y="4192588"/>
                <a:chExt cx="11536986" cy="723900"/>
              </a:xfrm>
            </p:grpSpPr>
            <p:sp>
              <p:nvSpPr>
                <p:cNvPr id="37" name="Rectangle 10"/>
                <p:cNvSpPr>
                  <a:spLocks noChangeArrowheads="1"/>
                </p:cNvSpPr>
                <p:nvPr/>
              </p:nvSpPr>
              <p:spPr bwMode="gray">
                <a:xfrm>
                  <a:off x="328613" y="4192588"/>
                  <a:ext cx="708450" cy="723900"/>
                </a:xfrm>
                <a:prstGeom prst="rect">
                  <a:avLst/>
                </a:prstGeom>
                <a:gradFill>
                  <a:gsLst>
                    <a:gs pos="0">
                      <a:srgbClr val="E6E6E6"/>
                    </a:gs>
                    <a:gs pos="100000">
                      <a:srgbClr val="AFAFAF"/>
                    </a:gs>
                  </a:gsLst>
                  <a:lin ang="5400000" scaled="0"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72000" rIns="108000" bIns="72000" anchor="ctr"/>
                <a:lstStyle/>
                <a:p>
                  <a:pPr algn="ctr" defTabSz="801688" eaLnBrk="0" hangingPunct="0"/>
                  <a:endParaRPr lang="de-DE" altLang="de-DE" sz="2800" b="1" noProof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8" name="Rectangle 5"/>
                <p:cNvSpPr>
                  <a:spLocks noChangeArrowheads="1"/>
                </p:cNvSpPr>
                <p:nvPr/>
              </p:nvSpPr>
              <p:spPr bwMode="gray">
                <a:xfrm>
                  <a:off x="1037062" y="4192588"/>
                  <a:ext cx="10828537" cy="72390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16000" tIns="108000" rIns="144000" bIns="72000" anchor="ctr"/>
                <a:lstStyle/>
                <a:p>
                  <a:pPr>
                    <a:lnSpc>
                      <a:spcPct val="95000"/>
                    </a:lnSpc>
                    <a:spcAft>
                      <a:spcPts val="400"/>
                    </a:spcAft>
                    <a:buClr>
                      <a:srgbClr val="969696"/>
                    </a:buClr>
                  </a:pPr>
                  <a:r>
                    <a:rPr lang="de-DE" altLang="de-DE" sz="2400" noProof="1">
                      <a:solidFill>
                        <a:srgbClr val="080808"/>
                      </a:solidFill>
                    </a:rPr>
                    <a:t>Einordnung des Roboters in die Theorie, didaktische Reflexion</a:t>
                  </a:r>
                  <a:endParaRPr lang="de-DE" altLang="de-DE" sz="2400" noProof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EBB6276-3A01-415E-9131-6FB09293CE02}"/>
              </a:ext>
            </a:extLst>
          </p:cNvPr>
          <p:cNvGrpSpPr/>
          <p:nvPr/>
        </p:nvGrpSpPr>
        <p:grpSpPr>
          <a:xfrm flipV="1">
            <a:off x="250166" y="727869"/>
            <a:ext cx="9315451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E2A5517B-954E-4C2C-92E0-8E5CEB70C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CE925C23-820A-4A70-8B83-5568DFB84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6" name="Grafik 5" descr="Roboter">
            <a:extLst>
              <a:ext uri="{FF2B5EF4-FFF2-40B4-BE49-F238E27FC236}">
                <a16:creationId xmlns:a16="http://schemas.microsoft.com/office/drawing/2014/main" id="{9C6A2EF9-46B6-4473-867F-DA33ACC2AE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615" y="2306735"/>
            <a:ext cx="723900" cy="723900"/>
          </a:xfrm>
          <a:prstGeom prst="rect">
            <a:avLst/>
          </a:prstGeom>
        </p:spPr>
      </p:pic>
      <p:pic>
        <p:nvPicPr>
          <p:cNvPr id="8" name="Grafik 7" descr="Glühbirne und Zahnrad">
            <a:extLst>
              <a:ext uri="{FF2B5EF4-FFF2-40B4-BE49-F238E27FC236}">
                <a16:creationId xmlns:a16="http://schemas.microsoft.com/office/drawing/2014/main" id="{A164022F-FA95-4ECA-8890-A87190F67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615" y="4065685"/>
            <a:ext cx="723900" cy="723900"/>
          </a:xfrm>
          <a:prstGeom prst="rect">
            <a:avLst/>
          </a:prstGeom>
        </p:spPr>
      </p:pic>
      <p:pic>
        <p:nvPicPr>
          <p:cNvPr id="12" name="Grafik 11" descr="Besprechung">
            <a:extLst>
              <a:ext uri="{FF2B5EF4-FFF2-40B4-BE49-F238E27FC236}">
                <a16:creationId xmlns:a16="http://schemas.microsoft.com/office/drawing/2014/main" id="{D0B2F00A-0BA3-4030-B408-8907970108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8615" y="3230623"/>
            <a:ext cx="723900" cy="723900"/>
          </a:xfrm>
          <a:prstGeom prst="rect">
            <a:avLst/>
          </a:prstGeom>
        </p:spPr>
      </p:pic>
      <p:pic>
        <p:nvPicPr>
          <p:cNvPr id="16" name="Grafik 15" descr="Gedankenblase">
            <a:extLst>
              <a:ext uri="{FF2B5EF4-FFF2-40B4-BE49-F238E27FC236}">
                <a16:creationId xmlns:a16="http://schemas.microsoft.com/office/drawing/2014/main" id="{67AE407B-EB1E-4920-BEDB-0F129EEF57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8615" y="1428847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2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8223535" cy="500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Probieren Sie in Kleingruppen (3 Personen) die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Ozobots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aus! </a:t>
            </a: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Zeichnen Sie hierzu Linien und verwenden Sie die Codes! Viel Spaß!</a:t>
            </a: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de-DE" sz="2150" i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währenddessen: Aufbau der Stationen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6B3D5D8A-214D-402E-A427-999FB17E768D}"/>
              </a:ext>
            </a:extLst>
          </p:cNvPr>
          <p:cNvSpPr/>
          <p:nvPr/>
        </p:nvSpPr>
        <p:spPr bwMode="gray">
          <a:xfrm rot="163927">
            <a:off x="8587396" y="1831113"/>
            <a:ext cx="3160347" cy="35490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outerShdw blurRad="88900" dist="25400" dir="7800000" algn="tl" rotWithShape="0">
              <a:prstClr val="black">
                <a:alpha val="35000"/>
              </a:prstClr>
            </a:outerShdw>
          </a:effectLst>
        </p:spPr>
        <p:txBody>
          <a:bodyPr lIns="143986" tIns="143986" rIns="191981" bIns="95990" rtlCol="0" anchor="ctr"/>
          <a:lstStyle/>
          <a:p>
            <a:pPr>
              <a:lnSpc>
                <a:spcPct val="150000"/>
              </a:lnSpc>
            </a:pP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Material pro Gruppe: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1 </a:t>
            </a:r>
            <a:r>
              <a:rPr lang="de-DE" sz="20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Evo oder Bit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1 Codevorlage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1 Kalibrierungskarte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1 Satz Stifte (Bitte diese Stifte verwenden!)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A3-Papier</a:t>
            </a:r>
          </a:p>
        </p:txBody>
      </p:sp>
      <p:pic>
        <p:nvPicPr>
          <p:cNvPr id="21" name="Picture 6" descr="Tessafilm_5">
            <a:extLst>
              <a:ext uri="{FF2B5EF4-FFF2-40B4-BE49-F238E27FC236}">
                <a16:creationId xmlns:a16="http://schemas.microsoft.com/office/drawing/2014/main" id="{B148DF16-C653-4B9F-8D78-FB2474CAD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l="75725" t="1588" b="90588"/>
          <a:stretch>
            <a:fillRect/>
          </a:stretch>
        </p:blipFill>
        <p:spPr bwMode="auto">
          <a:xfrm rot="21164889">
            <a:off x="10337698" y="1558520"/>
            <a:ext cx="824757" cy="438905"/>
          </a:xfrm>
          <a:prstGeom prst="rect">
            <a:avLst/>
          </a:prstGeom>
          <a:noFill/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C3EE599-B8C7-46D2-8BD7-85FAAA58B0A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r="2103" b="10496"/>
          <a:stretch/>
        </p:blipFill>
        <p:spPr>
          <a:xfrm>
            <a:off x="555930" y="2491373"/>
            <a:ext cx="7172482" cy="32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92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54EED7D-8DCF-406D-BD85-A26D7570BCBE}"/>
              </a:ext>
            </a:extLst>
          </p:cNvPr>
          <p:cNvSpPr/>
          <p:nvPr/>
        </p:nvSpPr>
        <p:spPr>
          <a:xfrm>
            <a:off x="10547878" y="6140769"/>
            <a:ext cx="996422" cy="34406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de-DE" sz="1600" b="1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E00994-8ED7-4B81-86BD-0D9109CEFAD8}"/>
              </a:ext>
            </a:extLst>
          </p:cNvPr>
          <p:cNvSpPr/>
          <p:nvPr/>
        </p:nvSpPr>
        <p:spPr>
          <a:xfrm>
            <a:off x="10547878" y="6484838"/>
            <a:ext cx="996422" cy="34406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de-DE" sz="1600" b="1" dirty="0">
                <a:solidFill>
                  <a:srgbClr val="66A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Aktoren</a:t>
            </a:r>
            <a:endParaRPr lang="de-DE" sz="1400" dirty="0">
              <a:solidFill>
                <a:srgbClr val="66A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45A3F38-3122-4621-9E22-A66A90599FE3}"/>
              </a:ext>
            </a:extLst>
          </p:cNvPr>
          <p:cNvSpPr/>
          <p:nvPr/>
        </p:nvSpPr>
        <p:spPr>
          <a:xfrm>
            <a:off x="6640128" y="6236750"/>
            <a:ext cx="3804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 Einschaltknopf leuchtet rot, </a:t>
            </a:r>
            <a:br>
              <a:rPr lang="de-DE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wenn der </a:t>
            </a:r>
            <a:r>
              <a:rPr lang="de-DE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Ozobot</a:t>
            </a:r>
            <a:r>
              <a:rPr lang="de-DE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aufgeladen werden muss!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6CB1AAE-79E9-4E4A-991A-2CCB5131A732}"/>
              </a:ext>
            </a:extLst>
          </p:cNvPr>
          <p:cNvSpPr/>
          <p:nvPr/>
        </p:nvSpPr>
        <p:spPr>
          <a:xfrm>
            <a:off x="6271099" y="1370741"/>
            <a:ext cx="217315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Einschaltknopf (links)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C4A5EA2-8946-4365-83D9-1B5AD421A641}"/>
              </a:ext>
            </a:extLst>
          </p:cNvPr>
          <p:cNvSpPr/>
          <p:nvPr/>
        </p:nvSpPr>
        <p:spPr>
          <a:xfrm>
            <a:off x="8542155" y="1300813"/>
            <a:ext cx="3516314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de-DE" b="1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Farbsensor</a:t>
            </a:r>
            <a:r>
              <a:rPr lang="de-DE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(Leiste unten, </a:t>
            </a:r>
          </a:p>
          <a:p>
            <a:pPr algn="ctr">
              <a:lnSpc>
                <a:spcPct val="107000"/>
              </a:lnSpc>
            </a:pPr>
            <a:r>
              <a:rPr lang="de-DE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de-DE" dirty="0">
                <a:solidFill>
                  <a:srgbClr val="094C74"/>
                </a:solidFill>
              </a:rPr>
              <a:t>Sensoren zur Linienverfolgung</a:t>
            </a:r>
            <a:r>
              <a:rPr lang="de-DE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779AD78-4643-40CA-A08C-B74488A0D3DC}"/>
              </a:ext>
            </a:extLst>
          </p:cNvPr>
          <p:cNvSpPr/>
          <p:nvPr/>
        </p:nvSpPr>
        <p:spPr>
          <a:xfrm>
            <a:off x="398690" y="1231949"/>
            <a:ext cx="210859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de-DE" b="1" dirty="0">
                <a:solidFill>
                  <a:srgbClr val="66A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Front-LEDs (Kranz)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E44EE92-18D5-4C49-9A58-1469A7A9B5BC}"/>
              </a:ext>
            </a:extLst>
          </p:cNvPr>
          <p:cNvSpPr/>
          <p:nvPr/>
        </p:nvSpPr>
        <p:spPr>
          <a:xfrm>
            <a:off x="1055214" y="1581321"/>
            <a:ext cx="176535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de-DE" b="1" dirty="0">
                <a:solidFill>
                  <a:srgbClr val="66A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Farb-LED (oben)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A21E32F-E724-4AD3-8C31-1DCF4D3ADC5C}"/>
              </a:ext>
            </a:extLst>
          </p:cNvPr>
          <p:cNvSpPr/>
          <p:nvPr/>
        </p:nvSpPr>
        <p:spPr>
          <a:xfrm>
            <a:off x="161950" y="5431127"/>
            <a:ext cx="6092825" cy="1366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de-DE" b="1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„Hindernis-“/Näherungssensor </a:t>
            </a:r>
            <a:br>
              <a:rPr lang="de-DE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(Infrarot, vorne und hinten, nur beim Evo) </a:t>
            </a:r>
            <a:br>
              <a:rPr lang="de-DE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400" i="1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(ermöglicht die Verwendung mehrerer Bots auf einem Spielfeld / Abbremsen sowie den Übergang in die Dreidimensionalität / insb. im App-Einsatz, Informationen hierzu später)</a:t>
            </a:r>
            <a:endParaRPr lang="de-DE" i="1" dirty="0">
              <a:solidFill>
                <a:srgbClr val="094C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B61AB9A-146F-40F4-9142-61A60768B485}"/>
              </a:ext>
            </a:extLst>
          </p:cNvPr>
          <p:cNvSpPr/>
          <p:nvPr/>
        </p:nvSpPr>
        <p:spPr>
          <a:xfrm>
            <a:off x="2502782" y="1196801"/>
            <a:ext cx="2638536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Micro-USB-Anschluss zum Aufladen (hinten)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02DD0CE-FBB2-4A0B-A256-1635098C018F}"/>
              </a:ext>
            </a:extLst>
          </p:cNvPr>
          <p:cNvSpPr/>
          <p:nvPr/>
        </p:nvSpPr>
        <p:spPr>
          <a:xfrm>
            <a:off x="6313800" y="5169664"/>
            <a:ext cx="474700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de-DE" b="1" dirty="0">
                <a:solidFill>
                  <a:srgbClr val="66A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Motor (nicht sichtbar) mit Reifen und Fahrwerk 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FAF9B47-C388-4297-998D-6C72C3AE73D4}"/>
              </a:ext>
            </a:extLst>
          </p:cNvPr>
          <p:cNvSpPr/>
          <p:nvPr/>
        </p:nvSpPr>
        <p:spPr>
          <a:xfrm>
            <a:off x="9461812" y="5543615"/>
            <a:ext cx="239591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Batterie (nicht sichtbar)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7B045E7-C0B9-4C1B-8B06-2BB055D6C8D6}"/>
              </a:ext>
            </a:extLst>
          </p:cNvPr>
          <p:cNvSpPr/>
          <p:nvPr/>
        </p:nvSpPr>
        <p:spPr>
          <a:xfrm>
            <a:off x="6313800" y="5856109"/>
            <a:ext cx="308898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Mini-Computer (nicht sichtbar)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B0CF3C3F-E5A8-4E1C-90E8-8A5C52E64674}"/>
              </a:ext>
            </a:extLst>
          </p:cNvPr>
          <p:cNvGrpSpPr/>
          <p:nvPr/>
        </p:nvGrpSpPr>
        <p:grpSpPr>
          <a:xfrm>
            <a:off x="445961" y="2085292"/>
            <a:ext cx="11284945" cy="2954565"/>
            <a:chOff x="-731993" y="1551247"/>
            <a:chExt cx="12310383" cy="3223039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828C231F-A28F-4094-A5EB-BE8210029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31" t="25596" r="27482" b="25383"/>
            <a:stretch/>
          </p:blipFill>
          <p:spPr>
            <a:xfrm>
              <a:off x="8443011" y="1551248"/>
              <a:ext cx="3135379" cy="3223038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94C34B87-E551-495F-9F3A-8A362AEEA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8" t="26501" r="26684" b="26501"/>
            <a:stretch/>
          </p:blipFill>
          <p:spPr>
            <a:xfrm>
              <a:off x="5172544" y="1551247"/>
              <a:ext cx="3270468" cy="3223038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26A1B59A-7A3B-4BC4-B154-664C3A827A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1" t="23846" r="24810" b="23846"/>
            <a:stretch/>
          </p:blipFill>
          <p:spPr>
            <a:xfrm>
              <a:off x="2195474" y="1551248"/>
              <a:ext cx="3135379" cy="3214647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4C94A4DE-E0FB-4037-8A8C-E7F804B0E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5" t="26658" r="28347" b="26346"/>
            <a:stretch/>
          </p:blipFill>
          <p:spPr>
            <a:xfrm>
              <a:off x="-731993" y="1551247"/>
              <a:ext cx="3035855" cy="3223038"/>
            </a:xfrm>
            <a:prstGeom prst="rect">
              <a:avLst/>
            </a:prstGeom>
          </p:spPr>
        </p:pic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570A3811-3809-49EE-8E4D-54936A53DA1D}"/>
              </a:ext>
            </a:extLst>
          </p:cNvPr>
          <p:cNvSpPr/>
          <p:nvPr/>
        </p:nvSpPr>
        <p:spPr>
          <a:xfrm>
            <a:off x="5400850" y="5532383"/>
            <a:ext cx="3840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de-DE" b="1" dirty="0">
                <a:solidFill>
                  <a:srgbClr val="66A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Lautsprecher (nicht sichtbar)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3BBD4279-E6B7-4F92-A10B-AE3A7D1FE5AB}"/>
              </a:ext>
            </a:extLst>
          </p:cNvPr>
          <p:cNvCxnSpPr>
            <a:cxnSpLocks/>
          </p:cNvCxnSpPr>
          <p:nvPr/>
        </p:nvCxnSpPr>
        <p:spPr>
          <a:xfrm>
            <a:off x="650792" y="1636770"/>
            <a:ext cx="561275" cy="1677930"/>
          </a:xfrm>
          <a:prstGeom prst="line">
            <a:avLst/>
          </a:prstGeom>
          <a:ln>
            <a:solidFill>
              <a:srgbClr val="5F266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258A399B-1256-4F2C-A2FF-05A86D4C16F1}"/>
              </a:ext>
            </a:extLst>
          </p:cNvPr>
          <p:cNvCxnSpPr>
            <a:cxnSpLocks/>
          </p:cNvCxnSpPr>
          <p:nvPr/>
        </p:nvCxnSpPr>
        <p:spPr>
          <a:xfrm>
            <a:off x="1908955" y="1922008"/>
            <a:ext cx="0" cy="689138"/>
          </a:xfrm>
          <a:prstGeom prst="line">
            <a:avLst/>
          </a:prstGeom>
          <a:ln>
            <a:solidFill>
              <a:srgbClr val="5F266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1BF0D950-DBD5-48D8-8E0C-99B71E6B8527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3822050" y="1868716"/>
            <a:ext cx="627501" cy="1445984"/>
          </a:xfrm>
          <a:prstGeom prst="line">
            <a:avLst/>
          </a:prstGeom>
          <a:ln>
            <a:solidFill>
              <a:srgbClr val="5F266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FAC37935-3D28-48EB-9470-225776CC2D3B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7357679" y="1746293"/>
            <a:ext cx="559195" cy="1539483"/>
          </a:xfrm>
          <a:prstGeom prst="line">
            <a:avLst/>
          </a:prstGeom>
          <a:ln>
            <a:solidFill>
              <a:srgbClr val="5F266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49141332-AC08-4F0F-89AC-B34CF4CBF80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0300312" y="1972728"/>
            <a:ext cx="55410" cy="1648050"/>
          </a:xfrm>
          <a:prstGeom prst="line">
            <a:avLst/>
          </a:prstGeom>
          <a:ln>
            <a:solidFill>
              <a:srgbClr val="5F266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9950D70F-F5BF-44B1-8209-1ACCA2CF81B4}"/>
              </a:ext>
            </a:extLst>
          </p:cNvPr>
          <p:cNvCxnSpPr>
            <a:cxnSpLocks/>
          </p:cNvCxnSpPr>
          <p:nvPr/>
        </p:nvCxnSpPr>
        <p:spPr>
          <a:xfrm>
            <a:off x="1055214" y="4200892"/>
            <a:ext cx="547111" cy="1217536"/>
          </a:xfrm>
          <a:prstGeom prst="line">
            <a:avLst/>
          </a:prstGeom>
          <a:ln>
            <a:solidFill>
              <a:srgbClr val="5F266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10140AA8-D8F7-490A-AF4A-735153C55DF1}"/>
              </a:ext>
            </a:extLst>
          </p:cNvPr>
          <p:cNvCxnSpPr>
            <a:cxnSpLocks/>
          </p:cNvCxnSpPr>
          <p:nvPr/>
        </p:nvCxnSpPr>
        <p:spPr>
          <a:xfrm flipH="1">
            <a:off x="1602326" y="4200892"/>
            <a:ext cx="539747" cy="1217536"/>
          </a:xfrm>
          <a:prstGeom prst="line">
            <a:avLst/>
          </a:prstGeom>
          <a:ln>
            <a:solidFill>
              <a:srgbClr val="5F266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DB7EB10E-8CE7-422B-A125-E98587C4B809}"/>
              </a:ext>
            </a:extLst>
          </p:cNvPr>
          <p:cNvSpPr txBox="1"/>
          <p:nvPr/>
        </p:nvSpPr>
        <p:spPr>
          <a:xfrm rot="16200000">
            <a:off x="11059095" y="5734501"/>
            <a:ext cx="193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Fotos: CC-BY | Raphael Fehrmann www.wwu.de/Lernroboter</a:t>
            </a:r>
          </a:p>
        </p:txBody>
      </p:sp>
    </p:spTree>
    <p:extLst>
      <p:ext uri="{BB962C8B-B14F-4D97-AF65-F5344CB8AC3E}">
        <p14:creationId xmlns:p14="http://schemas.microsoft.com/office/powerpoint/2010/main" val="1300509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Die Ozobots im Vergleich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graphicFrame>
        <p:nvGraphicFramePr>
          <p:cNvPr id="5" name="Tabelle 8">
            <a:extLst>
              <a:ext uri="{FF2B5EF4-FFF2-40B4-BE49-F238E27FC236}">
                <a16:creationId xmlns:a16="http://schemas.microsoft.com/office/drawing/2014/main" id="{07CB3651-263F-48EF-8A53-016EACDF4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316424"/>
              </p:ext>
            </p:extLst>
          </p:nvPr>
        </p:nvGraphicFramePr>
        <p:xfrm>
          <a:off x="2024962" y="1415059"/>
          <a:ext cx="8126943" cy="492859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08981">
                  <a:extLst>
                    <a:ext uri="{9D8B030D-6E8A-4147-A177-3AD203B41FA5}">
                      <a16:colId xmlns:a16="http://schemas.microsoft.com/office/drawing/2014/main" val="621305497"/>
                    </a:ext>
                  </a:extLst>
                </a:gridCol>
                <a:gridCol w="2708981">
                  <a:extLst>
                    <a:ext uri="{9D8B030D-6E8A-4147-A177-3AD203B41FA5}">
                      <a16:colId xmlns:a16="http://schemas.microsoft.com/office/drawing/2014/main" val="3712822126"/>
                    </a:ext>
                  </a:extLst>
                </a:gridCol>
                <a:gridCol w="2708981">
                  <a:extLst>
                    <a:ext uri="{9D8B030D-6E8A-4147-A177-3AD203B41FA5}">
                      <a16:colId xmlns:a16="http://schemas.microsoft.com/office/drawing/2014/main" val="600970153"/>
                    </a:ext>
                  </a:extLst>
                </a:gridCol>
              </a:tblGrid>
              <a:tr h="48423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solidFill>
                      <a:srgbClr val="094C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Ozobot</a:t>
                      </a:r>
                      <a:r>
                        <a:rPr lang="de-DE" dirty="0"/>
                        <a:t> Bit</a:t>
                      </a:r>
                    </a:p>
                  </a:txBody>
                  <a:tcPr anchor="ctr">
                    <a:solidFill>
                      <a:srgbClr val="094C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Ozobot</a:t>
                      </a:r>
                      <a:r>
                        <a:rPr lang="de-DE" dirty="0"/>
                        <a:t> Evo</a:t>
                      </a:r>
                    </a:p>
                  </a:txBody>
                  <a:tcPr anchor="ctr">
                    <a:solidFill>
                      <a:srgbClr val="094C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834460"/>
                  </a:ext>
                </a:extLst>
              </a:tr>
              <a:tr h="484236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Linienverfolgung</a:t>
                      </a:r>
                    </a:p>
                  </a:txBody>
                  <a:tcPr anchor="ctr">
                    <a:solidFill>
                      <a:srgbClr val="66A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0362775"/>
                  </a:ext>
                </a:extLst>
              </a:tr>
              <a:tr h="484236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Linien-Farberkennung</a:t>
                      </a:r>
                    </a:p>
                  </a:txBody>
                  <a:tcPr anchor="ctr">
                    <a:solidFill>
                      <a:srgbClr val="66A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82261"/>
                  </a:ext>
                </a:extLst>
              </a:tr>
              <a:tr h="835804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Programmierung mit </a:t>
                      </a:r>
                      <a:r>
                        <a:rPr lang="de-DE" b="1" dirty="0" err="1">
                          <a:solidFill>
                            <a:schemeClr val="bg1"/>
                          </a:solidFill>
                        </a:rPr>
                        <a:t>OzoBlockly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6A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1652737"/>
                  </a:ext>
                </a:extLst>
              </a:tr>
              <a:tr h="835804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Näherungssensor, Soundmodul</a:t>
                      </a:r>
                    </a:p>
                  </a:txBody>
                  <a:tcPr anchor="ctr">
                    <a:solidFill>
                      <a:srgbClr val="66A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 –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737658"/>
                  </a:ext>
                </a:extLst>
              </a:tr>
              <a:tr h="835804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Ferngesteuerter Modus per Bluetooth</a:t>
                      </a:r>
                    </a:p>
                  </a:txBody>
                  <a:tcPr anchor="ctr">
                    <a:solidFill>
                      <a:srgbClr val="66A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 – </a:t>
                      </a:r>
                    </a:p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2583073"/>
                  </a:ext>
                </a:extLst>
              </a:tr>
              <a:tr h="484236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Altersempfehlung</a:t>
                      </a:r>
                    </a:p>
                  </a:txBody>
                  <a:tcPr anchor="ctr">
                    <a:solidFill>
                      <a:srgbClr val="66A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ab 6 Jahren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ab 9 Jahren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231672"/>
                  </a:ext>
                </a:extLst>
              </a:tr>
              <a:tr h="484236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Anzahl an LEDs</a:t>
                      </a:r>
                    </a:p>
                  </a:txBody>
                  <a:tcPr anchor="ctr">
                    <a:solidFill>
                      <a:srgbClr val="66A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514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177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53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Vorschlag für im Unterricht zu erarbeitende Begrifflichkeiten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A0605671-01D9-427C-BB17-EA54F03B29FB}"/>
              </a:ext>
            </a:extLst>
          </p:cNvPr>
          <p:cNvSpPr/>
          <p:nvPr/>
        </p:nvSpPr>
        <p:spPr bwMode="gray">
          <a:xfrm>
            <a:off x="7049685" y="4231009"/>
            <a:ext cx="3003441" cy="164166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outerShdw blurRad="88900" dist="25400" dir="7800000" algn="tl" rotWithShape="0">
              <a:prstClr val="black">
                <a:alpha val="35000"/>
              </a:prstClr>
            </a:outerShdw>
          </a:effectLst>
        </p:spPr>
        <p:txBody>
          <a:bodyPr lIns="143986" tIns="143986" rIns="191981" bIns="95990" rtlCol="0" anchor="ctr"/>
          <a:lstStyle/>
          <a:p>
            <a:pPr>
              <a:lnSpc>
                <a:spcPct val="150000"/>
              </a:lnSpc>
              <a:spcAft>
                <a:spcPts val="800"/>
              </a:spcAft>
              <a:buClr>
                <a:srgbClr val="969696"/>
              </a:buClr>
            </a:pPr>
            <a:r>
              <a:rPr lang="de-DE" sz="2000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Die</a:t>
            </a:r>
            <a:r>
              <a:rPr lang="de-DE" sz="2000" b="1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 Aneinanderreihung von Anweisungen </a:t>
            </a:r>
            <a:r>
              <a:rPr lang="de-DE" sz="2000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nennt man ein </a:t>
            </a:r>
            <a:r>
              <a:rPr lang="de-DE" sz="2000" b="1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Programm.</a:t>
            </a:r>
          </a:p>
        </p:txBody>
      </p:sp>
      <p:pic>
        <p:nvPicPr>
          <p:cNvPr id="30" name="Picture 3" descr="Tessafilm_7">
            <a:extLst>
              <a:ext uri="{FF2B5EF4-FFF2-40B4-BE49-F238E27FC236}">
                <a16:creationId xmlns:a16="http://schemas.microsoft.com/office/drawing/2014/main" id="{9AA3F0F5-662E-4D05-A9B8-A19027CEE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l="70392" b="89275"/>
          <a:stretch>
            <a:fillRect/>
          </a:stretch>
        </p:blipFill>
        <p:spPr bwMode="auto">
          <a:xfrm rot="21582707">
            <a:off x="6606266" y="4028907"/>
            <a:ext cx="1114078" cy="483388"/>
          </a:xfrm>
          <a:prstGeom prst="rect">
            <a:avLst/>
          </a:prstGeom>
          <a:noFill/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25D8C3F6-73EA-418A-A6F5-52DB19CA8F88}"/>
              </a:ext>
            </a:extLst>
          </p:cNvPr>
          <p:cNvSpPr txBox="1"/>
          <p:nvPr/>
        </p:nvSpPr>
        <p:spPr>
          <a:xfrm rot="16200000">
            <a:off x="9196285" y="3335191"/>
            <a:ext cx="483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Ansatz und Material nach:</a:t>
            </a:r>
          </a:p>
          <a:p>
            <a:r>
              <a:rPr lang="de-DE" sz="900" dirty="0"/>
              <a:t>Fehrmann, Raphael; Buttler, Juliane Larissa (2019):</a:t>
            </a:r>
          </a:p>
          <a:p>
            <a:r>
              <a:rPr lang="de-DE" sz="900" dirty="0"/>
              <a:t>"Lernroboter in der Grundschule - Der "</a:t>
            </a:r>
            <a:r>
              <a:rPr lang="de-DE" sz="900" dirty="0" err="1"/>
              <a:t>Ozobot</a:t>
            </a:r>
            <a:r>
              <a:rPr lang="de-DE" sz="900" dirty="0"/>
              <a:t>" in der Praxis | Gestaltung einer Einführungsstunde zur Handhabung des "</a:t>
            </a:r>
            <a:r>
              <a:rPr lang="de-DE" sz="900" dirty="0" err="1"/>
              <a:t>Ozobots</a:t>
            </a:r>
            <a:r>
              <a:rPr lang="de-DE" sz="900" dirty="0"/>
              <a:t>" sowie zur Codierung erster Befehlsanweisungen für den Roboter anhand (vorgegebener) Problemstellungen“. Lizenzfreigabe:</a:t>
            </a:r>
            <a:r>
              <a:rPr lang="de-DE" sz="900" dirty="0">
                <a:hlinkClick r:id="rId11"/>
              </a:rPr>
              <a:t> CC BY-SA 4.0</a:t>
            </a:r>
            <a:r>
              <a:rPr lang="de-DE" sz="900" dirty="0"/>
              <a:t>, Ursprungsort: </a:t>
            </a:r>
            <a:r>
              <a:rPr lang="de-DE" sz="900" dirty="0">
                <a:hlinkClick r:id="rId12"/>
              </a:rPr>
              <a:t>https://nbn-resolving.org/urn:nbn:de:hbz:6-66119584426</a:t>
            </a:r>
            <a:r>
              <a:rPr lang="de-DE" sz="900" dirty="0"/>
              <a:t>   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5E06C8F-E34F-4A21-9478-6CF984F6E868}"/>
              </a:ext>
            </a:extLst>
          </p:cNvPr>
          <p:cNvSpPr/>
          <p:nvPr/>
        </p:nvSpPr>
        <p:spPr bwMode="gray">
          <a:xfrm>
            <a:off x="721314" y="2448077"/>
            <a:ext cx="5227755" cy="4017256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outerShdw blurRad="88900" dist="25400" dir="7800000" algn="tl" rotWithShape="0">
              <a:prstClr val="black">
                <a:alpha val="35000"/>
              </a:prstClr>
            </a:outerShdw>
          </a:effectLst>
        </p:spPr>
        <p:txBody>
          <a:bodyPr lIns="143986" tIns="143986" rIns="191981" bIns="95990" rtlCol="0" anchor="ctr"/>
          <a:lstStyle/>
          <a:p>
            <a:pPr>
              <a:lnSpc>
                <a:spcPct val="150000"/>
              </a:lnSpc>
              <a:spcAft>
                <a:spcPts val="800"/>
              </a:spcAft>
              <a:buClr>
                <a:srgbClr val="969696"/>
              </a:buClr>
            </a:pPr>
            <a:r>
              <a:rPr lang="de-DE" sz="2000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Ein </a:t>
            </a:r>
            <a:r>
              <a:rPr lang="de-DE" sz="2000" b="1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Computer</a:t>
            </a:r>
            <a:r>
              <a:rPr lang="de-DE" sz="2000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 – und auch der Ozobot ist ein Computer – führt </a:t>
            </a:r>
            <a:r>
              <a:rPr lang="de-DE" sz="2000" b="1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Anweisungen</a:t>
            </a:r>
            <a:r>
              <a:rPr lang="de-DE" sz="2000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 aus. Der Ozobot erhält diese Anweisungen in Form von </a:t>
            </a:r>
            <a:r>
              <a:rPr lang="de-DE" sz="2000" b="1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Farbcodes</a:t>
            </a:r>
            <a:r>
              <a:rPr lang="de-DE" sz="2000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, also Farbstreifen, die in einer bestimmten Reihenfolge für eine bestimmte Aktion stehen. Beispiel: Erkennt der Ozobot das Muster „rot-schwarz-rot“, fährt er langsamer.</a:t>
            </a:r>
          </a:p>
        </p:txBody>
      </p:sp>
      <p:pic>
        <p:nvPicPr>
          <p:cNvPr id="28" name="Picture 3" descr="Tessafilm_7">
            <a:extLst>
              <a:ext uri="{FF2B5EF4-FFF2-40B4-BE49-F238E27FC236}">
                <a16:creationId xmlns:a16="http://schemas.microsoft.com/office/drawing/2014/main" id="{7D5FCCAA-B563-4921-911D-7DBAC28A8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l="70392" b="89275"/>
          <a:stretch>
            <a:fillRect/>
          </a:stretch>
        </p:blipFill>
        <p:spPr bwMode="auto">
          <a:xfrm rot="21582707">
            <a:off x="3359038" y="2126447"/>
            <a:ext cx="1326044" cy="575358"/>
          </a:xfrm>
          <a:prstGeom prst="rect">
            <a:avLst/>
          </a:prstGeom>
          <a:noFill/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AE83AE59-778A-4C80-B4EF-AAEC818799B7}"/>
              </a:ext>
            </a:extLst>
          </p:cNvPr>
          <p:cNvSpPr/>
          <p:nvPr/>
        </p:nvSpPr>
        <p:spPr bwMode="gray">
          <a:xfrm rot="163927">
            <a:off x="7286264" y="3754743"/>
            <a:ext cx="2664225" cy="45527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outerShdw blurRad="88900" dist="25400" dir="7800000" algn="tl" rotWithShape="0">
              <a:prstClr val="black">
                <a:alpha val="35000"/>
              </a:prstClr>
            </a:outerShdw>
          </a:effectLst>
        </p:spPr>
        <p:txBody>
          <a:bodyPr lIns="143986" tIns="143986" rIns="191981" bIns="95990"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de-DE" sz="2000" b="1" noProof="1">
                <a:solidFill>
                  <a:srgbClr val="66A300"/>
                </a:solidFill>
                <a:cs typeface="Arial" charset="0"/>
              </a:rPr>
              <a:t>Programm</a:t>
            </a:r>
          </a:p>
        </p:txBody>
      </p:sp>
      <p:pic>
        <p:nvPicPr>
          <p:cNvPr id="22" name="Picture 6" descr="Tessafilm_5">
            <a:extLst>
              <a:ext uri="{FF2B5EF4-FFF2-40B4-BE49-F238E27FC236}">
                <a16:creationId xmlns:a16="http://schemas.microsoft.com/office/drawing/2014/main" id="{503C79F6-7B28-406C-BB28-A77AC28D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 l="75725" t="1588" b="90588"/>
          <a:stretch>
            <a:fillRect/>
          </a:stretch>
        </p:blipFill>
        <p:spPr bwMode="auto">
          <a:xfrm rot="21164889">
            <a:off x="8962550" y="3492216"/>
            <a:ext cx="824757" cy="438905"/>
          </a:xfrm>
          <a:prstGeom prst="rect">
            <a:avLst/>
          </a:prstGeom>
          <a:noFill/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2692E1B7-ECDD-4C28-8443-099B7D49393D}"/>
              </a:ext>
            </a:extLst>
          </p:cNvPr>
          <p:cNvSpPr/>
          <p:nvPr/>
        </p:nvSpPr>
        <p:spPr bwMode="gray">
          <a:xfrm rot="21443338">
            <a:off x="532662" y="2184796"/>
            <a:ext cx="2452838" cy="44785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outerShdw blurRad="88900" dist="25400" dir="7800000" algn="tl" rotWithShape="0">
              <a:prstClr val="black">
                <a:alpha val="35000"/>
              </a:prstClr>
            </a:outerShdw>
          </a:effectLst>
        </p:spPr>
        <p:txBody>
          <a:bodyPr lIns="143986" tIns="143986" rIns="191981" bIns="95990"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de-DE" sz="2000" b="1" noProof="1">
                <a:solidFill>
                  <a:srgbClr val="66A300"/>
                </a:solidFill>
                <a:cs typeface="Arial" charset="0"/>
              </a:rPr>
              <a:t>(Farb-)Code</a:t>
            </a:r>
          </a:p>
        </p:txBody>
      </p:sp>
      <p:pic>
        <p:nvPicPr>
          <p:cNvPr id="24" name="Picture 3" descr="Tessafilm_7">
            <a:extLst>
              <a:ext uri="{FF2B5EF4-FFF2-40B4-BE49-F238E27FC236}">
                <a16:creationId xmlns:a16="http://schemas.microsoft.com/office/drawing/2014/main" id="{42714D66-3F0A-4164-BBDD-D50622815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l="70392" b="89275"/>
          <a:stretch>
            <a:fillRect/>
          </a:stretch>
        </p:blipFill>
        <p:spPr bwMode="auto">
          <a:xfrm rot="21426045">
            <a:off x="969461" y="1896783"/>
            <a:ext cx="1114078" cy="483388"/>
          </a:xfrm>
          <a:prstGeom prst="rect">
            <a:avLst/>
          </a:prstGeom>
          <a:noFill/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C112F84F-C28E-41F7-A313-C4DA10037451}"/>
              </a:ext>
            </a:extLst>
          </p:cNvPr>
          <p:cNvSpPr/>
          <p:nvPr/>
        </p:nvSpPr>
        <p:spPr bwMode="gray">
          <a:xfrm rot="21567314">
            <a:off x="8508680" y="1443717"/>
            <a:ext cx="2842358" cy="73062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outerShdw blurRad="88900" dist="25400" dir="7800000" algn="tl" rotWithShape="0">
              <a:prstClr val="black">
                <a:alpha val="35000"/>
              </a:prstClr>
            </a:outerShdw>
          </a:effectLst>
        </p:spPr>
        <p:txBody>
          <a:bodyPr lIns="143986" tIns="143986" rIns="191981" bIns="95990"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de-DE" sz="1700" b="1" noProof="1">
                <a:solidFill>
                  <a:srgbClr val="094C74"/>
                </a:solidFill>
                <a:cs typeface="Arial" charset="0"/>
              </a:rPr>
              <a:t>Vorschläge für Klasse 3-5</a:t>
            </a:r>
            <a:endParaRPr lang="en-US" sz="1700" b="1" noProof="1">
              <a:solidFill>
                <a:srgbClr val="094C74"/>
              </a:solidFill>
              <a:cs typeface="Arial" charset="0"/>
            </a:endParaRPr>
          </a:p>
        </p:txBody>
      </p:sp>
      <p:pic>
        <p:nvPicPr>
          <p:cNvPr id="26" name="Picture 6" descr="Tessafilm_5">
            <a:extLst>
              <a:ext uri="{FF2B5EF4-FFF2-40B4-BE49-F238E27FC236}">
                <a16:creationId xmlns:a16="http://schemas.microsoft.com/office/drawing/2014/main" id="{B59DC28F-0068-4A4C-B41C-32CC13924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 l="75725" t="1588" b="90588"/>
          <a:stretch>
            <a:fillRect/>
          </a:stretch>
        </p:blipFill>
        <p:spPr bwMode="auto">
          <a:xfrm rot="20968276">
            <a:off x="9518005" y="1154470"/>
            <a:ext cx="1442957" cy="465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0024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C112F84F-C28E-41F7-A313-C4DA10037451}"/>
              </a:ext>
            </a:extLst>
          </p:cNvPr>
          <p:cNvSpPr/>
          <p:nvPr/>
        </p:nvSpPr>
        <p:spPr bwMode="gray">
          <a:xfrm rot="21567314">
            <a:off x="8508680" y="1280886"/>
            <a:ext cx="2842358" cy="73062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outerShdw blurRad="88900" dist="25400" dir="7800000" algn="tl" rotWithShape="0">
              <a:prstClr val="black">
                <a:alpha val="35000"/>
              </a:prstClr>
            </a:outerShdw>
          </a:effectLst>
        </p:spPr>
        <p:txBody>
          <a:bodyPr lIns="143986" tIns="143986" rIns="191981" bIns="95990"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de-DE" sz="1700" b="1" noProof="1">
                <a:solidFill>
                  <a:srgbClr val="094C74"/>
                </a:solidFill>
                <a:cs typeface="Arial" charset="0"/>
              </a:rPr>
              <a:t>Vorschläge für Klasse 3-5</a:t>
            </a:r>
            <a:endParaRPr lang="en-US" sz="1700" b="1" noProof="1">
              <a:solidFill>
                <a:srgbClr val="094C74"/>
              </a:solidFill>
              <a:cs typeface="Arial" charset="0"/>
            </a:endParaRPr>
          </a:p>
        </p:txBody>
      </p:sp>
      <p:pic>
        <p:nvPicPr>
          <p:cNvPr id="26" name="Picture 6" descr="Tessafilm_5">
            <a:extLst>
              <a:ext uri="{FF2B5EF4-FFF2-40B4-BE49-F238E27FC236}">
                <a16:creationId xmlns:a16="http://schemas.microsoft.com/office/drawing/2014/main" id="{B59DC28F-0068-4A4C-B41C-32CC13924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5725" t="1588" b="90588"/>
          <a:stretch>
            <a:fillRect/>
          </a:stretch>
        </p:blipFill>
        <p:spPr bwMode="auto">
          <a:xfrm rot="20968276">
            <a:off x="9518005" y="991639"/>
            <a:ext cx="1442957" cy="465247"/>
          </a:xfrm>
          <a:prstGeom prst="rect">
            <a:avLst/>
          </a:prstGeom>
          <a:noFill/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25D8C3F6-73EA-418A-A6F5-52DB19CA8F88}"/>
              </a:ext>
            </a:extLst>
          </p:cNvPr>
          <p:cNvSpPr txBox="1"/>
          <p:nvPr/>
        </p:nvSpPr>
        <p:spPr>
          <a:xfrm rot="16200000">
            <a:off x="9196285" y="3335191"/>
            <a:ext cx="483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Ansatz und Material nach:</a:t>
            </a:r>
          </a:p>
          <a:p>
            <a:r>
              <a:rPr lang="de-DE" sz="900" dirty="0"/>
              <a:t>Fehrmann, Raphael; Buttler, Juliane Larissa (2019):</a:t>
            </a:r>
          </a:p>
          <a:p>
            <a:r>
              <a:rPr lang="de-DE" sz="900" dirty="0"/>
              <a:t>"Lernroboter in der Grundschule - Der "</a:t>
            </a:r>
            <a:r>
              <a:rPr lang="de-DE" sz="900" dirty="0" err="1"/>
              <a:t>Ozobot</a:t>
            </a:r>
            <a:r>
              <a:rPr lang="de-DE" sz="900" dirty="0"/>
              <a:t>" in der Praxis | Gestaltung einer Einführungsstunde zur Handhabung des "</a:t>
            </a:r>
            <a:r>
              <a:rPr lang="de-DE" sz="900" dirty="0" err="1"/>
              <a:t>Ozobots</a:t>
            </a:r>
            <a:r>
              <a:rPr lang="de-DE" sz="900" dirty="0"/>
              <a:t>" sowie zur Codierung erster Befehlsanweisungen für den Roboter anhand (vorgegebener) Problemstellungen“. Lizenzfreigabe:</a:t>
            </a:r>
            <a:r>
              <a:rPr lang="de-DE" sz="900" dirty="0">
                <a:hlinkClick r:id="rId11"/>
              </a:rPr>
              <a:t> CC BY-SA 4.0</a:t>
            </a:r>
            <a:r>
              <a:rPr lang="de-DE" sz="900" dirty="0"/>
              <a:t>, Ursprungsort: </a:t>
            </a:r>
            <a:r>
              <a:rPr lang="de-DE" sz="900" dirty="0">
                <a:hlinkClick r:id="rId12"/>
              </a:rPr>
              <a:t>https://nbn-resolving.org/urn:nbn:de:hbz:6-66119584426</a:t>
            </a:r>
            <a:r>
              <a:rPr lang="de-DE" sz="900" dirty="0"/>
              <a:t>   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5E06C8F-E34F-4A21-9478-6CF984F6E868}"/>
              </a:ext>
            </a:extLst>
          </p:cNvPr>
          <p:cNvSpPr/>
          <p:nvPr/>
        </p:nvSpPr>
        <p:spPr bwMode="gray">
          <a:xfrm>
            <a:off x="431499" y="2109492"/>
            <a:ext cx="10170157" cy="194970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outerShdw blurRad="88900" dist="25400" dir="7800000" algn="tl" rotWithShape="0">
              <a:prstClr val="black">
                <a:alpha val="35000"/>
              </a:prstClr>
            </a:outerShdw>
          </a:effectLst>
        </p:spPr>
        <p:txBody>
          <a:bodyPr lIns="143986" tIns="143986" rIns="191981" bIns="95990" rtlCol="0" anchor="ctr"/>
          <a:lstStyle/>
          <a:p>
            <a:pPr>
              <a:lnSpc>
                <a:spcPct val="150000"/>
              </a:lnSpc>
              <a:spcAft>
                <a:spcPts val="800"/>
              </a:spcAft>
              <a:buClr>
                <a:srgbClr val="969696"/>
              </a:buClr>
            </a:pPr>
            <a:r>
              <a:rPr lang="de-DE" sz="2000" b="1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Sensoren</a:t>
            </a:r>
            <a:r>
              <a:rPr lang="de-DE" sz="2000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 sind die Bestandteile des Ozobots, die Änderungen in der Umgebung erkennen. Sensoren sind also die </a:t>
            </a:r>
            <a:r>
              <a:rPr lang="de-DE" sz="2000" b="1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Farbsensoren</a:t>
            </a:r>
            <a:r>
              <a:rPr lang="de-DE" sz="2000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 zur Erkennung von Linien und Codes, die sich auf den Linien finden, sowie die </a:t>
            </a:r>
            <a:r>
              <a:rPr lang="de-DE" sz="2000" b="1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Hindernissensoren</a:t>
            </a:r>
            <a:r>
              <a:rPr lang="de-DE" sz="2000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, die Gegenstände auf der Fahrbahn erkennen. Durch sie wird ein Befehl oder Signal ausgelöst, welches an die Aktoren weitergegeben wird.</a:t>
            </a:r>
          </a:p>
        </p:txBody>
      </p:sp>
      <p:pic>
        <p:nvPicPr>
          <p:cNvPr id="28" name="Picture 3" descr="Tessafilm_7">
            <a:extLst>
              <a:ext uri="{FF2B5EF4-FFF2-40B4-BE49-F238E27FC236}">
                <a16:creationId xmlns:a16="http://schemas.microsoft.com/office/drawing/2014/main" id="{7D5FCCAA-B563-4921-911D-7DBAC28A8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 l="70392" b="89275"/>
          <a:stretch>
            <a:fillRect/>
          </a:stretch>
        </p:blipFill>
        <p:spPr bwMode="auto">
          <a:xfrm rot="21582707">
            <a:off x="3069223" y="1787862"/>
            <a:ext cx="1326044" cy="575358"/>
          </a:xfrm>
          <a:prstGeom prst="rect">
            <a:avLst/>
          </a:prstGeom>
          <a:noFill/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AE83AE59-778A-4C80-B4EF-AAEC818799B7}"/>
              </a:ext>
            </a:extLst>
          </p:cNvPr>
          <p:cNvSpPr/>
          <p:nvPr/>
        </p:nvSpPr>
        <p:spPr bwMode="gray">
          <a:xfrm>
            <a:off x="4990368" y="4576120"/>
            <a:ext cx="5569714" cy="45527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outerShdw blurRad="88900" dist="25400" dir="7800000" algn="tl" rotWithShape="0">
              <a:prstClr val="black">
                <a:alpha val="35000"/>
              </a:prstClr>
            </a:outerShdw>
          </a:effectLst>
        </p:spPr>
        <p:txBody>
          <a:bodyPr lIns="143986" tIns="143986" rIns="191981" bIns="95990"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nb-NO" sz="2000" b="1" noProof="1">
                <a:solidFill>
                  <a:srgbClr val="66A300"/>
                </a:solidFill>
                <a:cs typeface="Arial" charset="0"/>
              </a:rPr>
              <a:t>Aktor (beim Ozobot: Motor, Lampe) </a:t>
            </a:r>
          </a:p>
        </p:txBody>
      </p:sp>
      <p:pic>
        <p:nvPicPr>
          <p:cNvPr id="22" name="Picture 6" descr="Tessafilm_5">
            <a:extLst>
              <a:ext uri="{FF2B5EF4-FFF2-40B4-BE49-F238E27FC236}">
                <a16:creationId xmlns:a16="http://schemas.microsoft.com/office/drawing/2014/main" id="{503C79F6-7B28-406C-BB28-A77AC28D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5725" t="1588" b="90588"/>
          <a:stretch>
            <a:fillRect/>
          </a:stretch>
        </p:blipFill>
        <p:spPr bwMode="auto">
          <a:xfrm rot="21000962">
            <a:off x="9570491" y="4382840"/>
            <a:ext cx="824757" cy="438905"/>
          </a:xfrm>
          <a:prstGeom prst="rect">
            <a:avLst/>
          </a:prstGeom>
          <a:noFill/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2692E1B7-ECDD-4C28-8443-099B7D49393D}"/>
              </a:ext>
            </a:extLst>
          </p:cNvPr>
          <p:cNvSpPr/>
          <p:nvPr/>
        </p:nvSpPr>
        <p:spPr bwMode="gray">
          <a:xfrm>
            <a:off x="396101" y="1478741"/>
            <a:ext cx="6627341" cy="44785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outerShdw blurRad="88900" dist="25400" dir="7800000" algn="tl" rotWithShape="0">
              <a:prstClr val="black">
                <a:alpha val="35000"/>
              </a:prstClr>
            </a:outerShdw>
          </a:effectLst>
        </p:spPr>
        <p:txBody>
          <a:bodyPr lIns="143986" tIns="143986" rIns="191981" bIns="95990"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de-DE" sz="2000" b="1" noProof="1">
                <a:solidFill>
                  <a:srgbClr val="66A300"/>
                </a:solidFill>
                <a:cs typeface="Arial" charset="0"/>
              </a:rPr>
              <a:t>Sensor (beim Ozobot: Farbsensor, Hindernissensor)</a:t>
            </a:r>
          </a:p>
        </p:txBody>
      </p:sp>
      <p:pic>
        <p:nvPicPr>
          <p:cNvPr id="24" name="Picture 3" descr="Tessafilm_7">
            <a:extLst>
              <a:ext uri="{FF2B5EF4-FFF2-40B4-BE49-F238E27FC236}">
                <a16:creationId xmlns:a16="http://schemas.microsoft.com/office/drawing/2014/main" id="{42714D66-3F0A-4164-BBDD-D50622815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 l="70392" b="89275"/>
          <a:stretch>
            <a:fillRect/>
          </a:stretch>
        </p:blipFill>
        <p:spPr bwMode="auto">
          <a:xfrm rot="21582707">
            <a:off x="533986" y="1184157"/>
            <a:ext cx="1114078" cy="483388"/>
          </a:xfrm>
          <a:prstGeom prst="rect">
            <a:avLst/>
          </a:prstGeom>
          <a:noFill/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A0605671-01D9-427C-BB17-EA54F03B29FB}"/>
              </a:ext>
            </a:extLst>
          </p:cNvPr>
          <p:cNvSpPr/>
          <p:nvPr/>
        </p:nvSpPr>
        <p:spPr bwMode="gray">
          <a:xfrm>
            <a:off x="1006859" y="5121099"/>
            <a:ext cx="9536818" cy="164166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outerShdw blurRad="88900" dist="25400" dir="7800000" algn="tl" rotWithShape="0">
              <a:prstClr val="black">
                <a:alpha val="35000"/>
              </a:prstClr>
            </a:outerShdw>
          </a:effectLst>
        </p:spPr>
        <p:txBody>
          <a:bodyPr lIns="143986" tIns="143986" rIns="191981" bIns="95990" rtlCol="0" anchor="ctr"/>
          <a:lstStyle/>
          <a:p>
            <a:pPr>
              <a:lnSpc>
                <a:spcPct val="150000"/>
              </a:lnSpc>
              <a:spcAft>
                <a:spcPts val="800"/>
              </a:spcAft>
              <a:buClr>
                <a:srgbClr val="969696"/>
              </a:buClr>
            </a:pPr>
            <a:r>
              <a:rPr lang="de-DE" sz="2000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Ein </a:t>
            </a:r>
            <a:r>
              <a:rPr lang="de-DE" sz="2000" b="1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Aktor</a:t>
            </a:r>
            <a:r>
              <a:rPr lang="de-DE" sz="2000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 </a:t>
            </a:r>
            <a:r>
              <a:rPr lang="de-DE" sz="2000" b="1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setzt</a:t>
            </a:r>
            <a:r>
              <a:rPr lang="de-DE" sz="2000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 die </a:t>
            </a:r>
            <a:r>
              <a:rPr lang="de-DE" sz="2000" b="1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Befehle der Sensoren um</a:t>
            </a:r>
            <a:r>
              <a:rPr lang="de-DE" sz="2000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. Zu den Aktoren zählt zum Beispiel der </a:t>
            </a:r>
            <a:r>
              <a:rPr lang="de-DE" sz="2000" b="1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Motor</a:t>
            </a:r>
            <a:r>
              <a:rPr lang="de-DE" sz="2000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, der über die Reifen und das Fahrwerk die Veränderung des Tempos oder eine Richtungsänderung bewirkt, oder auch die </a:t>
            </a:r>
            <a:r>
              <a:rPr lang="de-DE" sz="2000" b="1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LED-Lampe</a:t>
            </a:r>
            <a:r>
              <a:rPr lang="de-DE" sz="2000" noProof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, die verschiedenfarbig blinkt.</a:t>
            </a:r>
          </a:p>
        </p:txBody>
      </p:sp>
      <p:pic>
        <p:nvPicPr>
          <p:cNvPr id="30" name="Picture 3" descr="Tessafilm_7">
            <a:extLst>
              <a:ext uri="{FF2B5EF4-FFF2-40B4-BE49-F238E27FC236}">
                <a16:creationId xmlns:a16="http://schemas.microsoft.com/office/drawing/2014/main" id="{9AA3F0F5-662E-4D05-A9B8-A19027CEE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 l="70392" b="89275"/>
          <a:stretch>
            <a:fillRect/>
          </a:stretch>
        </p:blipFill>
        <p:spPr bwMode="auto">
          <a:xfrm rot="21582707">
            <a:off x="9412410" y="4880361"/>
            <a:ext cx="1114078" cy="483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936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Ozobot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Ideen für Zusatzmaterial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241819"/>
            <a:ext cx="11414184" cy="2465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Aktionswürfel, Befehlskarten, Spielpläne, themenspezifische „Specials“ (siehe Stationsarbeit)…</a:t>
            </a:r>
          </a:p>
          <a:p>
            <a:pPr lvl="1">
              <a:lnSpc>
                <a:spcPct val="150000"/>
              </a:lnSpc>
            </a:pPr>
            <a:endParaRPr lang="de-DE" sz="21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App </a:t>
            </a:r>
            <a:r>
              <a:rPr lang="de-DE" sz="2100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(hierzu später mehr)</a:t>
            </a:r>
            <a:endParaRPr lang="de-DE" sz="21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35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914FBBB-BB35-482F-9A0F-06AA3E4F0730}"/>
              </a:ext>
            </a:extLst>
          </p:cNvPr>
          <p:cNvGrpSpPr/>
          <p:nvPr/>
        </p:nvGrpSpPr>
        <p:grpSpPr>
          <a:xfrm rot="188441">
            <a:off x="5999356" y="2831364"/>
            <a:ext cx="5340220" cy="2770705"/>
            <a:chOff x="5187572" y="3764491"/>
            <a:chExt cx="4824577" cy="250317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2A401EE8-7310-4FDA-BDA9-08AD24D563FF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6499329" y="3764491"/>
              <a:ext cx="3512820" cy="25031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679A2456-0B72-4944-A0D3-31ED8B82730F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9337">
              <a:off x="5211917" y="3879713"/>
              <a:ext cx="581025" cy="6464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4F6ED293-FDE3-4D55-B7AD-D875012CC2A4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3613">
              <a:off x="5646257" y="4281033"/>
              <a:ext cx="581025" cy="6273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106B6B68-6024-4B9C-8BE5-07F104706FB6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6252">
              <a:off x="5928197" y="4789668"/>
              <a:ext cx="579120" cy="6299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C3FCF0FC-71C2-4358-955B-4C8DE3BD9486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4166">
              <a:off x="5379557" y="4935083"/>
              <a:ext cx="596265" cy="6483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00C8E733-3B57-41F1-B614-873E3167EFD0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4166">
              <a:off x="5280497" y="5034143"/>
              <a:ext cx="596265" cy="6483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7655FC06-308B-4E82-9E47-015F1F943BC8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4166">
              <a:off x="5187572" y="5175392"/>
              <a:ext cx="596265" cy="6483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8C2A5A5C-E7CE-46FD-81F4-936F6581819A}"/>
              </a:ext>
            </a:extLst>
          </p:cNvPr>
          <p:cNvSpPr txBox="1"/>
          <p:nvPr/>
        </p:nvSpPr>
        <p:spPr>
          <a:xfrm>
            <a:off x="3039291" y="6300244"/>
            <a:ext cx="84052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/>
              <a:t>Material nach: Fehrmann, Raphael (</a:t>
            </a:r>
            <a:r>
              <a:rPr lang="de-DE" sz="900" i="1" dirty="0"/>
              <a:t>auch Autor dieses Werkes, welches die Weiterverwendung in offenerer Lizenz ermöglicht</a:t>
            </a:r>
            <a:r>
              <a:rPr lang="de-DE" sz="900" dirty="0"/>
              <a:t>); Buttler, Juliane Larissa (2019): "Lernroboter in der Grundschule - Der "</a:t>
            </a:r>
            <a:r>
              <a:rPr lang="de-DE" sz="900" dirty="0" err="1"/>
              <a:t>Ozobot</a:t>
            </a:r>
            <a:r>
              <a:rPr lang="de-DE" sz="900" dirty="0"/>
              <a:t>" in der Praxis | Gestaltung einer Einführungsstunde zur Handhabung des "</a:t>
            </a:r>
            <a:r>
              <a:rPr lang="de-DE" sz="900" dirty="0" err="1"/>
              <a:t>Ozobots</a:t>
            </a:r>
            <a:r>
              <a:rPr lang="de-DE" sz="900" dirty="0"/>
              <a:t>" sowie zur Codierung erster Befehlsanweisungen für den Roboter anhand (vorgegebener) Problemstellungen“. Lizenzfreigabe:</a:t>
            </a:r>
            <a:r>
              <a:rPr lang="de-DE" sz="900" dirty="0">
                <a:hlinkClick r:id="rId15"/>
              </a:rPr>
              <a:t> CC BY-SA 4.0</a:t>
            </a:r>
            <a:r>
              <a:rPr lang="de-DE" sz="900" dirty="0"/>
              <a:t>, Ursprungsort: </a:t>
            </a:r>
            <a:r>
              <a:rPr lang="de-DE" sz="900" dirty="0">
                <a:hlinkClick r:id="rId16"/>
              </a:rPr>
              <a:t>https://nbn-resolving.org/urn:nbn:de:hbz:6-66119584426</a:t>
            </a:r>
            <a:r>
              <a:rPr lang="de-DE" sz="9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25704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Ozobot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Tipps zur Anwendung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241819"/>
            <a:ext cx="11414184" cy="440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Sofern die Schüler*innen selbst Farbcodes malen, sollten diese die Farbstriche mit den </a:t>
            </a:r>
            <a:r>
              <a:rPr lang="de-DE" sz="21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1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-Stiften quer zur Linie setzen, dies erzeugt automatisch die passende Einzelfarb-Länge: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Beachten Sie die Lichtverhältnisse – ist die Umgebung zu dunkel, entstehen fehlerhafte Erkennungen der Linien durch den </a:t>
            </a:r>
            <a:r>
              <a:rPr lang="de-DE" sz="21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1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Verwenden Sie matte Laminierfolien.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Lade-Hinweis: Ein kurzzeitiges Laden in der Schulpause (ca. 25 Min.) reicht aus, um den Roboter ca. 45-60 Minuten einzusetzen.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36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97CD67-5878-45D8-B2A1-2B65B61761E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3068" r="79150" b="49224"/>
          <a:stretch/>
        </p:blipFill>
        <p:spPr>
          <a:xfrm>
            <a:off x="7965265" y="2621280"/>
            <a:ext cx="3739581" cy="4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96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Stationsarbeit zum Bluebot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Stationen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375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Überblick über die Stationen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Station 1: Fahre so schnell wie möglich! (Karten auf Filzmatte)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Station 2: Kunst mit dem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(Langzeitbelichtung)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Station 3: Finde den Weg! (Klebeetiketten) </a:t>
            </a:r>
          </a:p>
          <a:p>
            <a:pPr>
              <a:lnSpc>
                <a:spcPct val="150000"/>
              </a:lnSpc>
            </a:pPr>
            <a:endParaRPr lang="de-DE" sz="10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Pro Station haben Sie ca. 15 Minuten Zeit!</a:t>
            </a:r>
          </a:p>
          <a:p>
            <a:pPr>
              <a:lnSpc>
                <a:spcPct val="150000"/>
              </a:lnSpc>
            </a:pPr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notieren Sie parallel </a:t>
            </a:r>
            <a:r>
              <a:rPr lang="de-DE" sz="215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Eindrücke und Erfahrungen, Erkenntnisse, Ideen, Impulse, Probleme / Schwierigkeiten und Beachtenswertes aus der Erprobung im </a:t>
            </a:r>
            <a:r>
              <a:rPr lang="de-DE" sz="2150" b="1" dirty="0" err="1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etherpad</a:t>
            </a:r>
            <a:r>
              <a:rPr lang="de-DE" sz="215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</a:t>
            </a:r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(Link siehe </a:t>
            </a:r>
            <a:r>
              <a:rPr lang="de-DE" sz="2150" b="1" dirty="0" err="1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moodle</a:t>
            </a:r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!)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31761" y="6318583"/>
            <a:ext cx="2134800" cy="360000"/>
          </a:xfrm>
        </p:spPr>
        <p:txBody>
          <a:bodyPr/>
          <a:lstStyle/>
          <a:p>
            <a:fld id="{9DC1E638-3F78-4E0D-883A-B278700C48C0}" type="slidenum">
              <a:rPr lang="de-DE" smtClean="0"/>
              <a:pPr/>
              <a:t>37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AE7D493-DE48-4936-8621-5BD67DAE23A3}"/>
              </a:ext>
            </a:extLst>
          </p:cNvPr>
          <p:cNvGrpSpPr/>
          <p:nvPr/>
        </p:nvGrpSpPr>
        <p:grpSpPr>
          <a:xfrm>
            <a:off x="7927946" y="5184449"/>
            <a:ext cx="1639726" cy="1559512"/>
            <a:chOff x="4770248" y="1565016"/>
            <a:chExt cx="3919725" cy="3727975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47D5C466-CA82-4A2E-A4F3-D701FB3F056F}"/>
                </a:ext>
              </a:extLst>
            </p:cNvPr>
            <p:cNvGrpSpPr/>
            <p:nvPr/>
          </p:nvGrpSpPr>
          <p:grpSpPr bwMode="gray">
            <a:xfrm>
              <a:off x="4770248" y="1565016"/>
              <a:ext cx="3919725" cy="3727975"/>
              <a:chOff x="5074629" y="2089476"/>
              <a:chExt cx="3367088" cy="3202370"/>
            </a:xfrm>
            <a:effectLst/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7375C453-DEA9-4513-8D4A-29AF35C57F58}"/>
                  </a:ext>
                </a:extLst>
              </p:cNvPr>
              <p:cNvSpPr/>
              <p:nvPr/>
            </p:nvSpPr>
            <p:spPr bwMode="gray">
              <a:xfrm rot="20700000">
                <a:off x="6186525" y="4873714"/>
                <a:ext cx="1917040" cy="418132"/>
              </a:xfrm>
              <a:prstGeom prst="ellipse">
                <a:avLst/>
              </a:prstGeom>
              <a:solidFill>
                <a:srgbClr val="000000">
                  <a:alpha val="20784"/>
                </a:srgbClr>
              </a:solidFill>
              <a:ln w="12700">
                <a:noFill/>
                <a:round/>
                <a:headEnd/>
                <a:tailEnd/>
              </a:ln>
              <a:effectLst>
                <a:softEdge rad="63500"/>
              </a:effectLst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CDAA6BC2-CED4-41F6-A41E-0054CD8DD5DB}"/>
                  </a:ext>
                </a:extLst>
              </p:cNvPr>
              <p:cNvGrpSpPr/>
              <p:nvPr/>
            </p:nvGrpSpPr>
            <p:grpSpPr bwMode="gray">
              <a:xfrm rot="20700000">
                <a:off x="5074629" y="2089476"/>
                <a:ext cx="3367088" cy="3047006"/>
                <a:chOff x="4867275" y="2168525"/>
                <a:chExt cx="3367088" cy="3047006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Freeform 14">
                  <a:extLst>
                    <a:ext uri="{FF2B5EF4-FFF2-40B4-BE49-F238E27FC236}">
                      <a16:creationId xmlns:a16="http://schemas.microsoft.com/office/drawing/2014/main" id="{E930607C-D5F5-41FD-BDF9-9CAA09E313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7275" y="2168525"/>
                  <a:ext cx="3367088" cy="3036887"/>
                </a:xfrm>
                <a:custGeom>
                  <a:avLst/>
                  <a:gdLst/>
                  <a:ahLst/>
                  <a:cxnLst>
                    <a:cxn ang="0">
                      <a:pos x="346" y="0"/>
                    </a:cxn>
                    <a:cxn ang="0">
                      <a:pos x="0" y="346"/>
                    </a:cxn>
                    <a:cxn ang="0">
                      <a:pos x="141" y="624"/>
                    </a:cxn>
                    <a:cxn ang="0">
                      <a:pos x="219" y="624"/>
                    </a:cxn>
                    <a:cxn ang="0">
                      <a:pos x="39" y="344"/>
                    </a:cxn>
                    <a:cxn ang="0">
                      <a:pos x="346" y="37"/>
                    </a:cxn>
                    <a:cxn ang="0">
                      <a:pos x="653" y="344"/>
                    </a:cxn>
                    <a:cxn ang="0">
                      <a:pos x="473" y="624"/>
                    </a:cxn>
                    <a:cxn ang="0">
                      <a:pos x="551" y="624"/>
                    </a:cxn>
                    <a:cxn ang="0">
                      <a:pos x="692" y="346"/>
                    </a:cxn>
                    <a:cxn ang="0">
                      <a:pos x="346" y="0"/>
                    </a:cxn>
                  </a:cxnLst>
                  <a:rect l="0" t="0" r="r" b="b"/>
                  <a:pathLst>
                    <a:path w="692" h="624">
                      <a:moveTo>
                        <a:pt x="346" y="0"/>
                      </a:moveTo>
                      <a:cubicBezTo>
                        <a:pt x="155" y="0"/>
                        <a:pt x="0" y="155"/>
                        <a:pt x="0" y="346"/>
                      </a:cubicBezTo>
                      <a:cubicBezTo>
                        <a:pt x="0" y="460"/>
                        <a:pt x="56" y="561"/>
                        <a:pt x="141" y="624"/>
                      </a:cubicBezTo>
                      <a:cubicBezTo>
                        <a:pt x="219" y="624"/>
                        <a:pt x="219" y="624"/>
                        <a:pt x="219" y="624"/>
                      </a:cubicBezTo>
                      <a:cubicBezTo>
                        <a:pt x="113" y="576"/>
                        <a:pt x="39" y="469"/>
                        <a:pt x="39" y="344"/>
                      </a:cubicBezTo>
                      <a:cubicBezTo>
                        <a:pt x="39" y="174"/>
                        <a:pt x="176" y="37"/>
                        <a:pt x="346" y="37"/>
                      </a:cubicBezTo>
                      <a:cubicBezTo>
                        <a:pt x="516" y="37"/>
                        <a:pt x="653" y="174"/>
                        <a:pt x="653" y="344"/>
                      </a:cubicBezTo>
                      <a:cubicBezTo>
                        <a:pt x="653" y="469"/>
                        <a:pt x="579" y="576"/>
                        <a:pt x="473" y="624"/>
                      </a:cubicBezTo>
                      <a:cubicBezTo>
                        <a:pt x="551" y="624"/>
                        <a:pt x="551" y="624"/>
                        <a:pt x="551" y="624"/>
                      </a:cubicBezTo>
                      <a:cubicBezTo>
                        <a:pt x="636" y="561"/>
                        <a:pt x="692" y="460"/>
                        <a:pt x="692" y="346"/>
                      </a:cubicBezTo>
                      <a:cubicBezTo>
                        <a:pt x="692" y="155"/>
                        <a:pt x="537" y="0"/>
                        <a:pt x="346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4" name="Freeform 15">
                  <a:extLst>
                    <a:ext uri="{FF2B5EF4-FFF2-40B4-BE49-F238E27FC236}">
                      <a16:creationId xmlns:a16="http://schemas.microsoft.com/office/drawing/2014/main" id="{905CEE8F-BC1C-4A67-B69A-3BBF83F53F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6188" y="2347913"/>
                  <a:ext cx="2987675" cy="2808287"/>
                </a:xfrm>
                <a:custGeom>
                  <a:avLst/>
                  <a:gdLst/>
                  <a:ahLst/>
                  <a:cxnLst>
                    <a:cxn ang="0">
                      <a:pos x="614" y="307"/>
                    </a:cxn>
                    <a:cxn ang="0">
                      <a:pos x="307" y="0"/>
                    </a:cxn>
                    <a:cxn ang="0">
                      <a:pos x="0" y="307"/>
                    </a:cxn>
                    <a:cxn ang="0">
                      <a:pos x="161" y="577"/>
                    </a:cxn>
                    <a:cxn ang="0">
                      <a:pos x="453" y="577"/>
                    </a:cxn>
                    <a:cxn ang="0">
                      <a:pos x="614" y="307"/>
                    </a:cxn>
                  </a:cxnLst>
                  <a:rect l="0" t="0" r="r" b="b"/>
                  <a:pathLst>
                    <a:path w="614" h="577">
                      <a:moveTo>
                        <a:pt x="614" y="307"/>
                      </a:moveTo>
                      <a:cubicBezTo>
                        <a:pt x="614" y="137"/>
                        <a:pt x="477" y="0"/>
                        <a:pt x="307" y="0"/>
                      </a:cubicBezTo>
                      <a:cubicBezTo>
                        <a:pt x="137" y="0"/>
                        <a:pt x="0" y="137"/>
                        <a:pt x="0" y="307"/>
                      </a:cubicBezTo>
                      <a:cubicBezTo>
                        <a:pt x="0" y="424"/>
                        <a:pt x="65" y="525"/>
                        <a:pt x="161" y="577"/>
                      </a:cubicBezTo>
                      <a:cubicBezTo>
                        <a:pt x="453" y="577"/>
                        <a:pt x="453" y="577"/>
                        <a:pt x="453" y="577"/>
                      </a:cubicBezTo>
                      <a:cubicBezTo>
                        <a:pt x="549" y="525"/>
                        <a:pt x="614" y="424"/>
                        <a:pt x="614" y="30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45000">
                      <a:schemeClr val="accent1">
                        <a:lumMod val="7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ln w="28575">
                  <a:solidFill>
                    <a:srgbClr val="A6A6A6"/>
                  </a:solidFill>
                  <a:round/>
                  <a:headEnd/>
                  <a:tailEnd/>
                </a:ln>
                <a:effectLst>
                  <a:outerShdw blurRad="215900" sx="102000" sy="102000" algn="ctr" rotWithShape="0">
                    <a:prstClr val="black">
                      <a:alpha val="34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h="25400"/>
                </a:sp3d>
              </p:spPr>
              <p:txBody>
                <a:bodyPr vert="horz" wrap="square" lIns="91440" tIns="144000" rIns="91440" bIns="45720" numCol="1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8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" name="Freeform 16">
                  <a:extLst>
                    <a:ext uri="{FF2B5EF4-FFF2-40B4-BE49-F238E27FC236}">
                      <a16:creationId xmlns:a16="http://schemas.microsoft.com/office/drawing/2014/main" id="{64534EBF-A052-4BAC-B04D-320CE0CA2C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50364" y="4885331"/>
                  <a:ext cx="1995488" cy="330200"/>
                </a:xfrm>
                <a:custGeom>
                  <a:avLst/>
                  <a:gdLst/>
                  <a:ahLst/>
                  <a:cxnLst>
                    <a:cxn ang="0">
                      <a:pos x="410" y="68"/>
                    </a:cxn>
                    <a:cxn ang="0">
                      <a:pos x="0" y="68"/>
                    </a:cxn>
                    <a:cxn ang="0">
                      <a:pos x="205" y="0"/>
                    </a:cxn>
                    <a:cxn ang="0">
                      <a:pos x="410" y="68"/>
                    </a:cxn>
                  </a:cxnLst>
                  <a:rect l="0" t="0" r="r" b="b"/>
                  <a:pathLst>
                    <a:path w="410" h="68">
                      <a:moveTo>
                        <a:pt x="410" y="68"/>
                      </a:move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57" y="26"/>
                        <a:pt x="128" y="0"/>
                        <a:pt x="205" y="0"/>
                      </a:cubicBezTo>
                      <a:cubicBezTo>
                        <a:pt x="282" y="0"/>
                        <a:pt x="353" y="26"/>
                        <a:pt x="410" y="68"/>
                      </a:cubicBezTo>
                      <a:close/>
                    </a:path>
                  </a:pathLst>
                </a:custGeom>
                <a:gradFill>
                  <a:gsLst>
                    <a:gs pos="41000">
                      <a:srgbClr val="F2F2F2"/>
                    </a:gs>
                    <a:gs pos="100000">
                      <a:srgbClr val="646464"/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>
                  <a:outerShdw blurRad="190500" dir="13500000" algn="b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</p:grpSp>
        <p:sp>
          <p:nvSpPr>
            <p:cNvPr id="20" name="Textfeld 107">
              <a:extLst>
                <a:ext uri="{FF2B5EF4-FFF2-40B4-BE49-F238E27FC236}">
                  <a16:creationId xmlns:a16="http://schemas.microsoft.com/office/drawing/2014/main" id="{EDFDB572-F06D-4E60-84BC-BCC8097380F1}"/>
                </a:ext>
              </a:extLst>
            </p:cNvPr>
            <p:cNvSpPr txBox="1"/>
            <p:nvPr/>
          </p:nvSpPr>
          <p:spPr bwMode="gray">
            <a:xfrm rot="20614559">
              <a:off x="4911083" y="2360392"/>
              <a:ext cx="3539180" cy="1765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Timer per </a:t>
              </a:r>
              <a:b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</a:br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classroomscreen</a:t>
              </a:r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!</a:t>
              </a:r>
            </a:p>
            <a:p>
              <a:pPr algn="ctr"/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(+ </a:t>
              </a:r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Fotos</a:t>
              </a:r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)</a:t>
              </a:r>
            </a:p>
          </p:txBody>
        </p:sp>
      </p:grpSp>
      <p:pic>
        <p:nvPicPr>
          <p:cNvPr id="4" name="Grafik 3" descr="Ein Bild, das Licht, Stern, Verkehr enthält.&#10;&#10;Automatisch generierte Beschreibung">
            <a:extLst>
              <a:ext uri="{FF2B5EF4-FFF2-40B4-BE49-F238E27FC236}">
                <a16:creationId xmlns:a16="http://schemas.microsoft.com/office/drawing/2014/main" id="{31C8DAAB-EEAF-46FE-AEC9-0F55550F6E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719" y="1780633"/>
            <a:ext cx="3099678" cy="1945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9E290E34-E802-4A3A-BA9A-C2E508EDC676}"/>
              </a:ext>
            </a:extLst>
          </p:cNvPr>
          <p:cNvSpPr txBox="1"/>
          <p:nvPr/>
        </p:nvSpPr>
        <p:spPr>
          <a:xfrm>
            <a:off x="9924203" y="6396688"/>
            <a:ext cx="193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Foto: CC-BY | Raphael Fehrmann www.wwu.de/Lernroboter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DFDABA1-D15E-45DD-92C8-FED77F057F88}"/>
              </a:ext>
            </a:extLst>
          </p:cNvPr>
          <p:cNvSpPr txBox="1"/>
          <p:nvPr/>
        </p:nvSpPr>
        <p:spPr>
          <a:xfrm>
            <a:off x="1271192" y="5175011"/>
            <a:ext cx="5745210" cy="1585049"/>
          </a:xfrm>
          <a:prstGeom prst="rect">
            <a:avLst/>
          </a:prstGeom>
          <a:solidFill>
            <a:srgbClr val="FFC000"/>
          </a:solidFill>
          <a:ln w="38100">
            <a:solidFill>
              <a:srgbClr val="66A3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1200" dirty="0"/>
          </a:p>
          <a:p>
            <a:pPr algn="ctr"/>
            <a:r>
              <a:rPr lang="de-DE" dirty="0"/>
              <a:t>Materialien zur Erprobung in Stationsarbeit sowie eine Videoeinführung finden Sie hinter hinterlegt: </a:t>
            </a:r>
          </a:p>
          <a:p>
            <a:pPr algn="ctr"/>
            <a:endParaRPr lang="de-DE" dirty="0"/>
          </a:p>
          <a:p>
            <a:pPr algn="ctr"/>
            <a:r>
              <a:rPr lang="de-DE" dirty="0">
                <a:hlinkClick r:id="rId12"/>
              </a:rPr>
              <a:t>https://www.uni-muenster.de/Lernroboter/video/#ozobot</a:t>
            </a:r>
            <a:endParaRPr lang="de-DE" dirty="0"/>
          </a:p>
          <a:p>
            <a:pPr algn="ctr"/>
            <a:r>
              <a:rPr lang="de-DE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377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38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F4357E2-B447-4466-9BC7-7FC2682FA75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4454"/>
          <a:stretch/>
        </p:blipFill>
        <p:spPr>
          <a:xfrm rot="10612856">
            <a:off x="1211580" y="4586266"/>
            <a:ext cx="4059528" cy="182896"/>
          </a:xfrm>
          <a:prstGeom prst="rect">
            <a:avLst/>
          </a:prstGeom>
        </p:spPr>
      </p:pic>
      <p:pic>
        <p:nvPicPr>
          <p:cNvPr id="3074" name="Picture 2" descr="Bildergebnis für blockly ozobot">
            <a:extLst>
              <a:ext uri="{FF2B5EF4-FFF2-40B4-BE49-F238E27FC236}">
                <a16:creationId xmlns:a16="http://schemas.microsoft.com/office/drawing/2014/main" id="{03311FF4-A756-4829-9B2A-799EF0BBE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9" t="10059" r="31257" b="32740"/>
          <a:stretch/>
        </p:blipFill>
        <p:spPr bwMode="auto">
          <a:xfrm>
            <a:off x="6204280" y="2983007"/>
            <a:ext cx="3001679" cy="17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dergebnis für blockly ozobot">
            <a:extLst>
              <a:ext uri="{FF2B5EF4-FFF2-40B4-BE49-F238E27FC236}">
                <a16:creationId xmlns:a16="http://schemas.microsoft.com/office/drawing/2014/main" id="{F87294ED-A7BC-448B-8525-F599429AD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887" y="4743736"/>
            <a:ext cx="3799366" cy="197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AB601D3-CD4F-4FE8-A21E-3304ADF7B5C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1521003" y="3429000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B22FC6E8-1CBA-4326-BF5B-9586BF10313F}"/>
              </a:ext>
            </a:extLst>
          </p:cNvPr>
          <p:cNvSpPr/>
          <p:nvPr/>
        </p:nvSpPr>
        <p:spPr bwMode="auto">
          <a:xfrm>
            <a:off x="311271" y="2476499"/>
            <a:ext cx="11665139" cy="470133"/>
          </a:xfrm>
          <a:prstGeom prst="roundRect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7786BC3-2655-4143-9027-C675FE9529A5}"/>
              </a:ext>
            </a:extLst>
          </p:cNvPr>
          <p:cNvSpPr txBox="1"/>
          <p:nvPr/>
        </p:nvSpPr>
        <p:spPr>
          <a:xfrm>
            <a:off x="381341" y="1406380"/>
            <a:ext cx="11665139" cy="1529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Programmiermöglichkeiten: </a:t>
            </a: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1.) einmalige, direkte Programmierung per Liniencodierung</a:t>
            </a:r>
          </a:p>
          <a:p>
            <a:pPr>
              <a:lnSpc>
                <a:spcPct val="150000"/>
              </a:lnSpc>
            </a:pP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2.) manuelle, dauerhafte Programmierung per App / </a:t>
            </a:r>
            <a:r>
              <a:rPr lang="de-DE" sz="2150" b="1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Blockly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(Programmübertragung auf den </a:t>
            </a:r>
            <a:r>
              <a:rPr lang="de-DE" sz="2150" b="1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6864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Ozobot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Apps und mehr – Die Weboberfläche OzoBlockly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39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668320" y="1471721"/>
            <a:ext cx="3368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Screeenshots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aus: https://ozoblockly.com/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5AB82DD-DF2E-4CF1-BEDF-B5F7440B47D1}"/>
              </a:ext>
            </a:extLst>
          </p:cNvPr>
          <p:cNvSpPr/>
          <p:nvPr/>
        </p:nvSpPr>
        <p:spPr>
          <a:xfrm>
            <a:off x="668320" y="1203843"/>
            <a:ext cx="11073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Bedienung per Weboberfläche (</a:t>
            </a:r>
            <a:r>
              <a:rPr lang="de-DE" sz="2000" b="1" dirty="0">
                <a:hlinkClick r:id="rId10"/>
              </a:rPr>
              <a:t>https://ozoblockly.com/</a:t>
            </a:r>
            <a:r>
              <a:rPr lang="de-DE" sz="2000" b="1" dirty="0"/>
              <a:t>, </a:t>
            </a:r>
            <a:r>
              <a:rPr lang="de-DE" sz="2000" b="1" dirty="0">
                <a:solidFill>
                  <a:srgbClr val="C00000"/>
                </a:solidFill>
              </a:rPr>
              <a:t>nur in Verwendung mit dem </a:t>
            </a:r>
            <a:r>
              <a:rPr lang="de-DE" sz="2000" b="1" dirty="0" err="1">
                <a:solidFill>
                  <a:srgbClr val="C00000"/>
                </a:solidFill>
              </a:rPr>
              <a:t>Ozobot</a:t>
            </a:r>
            <a:r>
              <a:rPr lang="de-DE" sz="2000" b="1" dirty="0">
                <a:solidFill>
                  <a:srgbClr val="C00000"/>
                </a:solidFill>
              </a:rPr>
              <a:t> Evo!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ABBFEB3-3BCB-45B3-9B0E-4B515C0B16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450" y="1779498"/>
            <a:ext cx="10735643" cy="502562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61F4F14-A644-4308-AA1A-B48B5935F0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774" y="1793756"/>
            <a:ext cx="2619741" cy="73352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F97A422-CDAF-472E-9F4E-12C4BF9B74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2532" y="3726037"/>
            <a:ext cx="2141410" cy="118876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6001203-8299-4602-ADB7-F8E4CC0B687E}"/>
              </a:ext>
            </a:extLst>
          </p:cNvPr>
          <p:cNvSpPr txBox="1"/>
          <p:nvPr/>
        </p:nvSpPr>
        <p:spPr>
          <a:xfrm>
            <a:off x="2008802" y="4901999"/>
            <a:ext cx="2853129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umfassender </a:t>
            </a:r>
            <a:r>
              <a:rPr lang="de-DE" sz="1600" b="1" dirty="0"/>
              <a:t>Bausteinkatalog</a:t>
            </a:r>
            <a:r>
              <a:rPr lang="de-DE" sz="1600" dirty="0"/>
              <a:t>, </a:t>
            </a:r>
          </a:p>
          <a:p>
            <a:pPr algn="ctr"/>
            <a:r>
              <a:rPr lang="de-DE" sz="1600" dirty="0"/>
              <a:t>farblich gegliedert, </a:t>
            </a:r>
          </a:p>
          <a:p>
            <a:pPr algn="ctr"/>
            <a:r>
              <a:rPr lang="de-DE" sz="1600" dirty="0"/>
              <a:t>teilw. fachspeifische Module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0089FF7-E709-4B85-9F8F-4931357E3A43}"/>
              </a:ext>
            </a:extLst>
          </p:cNvPr>
          <p:cNvSpPr txBox="1"/>
          <p:nvPr/>
        </p:nvSpPr>
        <p:spPr>
          <a:xfrm>
            <a:off x="218429" y="2189142"/>
            <a:ext cx="2956035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versch. </a:t>
            </a:r>
            <a:r>
              <a:rPr lang="de-DE" sz="1600" b="1" dirty="0"/>
              <a:t>Niveaustufen</a:t>
            </a:r>
            <a:r>
              <a:rPr lang="de-DE" sz="1600" dirty="0"/>
              <a:t> wählbar</a:t>
            </a:r>
          </a:p>
        </p:txBody>
      </p:sp>
    </p:spTree>
    <p:extLst>
      <p:ext uri="{BB962C8B-B14F-4D97-AF65-F5344CB8AC3E}">
        <p14:creationId xmlns:p14="http://schemas.microsoft.com/office/powerpoint/2010/main" val="2104024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Impuls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7054CCA-22FB-4E8E-9720-D636F1CD153C}"/>
              </a:ext>
            </a:extLst>
          </p:cNvPr>
          <p:cNvSpPr txBox="1"/>
          <p:nvPr/>
        </p:nvSpPr>
        <p:spPr>
          <a:xfrm>
            <a:off x="669073" y="1447068"/>
            <a:ext cx="3880624" cy="1981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00" dirty="0"/>
              <a:t>Bitte </a:t>
            </a:r>
            <a:r>
              <a:rPr lang="de-DE" sz="2100" b="1" dirty="0"/>
              <a:t>beobachten Sie genau!</a:t>
            </a:r>
          </a:p>
          <a:p>
            <a:pPr>
              <a:lnSpc>
                <a:spcPct val="150000"/>
              </a:lnSpc>
            </a:pPr>
            <a:r>
              <a:rPr lang="de-DE" sz="2100" dirty="0"/>
              <a:t>Welche </a:t>
            </a:r>
            <a:r>
              <a:rPr lang="de-DE" sz="2100" b="1" dirty="0"/>
              <a:t>Funktionsweisen</a:t>
            </a:r>
            <a:r>
              <a:rPr lang="de-DE" sz="2100" dirty="0"/>
              <a:t> des Roboters können Sie beobachten?</a:t>
            </a:r>
          </a:p>
          <a:p>
            <a:pPr>
              <a:lnSpc>
                <a:spcPct val="150000"/>
              </a:lnSpc>
            </a:pPr>
            <a:r>
              <a:rPr lang="de-DE" sz="2100" dirty="0"/>
              <a:t>Können Sie diese </a:t>
            </a:r>
            <a:r>
              <a:rPr lang="de-DE" sz="2100" b="1" dirty="0"/>
              <a:t>begründen</a:t>
            </a:r>
            <a:r>
              <a:rPr lang="de-DE" sz="21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6440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Ozobot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Apps und mehr – Die Weboberfläche OzoBlockly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40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668320" y="1471721"/>
            <a:ext cx="3368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Screeenshots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aus: https://ozoblockly.com/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5AB82DD-DF2E-4CF1-BEDF-B5F7440B47D1}"/>
              </a:ext>
            </a:extLst>
          </p:cNvPr>
          <p:cNvSpPr/>
          <p:nvPr/>
        </p:nvSpPr>
        <p:spPr>
          <a:xfrm>
            <a:off x="668320" y="1203843"/>
            <a:ext cx="11073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Bedienung per Weboberfläche (</a:t>
            </a:r>
            <a:r>
              <a:rPr lang="de-DE" sz="2000" b="1" dirty="0">
                <a:hlinkClick r:id="rId10"/>
              </a:rPr>
              <a:t>https://ozoblockly.com/</a:t>
            </a:r>
            <a:r>
              <a:rPr lang="de-DE" sz="2000" b="1" dirty="0"/>
              <a:t>, </a:t>
            </a:r>
            <a:r>
              <a:rPr lang="de-DE" sz="2000" b="1" dirty="0">
                <a:solidFill>
                  <a:srgbClr val="C00000"/>
                </a:solidFill>
              </a:rPr>
              <a:t>nur in Verwendung mit dem </a:t>
            </a:r>
            <a:r>
              <a:rPr lang="de-DE" sz="2000" b="1" dirty="0" err="1">
                <a:solidFill>
                  <a:srgbClr val="C00000"/>
                </a:solidFill>
              </a:rPr>
              <a:t>Ozobot</a:t>
            </a:r>
            <a:r>
              <a:rPr lang="de-DE" sz="2000" b="1" dirty="0">
                <a:solidFill>
                  <a:srgbClr val="C00000"/>
                </a:solidFill>
              </a:rPr>
              <a:t> Evo!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ABBFEB3-3BCB-45B3-9B0E-4B515C0B16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450" y="1779498"/>
            <a:ext cx="10735643" cy="502562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61F4F14-A644-4308-AA1A-B48B5935F0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774" y="1793756"/>
            <a:ext cx="2619741" cy="73352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F97A422-CDAF-472E-9F4E-12C4BF9B74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2532" y="3726037"/>
            <a:ext cx="2141410" cy="118876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6001203-8299-4602-ADB7-F8E4CC0B687E}"/>
              </a:ext>
            </a:extLst>
          </p:cNvPr>
          <p:cNvSpPr txBox="1"/>
          <p:nvPr/>
        </p:nvSpPr>
        <p:spPr>
          <a:xfrm>
            <a:off x="1183614" y="4097249"/>
            <a:ext cx="2853129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Programmübertragung</a:t>
            </a:r>
            <a:r>
              <a:rPr lang="de-DE" sz="1600" dirty="0"/>
              <a:t> auf den Evo durch Anhalten des </a:t>
            </a:r>
            <a:r>
              <a:rPr lang="de-DE" sz="1600" dirty="0" err="1"/>
              <a:t>Ozobots</a:t>
            </a:r>
            <a:r>
              <a:rPr lang="de-DE" sz="1600" dirty="0"/>
              <a:t> an den Bildschirm / das Tablet (visuelle Übertragung durch Farbcodes, die vom Farbsensor eingelesen werden)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D9EE5A7-200F-4B09-83DA-1D17B295BADC}"/>
              </a:ext>
            </a:extLst>
          </p:cNvPr>
          <p:cNvSpPr txBox="1"/>
          <p:nvPr/>
        </p:nvSpPr>
        <p:spPr>
          <a:xfrm>
            <a:off x="5169019" y="2442802"/>
            <a:ext cx="7021394" cy="280076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Programmierblöcke</a:t>
            </a:r>
            <a:r>
              <a:rPr lang="de-DE" sz="1600" dirty="0"/>
              <a:t>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teils bebildert (keine Lesekompetenz nötig),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auf höherem Niveau mit Text versehen (zzt. nur EN, DE soll folgen)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err="1"/>
              <a:t>Blockly</a:t>
            </a:r>
            <a:r>
              <a:rPr lang="de-DE" sz="1600" dirty="0"/>
              <a:t>-Code-Editor mit grafischen Blöcken unterstützt algorithmisches Denken, Umsetzung per Drag &amp; Drop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Syntaxfehler werden vermieden, </a:t>
            </a:r>
          </a:p>
          <a:p>
            <a:r>
              <a:rPr lang="de-DE" sz="1600" dirty="0"/>
              <a:t>     „Es passen nur diejenigen Blöcke in-/aneinander, deren Ausführung Sinn ergibt.“</a:t>
            </a:r>
          </a:p>
          <a:p>
            <a:r>
              <a:rPr lang="de-DE" sz="1600" dirty="0"/>
              <a:t>          (Bsp.: „Setze Geschwindigkeit auf [30] mm/s.“ </a:t>
            </a:r>
          </a:p>
          <a:p>
            <a:r>
              <a:rPr lang="de-DE" sz="1600" dirty="0"/>
              <a:t>                 &gt; kann zusammengefügt werden)</a:t>
            </a:r>
          </a:p>
          <a:p>
            <a:r>
              <a:rPr lang="de-DE" sz="1600" dirty="0"/>
              <a:t>          (Bsp.: „Setze Geschwindigkeit auf [rot leuchten] mm/s.“ </a:t>
            </a:r>
          </a:p>
          <a:p>
            <a:r>
              <a:rPr lang="de-DE" sz="1600" dirty="0"/>
              <a:t>                 &gt; kann nicht zusammengefügt werden, da Farbe nicht zu </a:t>
            </a:r>
            <a:r>
              <a:rPr lang="de-DE" sz="1600" dirty="0" err="1"/>
              <a:t>Geschw</a:t>
            </a:r>
            <a:r>
              <a:rPr lang="de-DE" sz="1600" dirty="0"/>
              <a:t>. passt)</a:t>
            </a:r>
          </a:p>
        </p:txBody>
      </p:sp>
    </p:spTree>
    <p:extLst>
      <p:ext uri="{BB962C8B-B14F-4D97-AF65-F5344CB8AC3E}">
        <p14:creationId xmlns:p14="http://schemas.microsoft.com/office/powerpoint/2010/main" val="695425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Ozobot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Apps und mehr – Die Weboberfläche OzoBlockly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41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668320" y="1471721"/>
            <a:ext cx="3368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Screeenshots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aus: https://ozoblockly.com/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5AB82DD-DF2E-4CF1-BEDF-B5F7440B47D1}"/>
              </a:ext>
            </a:extLst>
          </p:cNvPr>
          <p:cNvSpPr/>
          <p:nvPr/>
        </p:nvSpPr>
        <p:spPr>
          <a:xfrm>
            <a:off x="668320" y="1203843"/>
            <a:ext cx="11073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Bedienung per Weboberfläche (</a:t>
            </a:r>
            <a:r>
              <a:rPr lang="de-DE" sz="2000" b="1" dirty="0">
                <a:hlinkClick r:id="rId10"/>
              </a:rPr>
              <a:t>https://ozoblockly.com/</a:t>
            </a:r>
            <a:r>
              <a:rPr lang="de-DE" sz="2000" b="1" dirty="0"/>
              <a:t>, </a:t>
            </a:r>
            <a:r>
              <a:rPr lang="de-DE" sz="2000" b="1" dirty="0">
                <a:solidFill>
                  <a:srgbClr val="C00000"/>
                </a:solidFill>
              </a:rPr>
              <a:t>nur in Verwendung mit dem </a:t>
            </a:r>
            <a:r>
              <a:rPr lang="de-DE" sz="2000" b="1" dirty="0" err="1">
                <a:solidFill>
                  <a:srgbClr val="C00000"/>
                </a:solidFill>
              </a:rPr>
              <a:t>Ozobot</a:t>
            </a:r>
            <a:r>
              <a:rPr lang="de-DE" sz="2000" b="1" dirty="0">
                <a:solidFill>
                  <a:srgbClr val="C00000"/>
                </a:solidFill>
              </a:rPr>
              <a:t> Evo!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062AE60-144D-4A60-BFE7-C75887A65F6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5210" t="11188" r="9422" b="26360"/>
          <a:stretch/>
        </p:blipFill>
        <p:spPr>
          <a:xfrm>
            <a:off x="2330604" y="2884787"/>
            <a:ext cx="6958361" cy="321735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8CA5726-C256-455B-B32F-D469516B7BAB}"/>
              </a:ext>
            </a:extLst>
          </p:cNvPr>
          <p:cNvSpPr txBox="1"/>
          <p:nvPr/>
        </p:nvSpPr>
        <p:spPr>
          <a:xfrm>
            <a:off x="668320" y="2110344"/>
            <a:ext cx="367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Beispiel „Square </a:t>
            </a:r>
            <a:r>
              <a:rPr lang="de-DE" b="1" dirty="0" err="1"/>
              <a:t>walk</a:t>
            </a:r>
            <a:r>
              <a:rPr lang="de-DE" b="1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71954274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Ozobot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Apps und mehr – Die Weboberfläche OzoBlockly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42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668320" y="1471721"/>
            <a:ext cx="3368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Screeenshots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aus: https://ozoblockly.com/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5AB82DD-DF2E-4CF1-BEDF-B5F7440B47D1}"/>
              </a:ext>
            </a:extLst>
          </p:cNvPr>
          <p:cNvSpPr/>
          <p:nvPr/>
        </p:nvSpPr>
        <p:spPr>
          <a:xfrm>
            <a:off x="668320" y="1203843"/>
            <a:ext cx="11073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Bedienung per Weboberfläche (</a:t>
            </a:r>
            <a:r>
              <a:rPr lang="de-DE" sz="2000" b="1" dirty="0">
                <a:hlinkClick r:id="rId10"/>
              </a:rPr>
              <a:t>https://ozoblockly.com/</a:t>
            </a:r>
            <a:r>
              <a:rPr lang="de-DE" sz="2000" b="1" dirty="0"/>
              <a:t>, </a:t>
            </a:r>
            <a:r>
              <a:rPr lang="de-DE" sz="2000" b="1" dirty="0">
                <a:solidFill>
                  <a:srgbClr val="C00000"/>
                </a:solidFill>
              </a:rPr>
              <a:t>nur in Verwendung mit dem </a:t>
            </a:r>
            <a:r>
              <a:rPr lang="de-DE" sz="2000" b="1" dirty="0" err="1">
                <a:solidFill>
                  <a:srgbClr val="C00000"/>
                </a:solidFill>
              </a:rPr>
              <a:t>Ozobot</a:t>
            </a:r>
            <a:r>
              <a:rPr lang="de-DE" sz="2000" b="1" dirty="0">
                <a:solidFill>
                  <a:srgbClr val="C00000"/>
                </a:solidFill>
              </a:rPr>
              <a:t> Evo!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000" dirty="0"/>
          </a:p>
        </p:txBody>
      </p:sp>
      <p:pic>
        <p:nvPicPr>
          <p:cNvPr id="21" name="Grafik 20" descr="Link">
            <a:extLst>
              <a:ext uri="{FF2B5EF4-FFF2-40B4-BE49-F238E27FC236}">
                <a16:creationId xmlns:a16="http://schemas.microsoft.com/office/drawing/2014/main" id="{B24EA2CE-A49F-439F-B8A0-001F9EA00A99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39114" y="3243356"/>
            <a:ext cx="914400" cy="914400"/>
          </a:xfrm>
          <a:prstGeom prst="rect">
            <a:avLst/>
          </a:prstGeom>
        </p:spPr>
      </p:pic>
      <p:sp>
        <p:nvSpPr>
          <p:cNvPr id="22" name="Textfeld 5">
            <a:extLst>
              <a:ext uri="{FF2B5EF4-FFF2-40B4-BE49-F238E27FC236}">
                <a16:creationId xmlns:a16="http://schemas.microsoft.com/office/drawing/2014/main" id="{7FD2E32D-5057-49DE-8863-69C483484D52}"/>
              </a:ext>
            </a:extLst>
          </p:cNvPr>
          <p:cNvSpPr txBox="1"/>
          <p:nvPr/>
        </p:nvSpPr>
        <p:spPr>
          <a:xfrm>
            <a:off x="3153514" y="3335431"/>
            <a:ext cx="6858635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Ozoblockly</a:t>
            </a:r>
            <a:r>
              <a:rPr lang="de-DE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hlinkClick r:id="rId13"/>
              </a:rPr>
              <a:t>https://www.uni-muenster.de/Lernroboter/video/#ozhsb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8231654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Ozobot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Apps und mehr – Die Weboberfläche OzoBlockly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43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45AB82DD-DF2E-4CF1-BEDF-B5F7440B47D1}"/>
              </a:ext>
            </a:extLst>
          </p:cNvPr>
          <p:cNvSpPr/>
          <p:nvPr/>
        </p:nvSpPr>
        <p:spPr>
          <a:xfrm>
            <a:off x="668320" y="1203843"/>
            <a:ext cx="11073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Bedienung per Weboberfläche (</a:t>
            </a:r>
            <a:r>
              <a:rPr lang="de-DE" sz="2000" b="1" dirty="0">
                <a:hlinkClick r:id="rId10"/>
              </a:rPr>
              <a:t>https://ozoblockly.com/</a:t>
            </a:r>
            <a:r>
              <a:rPr lang="de-DE" sz="2000" b="1" dirty="0"/>
              <a:t>, </a:t>
            </a:r>
            <a:r>
              <a:rPr lang="de-DE" sz="2000" b="1" dirty="0">
                <a:solidFill>
                  <a:srgbClr val="C00000"/>
                </a:solidFill>
              </a:rPr>
              <a:t>nur in Verwendung mit dem </a:t>
            </a:r>
            <a:r>
              <a:rPr lang="de-DE" sz="2000" b="1" dirty="0" err="1">
                <a:solidFill>
                  <a:srgbClr val="C00000"/>
                </a:solidFill>
              </a:rPr>
              <a:t>Ozobot</a:t>
            </a:r>
            <a:r>
              <a:rPr lang="de-DE" sz="2000" b="1" dirty="0">
                <a:solidFill>
                  <a:srgbClr val="C00000"/>
                </a:solidFill>
              </a:rPr>
              <a:t> Evo!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A5726-C256-455B-B32F-D469516B7BAB}"/>
              </a:ext>
            </a:extLst>
          </p:cNvPr>
          <p:cNvSpPr txBox="1"/>
          <p:nvPr/>
        </p:nvSpPr>
        <p:spPr>
          <a:xfrm>
            <a:off x="668320" y="1722091"/>
            <a:ext cx="109341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Beispielaufgabe:</a:t>
            </a:r>
          </a:p>
          <a:p>
            <a:endParaRPr lang="de-DE" sz="2000" dirty="0"/>
          </a:p>
          <a:p>
            <a:r>
              <a:rPr lang="de-DE" sz="2000" dirty="0"/>
              <a:t>Male auf einem karierten Blatt Papier ein Quadrat der Seitenlänge 35 Kästchen und</a:t>
            </a:r>
          </a:p>
          <a:p>
            <a:r>
              <a:rPr lang="de-DE" sz="2000" dirty="0"/>
              <a:t>darin eines der Seitenlänge 27 Kästchen, welches überall 4 Kästchen Abstand zum Papierrand hat.</a:t>
            </a:r>
          </a:p>
          <a:p>
            <a:endParaRPr lang="de-DE" sz="2000" dirty="0"/>
          </a:p>
          <a:p>
            <a:r>
              <a:rPr lang="de-DE" sz="2000" dirty="0"/>
              <a:t>Programmiere Deinen </a:t>
            </a:r>
            <a:r>
              <a:rPr lang="de-DE" sz="2000" dirty="0" err="1"/>
              <a:t>Ozobot</a:t>
            </a:r>
            <a:r>
              <a:rPr lang="de-DE" sz="2000" dirty="0"/>
              <a:t> so, dass er in diesem Rahmen das Quadrat 1x abfährt.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05990203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Ozobot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Apps und mehr – Die Weboberfläche OzoBlockly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44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45AB82DD-DF2E-4CF1-BEDF-B5F7440B47D1}"/>
              </a:ext>
            </a:extLst>
          </p:cNvPr>
          <p:cNvSpPr/>
          <p:nvPr/>
        </p:nvSpPr>
        <p:spPr>
          <a:xfrm>
            <a:off x="668320" y="1203843"/>
            <a:ext cx="11073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Bedienung per Weboberfläche (</a:t>
            </a:r>
            <a:r>
              <a:rPr lang="de-DE" sz="2000" b="1" dirty="0">
                <a:hlinkClick r:id="rId10"/>
              </a:rPr>
              <a:t>https://ozoblockly.com/</a:t>
            </a:r>
            <a:r>
              <a:rPr lang="de-DE" sz="2000" b="1" dirty="0"/>
              <a:t>, </a:t>
            </a:r>
            <a:r>
              <a:rPr lang="de-DE" sz="2000" b="1" dirty="0">
                <a:solidFill>
                  <a:srgbClr val="C00000"/>
                </a:solidFill>
              </a:rPr>
              <a:t>nur in Verwendung mit dem </a:t>
            </a:r>
            <a:r>
              <a:rPr lang="de-DE" sz="2000" b="1" dirty="0" err="1">
                <a:solidFill>
                  <a:srgbClr val="C00000"/>
                </a:solidFill>
              </a:rPr>
              <a:t>Ozobot</a:t>
            </a:r>
            <a:r>
              <a:rPr lang="de-DE" sz="2000" b="1" dirty="0">
                <a:solidFill>
                  <a:srgbClr val="C00000"/>
                </a:solidFill>
              </a:rPr>
              <a:t> Evo!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A5726-C256-455B-B32F-D469516B7BAB}"/>
              </a:ext>
            </a:extLst>
          </p:cNvPr>
          <p:cNvSpPr txBox="1"/>
          <p:nvPr/>
        </p:nvSpPr>
        <p:spPr>
          <a:xfrm>
            <a:off x="668320" y="1722091"/>
            <a:ext cx="109341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Anwendungsidee: „Wir machen unseren </a:t>
            </a:r>
            <a:r>
              <a:rPr lang="de-DE" sz="2000" dirty="0" err="1"/>
              <a:t>Ozobot</a:t>
            </a:r>
            <a:r>
              <a:rPr lang="de-DE" sz="2000" dirty="0"/>
              <a:t> zum Staubsaugerroboter!“ (Fach: Informatik)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/>
              <a:t>Notwendige Problemlösungen durch Programmierung mit </a:t>
            </a:r>
            <a:r>
              <a:rPr lang="de-DE" sz="2000" dirty="0" err="1"/>
              <a:t>Blockly</a:t>
            </a:r>
            <a:r>
              <a:rPr lang="de-DE" sz="20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Raum vollständig abfahren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„Verhaltenssteuerung“ beim Treffen auf einen Gegenstand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2000" dirty="0"/>
              <a:t>Kollisionen vermeiden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2000" dirty="0"/>
              <a:t>Abstandssensoren entwickeln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2000" dirty="0"/>
              <a:t>Problemlösung / „Alternativverhalten“ definieren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Weg-Zeit-Problem / Effektivitätsfrage (mathematischer Bezug)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2000" dirty="0"/>
              <a:t>Wieviel Raumfläche hat der </a:t>
            </a:r>
            <a:r>
              <a:rPr lang="de-DE" sz="2000" dirty="0" err="1"/>
              <a:t>Ozobot</a:t>
            </a:r>
            <a:r>
              <a:rPr lang="de-DE" sz="2000" dirty="0"/>
              <a:t> in 1 / 3 / 5 Minuten besucht?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2000" dirty="0"/>
              <a:t>Wie kann man die Effektivität steigern?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Code-Optimierung, Maßnahmen zur Optimierung und Messung der Effektivität</a:t>
            </a:r>
          </a:p>
        </p:txBody>
      </p:sp>
    </p:spTree>
    <p:extLst>
      <p:ext uri="{BB962C8B-B14F-4D97-AF65-F5344CB8AC3E}">
        <p14:creationId xmlns:p14="http://schemas.microsoft.com/office/powerpoint/2010/main" val="2483965614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Ozobot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Apps und mehr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45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45AB82DD-DF2E-4CF1-BEDF-B5F7440B47D1}"/>
              </a:ext>
            </a:extLst>
          </p:cNvPr>
          <p:cNvSpPr/>
          <p:nvPr/>
        </p:nvSpPr>
        <p:spPr>
          <a:xfrm>
            <a:off x="501052" y="1363467"/>
            <a:ext cx="1136454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die Bedienung des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Ozobots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App stehen zudem zahlreiche </a:t>
            </a:r>
            <a:r>
              <a:rPr lang="de-DE" sz="2000" b="1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Apps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bereit, unter anderem: </a:t>
            </a:r>
          </a:p>
          <a:p>
            <a:endParaRPr lang="de-D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b="1" dirty="0" err="1">
                <a:solidFill>
                  <a:srgbClr val="094C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OzoGroove</a:t>
            </a:r>
            <a:r>
              <a:rPr lang="de-DE" sz="2000" b="1" dirty="0">
                <a:solidFill>
                  <a:srgbClr val="094C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(für den </a:t>
            </a:r>
            <a:r>
              <a:rPr lang="de-DE" sz="2000" b="1" dirty="0" err="1">
                <a:solidFill>
                  <a:srgbClr val="094C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Ozobot</a:t>
            </a:r>
            <a:r>
              <a:rPr lang="de-DE" sz="2000" b="1" dirty="0">
                <a:solidFill>
                  <a:srgbClr val="094C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Bit):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„Der </a:t>
            </a:r>
            <a:r>
              <a:rPr lang="de-D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Ozobot</a:t>
            </a:r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lernt tanzen.“ – Programmierung des </a:t>
            </a:r>
            <a:r>
              <a:rPr lang="de-D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Ozobots</a:t>
            </a:r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in seinem Bewegungsmuster und seinem Leuchten in Abhängigkeit zur Musik (Rhythmik, Stimmung…).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bietet die Möglichkeit, Einstellungen und „Verhaltensweisen“ des </a:t>
            </a:r>
            <a:r>
              <a:rPr lang="de-D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Ozobots</a:t>
            </a:r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zu verändern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b="1" dirty="0">
                <a:solidFill>
                  <a:srgbClr val="094C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Evo by </a:t>
            </a:r>
            <a:r>
              <a:rPr lang="de-DE" sz="2000" b="1" dirty="0" err="1">
                <a:solidFill>
                  <a:srgbClr val="094C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Ozobot</a:t>
            </a:r>
            <a:r>
              <a:rPr lang="de-DE" sz="2000" b="1" dirty="0">
                <a:solidFill>
                  <a:srgbClr val="094C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(für den </a:t>
            </a:r>
            <a:r>
              <a:rPr lang="de-DE" sz="2000" b="1" dirty="0" err="1">
                <a:solidFill>
                  <a:srgbClr val="094C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Ozobot</a:t>
            </a:r>
            <a:r>
              <a:rPr lang="de-DE" sz="2000" b="1" dirty="0">
                <a:solidFill>
                  <a:srgbClr val="094C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Evo):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bietet verschiedene Spieloberflächen,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bietet die Möglichkeit, Einstellungen und „Verhaltensweisen“ des </a:t>
            </a:r>
            <a:r>
              <a:rPr lang="de-D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Ozobots</a:t>
            </a:r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zu verändern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bietet eine Schnittstelle zu </a:t>
            </a:r>
            <a:r>
              <a:rPr lang="de-D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Ozoblockly</a:t>
            </a:r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und die Programmierung hiermit</a:t>
            </a:r>
          </a:p>
          <a:p>
            <a:endParaRPr lang="de-D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b="1" i="1" dirty="0">
                <a:solidFill>
                  <a:srgbClr val="094C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 zur Wartung der </a:t>
            </a:r>
            <a:r>
              <a:rPr lang="de-DE" sz="2000" b="1" i="1" dirty="0" err="1">
                <a:solidFill>
                  <a:srgbClr val="094C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Ozobots</a:t>
            </a:r>
            <a:r>
              <a:rPr lang="de-DE" sz="2000" b="1" i="1" dirty="0">
                <a:solidFill>
                  <a:srgbClr val="094C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EDU </a:t>
            </a:r>
            <a:r>
              <a:rPr lang="de-DE" sz="2000" b="1" i="1" dirty="0" err="1">
                <a:solidFill>
                  <a:srgbClr val="094C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Updater</a:t>
            </a:r>
            <a:r>
              <a:rPr lang="de-DE" sz="2000" b="1" i="1" dirty="0">
                <a:solidFill>
                  <a:srgbClr val="094C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(für den </a:t>
            </a:r>
            <a:r>
              <a:rPr lang="de-DE" sz="2000" b="1" i="1" dirty="0" err="1">
                <a:solidFill>
                  <a:srgbClr val="094C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Ozobot</a:t>
            </a:r>
            <a:r>
              <a:rPr lang="de-DE" sz="2000" b="1" i="1" dirty="0">
                <a:solidFill>
                  <a:srgbClr val="094C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Evo):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i="1" dirty="0"/>
              <a:t>bietet Set-Funktionen, bspw. das gleichzeitige Updaten vieler Evos im Klassensatz (Classroom-Mode)</a:t>
            </a:r>
          </a:p>
          <a:p>
            <a:endParaRPr lang="de-DE" sz="2000" dirty="0"/>
          </a:p>
          <a:p>
            <a:pPr algn="r"/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Durch Apps / durch die freie Programmierung losgelöst vom </a:t>
            </a:r>
            <a:b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Linienkonzept wird die fächerspezifische Verwendung möglich.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04252261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Ozobot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Apps und mehr – Die Weboberfläche OzoBlockly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46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45AB82DD-DF2E-4CF1-BEDF-B5F7440B47D1}"/>
              </a:ext>
            </a:extLst>
          </p:cNvPr>
          <p:cNvSpPr/>
          <p:nvPr/>
        </p:nvSpPr>
        <p:spPr>
          <a:xfrm>
            <a:off x="668320" y="1378401"/>
            <a:ext cx="1006772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didaktischer Kommentar zum </a:t>
            </a:r>
            <a:r>
              <a:rPr lang="de-DE" sz="2000" b="1" dirty="0" err="1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Blockly</a:t>
            </a:r>
            <a:r>
              <a:rPr lang="de-DE" sz="2000" b="1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Webapp oder App: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Farb-Linienprogrammierung mit Bits für den Einsatz in der GS geeignet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Sensoren und Blockprogrammierung für weiterführende Schulen geeignet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094C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b="1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Hindernissensor des </a:t>
            </a:r>
            <a:r>
              <a:rPr lang="de-DE" sz="2000" b="1" dirty="0" err="1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Ozobot</a:t>
            </a:r>
            <a:r>
              <a:rPr lang="de-DE" sz="2000" b="1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Evo, ermöglicht…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Verwendung </a:t>
            </a:r>
            <a:r>
              <a:rPr lang="de-DE" sz="2000" dirty="0">
                <a:solidFill>
                  <a:srgbClr val="66A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mehrerer Bots auf einem Spielfeld </a:t>
            </a:r>
          </a:p>
          <a:p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Abbremsen, wenn er einem anderen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Ozobot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„begegnet“</a:t>
            </a:r>
          </a:p>
          <a:p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sowie den Übergang in die </a:t>
            </a:r>
            <a:r>
              <a:rPr lang="de-DE" sz="2000" dirty="0">
                <a:solidFill>
                  <a:srgbClr val="66A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Dreidimensionalität</a:t>
            </a:r>
          </a:p>
          <a:p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Wenn du rechts einen Gegenstand (eine Wand) erkennst, dann folge ihr bis zum Ende.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b="1" dirty="0">
                <a:solidFill>
                  <a:srgbClr val="094C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Anwendungsideen für die direkte Programmierung: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Bau eines </a:t>
            </a:r>
            <a:r>
              <a:rPr lang="de-DE" sz="2000" dirty="0">
                <a:solidFill>
                  <a:srgbClr val="66A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3D-Labyrinths</a:t>
            </a:r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 unter algorithmisch vorgegebenen Bedingungen frei laufen lassen (ohne Farbcodes, fördert räumliches Denken)</a:t>
            </a:r>
          </a:p>
          <a:p>
            <a:endParaRPr lang="de-DE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Wettlauf, welcher Roboter schneller durch den </a:t>
            </a:r>
            <a:r>
              <a:rPr lang="de-DE" sz="2000" dirty="0" err="1">
                <a:solidFill>
                  <a:srgbClr val="66A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Parcour</a:t>
            </a:r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fährt – </a:t>
            </a:r>
          </a:p>
          <a:p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    Leitfrage: Welche Eigenschaften sollte der Roboter hierfür „erlernen“?</a:t>
            </a:r>
          </a:p>
          <a:p>
            <a:endParaRPr lang="de-D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0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274AF8E-7055-4EE9-9F16-ACF17BC982B7}"/>
              </a:ext>
            </a:extLst>
          </p:cNvPr>
          <p:cNvSpPr/>
          <p:nvPr/>
        </p:nvSpPr>
        <p:spPr bwMode="gray">
          <a:xfrm rot="163927">
            <a:off x="8028414" y="2575696"/>
            <a:ext cx="3967468" cy="13125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outerShdw blurRad="88900" dist="25400" dir="7800000" algn="tl" rotWithShape="0">
              <a:prstClr val="black">
                <a:alpha val="35000"/>
              </a:prstClr>
            </a:outerShdw>
          </a:effectLst>
        </p:spPr>
        <p:txBody>
          <a:bodyPr lIns="143986" tIns="143986" rIns="191981" bIns="95990" rtlCol="0" anchor="ctr"/>
          <a:lstStyle/>
          <a:p>
            <a:r>
              <a:rPr lang="de-DE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Tipp: </a:t>
            </a:r>
          </a:p>
          <a:p>
            <a:r>
              <a:rPr lang="de-DE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Mit einer einfachen „Vokabelliste“ kann das englische </a:t>
            </a:r>
            <a:r>
              <a:rPr lang="de-DE" dirty="0" err="1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Blockly</a:t>
            </a:r>
            <a:r>
              <a:rPr lang="de-DE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auch schon ab Klasse 4/5 eingesetzt werden!</a:t>
            </a:r>
          </a:p>
        </p:txBody>
      </p:sp>
      <p:pic>
        <p:nvPicPr>
          <p:cNvPr id="22" name="Picture 6" descr="Tessafilm_5">
            <a:extLst>
              <a:ext uri="{FF2B5EF4-FFF2-40B4-BE49-F238E27FC236}">
                <a16:creationId xmlns:a16="http://schemas.microsoft.com/office/drawing/2014/main" id="{0253D045-6F0C-41B1-8398-E4A8B5683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l="75725" t="1588" b="90588"/>
          <a:stretch>
            <a:fillRect/>
          </a:stretch>
        </p:blipFill>
        <p:spPr bwMode="auto">
          <a:xfrm rot="21164889">
            <a:off x="10270444" y="2308582"/>
            <a:ext cx="824757" cy="438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5586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Ozobot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Didaktischer Kommentar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47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E34FCC4-5A4D-4378-8517-81E1365A13A7}"/>
              </a:ext>
            </a:extLst>
          </p:cNvPr>
          <p:cNvSpPr txBox="1"/>
          <p:nvPr/>
        </p:nvSpPr>
        <p:spPr>
          <a:xfrm>
            <a:off x="570305" y="1844491"/>
            <a:ext cx="964323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i="1" dirty="0"/>
              <a:t>Videoimpuls / Querverweis auf: </a:t>
            </a:r>
          </a:p>
          <a:p>
            <a:endParaRPr lang="de-DE" i="1" dirty="0"/>
          </a:p>
          <a:p>
            <a:r>
              <a:rPr lang="en-US" i="1" dirty="0" err="1"/>
              <a:t>Ozobot</a:t>
            </a:r>
            <a:r>
              <a:rPr lang="en-US" i="1" dirty="0"/>
              <a:t> Haunted House Challenge and The Case of the Missing </a:t>
            </a:r>
            <a:r>
              <a:rPr lang="en-US" i="1" dirty="0" err="1"/>
              <a:t>Ozobot</a:t>
            </a:r>
            <a:endParaRPr lang="en-US" i="1" dirty="0"/>
          </a:p>
          <a:p>
            <a:endParaRPr lang="en-US" i="1" dirty="0"/>
          </a:p>
          <a:p>
            <a:r>
              <a:rPr lang="de-DE" i="1" dirty="0">
                <a:hlinkClick r:id="rId10"/>
              </a:rPr>
              <a:t>https://www.youtube.com/watch?v=2C-jbsfBJvA</a:t>
            </a:r>
            <a:endParaRPr lang="de-DE" i="1" dirty="0"/>
          </a:p>
          <a:p>
            <a:endParaRPr lang="de-DE" i="1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27615C8-195F-4938-8D28-3BE40B6F73FE}"/>
              </a:ext>
            </a:extLst>
          </p:cNvPr>
          <p:cNvSpPr/>
          <p:nvPr/>
        </p:nvSpPr>
        <p:spPr bwMode="gray">
          <a:xfrm rot="163927">
            <a:off x="8012064" y="1823640"/>
            <a:ext cx="3967468" cy="482039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outerShdw blurRad="88900" dist="25400" dir="7800000" algn="tl" rotWithShape="0">
              <a:prstClr val="black">
                <a:alpha val="35000"/>
              </a:prstClr>
            </a:outerShdw>
          </a:effectLst>
        </p:spPr>
        <p:txBody>
          <a:bodyPr lIns="143986" tIns="143986" rIns="191981" bIns="95990" rtlCol="0" anchor="ctr"/>
          <a:lstStyle/>
          <a:p>
            <a:r>
              <a:rPr lang="de-DE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Geförderte Kompetenzen?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Computational Thinking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Problemlösen (in vielfacher Art!)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Videoproduktion (inkl. Einnahme der Nutzer*innenperspektive)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Emotion / Stimmung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Interpretation von Texten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künstlerisch-ästhetische Kompetenzen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Logik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Messen / Mathematik (im Bau der Szenerie)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Soziale Kompetenz (gemeinsame Projektarbeit und Problemlösung)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…</a:t>
            </a:r>
          </a:p>
        </p:txBody>
      </p:sp>
      <p:pic>
        <p:nvPicPr>
          <p:cNvPr id="20" name="Picture 6" descr="Tessafilm_5">
            <a:extLst>
              <a:ext uri="{FF2B5EF4-FFF2-40B4-BE49-F238E27FC236}">
                <a16:creationId xmlns:a16="http://schemas.microsoft.com/office/drawing/2014/main" id="{F30DA7EE-1337-48AA-8442-D12B13D0A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l="75725" t="1588" b="90588"/>
          <a:stretch>
            <a:fillRect/>
          </a:stretch>
        </p:blipFill>
        <p:spPr bwMode="auto">
          <a:xfrm rot="21164889">
            <a:off x="10337698" y="1558520"/>
            <a:ext cx="824757" cy="438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2616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Ozobot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Didaktischer Kommentar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48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7D295FF-1C3B-42F4-80D1-04059A793435}"/>
              </a:ext>
            </a:extLst>
          </p:cNvPr>
          <p:cNvSpPr/>
          <p:nvPr/>
        </p:nvSpPr>
        <p:spPr>
          <a:xfrm>
            <a:off x="311271" y="1291553"/>
            <a:ext cx="11554327" cy="374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Anmerkungen zum Einsatz</a:t>
            </a:r>
          </a:p>
          <a:p>
            <a:pPr marL="342900" lvl="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 err="1"/>
              <a:t>Ozobot</a:t>
            </a:r>
            <a:r>
              <a:rPr lang="de-DE" sz="2000" dirty="0"/>
              <a:t> ermöglicht Einsatz auf verschiedenen Niveaustufen </a:t>
            </a: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1257300" lvl="2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94C74"/>
                </a:solidFill>
              </a:rPr>
              <a:t>1.) einmalige, direkte Programmierung per Liniencodierung</a:t>
            </a:r>
          </a:p>
          <a:p>
            <a:pPr marL="1714500" lvl="3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Differenzierungsmöglichkeit über Anzahl und Schwierigkeitsgrad der Codes</a:t>
            </a:r>
          </a:p>
          <a:p>
            <a:pPr marL="1714500" lvl="3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1257300" lvl="2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94C74"/>
                </a:solidFill>
              </a:rPr>
              <a:t>2.) manuelle, dauerhafte Programmierung per App / </a:t>
            </a:r>
            <a:r>
              <a:rPr lang="de-DE" sz="2000" dirty="0" err="1">
                <a:solidFill>
                  <a:srgbClr val="094C74"/>
                </a:solidFill>
              </a:rPr>
              <a:t>Blockly</a:t>
            </a:r>
            <a:r>
              <a:rPr lang="de-DE" sz="2000" dirty="0">
                <a:solidFill>
                  <a:srgbClr val="094C74"/>
                </a:solidFill>
              </a:rPr>
              <a:t> (Programmübertragung)</a:t>
            </a:r>
          </a:p>
          <a:p>
            <a:pPr marL="1714500" lvl="3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Differenzierungsmöglichkeit über Niveaustufen im </a:t>
            </a:r>
            <a:r>
              <a:rPr lang="de-DE" sz="2000" dirty="0" err="1"/>
              <a:t>Blockly</a:t>
            </a:r>
            <a:r>
              <a:rPr lang="de-DE" sz="2000" dirty="0"/>
              <a:t> (Anzahl und Umfang der Blöcke)</a:t>
            </a:r>
          </a:p>
          <a:p>
            <a:pPr marL="1714500" lvl="3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Differenzierungsmöglichkeit über Anwendungskontext</a:t>
            </a:r>
          </a:p>
          <a:p>
            <a:pPr marL="342900" lvl="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14651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Ozobot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Didaktischer Kommentar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49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7D295FF-1C3B-42F4-80D1-04059A793435}"/>
              </a:ext>
            </a:extLst>
          </p:cNvPr>
          <p:cNvSpPr/>
          <p:nvPr/>
        </p:nvSpPr>
        <p:spPr>
          <a:xfrm>
            <a:off x="311271" y="1291553"/>
            <a:ext cx="11554327" cy="374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2600"/>
              </a:lnSpc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Anmerkungen zum Einsatz</a:t>
            </a: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 err="1"/>
              <a:t>Ozobot</a:t>
            </a:r>
            <a:r>
              <a:rPr lang="de-DE" sz="2000" dirty="0"/>
              <a:t> ermöglicht Wahrnehmungsschulung (im Umgang mit den Materialien / Bsp.: Fotobox, Umgang mit Licht; Umgang mit Stickern / leichtes Aufkleben; räumliche Wahrnehmung etc.)</a:t>
            </a: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Einsatz in verschiedenen Schulstufen als besonders positiv hervorzuheben</a:t>
            </a: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Didaktisch umfassender Einsatz möglich, bspw.: </a:t>
            </a:r>
          </a:p>
          <a:p>
            <a:pPr lvl="1">
              <a:lnSpc>
                <a:spcPts val="2600"/>
              </a:lnSpc>
            </a:pPr>
            <a:r>
              <a:rPr lang="de-DE" sz="2000" dirty="0"/>
              <a:t>      Fotobox bietet vielfältige Förderung in den Bereichen Kreativität und Differenzierung </a:t>
            </a:r>
          </a:p>
          <a:p>
            <a:pPr lvl="1">
              <a:lnSpc>
                <a:spcPts val="2600"/>
              </a:lnSpc>
            </a:pPr>
            <a:r>
              <a:rPr lang="de-DE" sz="2000" dirty="0"/>
              <a:t>      (Kurven dürfen nicht zu eng gezeichnet werden, Coden von Kreuzungen ist nötig etc.)</a:t>
            </a: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Wichtig: präzises Zeichnen nötig, ansonsten Frustration</a:t>
            </a: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Aufladung ca. 30 Minuten für 2-3 Schulstunden</a:t>
            </a:r>
          </a:p>
          <a:p>
            <a:pPr marL="342900" lvl="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7223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Impuls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pic>
        <p:nvPicPr>
          <p:cNvPr id="11" name="Grafik 10" descr="Link">
            <a:extLst>
              <a:ext uri="{FF2B5EF4-FFF2-40B4-BE49-F238E27FC236}">
                <a16:creationId xmlns:a16="http://schemas.microsoft.com/office/drawing/2014/main" id="{B24EA2CE-A49F-439F-B8A0-001F9EA00A99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08689" y="1448347"/>
            <a:ext cx="914400" cy="914400"/>
          </a:xfrm>
          <a:prstGeom prst="rect">
            <a:avLst/>
          </a:prstGeom>
        </p:spPr>
      </p:pic>
      <p:sp>
        <p:nvSpPr>
          <p:cNvPr id="12" name="Textfeld 5">
            <a:extLst>
              <a:ext uri="{FF2B5EF4-FFF2-40B4-BE49-F238E27FC236}">
                <a16:creationId xmlns:a16="http://schemas.microsoft.com/office/drawing/2014/main" id="{7FD2E32D-5057-49DE-8863-69C483484D52}"/>
              </a:ext>
            </a:extLst>
          </p:cNvPr>
          <p:cNvSpPr txBox="1"/>
          <p:nvPr/>
        </p:nvSpPr>
        <p:spPr>
          <a:xfrm>
            <a:off x="3123089" y="1457237"/>
            <a:ext cx="6858635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DE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Ozobot</a:t>
            </a:r>
            <a:r>
              <a:rPr lang="de-DE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 Unterricht: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https://www.uni-muenster.de/Lernroboter/video/#ozhsi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F3EFAD2-9A6D-4EBE-8710-CD4C023BDD0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r="2103" b="10496"/>
          <a:stretch/>
        </p:blipFill>
        <p:spPr>
          <a:xfrm>
            <a:off x="2114765" y="2864138"/>
            <a:ext cx="7172482" cy="32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21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Ozobot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Didaktischer Kommentar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50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7D295FF-1C3B-42F4-80D1-04059A793435}"/>
              </a:ext>
            </a:extLst>
          </p:cNvPr>
          <p:cNvSpPr/>
          <p:nvPr/>
        </p:nvSpPr>
        <p:spPr>
          <a:xfrm>
            <a:off x="311271" y="1414217"/>
            <a:ext cx="8088498" cy="501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Materialidee: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Hilfestellungen / Erste-Hilfe-Box anlegen mit Codes, Regeln, Tipps, Plexiglasplatte für die Sensoren-Ansicht von unten (s.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Deutsch-/Englischunterricht zum Thema Literatur: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Geschichten erzählen mit dem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Ozobot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Idee: mit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Etherpad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(literarisch-inhaltliche) Geschichte für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ozobot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schreiben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Roboter läuft themenspezifischen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Parcour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ab, an jeder erreichten Station wird die Geschichte weitererzählt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Matheunterricht: 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lang ist die Strecke? Vergleich zweier verschnörkelter Strecken auf Basis der benötigten Zeit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Wahrscheinlichkeiten am Beispiel der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Ozobot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-Linienkreuzungen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79E182-D5A5-44C5-A538-0981C9AEF5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869" y="1558420"/>
            <a:ext cx="3357698" cy="424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61320D7-F6BF-4A0A-BDBC-13F6BA47ADFA}"/>
              </a:ext>
            </a:extLst>
          </p:cNvPr>
          <p:cNvSpPr txBox="1"/>
          <p:nvPr/>
        </p:nvSpPr>
        <p:spPr>
          <a:xfrm>
            <a:off x="9924203" y="6396688"/>
            <a:ext cx="193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Foto: CC-BY | Raphael Fehrmann www.wwu.de/Lernroboter</a:t>
            </a:r>
          </a:p>
        </p:txBody>
      </p:sp>
    </p:spTree>
    <p:extLst>
      <p:ext uri="{BB962C8B-B14F-4D97-AF65-F5344CB8AC3E}">
        <p14:creationId xmlns:p14="http://schemas.microsoft.com/office/powerpoint/2010/main" val="2960945394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Lernroboter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Hausaufgabe: Ergänzung der kollaborativen Arbeitsbereiche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500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sammeln Sie im </a:t>
            </a:r>
            <a:r>
              <a:rPr lang="de-DE" sz="2150" b="1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trello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-Board Unterrichtsideen 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zum Einsatz des heutigen Roboters!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ergänzen Sie das </a:t>
            </a:r>
            <a:r>
              <a:rPr lang="de-DE" sz="2150" b="1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etherpad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zum heute kennengelernten Roboter 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(Modell „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low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floor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–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wide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walls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– high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ceiling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“, Vor- und Nachteile bzw. Schwierigkeiten im Einsatz).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ergänzen Sie ggfs. das 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Fachbegriffsglossar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lesen Sie den Praxisartikel 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(4 Seiten) </a:t>
            </a:r>
            <a:r>
              <a:rPr lang="de-DE" sz="2150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Geier, Gerald &amp; Ebner, Martin (2017): Einsatz von OZOBOTs zur informatischen Grundbildung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. Sie finden ihn im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moodle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-Literaturordner hinterlegt.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In der kommenden Sitzung benötigen Sie zur Mitarbeit pro Drei-Personen-Kleingruppe </a:t>
            </a:r>
            <a:br>
              <a:rPr lang="de-DE" sz="2150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sz="2150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einen Laptop mit USB-Anschluss, auf dem </a:t>
            </a:r>
            <a:r>
              <a:rPr lang="de-DE" sz="2150" dirty="0" err="1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aseba</a:t>
            </a:r>
            <a:r>
              <a:rPr lang="de-DE" sz="2150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vorinstalliert ist! (</a:t>
            </a:r>
            <a:r>
              <a:rPr lang="de-DE" sz="2150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2"/>
              </a:rPr>
              <a:t>Download-Link</a:t>
            </a:r>
            <a:r>
              <a:rPr lang="de-DE" sz="2150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51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pic>
        <p:nvPicPr>
          <p:cNvPr id="5" name="Grafik 4" descr="Warnung">
            <a:extLst>
              <a:ext uri="{FF2B5EF4-FFF2-40B4-BE49-F238E27FC236}">
                <a16:creationId xmlns:a16="http://schemas.microsoft.com/office/drawing/2014/main" id="{070DFEE5-E755-4AD5-98BE-7E88D77E6E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35777" y="5436699"/>
            <a:ext cx="914400" cy="914400"/>
          </a:xfrm>
          <a:prstGeom prst="rect">
            <a:avLst/>
          </a:prstGeom>
        </p:spPr>
      </p:pic>
      <p:pic>
        <p:nvPicPr>
          <p:cNvPr id="20" name="Grafik 19" descr="Warnung">
            <a:extLst>
              <a:ext uri="{FF2B5EF4-FFF2-40B4-BE49-F238E27FC236}">
                <a16:creationId xmlns:a16="http://schemas.microsoft.com/office/drawing/2014/main" id="{4E87C087-6178-4910-8B44-249271A5F8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6370" y="54258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13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445569" y="-34233"/>
            <a:ext cx="6605145" cy="7383667"/>
            <a:chOff x="1445569" y="-34233"/>
            <a:chExt cx="6605145" cy="7383667"/>
          </a:xfrm>
        </p:grpSpPr>
        <p:sp>
          <p:nvSpPr>
            <p:cNvPr id="3" name="Rechteck 2"/>
            <p:cNvSpPr/>
            <p:nvPr/>
          </p:nvSpPr>
          <p:spPr bwMode="gray">
            <a:xfrm>
              <a:off x="6867377" y="1871222"/>
              <a:ext cx="1183337" cy="37702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3216920" lon="18441394" rev="6897346"/>
                </a:camera>
                <a:lightRig rig="threePt" dir="t"/>
              </a:scene3d>
              <a:sp3d extrusionH="285750">
                <a:bevelT w="25400" h="25400"/>
              </a:sp3d>
            </a:bodyPr>
            <a:lstStyle/>
            <a:p>
              <a:pPr algn="ctr"/>
              <a:r>
                <a:rPr lang="en-US" sz="239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4" name="Rechteck 3"/>
            <p:cNvSpPr/>
            <p:nvPr/>
          </p:nvSpPr>
          <p:spPr bwMode="gray">
            <a:xfrm>
              <a:off x="1445569" y="2092429"/>
              <a:ext cx="1015021" cy="3154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20289142" lon="17477284" rev="5199779"/>
                </a:camera>
                <a:lightRig rig="threePt" dir="t"/>
              </a:scene3d>
              <a:sp3d extrusionH="285750">
                <a:bevelT w="25400" h="25400"/>
              </a:sp3d>
            </a:bodyPr>
            <a:lstStyle/>
            <a:p>
              <a:pPr algn="ctr"/>
              <a:r>
                <a:rPr lang="en-US" sz="199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5" name="Rechteck 4"/>
            <p:cNvSpPr/>
            <p:nvPr/>
          </p:nvSpPr>
          <p:spPr bwMode="gray">
            <a:xfrm>
              <a:off x="5766820" y="1732511"/>
              <a:ext cx="761747" cy="22159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785949" lon="17359409" rev="5509202"/>
                </a:camera>
                <a:lightRig rig="threePt" dir="t"/>
              </a:scene3d>
              <a:sp3d extrusionH="215900">
                <a:bevelT w="25400" h="25400"/>
              </a:sp3d>
            </a:bodyPr>
            <a:lstStyle/>
            <a:p>
              <a:pPr algn="ctr"/>
              <a:r>
                <a:rPr lang="en-US" sz="13800" b="1" cap="none" spc="0" dirty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6" name="Rechteck 5"/>
            <p:cNvSpPr/>
            <p:nvPr/>
          </p:nvSpPr>
          <p:spPr bwMode="gray">
            <a:xfrm>
              <a:off x="2972804" y="1101190"/>
              <a:ext cx="761747" cy="22159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17670334" lon="3279169" rev="18116806"/>
                </a:camera>
                <a:lightRig rig="threePt" dir="t">
                  <a:rot lat="0" lon="0" rev="13200000"/>
                </a:lightRig>
              </a:scene3d>
              <a:sp3d extrusionH="190500">
                <a:bevelT w="25400" h="25400"/>
              </a:sp3d>
            </a:bodyPr>
            <a:lstStyle/>
            <a:p>
              <a:pPr algn="ctr"/>
              <a:r>
                <a:rPr lang="en-US" sz="138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7" name="Rechteck 6"/>
            <p:cNvSpPr/>
            <p:nvPr/>
          </p:nvSpPr>
          <p:spPr bwMode="gray">
            <a:xfrm>
              <a:off x="1819043" y="1161405"/>
              <a:ext cx="665568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20420090" lon="16780881" rev="5266741"/>
                </a:camera>
                <a:lightRig rig="threePt" dir="t"/>
              </a:scene3d>
              <a:sp3d extrusionH="158750">
                <a:bevelT w="25400" h="25400"/>
              </a:sp3d>
            </a:bodyPr>
            <a:lstStyle/>
            <a:p>
              <a:pPr algn="ctr"/>
              <a:r>
                <a:rPr lang="en-US" sz="11500" b="1" dirty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  <a:endParaRPr lang="en-US" sz="11500" b="1" cap="none" spc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215900" dist="12700" dir="2700000" algn="tl" rotWithShape="0">
                    <a:prstClr val="black">
                      <a:alpha val="70000"/>
                    </a:prstClr>
                  </a:outerShdw>
                </a:effectLst>
              </a:endParaRPr>
            </a:p>
          </p:txBody>
        </p:sp>
        <p:sp>
          <p:nvSpPr>
            <p:cNvPr id="8" name="Rechteck 7"/>
            <p:cNvSpPr/>
            <p:nvPr/>
          </p:nvSpPr>
          <p:spPr bwMode="gray">
            <a:xfrm>
              <a:off x="6528567" y="978459"/>
              <a:ext cx="665567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4268736" lon="3311397" rev="14011558"/>
                </a:camera>
                <a:lightRig rig="threePt" dir="t">
                  <a:rot lat="0" lon="0" rev="7800000"/>
                </a:lightRig>
              </a:scene3d>
              <a:sp3d extrusionH="158750">
                <a:bevelT w="25400" h="25400"/>
              </a:sp3d>
            </a:bodyPr>
            <a:lstStyle/>
            <a:p>
              <a:pPr algn="ctr"/>
              <a:r>
                <a:rPr lang="en-US" sz="115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9" name="Rechteck 8"/>
            <p:cNvSpPr/>
            <p:nvPr/>
          </p:nvSpPr>
          <p:spPr bwMode="gray">
            <a:xfrm>
              <a:off x="5766820" y="2840507"/>
              <a:ext cx="1383712" cy="45089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19188035" lon="19196580" rev="2724996"/>
                </a:camera>
                <a:lightRig rig="threePt" dir="t"/>
              </a:scene3d>
              <a:sp3d extrusionH="381000">
                <a:bevelT w="25400" h="25400"/>
              </a:sp3d>
            </a:bodyPr>
            <a:lstStyle/>
            <a:p>
              <a:pPr algn="ctr"/>
              <a:r>
                <a:rPr lang="en-US" sz="287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10" name="Rechteck 9"/>
            <p:cNvSpPr/>
            <p:nvPr/>
          </p:nvSpPr>
          <p:spPr bwMode="gray">
            <a:xfrm>
              <a:off x="1876157" y="3021482"/>
              <a:ext cx="1269899" cy="40934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20427507" lon="3392954" rev="17768812"/>
                </a:camera>
                <a:lightRig rig="threePt" dir="t">
                  <a:rot lat="0" lon="0" rev="8400000"/>
                </a:lightRig>
              </a:scene3d>
              <a:sp3d extrusionH="381000">
                <a:bevelT w="25400" h="25400"/>
              </a:sp3d>
            </a:bodyPr>
            <a:lstStyle/>
            <a:p>
              <a:pPr algn="ctr"/>
              <a:r>
                <a:rPr lang="en-US" sz="26000" b="1" cap="none" spc="0" dirty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11" name="Ellipse 30"/>
            <p:cNvSpPr/>
            <p:nvPr/>
          </p:nvSpPr>
          <p:spPr bwMode="gray">
            <a:xfrm>
              <a:off x="3252419" y="4408647"/>
              <a:ext cx="2638864" cy="77376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4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_color1"/>
            <p:cNvSpPr/>
            <p:nvPr/>
          </p:nvSpPr>
          <p:spPr bwMode="gray">
            <a:xfrm>
              <a:off x="3376244" y="-34233"/>
              <a:ext cx="2638864" cy="64479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HeroicExtremeLeftFacing" fov="1800000">
                  <a:rot lat="896495" lon="0" rev="0"/>
                </a:camera>
                <a:lightRig rig="threePt" dir="t"/>
              </a:scene3d>
              <a:sp3d extrusionH="635000">
                <a:bevelT w="50800" h="50800"/>
                <a:bevelB w="25400" h="25400"/>
              </a:sp3d>
            </a:bodyPr>
            <a:lstStyle/>
            <a:p>
              <a:pPr algn="ctr"/>
              <a:r>
                <a:rPr lang="en-US" sz="41300" b="1" cap="none" spc="0" dirty="0">
                  <a:ln w="12700">
                    <a:noFill/>
                    <a:prstDash val="solid"/>
                  </a:ln>
                  <a:solidFill>
                    <a:srgbClr val="094C74"/>
                  </a:solidFill>
                  <a:effectLst/>
                </a:rPr>
                <a:t>?</a:t>
              </a:r>
            </a:p>
          </p:txBody>
        </p:sp>
      </p:grp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2E7E5AF-9B52-4302-89AE-9C1F58AA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246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80585" y="1199982"/>
            <a:ext cx="10738625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000" indent="-450000">
              <a:spcAft>
                <a:spcPts val="800"/>
              </a:spcAft>
            </a:pPr>
            <a:r>
              <a:rPr lang="de-DE" sz="2000" b="1" dirty="0"/>
              <a:t>Hersteller:</a:t>
            </a:r>
            <a:r>
              <a:rPr lang="de-DE" sz="2000" dirty="0"/>
              <a:t>	</a:t>
            </a:r>
            <a:r>
              <a:rPr lang="de-DE" sz="2000" dirty="0" err="1"/>
              <a:t>Ozobot</a:t>
            </a:r>
            <a:r>
              <a:rPr lang="de-DE" sz="2000" dirty="0"/>
              <a:t>, Vertrieb über </a:t>
            </a:r>
            <a:r>
              <a:rPr lang="de-DE" sz="2000" dirty="0" err="1"/>
              <a:t>Ozobot</a:t>
            </a:r>
            <a:r>
              <a:rPr lang="de-DE" sz="2000" dirty="0"/>
              <a:t> Deutschland</a:t>
            </a:r>
          </a:p>
          <a:p>
            <a:pPr marL="450000" indent="-450000">
              <a:spcAft>
                <a:spcPts val="800"/>
              </a:spcAft>
            </a:pPr>
            <a:endParaRPr lang="de-DE" sz="2000" dirty="0"/>
          </a:p>
          <a:p>
            <a:pPr marL="450000" indent="-450000">
              <a:spcAft>
                <a:spcPts val="800"/>
              </a:spcAft>
            </a:pPr>
            <a:r>
              <a:rPr lang="de-DE" sz="2000" b="1" dirty="0"/>
              <a:t>Maße:</a:t>
            </a:r>
            <a:r>
              <a:rPr lang="de-DE" sz="2000" dirty="0"/>
              <a:t>		ca. 2,5 x 2,5 x 2,5 cm, der </a:t>
            </a:r>
            <a:r>
              <a:rPr lang="de-DE" sz="2000" dirty="0" err="1"/>
              <a:t>Ozobot</a:t>
            </a:r>
            <a:r>
              <a:rPr lang="de-DE" sz="2000" dirty="0"/>
              <a:t> Evo ist 0,5 cm höher</a:t>
            </a:r>
          </a:p>
          <a:p>
            <a:pPr marL="450000" indent="-450000">
              <a:spcAft>
                <a:spcPts val="800"/>
              </a:spcAft>
            </a:pPr>
            <a:endParaRPr lang="de-DE" sz="2000" dirty="0"/>
          </a:p>
          <a:p>
            <a:pPr marL="450000" indent="-450000">
              <a:spcAft>
                <a:spcPts val="800"/>
              </a:spcAft>
            </a:pPr>
            <a:r>
              <a:rPr lang="de-DE" sz="2000" b="1" dirty="0"/>
              <a:t>Preis:</a:t>
            </a:r>
            <a:r>
              <a:rPr lang="de-DE" sz="2000" dirty="0"/>
              <a:t>		</a:t>
            </a:r>
            <a:r>
              <a:rPr lang="de-DE" sz="2000" dirty="0" err="1"/>
              <a:t>Ozobot</a:t>
            </a:r>
            <a:r>
              <a:rPr lang="de-DE" sz="2000" dirty="0"/>
              <a:t> Bit 2.0 (ohne Näherungssensor): 89.95 €</a:t>
            </a:r>
          </a:p>
          <a:p>
            <a:pPr marL="450000" indent="-450000">
              <a:spcAft>
                <a:spcPts val="800"/>
              </a:spcAft>
            </a:pPr>
            <a:r>
              <a:rPr lang="de-DE" sz="2000" dirty="0"/>
              <a:t>			</a:t>
            </a:r>
            <a:r>
              <a:rPr lang="de-DE" sz="2000" dirty="0" err="1"/>
              <a:t>Ozobot</a:t>
            </a:r>
            <a:r>
              <a:rPr lang="de-DE" sz="2000" dirty="0"/>
              <a:t> Evo (mit Näherungssensor): 129,95 €</a:t>
            </a:r>
          </a:p>
          <a:p>
            <a:pPr marL="450000" indent="-450000">
              <a:spcAft>
                <a:spcPts val="800"/>
              </a:spcAft>
            </a:pPr>
            <a:endParaRPr lang="de-DE" sz="2000" dirty="0"/>
          </a:p>
          <a:p>
            <a:pPr marL="450000" indent="-450000">
              <a:spcAft>
                <a:spcPts val="800"/>
              </a:spcAft>
            </a:pPr>
            <a:endParaRPr lang="de-DE" sz="2000" dirty="0"/>
          </a:p>
          <a:p>
            <a:pPr marL="450000" indent="-450000">
              <a:spcAft>
                <a:spcPts val="800"/>
              </a:spcAft>
            </a:pPr>
            <a:endParaRPr lang="de-DE" sz="2000" dirty="0"/>
          </a:p>
          <a:p>
            <a:pPr marL="450000" indent="-450000">
              <a:spcAft>
                <a:spcPts val="800"/>
              </a:spcAft>
            </a:pPr>
            <a:endParaRPr lang="de-DE" sz="2000" dirty="0"/>
          </a:p>
          <a:p>
            <a:pPr marL="450000" indent="-450000" algn="r">
              <a:spcAft>
                <a:spcPts val="800"/>
              </a:spcAft>
            </a:pPr>
            <a:r>
              <a:rPr lang="de-DE" sz="2000" dirty="0">
                <a:solidFill>
                  <a:srgbClr val="66A300"/>
                </a:solidFill>
              </a:rPr>
              <a:t>Stand: 29.01.2020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160143F-2BFC-43AC-9AE0-D5721829B0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Herstellerinformation zum Ozobot</a:t>
            </a:r>
          </a:p>
        </p:txBody>
      </p:sp>
    </p:spTree>
    <p:extLst>
      <p:ext uri="{BB962C8B-B14F-4D97-AF65-F5344CB8AC3E}">
        <p14:creationId xmlns:p14="http://schemas.microsoft.com/office/powerpoint/2010/main" val="3810655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80585" y="1199982"/>
            <a:ext cx="107386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Geier, Gerald &amp; Ebner, Martin (2017): 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Einsatz von OZOBOTs zur informatischen Grundbildung.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In: Erziehung &amp; Unterricht – Lernen und Lehren mit Technologien: Vermittlung digitaler und informatischer Kompetenz. 7-8.2017, 167. Jahrgang, S. 109-113. Bezug über URL: https://eeducation.at/fileadmin/downloads/e_u_7-8_17_digital.pdf, Tag des letzten Zugriffs: 13.11.2019.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160143F-2BFC-43AC-9AE0-D5721829B0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Literaturverzeichnis</a:t>
            </a:r>
          </a:p>
        </p:txBody>
      </p:sp>
    </p:spTree>
    <p:extLst>
      <p:ext uri="{BB962C8B-B14F-4D97-AF65-F5344CB8AC3E}">
        <p14:creationId xmlns:p14="http://schemas.microsoft.com/office/powerpoint/2010/main" val="3126407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Urheber-Nachweis bei Grafiken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91375" y="1199982"/>
            <a:ext cx="10816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C00000"/>
                </a:solidFill>
              </a:rPr>
              <a:t>Diese Folie gehört zum Material und darf nicht entfernt werden.</a:t>
            </a:r>
          </a:p>
          <a:p>
            <a:pPr algn="just"/>
            <a:endParaRPr lang="de-DE" dirty="0"/>
          </a:p>
          <a:p>
            <a:pPr algn="just"/>
            <a:r>
              <a:rPr lang="de-DE" sz="1600" dirty="0"/>
              <a:t>Sofern die in der Präsentation abgebildeten Grafiken einer Urheberrechtseinschränkung unterliegen oder im direkten Projektkontext entwickelt wurden, wurde die Quelle der Entlehnung unter- oder oberhalb der Grafik vermerkt. Sofern kein Vermerk an der Grafik vorliegt, wurde diese </a:t>
            </a:r>
          </a:p>
          <a:p>
            <a:pPr algn="just"/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vom Autor der Präsentation selbst erstellt oder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dem Portal </a:t>
            </a:r>
            <a:r>
              <a:rPr lang="de-DE" sz="1600" dirty="0">
                <a:hlinkClick r:id="rId2"/>
              </a:rPr>
              <a:t>pixabay.com</a:t>
            </a:r>
            <a:r>
              <a:rPr lang="de-DE" sz="1600" dirty="0"/>
              <a:t> im Rahmen einer </a:t>
            </a:r>
            <a:r>
              <a:rPr lang="de-DE" sz="1600" dirty="0" err="1"/>
              <a:t>Pixabay</a:t>
            </a:r>
            <a:r>
              <a:rPr lang="de-DE" sz="1600" dirty="0"/>
              <a:t>-Lizenz entnommen – diese Grafiken unterliegen damit keinem Kopierrecht und können kostenlos für kommerzielle und nicht kommerzielle Anwendungen in digitaler oder gedruckter Form ohne Bildnachweis oder Quellenangabe verwendet werden (Bildliste siehe nachfolgende Folie).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Einzelne Infografiken können zudem aus kostenfreien und unter der Bedingung der </a:t>
            </a:r>
            <a:r>
              <a:rPr lang="de-DE" sz="1600" dirty="0" err="1"/>
              <a:t>Rückverlinkung</a:t>
            </a:r>
            <a:r>
              <a:rPr lang="de-DE" sz="1600" dirty="0"/>
              <a:t> auf den Anbieter freigegebenen Folien der Portale </a:t>
            </a:r>
            <a:r>
              <a:rPr lang="de-DE" sz="1600" dirty="0">
                <a:hlinkClick r:id="rId3"/>
              </a:rPr>
              <a:t>presentationload.de</a:t>
            </a:r>
            <a:r>
              <a:rPr lang="de-DE" sz="1600" dirty="0"/>
              <a:t> und </a:t>
            </a:r>
            <a:r>
              <a:rPr lang="de-DE" sz="1600" dirty="0">
                <a:hlinkClick r:id="rId4"/>
              </a:rPr>
              <a:t>smiletemplates.com</a:t>
            </a:r>
            <a:r>
              <a:rPr lang="de-DE" sz="1600" dirty="0"/>
              <a:t> entstammen. Die vom Anbieter geforderte </a:t>
            </a:r>
            <a:r>
              <a:rPr lang="de-DE" sz="1600" dirty="0" err="1"/>
              <a:t>Rückverlinkung</a:t>
            </a:r>
            <a:r>
              <a:rPr lang="de-DE" sz="1600" dirty="0"/>
              <a:t> wird hiermit umgesetzt. Weitere Infografiken können zudem aus dem Office-Integrierten Piktogramm-Set entstammen.</a:t>
            </a:r>
          </a:p>
          <a:p>
            <a:pPr lvl="1" algn="just"/>
            <a:endParaRPr lang="de-DE" sz="1600" dirty="0"/>
          </a:p>
          <a:p>
            <a:pPr algn="just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0167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Urheber-Nachweis bei Grafiken | pixabay-Bildliste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28FE5E5-855B-4B72-BF32-1C20EAB09FD9}"/>
              </a:ext>
            </a:extLst>
          </p:cNvPr>
          <p:cNvSpPr txBox="1"/>
          <p:nvPr/>
        </p:nvSpPr>
        <p:spPr>
          <a:xfrm>
            <a:off x="775063" y="1384663"/>
            <a:ext cx="576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dieser Präsentation wurden nur eigene Grafiken aus dem Projektkontext verwendet. </a:t>
            </a:r>
          </a:p>
        </p:txBody>
      </p:sp>
    </p:spTree>
    <p:extLst>
      <p:ext uri="{BB962C8B-B14F-4D97-AF65-F5344CB8AC3E}">
        <p14:creationId xmlns:p14="http://schemas.microsoft.com/office/powerpoint/2010/main" val="895051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D25E22D-E96D-4E8D-90F0-1124D09867B2}"/>
              </a:ext>
            </a:extLst>
          </p:cNvPr>
          <p:cNvGrpSpPr/>
          <p:nvPr/>
        </p:nvGrpSpPr>
        <p:grpSpPr>
          <a:xfrm>
            <a:off x="2956138" y="2997750"/>
            <a:ext cx="6278136" cy="2466350"/>
            <a:chOff x="5839741" y="863595"/>
            <a:chExt cx="3571330" cy="1402988"/>
          </a:xfrm>
        </p:grpSpPr>
        <p:pic>
          <p:nvPicPr>
            <p:cNvPr id="7" name="Grafik 6">
              <a:hlinkClick r:id="rId2"/>
              <a:extLst>
                <a:ext uri="{FF2B5EF4-FFF2-40B4-BE49-F238E27FC236}">
                  <a16:creationId xmlns:a16="http://schemas.microsoft.com/office/drawing/2014/main" id="{41917892-14D6-4DF1-A7A8-C4F7AC5AA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788" y="1486346"/>
              <a:ext cx="2297237" cy="780237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EA370DD0-1FF3-4064-9D7E-FFBC3E53A0F7}"/>
                </a:ext>
              </a:extLst>
            </p:cNvPr>
            <p:cNvSpPr txBox="1"/>
            <p:nvPr/>
          </p:nvSpPr>
          <p:spPr>
            <a:xfrm>
              <a:off x="5839741" y="863595"/>
              <a:ext cx="3571330" cy="472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rgbClr val="5F2668"/>
                  </a:solidFill>
                </a:rPr>
                <a:t>Das Projekt „Lernroboter im Unterricht“ wird als „Leuchtturmprojekt 2020“ gefördert durch die 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35759339-ADC3-4BC4-BD14-3F147E4E0977}"/>
              </a:ext>
            </a:extLst>
          </p:cNvPr>
          <p:cNvSpPr txBox="1"/>
          <p:nvPr/>
        </p:nvSpPr>
        <p:spPr>
          <a:xfrm>
            <a:off x="494710" y="555477"/>
            <a:ext cx="1081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Weitere Informationen zum Projekt „Lernroboter im Unterricht“ </a:t>
            </a:r>
            <a:b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finden Sie fortlaufend unter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www.wwu.de/Lernroboter/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3CD6DA6-1B5E-4241-BBC5-C9890A1B62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10" y="244889"/>
            <a:ext cx="2875235" cy="13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131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0"/>
            <a:ext cx="3046413" cy="6858000"/>
          </a:xfrm>
          <a:prstGeom prst="rect">
            <a:avLst/>
          </a:prstGeom>
          <a:solidFill>
            <a:srgbClr val="C9C9C9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C:\Users\lukas.o\Desktop\Neuer Ordner\Abstract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flipH="1">
            <a:off x="3046413" y="0"/>
            <a:ext cx="9144000" cy="6858001"/>
          </a:xfrm>
          <a:prstGeom prst="rect">
            <a:avLst/>
          </a:prstGeom>
          <a:noFill/>
        </p:spPr>
      </p:pic>
      <p:grpSp>
        <p:nvGrpSpPr>
          <p:cNvPr id="13" name="Gruppieren 12"/>
          <p:cNvGrpSpPr/>
          <p:nvPr/>
        </p:nvGrpSpPr>
        <p:grpSpPr>
          <a:xfrm>
            <a:off x="913624" y="2098753"/>
            <a:ext cx="7962560" cy="2215991"/>
            <a:chOff x="577074" y="2475959"/>
            <a:chExt cx="6040309" cy="2215991"/>
          </a:xfrm>
        </p:grpSpPr>
        <p:sp>
          <p:nvSpPr>
            <p:cNvPr id="14" name="Textfeld 13"/>
            <p:cNvSpPr txBox="1"/>
            <p:nvPr/>
          </p:nvSpPr>
          <p:spPr bwMode="gray">
            <a:xfrm>
              <a:off x="577074" y="2881135"/>
              <a:ext cx="5200189" cy="156780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7200" b="1" noProof="1">
                  <a:ln w="12700">
                    <a:noFill/>
                  </a:ln>
                  <a:solidFill>
                    <a:srgbClr val="094C7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Herzlichen Dank</a:t>
              </a:r>
            </a:p>
            <a:p>
              <a:pPr>
                <a:lnSpc>
                  <a:spcPct val="80000"/>
                </a:lnSpc>
              </a:pPr>
              <a:r>
                <a:rPr lang="de-DE" sz="5400" noProof="1">
                  <a:ln w="12700">
                    <a:noFill/>
                  </a:ln>
                  <a:solidFill>
                    <a:srgbClr val="66A3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für Ihre Aufmerksamkeit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039530" y="2475959"/>
              <a:ext cx="57785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800" b="1" noProof="1">
                  <a:ln w="12700">
                    <a:noFill/>
                  </a:ln>
                  <a:solidFill>
                    <a:srgbClr val="66A3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!</a:t>
              </a:r>
            </a:p>
          </p:txBody>
        </p:sp>
      </p:grp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60E963-2909-49FA-A099-2131292331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86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Impuls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7054CCA-22FB-4E8E-9720-D636F1CD153C}"/>
              </a:ext>
            </a:extLst>
          </p:cNvPr>
          <p:cNvSpPr txBox="1"/>
          <p:nvPr/>
        </p:nvSpPr>
        <p:spPr>
          <a:xfrm>
            <a:off x="669073" y="1447068"/>
            <a:ext cx="3880624" cy="1981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00" dirty="0"/>
              <a:t>Bitte </a:t>
            </a:r>
            <a:r>
              <a:rPr lang="de-DE" sz="2100" b="1" dirty="0"/>
              <a:t>beobachten Sie genau!</a:t>
            </a:r>
          </a:p>
          <a:p>
            <a:pPr>
              <a:lnSpc>
                <a:spcPct val="150000"/>
              </a:lnSpc>
            </a:pPr>
            <a:r>
              <a:rPr lang="de-DE" sz="2100" dirty="0"/>
              <a:t>Welche </a:t>
            </a:r>
            <a:r>
              <a:rPr lang="de-DE" sz="2100" b="1" dirty="0"/>
              <a:t>Funktionsweisen</a:t>
            </a:r>
            <a:r>
              <a:rPr lang="de-DE" sz="2100" dirty="0"/>
              <a:t> des Roboters können Sie beobachten?</a:t>
            </a:r>
          </a:p>
          <a:p>
            <a:pPr>
              <a:lnSpc>
                <a:spcPct val="150000"/>
              </a:lnSpc>
            </a:pPr>
            <a:r>
              <a:rPr lang="de-DE" sz="2100" dirty="0"/>
              <a:t>Können Sie diese </a:t>
            </a:r>
            <a:r>
              <a:rPr lang="de-DE" sz="2100" b="1" dirty="0"/>
              <a:t>begründen</a:t>
            </a:r>
            <a:r>
              <a:rPr lang="de-DE" sz="2100" dirty="0"/>
              <a:t>?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7655E2C-707C-4F9F-92B0-D5A6C07F059D}"/>
              </a:ext>
            </a:extLst>
          </p:cNvPr>
          <p:cNvSpPr txBox="1"/>
          <p:nvPr/>
        </p:nvSpPr>
        <p:spPr>
          <a:xfrm>
            <a:off x="5397417" y="1145205"/>
            <a:ext cx="6728603" cy="4893647"/>
          </a:xfrm>
          <a:prstGeom prst="rect">
            <a:avLst/>
          </a:prstGeom>
          <a:noFill/>
          <a:ln w="19050">
            <a:solidFill>
              <a:srgbClr val="66A3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094C74"/>
                </a:solidFill>
              </a:rPr>
              <a:t>Moderationshandreichung für die Dozenten / Lehrkräfte:</a:t>
            </a:r>
          </a:p>
          <a:p>
            <a:pPr>
              <a:lnSpc>
                <a:spcPct val="150000"/>
              </a:lnSpc>
            </a:pPr>
            <a:r>
              <a:rPr lang="de-DE" sz="2000" b="1" dirty="0"/>
              <a:t>Material für zwei Stationen: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     2x Laufbahn Doppel-A3, 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     4 </a:t>
            </a:r>
            <a:r>
              <a:rPr lang="de-DE" sz="2000" dirty="0" err="1"/>
              <a:t>Ozobot</a:t>
            </a:r>
            <a:r>
              <a:rPr lang="de-DE" sz="2000" dirty="0"/>
              <a:t> Evos (2x2, zeitversetzt auflegen)</a:t>
            </a:r>
          </a:p>
          <a:p>
            <a:pPr>
              <a:lnSpc>
                <a:spcPct val="150000"/>
              </a:lnSpc>
            </a:pPr>
            <a:r>
              <a:rPr lang="de-DE" sz="2000" b="1" dirty="0"/>
              <a:t>Ablauf: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Ozobots</a:t>
            </a:r>
            <a:r>
              <a:rPr lang="de-DE" dirty="0"/>
              <a:t> (alle 4) kalibrieren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Ozobot</a:t>
            </a:r>
            <a:r>
              <a:rPr lang="de-DE" dirty="0"/>
              <a:t> auf Laufbahn setzen, fahren lassen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mit Hand über Hindernissensor stoppen, Laufbahn 2 anlegen, ablaufen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weiteren </a:t>
            </a:r>
            <a:r>
              <a:rPr lang="de-DE" dirty="0" err="1"/>
              <a:t>Ozobot</a:t>
            </a:r>
            <a:r>
              <a:rPr lang="de-DE" dirty="0"/>
              <a:t> auf das Spielfeld setzen, warten, beide stoppen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Erkenntnisse: Linienverfolgung, Programmierung / Steuerung durch Farbcodes, farbiges Leuchten bei dauerhafter Farblinie, Hindernissensoren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01B9828-1212-48EF-9AC9-F5638BD8987B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9" b="13241"/>
          <a:stretch/>
        </p:blipFill>
        <p:spPr bwMode="auto">
          <a:xfrm>
            <a:off x="226592" y="3514216"/>
            <a:ext cx="4765585" cy="1431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C647F3F-2ED6-40CF-B300-7F7F8782726C}"/>
              </a:ext>
            </a:extLst>
          </p:cNvPr>
          <p:cNvSpPr txBox="1"/>
          <p:nvPr/>
        </p:nvSpPr>
        <p:spPr>
          <a:xfrm>
            <a:off x="3501015" y="5886990"/>
            <a:ext cx="84993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Ansatz und Material nach:</a:t>
            </a:r>
          </a:p>
          <a:p>
            <a:r>
              <a:rPr lang="de-DE" sz="1100" dirty="0"/>
              <a:t>Fehrmann, Raphael (</a:t>
            </a:r>
            <a:r>
              <a:rPr lang="de-DE" sz="1100" i="1" dirty="0"/>
              <a:t>auch Autor dieses Werkes, welches die Weiterverwendung in offenerer Lizenz ermöglicht</a:t>
            </a:r>
            <a:r>
              <a:rPr lang="de-DE" sz="1100" dirty="0"/>
              <a:t>); Buttler, Juliane Larissa (2019):</a:t>
            </a:r>
          </a:p>
          <a:p>
            <a:r>
              <a:rPr lang="de-DE" sz="1100" dirty="0"/>
              <a:t>"Lernroboter in der Grundschule - Der "</a:t>
            </a:r>
            <a:r>
              <a:rPr lang="de-DE" sz="1100" dirty="0" err="1"/>
              <a:t>Ozobot</a:t>
            </a:r>
            <a:r>
              <a:rPr lang="de-DE" sz="1100" dirty="0"/>
              <a:t>" in der Praxis | Gestaltung einer Einführungsstunde zur Handhabung des "</a:t>
            </a:r>
            <a:r>
              <a:rPr lang="de-DE" sz="1100" dirty="0" err="1"/>
              <a:t>Ozobots</a:t>
            </a:r>
            <a:r>
              <a:rPr lang="de-DE" sz="1100" dirty="0"/>
              <a:t>" sowie zur Codierung erster Befehlsanweisungen für den Roboter anhand (vorgegebener) Problemstellungen“. Lizenzfreigabe:</a:t>
            </a:r>
            <a:r>
              <a:rPr lang="de-DE" sz="1100" dirty="0">
                <a:hlinkClick r:id="rId11"/>
              </a:rPr>
              <a:t> CC BY-SA 4.0</a:t>
            </a:r>
            <a:r>
              <a:rPr lang="de-DE" sz="1100" dirty="0"/>
              <a:t>, Ursprungsort: </a:t>
            </a:r>
            <a:r>
              <a:rPr lang="de-DE" sz="1100" dirty="0">
                <a:hlinkClick r:id="rId12"/>
              </a:rPr>
              <a:t>https://nbn-resolving.org/urn:nbn:de:hbz:6-66119584426</a:t>
            </a:r>
            <a:r>
              <a:rPr lang="de-DE" sz="11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58233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942A35E-D78D-4210-A5F2-89FE6821E982}"/>
              </a:ext>
            </a:extLst>
          </p:cNvPr>
          <p:cNvSpPr txBox="1"/>
          <p:nvPr/>
        </p:nvSpPr>
        <p:spPr>
          <a:xfrm>
            <a:off x="1089535" y="5334568"/>
            <a:ext cx="2788448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4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Bit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612034C-A4B3-4788-A44F-9087432FB249}"/>
              </a:ext>
            </a:extLst>
          </p:cNvPr>
          <p:cNvSpPr txBox="1"/>
          <p:nvPr/>
        </p:nvSpPr>
        <p:spPr>
          <a:xfrm>
            <a:off x="4645020" y="5355691"/>
            <a:ext cx="490877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4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Evo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5B344-C2CA-4FB2-99E8-E296F492BDA3}"/>
              </a:ext>
            </a:extLst>
          </p:cNvPr>
          <p:cNvSpPr txBox="1"/>
          <p:nvPr/>
        </p:nvSpPr>
        <p:spPr>
          <a:xfrm>
            <a:off x="8399769" y="5322970"/>
            <a:ext cx="433388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4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Bit </a:t>
            </a:r>
            <a:br>
              <a:rPr lang="de-DE" sz="24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sz="24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mit Fallschutz / „Mütze“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FB8DF2A9-F484-48D3-B00E-57DBFF2B0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 l="22899" t="23262" r="26704" b="21301"/>
          <a:stretch>
            <a:fillRect/>
          </a:stretch>
        </p:blipFill>
        <p:spPr>
          <a:xfrm>
            <a:off x="8734790" y="2700663"/>
            <a:ext cx="2001258" cy="21991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27BEC0C-33E9-4F1B-B5C7-5D2BF6BFFFF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1" t="22261" r="22261" b="22261"/>
          <a:stretch/>
        </p:blipFill>
        <p:spPr>
          <a:xfrm>
            <a:off x="4035672" y="2428320"/>
            <a:ext cx="2893549" cy="2893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F1075B7-D5EE-48EB-8807-6E540D4096D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6" t="18846" r="18846" b="18846"/>
          <a:stretch/>
        </p:blipFill>
        <p:spPr>
          <a:xfrm>
            <a:off x="507572" y="2428320"/>
            <a:ext cx="2893549" cy="2893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B98A4022-DAB1-4BA3-A4D5-F5777051D11C}"/>
              </a:ext>
            </a:extLst>
          </p:cNvPr>
          <p:cNvSpPr txBox="1"/>
          <p:nvPr/>
        </p:nvSpPr>
        <p:spPr>
          <a:xfrm>
            <a:off x="9731762" y="6406529"/>
            <a:ext cx="193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Fotos: CC-BY | Raphael Fehrmann www.wwu.de/Lernroboter</a:t>
            </a:r>
          </a:p>
        </p:txBody>
      </p:sp>
    </p:spTree>
    <p:extLst>
      <p:ext uri="{BB962C8B-B14F-4D97-AF65-F5344CB8AC3E}">
        <p14:creationId xmlns:p14="http://schemas.microsoft.com/office/powerpoint/2010/main" val="2090424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1529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Programmiermöglichkeiten: </a:t>
            </a: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1.) einmalige, direkte Programmierung per Liniencodierung</a:t>
            </a: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2.) manuelle, dauerhafte Programmierung per App /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Blockly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(Programmübertragung auf den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F4357E2-B447-4466-9BC7-7FC2682FA75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4454"/>
          <a:stretch/>
        </p:blipFill>
        <p:spPr>
          <a:xfrm rot="10612856">
            <a:off x="1211580" y="4586266"/>
            <a:ext cx="4059528" cy="182896"/>
          </a:xfrm>
          <a:prstGeom prst="rect">
            <a:avLst/>
          </a:prstGeom>
        </p:spPr>
      </p:pic>
      <p:pic>
        <p:nvPicPr>
          <p:cNvPr id="3074" name="Picture 2" descr="Bildergebnis für blockly ozobot">
            <a:extLst>
              <a:ext uri="{FF2B5EF4-FFF2-40B4-BE49-F238E27FC236}">
                <a16:creationId xmlns:a16="http://schemas.microsoft.com/office/drawing/2014/main" id="{03311FF4-A756-4829-9B2A-799EF0BBE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9" t="10059" r="31257" b="32740"/>
          <a:stretch/>
        </p:blipFill>
        <p:spPr bwMode="auto">
          <a:xfrm>
            <a:off x="6204280" y="2983007"/>
            <a:ext cx="3001679" cy="17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dergebnis für blockly ozobot">
            <a:extLst>
              <a:ext uri="{FF2B5EF4-FFF2-40B4-BE49-F238E27FC236}">
                <a16:creationId xmlns:a16="http://schemas.microsoft.com/office/drawing/2014/main" id="{F87294ED-A7BC-448B-8525-F599429AD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887" y="4743736"/>
            <a:ext cx="3799366" cy="197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AB601D3-CD4F-4FE8-A21E-3304ADF7B5C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1521003" y="3429000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E60B0FBD-19C7-4E32-BC77-EA0451111302}"/>
              </a:ext>
            </a:extLst>
          </p:cNvPr>
          <p:cNvSpPr/>
          <p:nvPr/>
        </p:nvSpPr>
        <p:spPr bwMode="auto">
          <a:xfrm>
            <a:off x="485567" y="1884556"/>
            <a:ext cx="11380031" cy="599553"/>
          </a:xfrm>
          <a:prstGeom prst="roundRect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075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Liniencodierung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2" name="Gerader Verbinder 7">
            <a:extLst>
              <a:ext uri="{FF2B5EF4-FFF2-40B4-BE49-F238E27FC236}">
                <a16:creationId xmlns:a16="http://schemas.microsoft.com/office/drawing/2014/main" id="{C60948CB-12DE-4DAB-A1D7-8372F5E57B32}"/>
              </a:ext>
            </a:extLst>
          </p:cNvPr>
          <p:cNvSpPr/>
          <p:nvPr/>
        </p:nvSpPr>
        <p:spPr>
          <a:xfrm>
            <a:off x="539998" y="2339913"/>
            <a:ext cx="88200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8E0E124-5639-4F79-B37A-E5A80F765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702003" y="1439915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35534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Larissa-Design">
  <a:themeElements>
    <a:clrScheme name="Benutzerdefiniert 9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A20000"/>
      </a:accent2>
      <a:accent3>
        <a:srgbClr val="7A0000"/>
      </a:accent3>
      <a:accent4>
        <a:srgbClr val="9E0000"/>
      </a:accent4>
      <a:accent5>
        <a:srgbClr val="800000"/>
      </a:accent5>
      <a:accent6>
        <a:srgbClr val="580A00"/>
      </a:accent6>
      <a:hlink>
        <a:srgbClr val="3F3F3F"/>
      </a:hlink>
      <a:folHlink>
        <a:srgbClr val="3F3F3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4293</Words>
  <Application>Microsoft Office PowerPoint</Application>
  <PresentationFormat>Benutzerdefiniert</PresentationFormat>
  <Paragraphs>583</Paragraphs>
  <Slides>58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58</vt:i4>
      </vt:variant>
    </vt:vector>
  </HeadingPairs>
  <TitlesOfParts>
    <vt:vector size="64" baseType="lpstr">
      <vt:lpstr>Arial</vt:lpstr>
      <vt:lpstr>Calibri</vt:lpstr>
      <vt:lpstr>Symbol</vt:lpstr>
      <vt:lpstr>Verdana</vt:lpstr>
      <vt:lpstr>Wingdings</vt:lpstr>
      <vt:lpstr>Larissa-Design</vt:lpstr>
      <vt:lpstr>PowerPoint-Präsentation</vt:lpstr>
      <vt:lpstr>PowerPoint-Präsentation</vt:lpstr>
      <vt:lpstr>Inhaltsverzeichnis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>www.presentationload.com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creator>Fehrmann, Raphael</dc:creator>
  <cp:lastModifiedBy>Fehrmann, Raphael</cp:lastModifiedBy>
  <cp:revision>364</cp:revision>
  <dcterms:created xsi:type="dcterms:W3CDTF">2010-05-21T10:35:54Z</dcterms:created>
  <dcterms:modified xsi:type="dcterms:W3CDTF">2020-07-08T11:00:43Z</dcterms:modified>
</cp:coreProperties>
</file>