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12"/>
  </p:notesMasterIdLst>
  <p:sldIdLst>
    <p:sldId id="402" r:id="rId3"/>
    <p:sldId id="591" r:id="rId4"/>
    <p:sldId id="916" r:id="rId5"/>
    <p:sldId id="592" r:id="rId6"/>
    <p:sldId id="593" r:id="rId7"/>
    <p:sldId id="917" r:id="rId8"/>
    <p:sldId id="918" r:id="rId9"/>
    <p:sldId id="597" r:id="rId10"/>
    <p:sldId id="598" r:id="rId11"/>
    <p:sldId id="599" r:id="rId12"/>
    <p:sldId id="919" r:id="rId13"/>
    <p:sldId id="600" r:id="rId14"/>
    <p:sldId id="601" r:id="rId15"/>
    <p:sldId id="602" r:id="rId16"/>
    <p:sldId id="920" r:id="rId17"/>
    <p:sldId id="603" r:id="rId18"/>
    <p:sldId id="604" r:id="rId19"/>
    <p:sldId id="605" r:id="rId20"/>
    <p:sldId id="606" r:id="rId21"/>
    <p:sldId id="607" r:id="rId22"/>
    <p:sldId id="612" r:id="rId23"/>
    <p:sldId id="921" r:id="rId24"/>
    <p:sldId id="922" r:id="rId25"/>
    <p:sldId id="923" r:id="rId26"/>
    <p:sldId id="615" r:id="rId27"/>
    <p:sldId id="401" r:id="rId28"/>
    <p:sldId id="924" r:id="rId29"/>
    <p:sldId id="1044" r:id="rId30"/>
    <p:sldId id="408" r:id="rId31"/>
    <p:sldId id="417" r:id="rId32"/>
    <p:sldId id="930" r:id="rId33"/>
    <p:sldId id="929" r:id="rId34"/>
    <p:sldId id="931" r:id="rId35"/>
    <p:sldId id="933" r:id="rId36"/>
    <p:sldId id="925" r:id="rId37"/>
    <p:sldId id="935" r:id="rId38"/>
    <p:sldId id="934" r:id="rId39"/>
    <p:sldId id="949" r:id="rId40"/>
    <p:sldId id="936" r:id="rId41"/>
    <p:sldId id="961" r:id="rId42"/>
    <p:sldId id="950" r:id="rId43"/>
    <p:sldId id="962" r:id="rId44"/>
    <p:sldId id="952" r:id="rId45"/>
    <p:sldId id="963" r:id="rId46"/>
    <p:sldId id="964" r:id="rId47"/>
    <p:sldId id="965" r:id="rId48"/>
    <p:sldId id="951" r:id="rId49"/>
    <p:sldId id="966" r:id="rId50"/>
    <p:sldId id="967" r:id="rId51"/>
    <p:sldId id="926" r:id="rId52"/>
    <p:sldId id="968" r:id="rId53"/>
    <p:sldId id="981" r:id="rId54"/>
    <p:sldId id="969" r:id="rId55"/>
    <p:sldId id="982" r:id="rId56"/>
    <p:sldId id="983" r:id="rId57"/>
    <p:sldId id="984" r:id="rId58"/>
    <p:sldId id="985" r:id="rId59"/>
    <p:sldId id="970" r:id="rId60"/>
    <p:sldId id="986" r:id="rId61"/>
    <p:sldId id="971" r:id="rId62"/>
    <p:sldId id="987" r:id="rId63"/>
    <p:sldId id="988" r:id="rId64"/>
    <p:sldId id="980" r:id="rId65"/>
    <p:sldId id="989" r:id="rId66"/>
    <p:sldId id="990" r:id="rId67"/>
    <p:sldId id="991" r:id="rId68"/>
    <p:sldId id="927" r:id="rId69"/>
    <p:sldId id="1014" r:id="rId70"/>
    <p:sldId id="1015" r:id="rId71"/>
    <p:sldId id="1016" r:id="rId72"/>
    <p:sldId id="1017" r:id="rId73"/>
    <p:sldId id="1019" r:id="rId74"/>
    <p:sldId id="1020" r:id="rId75"/>
    <p:sldId id="1021" r:id="rId76"/>
    <p:sldId id="1022" r:id="rId77"/>
    <p:sldId id="1023" r:id="rId78"/>
    <p:sldId id="1024" r:id="rId79"/>
    <p:sldId id="1013" r:id="rId80"/>
    <p:sldId id="1011" r:id="rId81"/>
    <p:sldId id="1012" r:id="rId82"/>
    <p:sldId id="992" r:id="rId83"/>
    <p:sldId id="1027" r:id="rId84"/>
    <p:sldId id="1029" r:id="rId85"/>
    <p:sldId id="1030" r:id="rId86"/>
    <p:sldId id="1031" r:id="rId87"/>
    <p:sldId id="1028" r:id="rId88"/>
    <p:sldId id="583" r:id="rId89"/>
    <p:sldId id="994" r:id="rId90"/>
    <p:sldId id="1032" r:id="rId91"/>
    <p:sldId id="1045" r:id="rId92"/>
    <p:sldId id="1033" r:id="rId93"/>
    <p:sldId id="1034" r:id="rId94"/>
    <p:sldId id="928" r:id="rId95"/>
    <p:sldId id="1036" r:id="rId96"/>
    <p:sldId id="1043" r:id="rId97"/>
    <p:sldId id="908" r:id="rId98"/>
    <p:sldId id="469" r:id="rId99"/>
    <p:sldId id="478" r:id="rId100"/>
    <p:sldId id="1038" r:id="rId101"/>
    <p:sldId id="1040" r:id="rId102"/>
    <p:sldId id="1041" r:id="rId103"/>
    <p:sldId id="1042" r:id="rId104"/>
    <p:sldId id="1039" r:id="rId105"/>
    <p:sldId id="1046" r:id="rId106"/>
    <p:sldId id="947" r:id="rId107"/>
    <p:sldId id="1047" r:id="rId108"/>
    <p:sldId id="1048" r:id="rId109"/>
    <p:sldId id="911" r:id="rId110"/>
    <p:sldId id="427" r:id="rId111"/>
  </p:sldIdLst>
  <p:sldSz cx="12190413" cy="6858000"/>
  <p:notesSz cx="6669088" cy="9926638"/>
  <p:custDataLst>
    <p:tags r:id="rId11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AC36BA9-38D7-409A-B954-82108586062F}">
          <p14:sldIdLst>
            <p14:sldId id="402"/>
            <p14:sldId id="591"/>
            <p14:sldId id="916"/>
            <p14:sldId id="592"/>
            <p14:sldId id="593"/>
            <p14:sldId id="917"/>
            <p14:sldId id="918"/>
            <p14:sldId id="597"/>
            <p14:sldId id="598"/>
            <p14:sldId id="599"/>
            <p14:sldId id="919"/>
            <p14:sldId id="600"/>
            <p14:sldId id="601"/>
            <p14:sldId id="602"/>
            <p14:sldId id="920"/>
            <p14:sldId id="603"/>
            <p14:sldId id="604"/>
            <p14:sldId id="605"/>
            <p14:sldId id="606"/>
            <p14:sldId id="607"/>
            <p14:sldId id="612"/>
            <p14:sldId id="921"/>
            <p14:sldId id="922"/>
            <p14:sldId id="923"/>
            <p14:sldId id="615"/>
            <p14:sldId id="401"/>
            <p14:sldId id="924"/>
            <p14:sldId id="1044"/>
            <p14:sldId id="408"/>
            <p14:sldId id="417"/>
            <p14:sldId id="930"/>
            <p14:sldId id="929"/>
            <p14:sldId id="931"/>
            <p14:sldId id="933"/>
            <p14:sldId id="925"/>
            <p14:sldId id="935"/>
            <p14:sldId id="934"/>
            <p14:sldId id="949"/>
            <p14:sldId id="936"/>
            <p14:sldId id="961"/>
            <p14:sldId id="950"/>
            <p14:sldId id="962"/>
            <p14:sldId id="952"/>
            <p14:sldId id="963"/>
            <p14:sldId id="964"/>
            <p14:sldId id="965"/>
            <p14:sldId id="951"/>
            <p14:sldId id="966"/>
            <p14:sldId id="967"/>
            <p14:sldId id="926"/>
            <p14:sldId id="968"/>
            <p14:sldId id="981"/>
            <p14:sldId id="969"/>
            <p14:sldId id="982"/>
            <p14:sldId id="983"/>
            <p14:sldId id="984"/>
            <p14:sldId id="985"/>
            <p14:sldId id="970"/>
            <p14:sldId id="986"/>
            <p14:sldId id="971"/>
            <p14:sldId id="987"/>
            <p14:sldId id="988"/>
            <p14:sldId id="980"/>
            <p14:sldId id="989"/>
            <p14:sldId id="990"/>
            <p14:sldId id="991"/>
            <p14:sldId id="927"/>
            <p14:sldId id="1014"/>
            <p14:sldId id="1015"/>
            <p14:sldId id="1016"/>
            <p14:sldId id="1017"/>
            <p14:sldId id="1019"/>
            <p14:sldId id="1020"/>
            <p14:sldId id="1021"/>
            <p14:sldId id="1022"/>
            <p14:sldId id="1023"/>
            <p14:sldId id="1024"/>
            <p14:sldId id="1013"/>
            <p14:sldId id="1011"/>
            <p14:sldId id="1012"/>
            <p14:sldId id="992"/>
            <p14:sldId id="1027"/>
            <p14:sldId id="1029"/>
            <p14:sldId id="1030"/>
            <p14:sldId id="1031"/>
            <p14:sldId id="1028"/>
            <p14:sldId id="583"/>
            <p14:sldId id="994"/>
            <p14:sldId id="1032"/>
            <p14:sldId id="1045"/>
            <p14:sldId id="1033"/>
            <p14:sldId id="1034"/>
            <p14:sldId id="928"/>
          </p14:sldIdLst>
        </p14:section>
        <p14:section name="Abschluss" id="{76B1510B-DF36-4DEF-95A9-3513836A1BC8}">
          <p14:sldIdLst>
            <p14:sldId id="1036"/>
            <p14:sldId id="1043"/>
            <p14:sldId id="908"/>
            <p14:sldId id="469"/>
            <p14:sldId id="478"/>
            <p14:sldId id="1038"/>
            <p14:sldId id="1040"/>
            <p14:sldId id="1041"/>
            <p14:sldId id="1042"/>
            <p14:sldId id="1039"/>
            <p14:sldId id="1046"/>
            <p14:sldId id="947"/>
            <p14:sldId id="1047"/>
            <p14:sldId id="1048"/>
            <p14:sldId id="911"/>
            <p14:sldId id="427"/>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67"/>
    <a:srgbClr val="71AE0C"/>
    <a:srgbClr val="C2C923"/>
    <a:srgbClr val="66A300"/>
    <a:srgbClr val="FFCC00"/>
    <a:srgbClr val="FFCC66"/>
    <a:srgbClr val="000000"/>
    <a:srgbClr val="42AFB6"/>
    <a:srgbClr val="007A7D"/>
    <a:srgbClr val="CB1B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84" autoAdjust="0"/>
    <p:restoredTop sz="98818" autoAdjust="0"/>
  </p:normalViewPr>
  <p:slideViewPr>
    <p:cSldViewPr snapToGrid="0" snapToObjects="1" showGuides="1">
      <p:cViewPr varScale="1">
        <p:scale>
          <a:sx n="108" d="100"/>
          <a:sy n="108" d="100"/>
        </p:scale>
        <p:origin x="132" y="156"/>
      </p:cViewPr>
      <p:guideLst>
        <p:guide orient="horz"/>
        <p:guide/>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86" d="100"/>
          <a:sy n="86" d="100"/>
        </p:scale>
        <p:origin x="-2250" y="-7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gs" Target="tags/tag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08.07.2020</a:t>
            </a:fld>
            <a:endParaRPr lang="de-DE" dirty="0"/>
          </a:p>
        </p:txBody>
      </p:sp>
      <p:sp>
        <p:nvSpPr>
          <p:cNvPr id="4" name="Folienbildplatzhalter 3"/>
          <p:cNvSpPr>
            <a:spLocks noGrp="1" noRot="1" noChangeAspect="1"/>
          </p:cNvSpPr>
          <p:nvPr>
            <p:ph type="sldImg" idx="2"/>
          </p:nvPr>
        </p:nvSpPr>
        <p:spPr>
          <a:xfrm>
            <a:off x="25400" y="744538"/>
            <a:ext cx="6618288"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‹Nr.›</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71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26</a:t>
            </a:fld>
            <a:endParaRPr lang="de-DE" dirty="0"/>
          </a:p>
        </p:txBody>
      </p:sp>
    </p:spTree>
    <p:extLst>
      <p:ext uri="{BB962C8B-B14F-4D97-AF65-F5344CB8AC3E}">
        <p14:creationId xmlns:p14="http://schemas.microsoft.com/office/powerpoint/2010/main" val="28937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27</a:t>
            </a:fld>
            <a:endParaRPr lang="de-DE" dirty="0"/>
          </a:p>
        </p:txBody>
      </p:sp>
    </p:spTree>
    <p:extLst>
      <p:ext uri="{BB962C8B-B14F-4D97-AF65-F5344CB8AC3E}">
        <p14:creationId xmlns:p14="http://schemas.microsoft.com/office/powerpoint/2010/main" val="318017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28</a:t>
            </a:fld>
            <a:endParaRPr lang="de-DE" dirty="0"/>
          </a:p>
        </p:txBody>
      </p:sp>
    </p:spTree>
    <p:extLst>
      <p:ext uri="{BB962C8B-B14F-4D97-AF65-F5344CB8AC3E}">
        <p14:creationId xmlns:p14="http://schemas.microsoft.com/office/powerpoint/2010/main" val="74374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29</a:t>
            </a:fld>
            <a:endParaRPr lang="de-DE" dirty="0"/>
          </a:p>
        </p:txBody>
      </p:sp>
    </p:spTree>
    <p:extLst>
      <p:ext uri="{BB962C8B-B14F-4D97-AF65-F5344CB8AC3E}">
        <p14:creationId xmlns:p14="http://schemas.microsoft.com/office/powerpoint/2010/main" val="318017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hyperlink" Target="https://www.uni-muenster.de/Lernroboter/"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und Inhaltsverz ohne Fußzei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99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B9172-F4DE-4657-A074-EF8778EE7E7D}"/>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6" name="Footer Placeholder 5">
            <a:extLst>
              <a:ext uri="{FF2B5EF4-FFF2-40B4-BE49-F238E27FC236}">
                <a16:creationId xmlns:a16="http://schemas.microsoft.com/office/drawing/2014/main" id="{77507DBE-C8F7-423C-9124-EE7B3D22E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265575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679" y="365126"/>
            <a:ext cx="10514231"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679"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1397"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05C0-AC58-49C3-BFDA-E7ADCFC7B8CA}"/>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8" name="Footer Placeholder 7">
            <a:extLst>
              <a:ext uri="{FF2B5EF4-FFF2-40B4-BE49-F238E27FC236}">
                <a16:creationId xmlns:a16="http://schemas.microsoft.com/office/drawing/2014/main" id="{A8CDB99B-8E2F-47DA-B6C3-50842D8C3D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3088539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AE544B-A36F-473A-86AF-50F02429182D}"/>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4" name="Footer Placeholder 3">
            <a:extLst>
              <a:ext uri="{FF2B5EF4-FFF2-40B4-BE49-F238E27FC236}">
                <a16:creationId xmlns:a16="http://schemas.microsoft.com/office/drawing/2014/main" id="{3E6F2748-531A-4318-A370-27EDE490E8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161928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C2F6E-BB8D-4A07-B873-A379FEAE4F53}"/>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3" name="Footer Placeholder 2">
            <a:extLst>
              <a:ext uri="{FF2B5EF4-FFF2-40B4-BE49-F238E27FC236}">
                <a16:creationId xmlns:a16="http://schemas.microsoft.com/office/drawing/2014/main" id="{29C64672-2E28-45BB-AB1E-9CA10E9088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229357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679" y="457200"/>
            <a:ext cx="393172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DDBB8-93FE-4585-A97D-0E391EE246F7}"/>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6" name="Footer Placeholder 5">
            <a:extLst>
              <a:ext uri="{FF2B5EF4-FFF2-40B4-BE49-F238E27FC236}">
                <a16:creationId xmlns:a16="http://schemas.microsoft.com/office/drawing/2014/main" id="{2CB77A2A-D97D-4B06-A029-77A3A88DA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397445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679" y="457200"/>
            <a:ext cx="393172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GB"/>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CB693-3AD5-4FB5-9BD7-DDA6EA895AA0}"/>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6" name="Footer Placeholder 5">
            <a:extLst>
              <a:ext uri="{FF2B5EF4-FFF2-40B4-BE49-F238E27FC236}">
                <a16:creationId xmlns:a16="http://schemas.microsoft.com/office/drawing/2014/main" id="{BB28CAAB-378F-4646-836D-6723AF226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1308032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561BE-2670-413D-B85D-350DC6A08AAC}"/>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8A7469BC-9B02-4F1D-9332-C52CAA6CD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177874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3764" y="365125"/>
            <a:ext cx="2628558"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2082-BED4-46DC-B1C0-9696140EF480}"/>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F9485038-E165-45A4-8C75-C8A3CA817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54358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folie und Inhaltsverz ohne Fußzei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11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e Folien ">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a:lvl1pPr>
          </a:lstStyle>
          <a:p>
            <a:pPr lvl="0"/>
            <a:r>
              <a:rPr lang="en-US" dirty="0"/>
              <a:t>Click to edit Master text styles</a:t>
            </a:r>
          </a:p>
        </p:txBody>
      </p:sp>
      <p:sp>
        <p:nvSpPr>
          <p:cNvPr id="11" name="Datumsplatzhalter 10"/>
          <p:cNvSpPr>
            <a:spLocks noGrp="1"/>
          </p:cNvSpPr>
          <p:nvPr>
            <p:ph type="dt" sz="half" idx="14"/>
          </p:nvPr>
        </p:nvSpPr>
        <p:spPr/>
        <p:txBody>
          <a:bodyPr/>
          <a:lstStyle>
            <a:lvl1pPr>
              <a:defRPr>
                <a:solidFill>
                  <a:schemeClr val="bg1">
                    <a:lumMod val="50000"/>
                  </a:schemeClr>
                </a:solidFill>
              </a:defRPr>
            </a:lvl1pPr>
          </a:lstStyle>
          <a:p>
            <a:fld id="{4E67A3C7-CCB7-4FE4-8447-BC2D6A82E406}" type="datetime1">
              <a:rPr lang="de-DE" smtClean="0"/>
              <a:t>08.07.2020</a:t>
            </a:fld>
            <a:endParaRPr lang="de-DE" dirty="0"/>
          </a:p>
        </p:txBody>
      </p:sp>
      <p:sp>
        <p:nvSpPr>
          <p:cNvPr id="12" name="Fußzeilenplatzhalter 11"/>
          <p:cNvSpPr>
            <a:spLocks noGrp="1"/>
          </p:cNvSpPr>
          <p:nvPr>
            <p:ph type="ftr" sz="quarter" idx="15"/>
          </p:nvPr>
        </p:nvSpPr>
        <p:spPr>
          <a:xfrm>
            <a:off x="2458648" y="6356350"/>
            <a:ext cx="7273114" cy="360000"/>
          </a:xfrm>
          <a:prstGeom prst="rect">
            <a:avLst/>
          </a:prstGeom>
        </p:spPr>
        <p:txBody>
          <a:bodyPr/>
          <a:lstStyle>
            <a:lvl1pPr>
              <a:defRPr>
                <a:solidFill>
                  <a:schemeClr val="bg1">
                    <a:lumMod val="50000"/>
                  </a:schemeClr>
                </a:solidFill>
              </a:defRPr>
            </a:lvl1pPr>
          </a:lstStyle>
          <a:p>
            <a:r>
              <a:rPr lang="de-DE" dirty="0"/>
              <a:t>Dies ist ein Test!</a:t>
            </a:r>
          </a:p>
        </p:txBody>
      </p:sp>
      <p:sp>
        <p:nvSpPr>
          <p:cNvPr id="13" name="Foliennummernplatzhalter 12"/>
          <p:cNvSpPr>
            <a:spLocks noGrp="1"/>
          </p:cNvSpPr>
          <p:nvPr>
            <p:ph type="sldNum" sz="quarter" idx="16"/>
          </p:nvPr>
        </p:nvSpPr>
        <p:spPr/>
        <p:txBody>
          <a:bodyPr/>
          <a:lstStyle>
            <a:lvl1pPr>
              <a:defRPr>
                <a:solidFill>
                  <a:schemeClr val="bg1">
                    <a:lumMod val="50000"/>
                  </a:schemeClr>
                </a:solidFill>
              </a:defRPr>
            </a:lvl1pPr>
          </a:lstStyle>
          <a:p>
            <a:fld id="{9DC1E638-3F78-4E0D-883A-B278700C48C0}" type="slidenum">
              <a:rPr lang="de-DE" smtClean="0"/>
              <a:pPr/>
              <a:t>‹Nr.›</a:t>
            </a:fld>
            <a:endParaRPr lang="de-DE" dirty="0"/>
          </a:p>
        </p:txBody>
      </p:sp>
      <p:sp>
        <p:nvSpPr>
          <p:cNvPr id="18" name="Textplatzhalter 2"/>
          <p:cNvSpPr>
            <a:spLocks noGrp="1"/>
          </p:cNvSpPr>
          <p:nvPr>
            <p:ph idx="1"/>
          </p:nvPr>
        </p:nvSpPr>
        <p:spPr>
          <a:xfrm>
            <a:off x="323847" y="1392964"/>
            <a:ext cx="11542714" cy="48283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grpSp>
        <p:nvGrpSpPr>
          <p:cNvPr id="14" name="Gruppieren 13">
            <a:extLst>
              <a:ext uri="{FF2B5EF4-FFF2-40B4-BE49-F238E27FC236}">
                <a16:creationId xmlns:a16="http://schemas.microsoft.com/office/drawing/2014/main" id="{2E171F2E-BB7E-46BA-90A6-7FA0DFBBE237}"/>
              </a:ext>
            </a:extLst>
          </p:cNvPr>
          <p:cNvGrpSpPr/>
          <p:nvPr userDrawn="1"/>
        </p:nvGrpSpPr>
        <p:grpSpPr>
          <a:xfrm>
            <a:off x="95675" y="6530448"/>
            <a:ext cx="3090870" cy="276999"/>
            <a:chOff x="455175" y="6001419"/>
            <a:chExt cx="3090870" cy="276999"/>
          </a:xfrm>
        </p:grpSpPr>
        <p:sp>
          <p:nvSpPr>
            <p:cNvPr id="19" name="Rechteck 18">
              <a:extLst>
                <a:ext uri="{FF2B5EF4-FFF2-40B4-BE49-F238E27FC236}">
                  <a16:creationId xmlns:a16="http://schemas.microsoft.com/office/drawing/2014/main" id="{ED07D939-3388-4CF8-87BD-5B167ACF03A7}"/>
                </a:ext>
              </a:extLst>
            </p:cNvPr>
            <p:cNvSpPr/>
            <p:nvPr/>
          </p:nvSpPr>
          <p:spPr>
            <a:xfrm>
              <a:off x="1124241" y="6001419"/>
              <a:ext cx="2421804" cy="276999"/>
            </a:xfrm>
            <a:prstGeom prst="rect">
              <a:avLst/>
            </a:prstGeom>
          </p:spPr>
          <p:txBody>
            <a:bodyPr wrap="square">
              <a:spAutoFit/>
            </a:bodyPr>
            <a:lstStyle/>
            <a:p>
              <a:r>
                <a:rPr lang="de-DE" altLang="en-US" sz="600" dirty="0">
                  <a:solidFill>
                    <a:schemeClr val="tx1">
                      <a:lumMod val="75000"/>
                      <a:lumOff val="25000"/>
                    </a:schemeClr>
                  </a:solidFill>
                  <a:effectLst>
                    <a:innerShdw blurRad="76200" dist="25400" dir="13500000">
                      <a:prstClr val="black">
                        <a:alpha val="40000"/>
                      </a:prstClr>
                    </a:innerShdw>
                  </a:effectLst>
                </a:rPr>
                <a:t>Dieser Foliensatz von </a:t>
              </a:r>
              <a:r>
                <a:rPr lang="de-DE" altLang="en-US" sz="600" dirty="0">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Raphael Fehrmann und Horst </a:t>
              </a:r>
              <a:r>
                <a:rPr lang="de-DE" altLang="en-US" sz="600" dirty="0" err="1">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Zeinz</a:t>
              </a:r>
              <a:r>
                <a:rPr lang="de-DE" altLang="en-US" sz="600" dirty="0">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 </a:t>
              </a:r>
              <a:r>
                <a:rPr lang="de-DE" altLang="en-US" sz="600" dirty="0">
                  <a:solidFill>
                    <a:schemeClr val="tx1">
                      <a:lumMod val="75000"/>
                      <a:lumOff val="25000"/>
                    </a:schemeClr>
                  </a:solidFill>
                  <a:effectLst>
                    <a:innerShdw blurRad="76200" dist="25400" dir="13500000">
                      <a:prstClr val="black">
                        <a:alpha val="40000"/>
                      </a:prstClr>
                    </a:innerShdw>
                  </a:effectLst>
                </a:rPr>
                <a:t>ist lizenziert unter der Lizenz </a:t>
              </a:r>
              <a:r>
                <a:rPr lang="de-DE" altLang="en-US" sz="600" dirty="0">
                  <a:solidFill>
                    <a:schemeClr val="tx1">
                      <a:lumMod val="75000"/>
                      <a:lumOff val="25000"/>
                    </a:schemeClr>
                  </a:solidFill>
                  <a:effectLst>
                    <a:innerShdw blurRad="76200" dist="25400" dir="13500000">
                      <a:prstClr val="black">
                        <a:alpha val="40000"/>
                      </a:prstClr>
                    </a:innerShdw>
                  </a:effectLst>
                  <a:hlinkClick r:id="rId3">
                    <a:extLst>
                      <a:ext uri="{A12FA001-AC4F-418D-AE19-62706E023703}">
                        <ahyp:hlinkClr xmlns:ahyp="http://schemas.microsoft.com/office/drawing/2018/hyperlinkcolor" val="tx"/>
                      </a:ext>
                    </a:extLst>
                  </a:hlinkClick>
                </a:rPr>
                <a:t>CC-BY-4.0</a:t>
              </a:r>
              <a:r>
                <a:rPr lang="de-DE" altLang="en-US" sz="600" dirty="0">
                  <a:solidFill>
                    <a:schemeClr val="tx1">
                      <a:lumMod val="75000"/>
                      <a:lumOff val="25000"/>
                    </a:schemeClr>
                  </a:solidFill>
                  <a:effectLst>
                    <a:innerShdw blurRad="76200" dist="25400" dir="13500000">
                      <a:prstClr val="black">
                        <a:alpha val="40000"/>
                      </a:prstClr>
                    </a:innerShdw>
                  </a:effectLst>
                </a:rPr>
                <a:t>, Zitationsvorschlag s. Coverfolie.</a:t>
              </a:r>
              <a:endParaRPr lang="de-DE" altLang="en-US" sz="600" dirty="0">
                <a:solidFill>
                  <a:schemeClr val="tx1">
                    <a:lumMod val="75000"/>
                    <a:lumOff val="25000"/>
                  </a:schemeClr>
                </a:solidFill>
                <a:effectLst>
                  <a:innerShdw blurRad="76200" dist="25400" dir="13500000">
                    <a:prstClr val="black">
                      <a:alpha val="40000"/>
                    </a:prstClr>
                  </a:innerShdw>
                </a:effectLst>
                <a:latin typeface="Calibri"/>
              </a:endParaRPr>
            </a:p>
          </p:txBody>
        </p:sp>
        <p:pic>
          <p:nvPicPr>
            <p:cNvPr id="20" name="Grafik 19">
              <a:extLst>
                <a:ext uri="{FF2B5EF4-FFF2-40B4-BE49-F238E27FC236}">
                  <a16:creationId xmlns:a16="http://schemas.microsoft.com/office/drawing/2014/main" id="{880AF315-85ED-4F27-914C-87E405DC8209}"/>
                </a:ext>
              </a:extLst>
            </p:cNvPr>
            <p:cNvPicPr>
              <a:picLocks noChangeAspect="1"/>
            </p:cNvPicPr>
            <p:nvPr/>
          </p:nvPicPr>
          <p:blipFill>
            <a:blip r:embed="rId4"/>
            <a:stretch>
              <a:fillRect/>
            </a:stretch>
          </p:blipFill>
          <p:spPr>
            <a:xfrm>
              <a:off x="455175" y="6026696"/>
              <a:ext cx="669066" cy="235219"/>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er-für-Grafikvorlag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56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3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744" y="238540"/>
            <a:ext cx="11327981" cy="616456"/>
          </a:xfrm>
        </p:spPr>
        <p:txBody>
          <a:bodyPr anchor="ctr" anchorCtr="0">
            <a:noAutofit/>
          </a:bodyPr>
          <a:lstStyle>
            <a:lvl1pPr>
              <a:lnSpc>
                <a:spcPct val="100000"/>
              </a:lnSpc>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E71717CE-2897-4AD6-BFF6-B521C76E35CC}" type="datetime1">
              <a:rPr lang="de-DE" smtClean="0"/>
              <a:t>08.07.2020</a:t>
            </a:fld>
            <a:endParaRPr lang="de-DE" dirty="0"/>
          </a:p>
        </p:txBody>
      </p:sp>
      <p:sp>
        <p:nvSpPr>
          <p:cNvPr id="5" name="Foliennummernplatzhalter 4"/>
          <p:cNvSpPr>
            <a:spLocks noGrp="1"/>
          </p:cNvSpPr>
          <p:nvPr>
            <p:ph type="sldNum" sz="quarter" idx="12"/>
          </p:nvPr>
        </p:nvSpPr>
        <p:spPr/>
        <p:txBody>
          <a:bodyPr/>
          <a:lstStyle/>
          <a:p>
            <a:fld id="{9DC1E638-3F78-4E0D-883A-B278700C48C0}" type="slidenum">
              <a:rPr lang="de-DE" smtClean="0"/>
              <a:pPr/>
              <a:t>‹Nr.›</a:t>
            </a:fld>
            <a:endParaRPr lang="de-DE" dirty="0"/>
          </a:p>
        </p:txBody>
      </p:sp>
      <p:sp>
        <p:nvSpPr>
          <p:cNvPr id="9" name="Textplatzhalter 7"/>
          <p:cNvSpPr>
            <a:spLocks noGrp="1"/>
          </p:cNvSpPr>
          <p:nvPr>
            <p:ph type="body" sz="quarter" idx="13"/>
          </p:nvPr>
        </p:nvSpPr>
        <p:spPr>
          <a:xfrm>
            <a:off x="431744" y="854995"/>
            <a:ext cx="11326925" cy="336244"/>
          </a:xfrm>
        </p:spPr>
        <p:txBody>
          <a:bodyPr lIns="0" tIns="0" rIns="0" bIns="0" anchor="t" anchorCtr="0">
            <a:noAutofit/>
          </a:bodyPr>
          <a:lstStyle>
            <a:lvl1pPr>
              <a:buNone/>
              <a:defRPr sz="2700"/>
            </a:lvl1pPr>
          </a:lstStyle>
          <a:p>
            <a:pPr lvl="0"/>
            <a:r>
              <a:rPr lang="de-DE"/>
              <a:t>Textmasterformate durch Klicken bearbeiten</a:t>
            </a:r>
          </a:p>
        </p:txBody>
      </p:sp>
    </p:spTree>
    <p:extLst>
      <p:ext uri="{BB962C8B-B14F-4D97-AF65-F5344CB8AC3E}">
        <p14:creationId xmlns:p14="http://schemas.microsoft.com/office/powerpoint/2010/main" val="402668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a:lvl1pPr>
          </a:lstStyle>
          <a:p>
            <a:pPr lvl="0"/>
            <a:r>
              <a:rPr lang="en-US" dirty="0"/>
              <a:t>Click to edit Master text styles</a:t>
            </a:r>
          </a:p>
        </p:txBody>
      </p:sp>
      <p:sp>
        <p:nvSpPr>
          <p:cNvPr id="11" name="Datumsplatzhalter 10"/>
          <p:cNvSpPr>
            <a:spLocks noGrp="1"/>
          </p:cNvSpPr>
          <p:nvPr>
            <p:ph type="dt" sz="half" idx="14"/>
          </p:nvPr>
        </p:nvSpPr>
        <p:spPr/>
        <p:txBody>
          <a:bodyPr/>
          <a:lstStyle/>
          <a:p>
            <a:fld id="{CC99F69B-0126-4324-8032-D1EEE2ADB635}" type="datetime1">
              <a:rPr lang="de-DE" smtClean="0">
                <a:solidFill>
                  <a:prstClr val="black">
                    <a:tint val="75000"/>
                  </a:prstClr>
                </a:solidFill>
              </a:rPr>
              <a:t>08.07.2020</a:t>
            </a:fld>
            <a:endParaRPr lang="de-DE" dirty="0">
              <a:solidFill>
                <a:prstClr val="black">
                  <a:tint val="75000"/>
                </a:prstClr>
              </a:solidFill>
            </a:endParaRPr>
          </a:p>
        </p:txBody>
      </p:sp>
      <p:sp>
        <p:nvSpPr>
          <p:cNvPr id="12" name="Fußzeilenplatzhalter 11"/>
          <p:cNvSpPr>
            <a:spLocks noGrp="1"/>
          </p:cNvSpPr>
          <p:nvPr>
            <p:ph type="ftr" sz="quarter" idx="15"/>
          </p:nvPr>
        </p:nvSpPr>
        <p:spPr>
          <a:xfrm>
            <a:off x="2458648" y="6356350"/>
            <a:ext cx="7273114" cy="360000"/>
          </a:xfrm>
          <a:prstGeom prst="rect">
            <a:avLst/>
          </a:prstGeom>
        </p:spPr>
        <p:txBody>
          <a:bodyPr/>
          <a:lstStyle/>
          <a:p>
            <a:r>
              <a:rPr lang="de-DE">
                <a:solidFill>
                  <a:prstClr val="black">
                    <a:tint val="75000"/>
                  </a:prstClr>
                </a:solidFill>
              </a:rPr>
              <a:t>Dies ist ein Test!</a:t>
            </a:r>
            <a:endParaRPr lang="de-DE" dirty="0">
              <a:solidFill>
                <a:prstClr val="black">
                  <a:tint val="75000"/>
                </a:prstClr>
              </a:solidFill>
            </a:endParaRPr>
          </a:p>
        </p:txBody>
      </p:sp>
      <p:sp>
        <p:nvSpPr>
          <p:cNvPr id="13" name="Foliennummernplatzhalter 12"/>
          <p:cNvSpPr>
            <a:spLocks noGrp="1"/>
          </p:cNvSpPr>
          <p:nvPr>
            <p:ph type="sldNum" sz="quarter" idx="16"/>
          </p:nvPr>
        </p:nvSpPr>
        <p:spPr/>
        <p:txBody>
          <a:bodyPr/>
          <a:lstStyle/>
          <a:p>
            <a:fld id="{9DC1E638-3F78-4E0D-883A-B278700C48C0}" type="slidenum">
              <a:rPr lang="de-DE" smtClean="0">
                <a:solidFill>
                  <a:prstClr val="black">
                    <a:tint val="75000"/>
                  </a:prstClr>
                </a:solidFill>
              </a:rPr>
              <a:pPr/>
              <a:t>‹Nr.›</a:t>
            </a:fld>
            <a:endParaRPr lang="de-DE" dirty="0">
              <a:solidFill>
                <a:prstClr val="black">
                  <a:tint val="75000"/>
                </a:prstClr>
              </a:solidFill>
            </a:endParaRPr>
          </a:p>
        </p:txBody>
      </p:sp>
      <p:grpSp>
        <p:nvGrpSpPr>
          <p:cNvPr id="7" name="Gruppieren 6"/>
          <p:cNvGrpSpPr/>
          <p:nvPr userDrawn="1"/>
        </p:nvGrpSpPr>
        <p:grpSpPr>
          <a:xfrm>
            <a:off x="9859796" y="6125890"/>
            <a:ext cx="2005803" cy="360000"/>
            <a:chOff x="6687343" y="6125890"/>
            <a:chExt cx="2005803" cy="360000"/>
          </a:xfrm>
        </p:grpSpPr>
        <p:sp>
          <p:nvSpPr>
            <p:cNvPr id="8" name="Datumsplatzhalter 4"/>
            <p:cNvSpPr txBox="1">
              <a:spLocks/>
            </p:cNvSpPr>
            <p:nvPr userDrawn="1"/>
          </p:nvSpPr>
          <p:spPr>
            <a:xfrm>
              <a:off x="6687343" y="6125890"/>
              <a:ext cx="2005803" cy="360000"/>
            </a:xfrm>
            <a:prstGeom prst="rect">
              <a:avLst/>
            </a:prstGeom>
            <a:noFill/>
            <a:ln>
              <a:noFill/>
            </a:ln>
            <a:effectLst>
              <a:outerShdw blurRad="241300" sx="102000" sy="102000" algn="ctr" rotWithShape="0">
                <a:prstClr val="black">
                  <a:alpha val="15000"/>
                </a:prstClr>
              </a:outerShdw>
            </a:effectLst>
          </p:spPr>
          <p:txBody>
            <a:bodyPr lIns="432000" rIns="0" anchor="ctr"/>
            <a:lstStyle>
              <a:defPPr>
                <a:defRPr lang="de-DE"/>
              </a:defPPr>
              <a:lvl1pPr algn="ctr">
                <a:defRPr sz="2000">
                  <a:solidFill>
                    <a:schemeClr val="bg1"/>
                  </a:solidFill>
                </a:defRPr>
              </a:lvl1pPr>
            </a:lstStyle>
            <a:p>
              <a:r>
                <a:rPr lang="en-US" sz="1200" kern="1000" spc="200" dirty="0">
                  <a:solidFill>
                    <a:prstClr val="white">
                      <a:lumMod val="65000"/>
                    </a:prstClr>
                  </a:solidFill>
                </a:rPr>
                <a:t>Universitäts </a:t>
              </a:r>
              <a:r>
                <a:rPr lang="en-US" sz="1200" b="1" kern="1000" spc="200" dirty="0">
                  <a:solidFill>
                    <a:prstClr val="white">
                      <a:lumMod val="65000"/>
                    </a:prstClr>
                  </a:solidFill>
                </a:rPr>
                <a:t>LOGO</a:t>
              </a:r>
            </a:p>
          </p:txBody>
        </p:sp>
        <p:grpSp>
          <p:nvGrpSpPr>
            <p:cNvPr id="10" name="Gruppieren 9"/>
            <p:cNvGrpSpPr/>
            <p:nvPr/>
          </p:nvGrpSpPr>
          <p:grpSpPr>
            <a:xfrm>
              <a:off x="6840193" y="6178613"/>
              <a:ext cx="189516" cy="255453"/>
              <a:chOff x="4967288" y="2282825"/>
              <a:chExt cx="2259012" cy="2284413"/>
            </a:xfrm>
          </p:grpSpPr>
          <p:sp>
            <p:nvSpPr>
              <p:cNvPr id="14" name="Freeform 6"/>
              <p:cNvSpPr>
                <a:spLocks/>
              </p:cNvSpPr>
              <p:nvPr/>
            </p:nvSpPr>
            <p:spPr bwMode="auto">
              <a:xfrm>
                <a:off x="6389688" y="2341563"/>
                <a:ext cx="836612" cy="2225675"/>
              </a:xfrm>
              <a:custGeom>
                <a:avLst/>
                <a:gdLst>
                  <a:gd name="T0" fmla="*/ 0 w 527"/>
                  <a:gd name="T1" fmla="*/ 461 h 1402"/>
                  <a:gd name="T2" fmla="*/ 522 w 527"/>
                  <a:gd name="T3" fmla="*/ 0 h 1402"/>
                  <a:gd name="T4" fmla="*/ 527 w 527"/>
                  <a:gd name="T5" fmla="*/ 804 h 1402"/>
                  <a:gd name="T6" fmla="*/ 137 w 527"/>
                  <a:gd name="T7" fmla="*/ 1402 h 1402"/>
                  <a:gd name="T8" fmla="*/ 0 w 527"/>
                  <a:gd name="T9" fmla="*/ 461 h 1402"/>
                </a:gdLst>
                <a:ahLst/>
                <a:cxnLst>
                  <a:cxn ang="0">
                    <a:pos x="T0" y="T1"/>
                  </a:cxn>
                  <a:cxn ang="0">
                    <a:pos x="T2" y="T3"/>
                  </a:cxn>
                  <a:cxn ang="0">
                    <a:pos x="T4" y="T5"/>
                  </a:cxn>
                  <a:cxn ang="0">
                    <a:pos x="T6" y="T7"/>
                  </a:cxn>
                  <a:cxn ang="0">
                    <a:pos x="T8" y="T9"/>
                  </a:cxn>
                </a:cxnLst>
                <a:rect l="0" t="0" r="r" b="b"/>
                <a:pathLst>
                  <a:path w="527" h="1402">
                    <a:moveTo>
                      <a:pt x="0" y="461"/>
                    </a:moveTo>
                    <a:lnTo>
                      <a:pt x="522" y="0"/>
                    </a:lnTo>
                    <a:lnTo>
                      <a:pt x="527" y="804"/>
                    </a:lnTo>
                    <a:lnTo>
                      <a:pt x="137" y="1402"/>
                    </a:lnTo>
                    <a:lnTo>
                      <a:pt x="0" y="461"/>
                    </a:lnTo>
                    <a:close/>
                  </a:path>
                </a:pathLst>
              </a:custGeom>
              <a:gradFill>
                <a:gsLst>
                  <a:gs pos="0">
                    <a:srgbClr val="C8C8C8"/>
                  </a:gs>
                  <a:gs pos="100000">
                    <a:srgbClr val="969696"/>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7"/>
              <p:cNvSpPr>
                <a:spLocks/>
              </p:cNvSpPr>
              <p:nvPr/>
            </p:nvSpPr>
            <p:spPr bwMode="auto">
              <a:xfrm>
                <a:off x="4967288" y="2282825"/>
                <a:ext cx="2251075" cy="790575"/>
              </a:xfrm>
              <a:custGeom>
                <a:avLst/>
                <a:gdLst>
                  <a:gd name="T0" fmla="*/ 0 w 1418"/>
                  <a:gd name="T1" fmla="*/ 328 h 498"/>
                  <a:gd name="T2" fmla="*/ 631 w 1418"/>
                  <a:gd name="T3" fmla="*/ 0 h 498"/>
                  <a:gd name="T4" fmla="*/ 1418 w 1418"/>
                  <a:gd name="T5" fmla="*/ 37 h 498"/>
                  <a:gd name="T6" fmla="*/ 896 w 1418"/>
                  <a:gd name="T7" fmla="*/ 498 h 498"/>
                  <a:gd name="T8" fmla="*/ 0 w 1418"/>
                  <a:gd name="T9" fmla="*/ 328 h 498"/>
                </a:gdLst>
                <a:ahLst/>
                <a:cxnLst>
                  <a:cxn ang="0">
                    <a:pos x="T0" y="T1"/>
                  </a:cxn>
                  <a:cxn ang="0">
                    <a:pos x="T2" y="T3"/>
                  </a:cxn>
                  <a:cxn ang="0">
                    <a:pos x="T4" y="T5"/>
                  </a:cxn>
                  <a:cxn ang="0">
                    <a:pos x="T6" y="T7"/>
                  </a:cxn>
                  <a:cxn ang="0">
                    <a:pos x="T8" y="T9"/>
                  </a:cxn>
                </a:cxnLst>
                <a:rect l="0" t="0" r="r" b="b"/>
                <a:pathLst>
                  <a:path w="1418" h="498">
                    <a:moveTo>
                      <a:pt x="0" y="328"/>
                    </a:moveTo>
                    <a:lnTo>
                      <a:pt x="631" y="0"/>
                    </a:lnTo>
                    <a:lnTo>
                      <a:pt x="1418" y="37"/>
                    </a:lnTo>
                    <a:lnTo>
                      <a:pt x="896" y="498"/>
                    </a:lnTo>
                    <a:lnTo>
                      <a:pt x="0" y="328"/>
                    </a:lnTo>
                    <a:close/>
                  </a:path>
                </a:pathLst>
              </a:custGeom>
              <a:gradFill>
                <a:gsLst>
                  <a:gs pos="0">
                    <a:srgbClr val="FFFFFF"/>
                  </a:gs>
                  <a:gs pos="100000">
                    <a:srgbClr val="EAEAEA"/>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8"/>
              <p:cNvSpPr>
                <a:spLocks/>
              </p:cNvSpPr>
              <p:nvPr/>
            </p:nvSpPr>
            <p:spPr bwMode="auto">
              <a:xfrm>
                <a:off x="4967288" y="2803525"/>
                <a:ext cx="1639887" cy="1763713"/>
              </a:xfrm>
              <a:custGeom>
                <a:avLst/>
                <a:gdLst>
                  <a:gd name="T0" fmla="*/ 896 w 1033"/>
                  <a:gd name="T1" fmla="*/ 170 h 1111"/>
                  <a:gd name="T2" fmla="*/ 1033 w 1033"/>
                  <a:gd name="T3" fmla="*/ 1111 h 1111"/>
                  <a:gd name="T4" fmla="*/ 286 w 1033"/>
                  <a:gd name="T5" fmla="*/ 780 h 1111"/>
                  <a:gd name="T6" fmla="*/ 0 w 1033"/>
                  <a:gd name="T7" fmla="*/ 0 h 1111"/>
                  <a:gd name="T8" fmla="*/ 896 w 1033"/>
                  <a:gd name="T9" fmla="*/ 170 h 1111"/>
                </a:gdLst>
                <a:ahLst/>
                <a:cxnLst>
                  <a:cxn ang="0">
                    <a:pos x="T0" y="T1"/>
                  </a:cxn>
                  <a:cxn ang="0">
                    <a:pos x="T2" y="T3"/>
                  </a:cxn>
                  <a:cxn ang="0">
                    <a:pos x="T4" y="T5"/>
                  </a:cxn>
                  <a:cxn ang="0">
                    <a:pos x="T6" y="T7"/>
                  </a:cxn>
                  <a:cxn ang="0">
                    <a:pos x="T8" y="T9"/>
                  </a:cxn>
                </a:cxnLst>
                <a:rect l="0" t="0" r="r" b="b"/>
                <a:pathLst>
                  <a:path w="1033" h="1111">
                    <a:moveTo>
                      <a:pt x="896" y="170"/>
                    </a:moveTo>
                    <a:lnTo>
                      <a:pt x="1033" y="1111"/>
                    </a:lnTo>
                    <a:lnTo>
                      <a:pt x="286" y="780"/>
                    </a:lnTo>
                    <a:lnTo>
                      <a:pt x="0" y="0"/>
                    </a:lnTo>
                    <a:lnTo>
                      <a:pt x="896" y="170"/>
                    </a:lnTo>
                    <a:close/>
                  </a:path>
                </a:pathLst>
              </a:custGeom>
              <a:gradFill>
                <a:gsLst>
                  <a:gs pos="0">
                    <a:srgbClr val="DDDDDD"/>
                  </a:gs>
                  <a:gs pos="100000">
                    <a:srgbClr val="DDDDDD"/>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spTree>
    <p:extLst>
      <p:ext uri="{BB962C8B-B14F-4D97-AF65-F5344CB8AC3E}">
        <p14:creationId xmlns:p14="http://schemas.microsoft.com/office/powerpoint/2010/main" val="34705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FABEB92B-8226-4421-B061-83177E0B6048}" type="datetime1">
              <a:rPr lang="de-DE" smtClean="0">
                <a:solidFill>
                  <a:prstClr val="black">
                    <a:tint val="75000"/>
                  </a:prstClr>
                </a:solidFill>
              </a:rPr>
              <a:t>08.07.2020</a:t>
            </a:fld>
            <a:endParaRPr lang="de-DE" dirty="0">
              <a:solidFill>
                <a:prstClr val="black">
                  <a:tint val="75000"/>
                </a:prstClr>
              </a:solidFill>
            </a:endParaRPr>
          </a:p>
        </p:txBody>
      </p:sp>
      <p:sp>
        <p:nvSpPr>
          <p:cNvPr id="6" name="Fußzeilenplatzhalter 5"/>
          <p:cNvSpPr>
            <a:spLocks noGrp="1"/>
          </p:cNvSpPr>
          <p:nvPr>
            <p:ph type="ftr" sz="quarter" idx="11"/>
          </p:nvPr>
        </p:nvSpPr>
        <p:spPr>
          <a:xfrm>
            <a:off x="2458648" y="6356350"/>
            <a:ext cx="7273114" cy="360000"/>
          </a:xfrm>
          <a:prstGeom prst="rect">
            <a:avLst/>
          </a:prstGeom>
        </p:spPr>
        <p:txBody>
          <a:bodyPr/>
          <a:lstStyle/>
          <a:p>
            <a:r>
              <a:rPr lang="de-DE">
                <a:solidFill>
                  <a:prstClr val="black">
                    <a:tint val="75000"/>
                  </a:prstClr>
                </a:solidFill>
              </a:rPr>
              <a:t>Dies ist ein Test!</a:t>
            </a:r>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‹Nr.›</a:t>
            </a:fld>
            <a:endParaRPr lang="de-DE" dirty="0">
              <a:solidFill>
                <a:prstClr val="black">
                  <a:tint val="75000"/>
                </a:prstClr>
              </a:solidFill>
            </a:endParaRPr>
          </a:p>
        </p:txBody>
      </p:sp>
    </p:spTree>
    <p:extLst>
      <p:ext uri="{BB962C8B-B14F-4D97-AF65-F5344CB8AC3E}">
        <p14:creationId xmlns:p14="http://schemas.microsoft.com/office/powerpoint/2010/main" val="33926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168424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9BF79-C6C8-4A28-B317-36AB52011BBD}"/>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A052C1D1-F1BF-42DD-A7C6-2ED272DF8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26896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742" y="1709739"/>
            <a:ext cx="10514231" cy="2852737"/>
          </a:xfrm>
        </p:spPr>
        <p:txBody>
          <a:bodyPr anchor="b"/>
          <a:lstStyle>
            <a:lvl1pPr>
              <a:defRPr sz="599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98055-7F4B-4E57-92A1-C43CE07ED7D1}"/>
              </a:ext>
            </a:extLst>
          </p:cNvPr>
          <p:cNvSpPr>
            <a:spLocks noGrp="1"/>
          </p:cNvSpPr>
          <p:nvPr>
            <p:ph type="dt" sz="half" idx="10"/>
          </p:nvPr>
        </p:nvSpPr>
        <p:spPr/>
        <p:txBody>
          <a:body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0BC8293C-337A-46B9-801C-405BA28F9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t>‹Nr.›</a:t>
            </a:fld>
            <a:endParaRPr lang="en-GB"/>
          </a:p>
        </p:txBody>
      </p:sp>
    </p:spTree>
    <p:extLst>
      <p:ext uri="{BB962C8B-B14F-4D97-AF65-F5344CB8AC3E}">
        <p14:creationId xmlns:p14="http://schemas.microsoft.com/office/powerpoint/2010/main" val="834800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0412"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cs typeface="Arial" charset="0"/>
            </a:endParaRPr>
          </a:p>
        </p:txBody>
      </p:sp>
      <p:sp>
        <p:nvSpPr>
          <p:cNvPr id="3" name="Textplatzhalter 2"/>
          <p:cNvSpPr>
            <a:spLocks noGrp="1"/>
          </p:cNvSpPr>
          <p:nvPr>
            <p:ph type="body" idx="1"/>
          </p:nvPr>
        </p:nvSpPr>
        <p:spPr>
          <a:xfrm>
            <a:off x="323847" y="1554957"/>
            <a:ext cx="11542714"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49" y="-1"/>
            <a:ext cx="11542713"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47" y="6356350"/>
            <a:ext cx="2134800" cy="360000"/>
          </a:xfrm>
          <a:prstGeom prst="rect">
            <a:avLst/>
          </a:prstGeom>
        </p:spPr>
        <p:txBody>
          <a:bodyPr vert="horz" lIns="0" tIns="0" rIns="0" bIns="0" rtlCol="0" anchor="ctr"/>
          <a:lstStyle>
            <a:lvl1pPr algn="l">
              <a:defRPr sz="1200">
                <a:solidFill>
                  <a:schemeClr val="tx1">
                    <a:tint val="75000"/>
                  </a:schemeClr>
                </a:solidFill>
              </a:defRPr>
            </a:lvl1pPr>
          </a:lstStyle>
          <a:p>
            <a:fld id="{BA3E88B6-FA5A-4C3D-ADFA-9AE1990D2B70}" type="datetime1">
              <a:rPr lang="de-DE" smtClean="0"/>
              <a:t>08.07.2020</a:t>
            </a:fld>
            <a:endParaRPr lang="de-DE" dirty="0"/>
          </a:p>
        </p:txBody>
      </p:sp>
      <p:sp>
        <p:nvSpPr>
          <p:cNvPr id="5" name="Fußzeilenplatzhalter 4"/>
          <p:cNvSpPr>
            <a:spLocks noGrp="1"/>
          </p:cNvSpPr>
          <p:nvPr>
            <p:ph type="ftr" sz="quarter" idx="3"/>
          </p:nvPr>
        </p:nvSpPr>
        <p:spPr>
          <a:xfrm>
            <a:off x="2458648" y="6356350"/>
            <a:ext cx="7273114" cy="360000"/>
          </a:xfrm>
          <a:prstGeom prst="rect">
            <a:avLst/>
          </a:prstGeom>
        </p:spPr>
        <p:txBody>
          <a:bodyPr vert="horz" lIns="0" tIns="0" rIns="0" bIns="0" rtlCol="0" anchor="ctr"/>
          <a:lstStyle>
            <a:lvl1pPr algn="ctr">
              <a:defRPr sz="1200">
                <a:solidFill>
                  <a:schemeClr val="tx1">
                    <a:tint val="75000"/>
                  </a:schemeClr>
                </a:solidFill>
              </a:defRPr>
            </a:lvl1pPr>
          </a:lstStyle>
          <a:p>
            <a:r>
              <a:rPr lang="de-DE"/>
              <a:t>Dies ist ein Test!</a:t>
            </a:r>
            <a:endParaRPr lang="de-DE" dirty="0"/>
          </a:p>
        </p:txBody>
      </p:sp>
      <p:sp>
        <p:nvSpPr>
          <p:cNvPr id="6" name="Foliennummernplatzhalter 5"/>
          <p:cNvSpPr>
            <a:spLocks noGrp="1"/>
          </p:cNvSpPr>
          <p:nvPr>
            <p:ph type="sldNum" sz="quarter" idx="4"/>
          </p:nvPr>
        </p:nvSpPr>
        <p:spPr>
          <a:xfrm>
            <a:off x="9731761" y="6356350"/>
            <a:ext cx="2134800"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0" r:id="rId6"/>
  </p:sldLayoutIdLst>
  <p:hf hdr="0" ftr="0" dt="0"/>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87CC5-FBB1-4FE5-893F-7BD071C75E09}"/>
              </a:ext>
            </a:extLst>
          </p:cNvPr>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375A-C223-44C8-917C-F7C3A1BCD50F}" type="datetimeFigureOut">
              <a:rPr lang="en-GB" smtClean="0"/>
              <a:t>08/07/2020</a:t>
            </a:fld>
            <a:endParaRPr lang="en-GB"/>
          </a:p>
        </p:txBody>
      </p:sp>
      <p:sp>
        <p:nvSpPr>
          <p:cNvPr id="5" name="Footer Placeholder 4">
            <a:extLst>
              <a:ext uri="{FF2B5EF4-FFF2-40B4-BE49-F238E27FC236}">
                <a16:creationId xmlns:a16="http://schemas.microsoft.com/office/drawing/2014/main" id="{068E1BCB-E2F2-4D1B-BCFC-521169C8EA83}"/>
              </a:ext>
            </a:extLst>
          </p:cNvPr>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11173B-B48E-4DCF-8715-580539054913}"/>
              </a:ext>
            </a:extLst>
          </p:cNvPr>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t>‹Nr.›</a:t>
            </a:fld>
            <a:endParaRPr lang="en-GB"/>
          </a:p>
        </p:txBody>
      </p:sp>
    </p:spTree>
    <p:extLst>
      <p:ext uri="{BB962C8B-B14F-4D97-AF65-F5344CB8AC3E}">
        <p14:creationId xmlns:p14="http://schemas.microsoft.com/office/powerpoint/2010/main" val="116617231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uni-muenster.de/Lernroboter/seminar/" TargetMode="External"/><Relationship Id="rId3" Type="http://schemas.openxmlformats.org/officeDocument/2006/relationships/hyperlink" Target="https://www.uni-muenster.de/Foerderer/foerderprojekte.html"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www.creativecommons.org/licenses/by/4.0/deed.de" TargetMode="External"/><Relationship Id="rId4" Type="http://schemas.openxmlformats.org/officeDocument/2006/relationships/image" Target="../media/image2.gif"/><Relationship Id="rId9" Type="http://schemas.openxmlformats.org/officeDocument/2006/relationships/hyperlink" Target="https://creativecommons.org/licenses/by/4.0/deed.d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presentationload.de/index.php?" TargetMode="External"/><Relationship Id="rId2" Type="http://schemas.openxmlformats.org/officeDocument/2006/relationships/hyperlink" Target="http://www.pixabay.com/" TargetMode="External"/><Relationship Id="rId1" Type="http://schemas.openxmlformats.org/officeDocument/2006/relationships/slideLayout" Target="../slideLayouts/slideLayout2.xml"/><Relationship Id="rId4" Type="http://schemas.openxmlformats.org/officeDocument/2006/relationships/hyperlink" Target="https://de.smiletemplates.com/free/powerpoint-infographics/0.html" TargetMode="External"/></Relationships>
</file>

<file path=ppt/slides/_rels/slide10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6.emf"/></Relationships>
</file>

<file path=ppt/slides/_rels/slide10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7.emf"/></Relationships>
</file>

<file path=ppt/slides/_rels/slide10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8.emf"/></Relationships>
</file>

<file path=ppt/slides/_rels/slide10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www.uni-muenster.de/Foerderer/foerderprojekte.html" TargetMode="Externa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www.uni-muenster.de/Lernroboter/"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wtS6Jy3ll8"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youtube.com/channel/UChfnSlx5m3_gbOHVdkxdpRA" TargetMode="External"/><Relationship Id="rId5" Type="http://schemas.openxmlformats.org/officeDocument/2006/relationships/hyperlink" Target="https://youtu.be/u06BXgWbGvA" TargetMode="External"/><Relationship Id="rId4" Type="http://schemas.openxmlformats.org/officeDocument/2006/relationships/hyperlink" Target="https://youtu.be/bTM06NZOyDQ"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TwtS6Jy3ll8"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youtube.com/channel/UChfnSlx5m3_gbOHVdkxdpRA" TargetMode="External"/><Relationship Id="rId5" Type="http://schemas.openxmlformats.org/officeDocument/2006/relationships/hyperlink" Target="https://youtu.be/u06BXgWbGvA" TargetMode="External"/><Relationship Id="rId4" Type="http://schemas.openxmlformats.org/officeDocument/2006/relationships/hyperlink" Target="https://youtu.be/bTM06NZOyDQ"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de/vectors/android-k%C3%BCnstliche-doodle-roboter-159109/" TargetMode="External"/><Relationship Id="rId3" Type="http://schemas.openxmlformats.org/officeDocument/2006/relationships/image" Target="../media/image54.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hyperlink" Target="https://www.uni-muenster.de/Foerderer/foerderprojekte.html" TargetMode="Externa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www.wwu.de/Lernroboter"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8.svg"/><Relationship Id="rId7" Type="http://schemas.openxmlformats.org/officeDocument/2006/relationships/image" Target="../media/image77.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8.svg"/><Relationship Id="rId7" Type="http://schemas.openxmlformats.org/officeDocument/2006/relationships/image" Target="../media/image77.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8.svg"/><Relationship Id="rId7" Type="http://schemas.openxmlformats.org/officeDocument/2006/relationships/image" Target="../media/image77.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sv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image" Target="../media/image82.png"/><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sv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image" Target="../media/image82.png"/><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8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97.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8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97.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8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97.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1.svg"/><Relationship Id="rId18" Type="http://schemas.openxmlformats.org/officeDocument/2006/relationships/image" Target="../media/image96.png"/><Relationship Id="rId3" Type="http://schemas.openxmlformats.org/officeDocument/2006/relationships/image" Target="../media/image83.svg"/><Relationship Id="rId7" Type="http://schemas.openxmlformats.org/officeDocument/2006/relationships/image" Target="../media/image62.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8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97.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62.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5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99.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98.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1.sv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 Id="rId14" Type="http://schemas.openxmlformats.org/officeDocument/2006/relationships/image" Target="../media/image102.png"/></Relationships>
</file>

<file path=ppt/slides/_rels/slide6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6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6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7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4.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5.jpe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hyperlink" Target="https://www.moodletreff.de/mod/book/view.php?id=11089&amp;chapterid=808" TargetMode="External"/><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hyperlink" Target="https://www.moodletreff.de/mod/resource/view.php?id=14182"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5" Type="http://schemas.openxmlformats.org/officeDocument/2006/relationships/image" Target="../media/image107.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106.png"/></Relationships>
</file>

<file path=ppt/slides/_rels/slide8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4.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108.png"/></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8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0.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hyperlink" Target="http://www.zfsl-koeln.nrw.de/Seminar_GyGe/Seminarprogramm/12-Hinweise-zum-UB-Medienkompetenz.pdf"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101.sv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9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1.sv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10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9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s>
</file>

<file path=ppt/slides/_rels/slide9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111.svg"/><Relationship Id="rId10" Type="http://schemas.openxmlformats.org/officeDocument/2006/relationships/image" Target="../media/image80.png"/><Relationship Id="rId4" Type="http://schemas.openxmlformats.org/officeDocument/2006/relationships/image" Target="../media/image110.png"/><Relationship Id="rId9" Type="http://schemas.openxmlformats.org/officeDocument/2006/relationships/image" Target="../media/image79.svg"/></Relationships>
</file>

<file path=ppt/slides/_rels/slide9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113.svg"/><Relationship Id="rId5" Type="http://schemas.openxmlformats.org/officeDocument/2006/relationships/image" Target="../media/image75.svg"/><Relationship Id="rId10" Type="http://schemas.openxmlformats.org/officeDocument/2006/relationships/image" Target="../media/image112.png"/><Relationship Id="rId4" Type="http://schemas.openxmlformats.org/officeDocument/2006/relationships/image" Target="../media/image74.png"/><Relationship Id="rId9" Type="http://schemas.openxmlformats.org/officeDocument/2006/relationships/image" Target="../media/image79.svg"/></Relationships>
</file>

<file path=ppt/slides/_rels/slide9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3.svg"/><Relationship Id="rId7" Type="http://schemas.openxmlformats.org/officeDocument/2006/relationships/image" Target="../media/image77.svg"/><Relationship Id="rId12" Type="http://schemas.openxmlformats.org/officeDocument/2006/relationships/image" Target="../media/image6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113.svg"/><Relationship Id="rId5" Type="http://schemas.openxmlformats.org/officeDocument/2006/relationships/image" Target="../media/image75.svg"/><Relationship Id="rId10" Type="http://schemas.openxmlformats.org/officeDocument/2006/relationships/image" Target="../media/image112.png"/><Relationship Id="rId4" Type="http://schemas.openxmlformats.org/officeDocument/2006/relationships/image" Target="../media/image74.png"/><Relationship Id="rId9" Type="http://schemas.openxmlformats.org/officeDocument/2006/relationships/image" Target="../media/image79.svg"/></Relationships>
</file>

<file path=ppt/slides/_rels/slide96.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p:cNvSpPr/>
          <p:nvPr/>
        </p:nvSpPr>
        <p:spPr>
          <a:xfrm>
            <a:off x="355676" y="1979147"/>
            <a:ext cx="1989325" cy="400058"/>
          </a:xfrm>
          <a:prstGeom prst="rect">
            <a:avLst/>
          </a:prstGeom>
        </p:spPr>
        <p:txBody>
          <a:bodyPr wrap="none" lIns="0">
            <a:spAutoFit/>
          </a:bodyPr>
          <a:lstStyle/>
          <a:p>
            <a:r>
              <a:rPr lang="de-DE" altLang="en-US" sz="2000" b="1" dirty="0">
                <a:solidFill>
                  <a:srgbClr val="71AE0C"/>
                </a:solidFill>
                <a:latin typeface="Calibri"/>
              </a:rPr>
              <a:t>Seminarmaterial: </a:t>
            </a:r>
          </a:p>
        </p:txBody>
      </p:sp>
      <p:sp>
        <p:nvSpPr>
          <p:cNvPr id="2" name="Rechteck 1">
            <a:extLst>
              <a:ext uri="{FF2B5EF4-FFF2-40B4-BE49-F238E27FC236}">
                <a16:creationId xmlns:a16="http://schemas.microsoft.com/office/drawing/2014/main" id="{AAAF20EE-567F-4C05-B262-08E8D2E471C8}"/>
              </a:ext>
            </a:extLst>
          </p:cNvPr>
          <p:cNvSpPr/>
          <p:nvPr/>
        </p:nvSpPr>
        <p:spPr>
          <a:xfrm>
            <a:off x="287154" y="2356862"/>
            <a:ext cx="7808042" cy="1015663"/>
          </a:xfrm>
          <a:prstGeom prst="rect">
            <a:avLst/>
          </a:prstGeom>
        </p:spPr>
        <p:txBody>
          <a:bodyPr wrap="square">
            <a:spAutoFit/>
          </a:bodyPr>
          <a:lstStyle/>
          <a:p>
            <a:r>
              <a:rPr lang="de-DE" altLang="en-US" sz="2000" b="1" dirty="0">
                <a:solidFill>
                  <a:srgbClr val="094C74"/>
                </a:solidFill>
                <a:effectLst>
                  <a:innerShdw blurRad="76200" dist="25400" dir="13500000">
                    <a:prstClr val="black">
                      <a:alpha val="40000"/>
                    </a:prstClr>
                  </a:innerShdw>
                </a:effectLst>
                <a:latin typeface="Calibri"/>
              </a:rPr>
              <a:t>Präsentation zur Sitzung 2</a:t>
            </a:r>
          </a:p>
          <a:p>
            <a:r>
              <a:rPr lang="de-DE" altLang="en-US" sz="2000">
                <a:solidFill>
                  <a:srgbClr val="094C74"/>
                </a:solidFill>
                <a:effectLst>
                  <a:innerShdw blurRad="76200" dist="25400" dir="13500000">
                    <a:prstClr val="black">
                      <a:alpha val="40000"/>
                    </a:prstClr>
                  </a:innerShdw>
                </a:effectLst>
              </a:rPr>
              <a:t>Theoretische Einführung – </a:t>
            </a:r>
            <a:br>
              <a:rPr lang="de-DE" altLang="en-US" sz="2000">
                <a:solidFill>
                  <a:srgbClr val="094C74"/>
                </a:solidFill>
                <a:effectLst>
                  <a:innerShdw blurRad="76200" dist="25400" dir="13500000">
                    <a:prstClr val="black">
                      <a:alpha val="40000"/>
                    </a:prstClr>
                  </a:innerShdw>
                </a:effectLst>
              </a:rPr>
            </a:br>
            <a:r>
              <a:rPr lang="de-DE" altLang="en-US" sz="2000">
                <a:solidFill>
                  <a:srgbClr val="094C74"/>
                </a:solidFill>
                <a:effectLst>
                  <a:innerShdw blurRad="76200" dist="25400" dir="13500000">
                    <a:prstClr val="black">
                      <a:alpha val="40000"/>
                    </a:prstClr>
                  </a:innerShdw>
                </a:effectLst>
              </a:rPr>
              <a:t>Digitale Kompetenz und Problemlösen</a:t>
            </a:r>
            <a:endParaRPr lang="de-DE" altLang="en-US" sz="2000" dirty="0">
              <a:solidFill>
                <a:srgbClr val="094C74"/>
              </a:solidFill>
              <a:effectLst>
                <a:innerShdw blurRad="76200" dist="25400" dir="13500000">
                  <a:prstClr val="black">
                    <a:alpha val="40000"/>
                  </a:prstClr>
                </a:innerShdw>
              </a:effectLst>
            </a:endParaRPr>
          </a:p>
        </p:txBody>
      </p:sp>
      <p:grpSp>
        <p:nvGrpSpPr>
          <p:cNvPr id="10" name="Gruppieren 9">
            <a:extLst>
              <a:ext uri="{FF2B5EF4-FFF2-40B4-BE49-F238E27FC236}">
                <a16:creationId xmlns:a16="http://schemas.microsoft.com/office/drawing/2014/main" id="{0761AB45-DA7A-4965-B2BD-B53C4CB27881}"/>
              </a:ext>
            </a:extLst>
          </p:cNvPr>
          <p:cNvGrpSpPr/>
          <p:nvPr/>
        </p:nvGrpSpPr>
        <p:grpSpPr>
          <a:xfrm>
            <a:off x="9389389" y="5164735"/>
            <a:ext cx="2418357" cy="1519894"/>
            <a:chOff x="8918059" y="-400156"/>
            <a:chExt cx="2700000" cy="1696902"/>
          </a:xfrm>
        </p:grpSpPr>
        <p:pic>
          <p:nvPicPr>
            <p:cNvPr id="5" name="Grafik 4">
              <a:hlinkClick r:id="rId3"/>
              <a:extLst>
                <a:ext uri="{FF2B5EF4-FFF2-40B4-BE49-F238E27FC236}">
                  <a16:creationId xmlns:a16="http://schemas.microsoft.com/office/drawing/2014/main" id="{791B0983-35AC-4BCA-B052-BF9B7C1AB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8796" y="393800"/>
              <a:ext cx="2658526" cy="902946"/>
            </a:xfrm>
            <a:prstGeom prst="rect">
              <a:avLst/>
            </a:prstGeom>
          </p:spPr>
        </p:pic>
        <p:sp>
          <p:nvSpPr>
            <p:cNvPr id="9" name="Textfeld 8">
              <a:extLst>
                <a:ext uri="{FF2B5EF4-FFF2-40B4-BE49-F238E27FC236}">
                  <a16:creationId xmlns:a16="http://schemas.microsoft.com/office/drawing/2014/main" id="{307EF696-78AB-4E95-9981-FDBBC587ECF0}"/>
                </a:ext>
              </a:extLst>
            </p:cNvPr>
            <p:cNvSpPr txBox="1"/>
            <p:nvPr/>
          </p:nvSpPr>
          <p:spPr>
            <a:xfrm>
              <a:off x="8918059" y="-400156"/>
              <a:ext cx="2700000" cy="721509"/>
            </a:xfrm>
            <a:prstGeom prst="rect">
              <a:avLst/>
            </a:prstGeom>
            <a:noFill/>
          </p:spPr>
          <p:txBody>
            <a:bodyPr wrap="square" rtlCol="0">
              <a:spAutoFit/>
            </a:bodyPr>
            <a:lstStyle/>
            <a:p>
              <a:pPr algn="ctr"/>
              <a:r>
                <a:rPr lang="de-DE" sz="1200" dirty="0">
                  <a:solidFill>
                    <a:prstClr val="black">
                      <a:lumMod val="75000"/>
                      <a:lumOff val="25000"/>
                    </a:prstClr>
                  </a:solidFill>
                  <a:latin typeface="Calibri"/>
                </a:rPr>
                <a:t>Das Projekt wird als „Leuchtturmprojekt 2020“ gefördert durch die </a:t>
              </a:r>
            </a:p>
          </p:txBody>
        </p:sp>
      </p:grpSp>
      <p:pic>
        <p:nvPicPr>
          <p:cNvPr id="18" name="Grafik 17">
            <a:extLst>
              <a:ext uri="{FF2B5EF4-FFF2-40B4-BE49-F238E27FC236}">
                <a16:creationId xmlns:a16="http://schemas.microsoft.com/office/drawing/2014/main" id="{F7EB02C8-363A-499A-8222-809E59C56FB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257" y="1088"/>
            <a:ext cx="2513606" cy="1161902"/>
          </a:xfrm>
          <a:prstGeom prst="rect">
            <a:avLst/>
          </a:prstGeom>
        </p:spPr>
      </p:pic>
      <p:sp>
        <p:nvSpPr>
          <p:cNvPr id="21" name="Logo">
            <a:extLst>
              <a:ext uri="{FF2B5EF4-FFF2-40B4-BE49-F238E27FC236}">
                <a16:creationId xmlns:a16="http://schemas.microsoft.com/office/drawing/2014/main" id="{2E598324-F51E-4401-8248-4B84666E6A4D}"/>
              </a:ext>
            </a:extLst>
          </p:cNvPr>
          <p:cNvSpPr>
            <a:spLocks noChangeAspect="1" noEditPoints="1"/>
          </p:cNvSpPr>
          <p:nvPr/>
        </p:nvSpPr>
        <p:spPr bwMode="auto">
          <a:xfrm>
            <a:off x="9370814" y="232826"/>
            <a:ext cx="2418357" cy="698421"/>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rgbClr val="58585A"/>
          </a:solidFill>
          <a:ln w="9525">
            <a:noFill/>
            <a:round/>
            <a:headEnd/>
            <a:tailEnd/>
          </a:ln>
        </p:spPr>
        <p:txBody>
          <a:bodyPr vert="horz" wrap="square" lIns="91428" tIns="45714" rIns="91428" bIns="45714" numCol="1" anchor="t" anchorCtr="0" compatLnSpc="1">
            <a:prstTxWarp prst="textNoShape">
              <a:avLst/>
            </a:prstTxWarp>
          </a:bodyPr>
          <a:lstStyle/>
          <a:p>
            <a:pPr defTabSz="914286">
              <a:defRPr/>
            </a:pPr>
            <a:endParaRPr lang="de-DE" kern="0" dirty="0">
              <a:solidFill>
                <a:srgbClr val="58585A"/>
              </a:solidFill>
              <a:latin typeface="Verdana"/>
            </a:endParaRPr>
          </a:p>
        </p:txBody>
      </p:sp>
      <p:pic>
        <p:nvPicPr>
          <p:cNvPr id="12" name="Grafik 11">
            <a:extLst>
              <a:ext uri="{FF2B5EF4-FFF2-40B4-BE49-F238E27FC236}">
                <a16:creationId xmlns:a16="http://schemas.microsoft.com/office/drawing/2014/main" id="{A63B8B59-F47C-476B-AC8A-37D7038B9BE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70814" y="1177377"/>
            <a:ext cx="2418357" cy="578415"/>
          </a:xfrm>
          <a:prstGeom prst="rect">
            <a:avLst/>
          </a:prstGeom>
        </p:spPr>
      </p:pic>
      <p:pic>
        <p:nvPicPr>
          <p:cNvPr id="24" name="Grafik 23">
            <a:extLst>
              <a:ext uri="{FF2B5EF4-FFF2-40B4-BE49-F238E27FC236}">
                <a16:creationId xmlns:a16="http://schemas.microsoft.com/office/drawing/2014/main" id="{52BF0E69-06F0-4597-9E81-E765F69D334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94949"/>
          <a:stretch/>
        </p:blipFill>
        <p:spPr>
          <a:xfrm>
            <a:off x="0" y="1087"/>
            <a:ext cx="287154" cy="1161902"/>
          </a:xfrm>
          <a:prstGeom prst="rect">
            <a:avLst/>
          </a:prstGeom>
        </p:spPr>
      </p:pic>
      <p:sp>
        <p:nvSpPr>
          <p:cNvPr id="30" name="Rechteck 29">
            <a:extLst>
              <a:ext uri="{FF2B5EF4-FFF2-40B4-BE49-F238E27FC236}">
                <a16:creationId xmlns:a16="http://schemas.microsoft.com/office/drawing/2014/main" id="{EEBBAF86-4834-4640-BB6E-3F46062A71C0}"/>
              </a:ext>
            </a:extLst>
          </p:cNvPr>
          <p:cNvSpPr/>
          <p:nvPr/>
        </p:nvSpPr>
        <p:spPr>
          <a:xfrm>
            <a:off x="287153" y="3877946"/>
            <a:ext cx="8954928" cy="584699"/>
          </a:xfrm>
          <a:prstGeom prst="rect">
            <a:avLst/>
          </a:prstGeom>
        </p:spPr>
        <p:txBody>
          <a:bodyPr wrap="square">
            <a:spAutoFit/>
          </a:bodyPr>
          <a:lstStyle/>
          <a:p>
            <a:r>
              <a:rPr lang="de-DE" altLang="en-US" sz="1600" b="1" dirty="0">
                <a:solidFill>
                  <a:prstClr val="black"/>
                </a:solidFill>
                <a:effectLst>
                  <a:innerShdw blurRad="76200" dist="25400" dir="13500000">
                    <a:prstClr val="black">
                      <a:alpha val="40000"/>
                    </a:prstClr>
                  </a:innerShdw>
                </a:effectLst>
                <a:latin typeface="Calibri"/>
              </a:rPr>
              <a:t>Autor: </a:t>
            </a:r>
          </a:p>
          <a:p>
            <a:r>
              <a:rPr lang="de-DE" altLang="en-US" sz="1600" dirty="0">
                <a:solidFill>
                  <a:prstClr val="black"/>
                </a:solidFill>
                <a:effectLst>
                  <a:innerShdw blurRad="76200" dist="25400" dir="13500000">
                    <a:prstClr val="black">
                      <a:alpha val="40000"/>
                    </a:prstClr>
                  </a:innerShdw>
                </a:effectLst>
                <a:latin typeface="Calibri"/>
              </a:rPr>
              <a:t>Raphael Fehrmann, Horst </a:t>
            </a:r>
            <a:r>
              <a:rPr lang="de-DE" altLang="en-US" sz="1600" dirty="0" err="1">
                <a:solidFill>
                  <a:prstClr val="black"/>
                </a:solidFill>
                <a:effectLst>
                  <a:innerShdw blurRad="76200" dist="25400" dir="13500000">
                    <a:prstClr val="black">
                      <a:alpha val="40000"/>
                    </a:prstClr>
                  </a:innerShdw>
                </a:effectLst>
                <a:latin typeface="Calibri"/>
              </a:rPr>
              <a:t>Zeinz</a:t>
            </a:r>
            <a:endParaRPr lang="de-DE" altLang="en-US" sz="1600" dirty="0">
              <a:solidFill>
                <a:prstClr val="black"/>
              </a:solidFill>
              <a:effectLst>
                <a:innerShdw blurRad="76200" dist="25400" dir="13500000">
                  <a:prstClr val="black">
                    <a:alpha val="40000"/>
                  </a:prstClr>
                </a:innerShdw>
              </a:effectLst>
              <a:latin typeface="Calibri"/>
            </a:endParaRPr>
          </a:p>
        </p:txBody>
      </p:sp>
      <p:sp>
        <p:nvSpPr>
          <p:cNvPr id="31" name="Rechteck 30">
            <a:extLst>
              <a:ext uri="{FF2B5EF4-FFF2-40B4-BE49-F238E27FC236}">
                <a16:creationId xmlns:a16="http://schemas.microsoft.com/office/drawing/2014/main" id="{6580B59E-AB8A-494F-8176-1933FC080F99}"/>
              </a:ext>
            </a:extLst>
          </p:cNvPr>
          <p:cNvSpPr/>
          <p:nvPr/>
        </p:nvSpPr>
        <p:spPr>
          <a:xfrm>
            <a:off x="1636090" y="5164735"/>
            <a:ext cx="6459106" cy="784728"/>
          </a:xfrm>
          <a:prstGeom prst="rect">
            <a:avLst/>
          </a:prstGeom>
        </p:spPr>
        <p:txBody>
          <a:bodyPr wrap="square">
            <a:spAutoFit/>
          </a:bodyPr>
          <a:lstStyle/>
          <a:p>
            <a:pPr algn="just"/>
            <a:r>
              <a:rPr lang="de-DE" altLang="en-US" sz="900" b="1" dirty="0">
                <a:solidFill>
                  <a:prstClr val="black"/>
                </a:solidFill>
                <a:effectLst>
                  <a:innerShdw blurRad="76200" dist="25400" dir="13500000">
                    <a:prstClr val="black">
                      <a:alpha val="40000"/>
                    </a:prstClr>
                  </a:innerShdw>
                </a:effectLst>
                <a:latin typeface="Calibri"/>
              </a:rPr>
              <a:t>Verwertungshinweis: </a:t>
            </a:r>
          </a:p>
          <a:p>
            <a:pPr algn="just"/>
            <a:r>
              <a:rPr lang="de-DE" altLang="en-US" sz="900" dirty="0">
                <a:solidFill>
                  <a:prstClr val="black"/>
                </a:solidFill>
                <a:effectLst>
                  <a:innerShdw blurRad="76200" dist="25400" dir="13500000">
                    <a:prstClr val="black">
                      <a:alpha val="40000"/>
                    </a:prstClr>
                  </a:innerShdw>
                </a:effectLst>
              </a:rPr>
              <a:t>Die Medien bzw. im Materialpaket enthaltenen Dokumente sind gemäß der Creative-Commons-Lizenz „CC-BY-4.0“ lizensiert und für die Weiterverwendung freigegeben. Bitte verweisen Sie bei der Weiterverwendung unter Nennung der o. a. Autoren auf das Projekt „Lernroboter im Unterricht“ an der WWU Münster | www.wwu.de/Lernroboter/ . Herzlichen Dank! </a:t>
            </a:r>
            <a:r>
              <a:rPr lang="de-DE" altLang="en-US" sz="900" dirty="0">
                <a:solidFill>
                  <a:prstClr val="black"/>
                </a:solidFill>
                <a:effectLst>
                  <a:innerShdw blurRad="76200" dist="25400" dir="13500000">
                    <a:prstClr val="black">
                      <a:alpha val="40000"/>
                    </a:prstClr>
                  </a:innerShdw>
                </a:effectLst>
                <a:latin typeface="Calibri"/>
              </a:rPr>
              <a:t>Sofern bei der Produktion des vorliegenden Materials CC-lizensierte Medien herangezogen wurden, sind diese entsprechend gekennzeichnet.</a:t>
            </a:r>
          </a:p>
        </p:txBody>
      </p:sp>
      <p:pic>
        <p:nvPicPr>
          <p:cNvPr id="22" name="Grafik 21">
            <a:extLst>
              <a:ext uri="{FF2B5EF4-FFF2-40B4-BE49-F238E27FC236}">
                <a16:creationId xmlns:a16="http://schemas.microsoft.com/office/drawing/2014/main" id="{C1BF84AB-8D57-4942-97A6-139F78264FAF}"/>
              </a:ext>
            </a:extLst>
          </p:cNvPr>
          <p:cNvPicPr>
            <a:picLocks noChangeAspect="1"/>
          </p:cNvPicPr>
          <p:nvPr/>
        </p:nvPicPr>
        <p:blipFill>
          <a:blip r:embed="rId7"/>
          <a:stretch>
            <a:fillRect/>
          </a:stretch>
        </p:blipFill>
        <p:spPr>
          <a:xfrm>
            <a:off x="355677" y="5230122"/>
            <a:ext cx="1127021" cy="396218"/>
          </a:xfrm>
          <a:prstGeom prst="rect">
            <a:avLst/>
          </a:prstGeom>
        </p:spPr>
      </p:pic>
      <p:cxnSp>
        <p:nvCxnSpPr>
          <p:cNvPr id="4" name="Gerader Verbinder 3">
            <a:extLst>
              <a:ext uri="{FF2B5EF4-FFF2-40B4-BE49-F238E27FC236}">
                <a16:creationId xmlns:a16="http://schemas.microsoft.com/office/drawing/2014/main" id="{7CDC2AE8-BB38-4DE1-97D0-27E9B9CE81C7}"/>
              </a:ext>
            </a:extLst>
          </p:cNvPr>
          <p:cNvCxnSpPr>
            <a:cxnSpLocks/>
          </p:cNvCxnSpPr>
          <p:nvPr/>
        </p:nvCxnSpPr>
        <p:spPr>
          <a:xfrm>
            <a:off x="8870655" y="-1765"/>
            <a:ext cx="0" cy="6857107"/>
          </a:xfrm>
          <a:prstGeom prst="line">
            <a:avLst/>
          </a:prstGeom>
          <a:ln w="28575">
            <a:solidFill>
              <a:srgbClr val="71AE0C"/>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CC82B719-239B-41FF-9193-20139C34A8D2}"/>
              </a:ext>
            </a:extLst>
          </p:cNvPr>
          <p:cNvSpPr txBox="1"/>
          <p:nvPr/>
        </p:nvSpPr>
        <p:spPr>
          <a:xfrm>
            <a:off x="9389390" y="2001922"/>
            <a:ext cx="2418356" cy="2846562"/>
          </a:xfrm>
          <a:prstGeom prst="rect">
            <a:avLst/>
          </a:prstGeom>
          <a:solidFill>
            <a:srgbClr val="094C74"/>
          </a:solidFill>
          <a:ln w="12700">
            <a:solidFill>
              <a:srgbClr val="58585A"/>
            </a:solidFill>
          </a:ln>
        </p:spPr>
        <p:txBody>
          <a:bodyPr wrap="square" rtlCol="0">
            <a:spAutoFit/>
          </a:bodyPr>
          <a:lstStyle/>
          <a:p>
            <a:pPr marL="107989"/>
            <a:endParaRPr lang="de-DE" sz="800" b="1" dirty="0">
              <a:solidFill>
                <a:schemeClr val="bg1"/>
              </a:solidFill>
            </a:endParaRPr>
          </a:p>
          <a:p>
            <a:pPr marL="107989"/>
            <a:r>
              <a:rPr lang="de-DE" sz="1400" b="1" dirty="0">
                <a:solidFill>
                  <a:schemeClr val="bg1"/>
                </a:solidFill>
              </a:rPr>
              <a:t>Kontakt zum Projekt:</a:t>
            </a:r>
          </a:p>
          <a:p>
            <a:pPr marL="107989"/>
            <a:endParaRPr lang="de-DE" sz="600" b="1" dirty="0">
              <a:solidFill>
                <a:schemeClr val="bg1"/>
              </a:solidFill>
            </a:endParaRPr>
          </a:p>
          <a:p>
            <a:pPr marL="107989"/>
            <a:r>
              <a:rPr lang="de-DE" sz="1400" dirty="0">
                <a:solidFill>
                  <a:schemeClr val="bg1"/>
                </a:solidFill>
              </a:rPr>
              <a:t>Forschungsprojekt</a:t>
            </a:r>
          </a:p>
          <a:p>
            <a:pPr marL="107989"/>
            <a:r>
              <a:rPr lang="de-DE" sz="1400" dirty="0">
                <a:solidFill>
                  <a:schemeClr val="bg1"/>
                </a:solidFill>
              </a:rPr>
              <a:t>«Lernroboter im Unterricht»</a:t>
            </a:r>
          </a:p>
          <a:p>
            <a:pPr marL="107989"/>
            <a:endParaRPr lang="de-DE" sz="800" b="1" dirty="0">
              <a:solidFill>
                <a:schemeClr val="bg1"/>
              </a:solidFill>
            </a:endParaRPr>
          </a:p>
          <a:p>
            <a:pPr marL="107989"/>
            <a:r>
              <a:rPr lang="de-DE" sz="1300" dirty="0">
                <a:solidFill>
                  <a:schemeClr val="bg1"/>
                </a:solidFill>
              </a:rPr>
              <a:t>WWU Münster, Institut für Erziehungswissenschaft</a:t>
            </a:r>
          </a:p>
          <a:p>
            <a:pPr marL="107989"/>
            <a:endParaRPr lang="de-DE" sz="800" b="1" dirty="0">
              <a:solidFill>
                <a:schemeClr val="bg1"/>
              </a:solidFill>
            </a:endParaRPr>
          </a:p>
          <a:p>
            <a:pPr marL="107989"/>
            <a:r>
              <a:rPr lang="de-DE" sz="1300" dirty="0">
                <a:solidFill>
                  <a:schemeClr val="bg1"/>
                </a:solidFill>
              </a:rPr>
              <a:t>Prof. Dr. Horst </a:t>
            </a:r>
            <a:r>
              <a:rPr lang="de-DE" sz="1300" dirty="0" err="1">
                <a:solidFill>
                  <a:schemeClr val="bg1"/>
                </a:solidFill>
              </a:rPr>
              <a:t>Zeinz</a:t>
            </a:r>
            <a:endParaRPr lang="de-DE" sz="1300" dirty="0">
              <a:solidFill>
                <a:schemeClr val="bg1"/>
              </a:solidFill>
            </a:endParaRPr>
          </a:p>
          <a:p>
            <a:pPr marL="107989"/>
            <a:r>
              <a:rPr lang="de-DE" sz="1300" dirty="0">
                <a:solidFill>
                  <a:schemeClr val="bg1"/>
                </a:solidFill>
              </a:rPr>
              <a:t>  » horst.zeinz@wwu.de</a:t>
            </a:r>
          </a:p>
          <a:p>
            <a:pPr marL="107989"/>
            <a:endParaRPr lang="de-DE" sz="800" b="1" dirty="0">
              <a:solidFill>
                <a:schemeClr val="bg1"/>
              </a:solidFill>
            </a:endParaRPr>
          </a:p>
          <a:p>
            <a:pPr marL="107989"/>
            <a:r>
              <a:rPr lang="de-DE" sz="1300" dirty="0">
                <a:solidFill>
                  <a:schemeClr val="bg1"/>
                </a:solidFill>
              </a:rPr>
              <a:t>Raphael Fehrmann</a:t>
            </a:r>
          </a:p>
          <a:p>
            <a:pPr marL="107989"/>
            <a:r>
              <a:rPr lang="de-DE" sz="1300" dirty="0">
                <a:solidFill>
                  <a:schemeClr val="bg1"/>
                </a:solidFill>
              </a:rPr>
              <a:t>  » raphael.fehrmann@wwu.de</a:t>
            </a:r>
            <a:endParaRPr lang="de-DE" sz="1300" b="1" dirty="0">
              <a:solidFill>
                <a:schemeClr val="bg1"/>
              </a:solidFill>
            </a:endParaRPr>
          </a:p>
          <a:p>
            <a:pPr marL="107989"/>
            <a:endParaRPr lang="de-DE" sz="800" b="1" dirty="0">
              <a:solidFill>
                <a:schemeClr val="bg1"/>
              </a:solidFill>
            </a:endParaRPr>
          </a:p>
          <a:p>
            <a:pPr marL="107989"/>
            <a:r>
              <a:rPr lang="de-DE" sz="1300" dirty="0">
                <a:solidFill>
                  <a:schemeClr val="bg1"/>
                </a:solidFill>
              </a:rPr>
              <a:t>www.wwu.de/Lernroboter/</a:t>
            </a:r>
          </a:p>
        </p:txBody>
      </p:sp>
      <p:sp>
        <p:nvSpPr>
          <p:cNvPr id="16" name="Rechteck 15">
            <a:extLst>
              <a:ext uri="{FF2B5EF4-FFF2-40B4-BE49-F238E27FC236}">
                <a16:creationId xmlns:a16="http://schemas.microsoft.com/office/drawing/2014/main" id="{6FB06A28-29DA-48DA-A885-272A38C78F4A}"/>
              </a:ext>
            </a:extLst>
          </p:cNvPr>
          <p:cNvSpPr/>
          <p:nvPr/>
        </p:nvSpPr>
        <p:spPr>
          <a:xfrm>
            <a:off x="355678" y="5626340"/>
            <a:ext cx="1127021" cy="230802"/>
          </a:xfrm>
          <a:prstGeom prst="rect">
            <a:avLst/>
          </a:prstGeom>
        </p:spPr>
        <p:txBody>
          <a:bodyPr wrap="square">
            <a:spAutoFit/>
          </a:bodyPr>
          <a:lstStyle/>
          <a:p>
            <a:pPr algn="ctr"/>
            <a:r>
              <a:rPr lang="de-DE" altLang="en-US" sz="900" dirty="0">
                <a:solidFill>
                  <a:prstClr val="black"/>
                </a:solidFill>
                <a:effectLst>
                  <a:innerShdw blurRad="76200" dist="25400" dir="13500000">
                    <a:prstClr val="black">
                      <a:alpha val="40000"/>
                    </a:prstClr>
                  </a:innerShdw>
                </a:effectLst>
                <a:latin typeface="Calibri"/>
              </a:rPr>
              <a:t>V1 – 07/ 2020</a:t>
            </a:r>
          </a:p>
        </p:txBody>
      </p:sp>
      <p:sp>
        <p:nvSpPr>
          <p:cNvPr id="17" name="Rechteck 16">
            <a:extLst>
              <a:ext uri="{FF2B5EF4-FFF2-40B4-BE49-F238E27FC236}">
                <a16:creationId xmlns:a16="http://schemas.microsoft.com/office/drawing/2014/main" id="{84432409-452B-4418-897F-A1639263A507}"/>
              </a:ext>
            </a:extLst>
          </p:cNvPr>
          <p:cNvSpPr/>
          <p:nvPr/>
        </p:nvSpPr>
        <p:spPr>
          <a:xfrm>
            <a:off x="1636090" y="6066541"/>
            <a:ext cx="4385235" cy="707794"/>
          </a:xfrm>
          <a:prstGeom prst="rect">
            <a:avLst/>
          </a:prstGeom>
        </p:spPr>
        <p:txBody>
          <a:bodyPr wrap="square">
            <a:spAutoFit/>
          </a:bodyPr>
          <a:lstStyle/>
          <a:p>
            <a:r>
              <a:rPr lang="de-DE" altLang="en-US" sz="800" b="1" dirty="0">
                <a:solidFill>
                  <a:prstClr val="black"/>
                </a:solidFill>
                <a:effectLst>
                  <a:innerShdw blurRad="76200" dist="25400" dir="13500000">
                    <a:prstClr val="black">
                      <a:alpha val="40000"/>
                    </a:prstClr>
                  </a:innerShdw>
                </a:effectLst>
              </a:rPr>
              <a:t>Vorlage für einen entsprechenden Verweis: </a:t>
            </a:r>
          </a:p>
          <a:p>
            <a:r>
              <a:rPr lang="de-DE" altLang="en-US" sz="800" dirty="0">
                <a:solidFill>
                  <a:prstClr val="black"/>
                </a:solidFill>
                <a:effectLst>
                  <a:innerShdw blurRad="76200" dist="25400" dir="13500000">
                    <a:prstClr val="black">
                      <a:alpha val="40000"/>
                    </a:prstClr>
                  </a:innerShdw>
                </a:effectLst>
              </a:rPr>
              <a:t>Raphael Fehrmann, Horst </a:t>
            </a:r>
            <a:r>
              <a:rPr lang="de-DE" altLang="en-US" sz="800" dirty="0" err="1">
                <a:solidFill>
                  <a:prstClr val="black"/>
                </a:solidFill>
                <a:effectLst>
                  <a:innerShdw blurRad="76200" dist="25400" dir="13500000">
                    <a:prstClr val="black">
                      <a:alpha val="40000"/>
                    </a:prstClr>
                  </a:innerShdw>
                </a:effectLst>
              </a:rPr>
              <a:t>Zeinz</a:t>
            </a:r>
            <a:r>
              <a:rPr lang="de-DE" altLang="en-US" sz="800" dirty="0">
                <a:solidFill>
                  <a:prstClr val="black"/>
                </a:solidFill>
                <a:effectLst>
                  <a:innerShdw blurRad="76200" dist="25400" dir="13500000">
                    <a:prstClr val="black">
                      <a:alpha val="40000"/>
                    </a:prstClr>
                  </a:innerShdw>
                </a:effectLst>
              </a:rPr>
              <a:t>: Lehrmaterial zum Hochschulseminar „Lernroboter im Unterricht“; Forschungsprojekt „Lernroboter im Unterricht“ an der Westfälischen Wilhelms-Universität Münster; </a:t>
            </a:r>
            <a:br>
              <a:rPr lang="de-DE" altLang="en-US" sz="800" dirty="0">
                <a:solidFill>
                  <a:prstClr val="black"/>
                </a:solidFill>
                <a:effectLst>
                  <a:innerShdw blurRad="76200" dist="25400" dir="13500000">
                    <a:prstClr val="black">
                      <a:alpha val="40000"/>
                    </a:prstClr>
                  </a:innerShdw>
                </a:effectLst>
              </a:rPr>
            </a:br>
            <a:r>
              <a:rPr lang="de-DE" altLang="en-US" sz="800" dirty="0">
                <a:effectLst>
                  <a:innerShdw blurRad="76200" dist="25400" dir="13500000">
                    <a:prstClr val="black">
                      <a:alpha val="40000"/>
                    </a:prstClr>
                  </a:innerShdw>
                </a:effectLst>
              </a:rPr>
              <a:t>Abruf über: </a:t>
            </a:r>
            <a:r>
              <a:rPr lang="de-DE" altLang="en-US" sz="800" dirty="0">
                <a:effectLst>
                  <a:innerShdw blurRad="76200" dist="25400" dir="13500000">
                    <a:prstClr val="black">
                      <a:alpha val="40000"/>
                    </a:prstClr>
                  </a:innerShdw>
                </a:effectLst>
                <a:hlinkClick r:id="rId8">
                  <a:extLst>
                    <a:ext uri="{A12FA001-AC4F-418D-AE19-62706E023703}">
                      <ahyp:hlinkClr xmlns:ahyp="http://schemas.microsoft.com/office/drawing/2018/hyperlinkcolor" val="tx"/>
                    </a:ext>
                  </a:extLst>
                </a:hlinkClick>
              </a:rPr>
              <a:t>https://www.uni-muenster.de/Lernroboter/seminar/</a:t>
            </a:r>
            <a:r>
              <a:rPr lang="de-DE" altLang="en-US" sz="800" dirty="0">
                <a:effectLst>
                  <a:innerShdw blurRad="76200" dist="25400" dir="13500000">
                    <a:prstClr val="black">
                      <a:alpha val="40000"/>
                    </a:prstClr>
                  </a:innerShdw>
                </a:effectLst>
              </a:rPr>
              <a:t>;</a:t>
            </a:r>
          </a:p>
          <a:p>
            <a:r>
              <a:rPr lang="de-DE" altLang="en-US" sz="800" dirty="0">
                <a:effectLst>
                  <a:innerShdw blurRad="76200" dist="25400" dir="13500000">
                    <a:prstClr val="black">
                      <a:alpha val="40000"/>
                    </a:prstClr>
                  </a:innerShdw>
                </a:effectLst>
              </a:rPr>
              <a:t>Lizenz: </a:t>
            </a:r>
            <a:r>
              <a:rPr lang="de-DE" altLang="en-US" sz="800" dirty="0">
                <a:effectLst>
                  <a:innerShdw blurRad="76200" dist="25400" dir="13500000">
                    <a:prstClr val="black">
                      <a:alpha val="40000"/>
                    </a:prstClr>
                  </a:innerShdw>
                </a:effectLst>
                <a:hlinkClick r:id="rId9">
                  <a:extLst>
                    <a:ext uri="{A12FA001-AC4F-418D-AE19-62706E023703}">
                      <ahyp:hlinkClr xmlns:ahyp="http://schemas.microsoft.com/office/drawing/2018/hyperlinkcolor" val="tx"/>
                    </a:ext>
                  </a:extLst>
                </a:hlinkClick>
              </a:rPr>
              <a:t>CC-BY-4.0</a:t>
            </a:r>
            <a:r>
              <a:rPr lang="de-DE" altLang="en-US" sz="800" dirty="0">
                <a:effectLst>
                  <a:innerShdw blurRad="76200" dist="25400" dir="13500000">
                    <a:prstClr val="black">
                      <a:alpha val="40000"/>
                    </a:prstClr>
                  </a:innerShdw>
                </a:effectLst>
              </a:rPr>
              <a:t>, </a:t>
            </a:r>
            <a:r>
              <a:rPr lang="de-DE" sz="800" dirty="0">
                <a:hlinkClick r:id="rId10">
                  <a:extLst>
                    <a:ext uri="{A12FA001-AC4F-418D-AE19-62706E023703}">
                      <ahyp:hlinkClr xmlns:ahyp="http://schemas.microsoft.com/office/drawing/2018/hyperlinkcolor" val="tx"/>
                    </a:ext>
                  </a:extLst>
                </a:hlinkClick>
              </a:rPr>
              <a:t>www.creativecommons.org/licenses/by/4.0/deed.de</a:t>
            </a:r>
            <a:endParaRPr lang="de-DE" altLang="en-US" sz="800" dirty="0">
              <a:effectLst>
                <a:innerShdw blurRad="76200" dist="25400" dir="13500000">
                  <a:prstClr val="black">
                    <a:alpha val="40000"/>
                  </a:prstClr>
                </a:innerShdw>
              </a:effectLst>
            </a:endParaRPr>
          </a:p>
        </p:txBody>
      </p:sp>
    </p:spTree>
    <p:extLst>
      <p:ext uri="{BB962C8B-B14F-4D97-AF65-F5344CB8AC3E}">
        <p14:creationId xmlns:p14="http://schemas.microsoft.com/office/powerpoint/2010/main" val="285805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ziale Medien, Medien, Tafel, Vernetzung, Präsentation">
            <a:extLst>
              <a:ext uri="{FF2B5EF4-FFF2-40B4-BE49-F238E27FC236}">
                <a16:creationId xmlns:a16="http://schemas.microsoft.com/office/drawing/2014/main" id="{1A597B12-5A43-441F-B524-01DAA5268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hevron 23">
            <a:extLst>
              <a:ext uri="{FF2B5EF4-FFF2-40B4-BE49-F238E27FC236}">
                <a16:creationId xmlns:a16="http://schemas.microsoft.com/office/drawing/2014/main" id="{B584D099-7317-41B2-BA0D-D879F5F37FAE}"/>
              </a:ext>
            </a:extLst>
          </p:cNvPr>
          <p:cNvSpPr/>
          <p:nvPr/>
        </p:nvSpPr>
        <p:spPr>
          <a:xfrm>
            <a:off x="51245" y="3429000"/>
            <a:ext cx="12087922" cy="998499"/>
          </a:xfrm>
          <a:prstGeom prst="chevron">
            <a:avLst/>
          </a:prstGeom>
          <a:solidFill>
            <a:srgbClr val="094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5,9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Milliarden</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Suchanfragen</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werden</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weltweit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täglich</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bei</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Google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eingereicht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grpSp>
        <p:nvGrpSpPr>
          <p:cNvPr id="8" name="Group 22">
            <a:extLst>
              <a:ext uri="{FF2B5EF4-FFF2-40B4-BE49-F238E27FC236}">
                <a16:creationId xmlns:a16="http://schemas.microsoft.com/office/drawing/2014/main" id="{D29D6CC7-844A-488A-8461-1DBEA76E4B56}"/>
              </a:ext>
            </a:extLst>
          </p:cNvPr>
          <p:cNvGrpSpPr/>
          <p:nvPr/>
        </p:nvGrpSpPr>
        <p:grpSpPr>
          <a:xfrm>
            <a:off x="20" y="391834"/>
            <a:ext cx="11842575" cy="859428"/>
            <a:chOff x="-242265" y="-3751960"/>
            <a:chExt cx="7172960" cy="1137920"/>
          </a:xfrm>
          <a:solidFill>
            <a:srgbClr val="7030A0"/>
          </a:solidFill>
        </p:grpSpPr>
        <p:sp>
          <p:nvSpPr>
            <p:cNvPr id="9" name="Arrow: Chevron 23">
              <a:extLst>
                <a:ext uri="{FF2B5EF4-FFF2-40B4-BE49-F238E27FC236}">
                  <a16:creationId xmlns:a16="http://schemas.microsoft.com/office/drawing/2014/main" id="{12C54EC9-C189-4DC0-8F94-6096CA772638}"/>
                </a:ext>
              </a:extLst>
            </p:cNvPr>
            <p:cNvSpPr/>
            <p:nvPr/>
          </p:nvSpPr>
          <p:spPr>
            <a:xfrm>
              <a:off x="-242265" y="-375196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Zeitalter</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der Information und </a:t>
              </a: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Digitalisierung</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308E8CE8-CAA7-47E1-A8AD-30CB22507CC7}"/>
                </a:ext>
              </a:extLst>
            </p:cNvPr>
            <p:cNvSpPr/>
            <p:nvPr/>
          </p:nvSpPr>
          <p:spPr>
            <a:xfrm>
              <a:off x="-242265" y="-3751960"/>
              <a:ext cx="596672"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 name="Arrow: Chevron 23">
            <a:extLst>
              <a:ext uri="{FF2B5EF4-FFF2-40B4-BE49-F238E27FC236}">
                <a16:creationId xmlns:a16="http://schemas.microsoft.com/office/drawing/2014/main" id="{57C8892E-E72A-484F-91A2-F1A98011206F}"/>
              </a:ext>
            </a:extLst>
          </p:cNvPr>
          <p:cNvSpPr/>
          <p:nvPr/>
        </p:nvSpPr>
        <p:spPr>
          <a:xfrm>
            <a:off x="3189249" y="4644250"/>
            <a:ext cx="9001163" cy="998499"/>
          </a:xfrm>
          <a:prstGeom prst="chevron">
            <a:avLst/>
          </a:prstGeom>
          <a:solidFill>
            <a:srgbClr val="006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Das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ist</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das 200fache der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Anfragen</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aus</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2000.</a:t>
            </a: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47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074853"/>
            <a:ext cx="10738625" cy="5691302"/>
          </a:xfrm>
          <a:prstGeom prst="rect">
            <a:avLst/>
          </a:prstGeom>
          <a:noFill/>
        </p:spPr>
        <p:txBody>
          <a:bodyPr wrap="square" rtlCol="0">
            <a:spAutoFit/>
          </a:bodyPr>
          <a:lstStyle/>
          <a:p>
            <a:pPr marL="450000" indent="-450000">
              <a:spcAft>
                <a:spcPts val="800"/>
              </a:spcAft>
            </a:pPr>
            <a:r>
              <a:rPr lang="de-DE" sz="1350" dirty="0"/>
              <a:t>Fehrmann, Raphael (2019b): </a:t>
            </a:r>
            <a:r>
              <a:rPr lang="de-DE" sz="1350" dirty="0" err="1"/>
              <a:t>Stop</a:t>
            </a:r>
            <a:r>
              <a:rPr lang="de-DE" sz="1350" dirty="0"/>
              <a:t>-Motion-Videos in inklusiven Settings des Mathematikunterrichts der Grundschule – Welche Potenziale und Grenzen weist der Einsatz digitaler Medien am Beispiel der Produktion von </a:t>
            </a:r>
            <a:r>
              <a:rPr lang="de-DE" sz="1350" dirty="0" err="1"/>
              <a:t>Stop</a:t>
            </a:r>
            <a:r>
              <a:rPr lang="de-DE" sz="1350" dirty="0"/>
              <a:t>-Motion-Videos in inklusiven Settings des Mathematikunterrichts der Grundschule auf? Münster: </a:t>
            </a:r>
            <a:r>
              <a:rPr lang="de-DE" sz="1350" dirty="0" err="1"/>
              <a:t>miami</a:t>
            </a:r>
            <a:r>
              <a:rPr lang="de-DE" sz="1350" dirty="0"/>
              <a:t>. Online-Bezug über URL: https://nbn-resolving.org/urn:nbn:de:hbz:6-75129740131, Tag des letzten Zugriffs: 22.01.2019.</a:t>
            </a:r>
          </a:p>
          <a:p>
            <a:pPr marL="450000" indent="-450000">
              <a:spcAft>
                <a:spcPts val="800"/>
              </a:spcAft>
            </a:pPr>
            <a:r>
              <a:rPr lang="de-DE" sz="1350" dirty="0"/>
              <a:t>Ferrari, </a:t>
            </a:r>
            <a:r>
              <a:rPr lang="de-DE" sz="1350" dirty="0" err="1"/>
              <a:t>Anusca</a:t>
            </a:r>
            <a:r>
              <a:rPr lang="de-DE" sz="1350" dirty="0"/>
              <a:t> (2012): Digital Competence in Practice: An Analysis </a:t>
            </a:r>
            <a:r>
              <a:rPr lang="de-DE" sz="1350" dirty="0" err="1"/>
              <a:t>of</a:t>
            </a:r>
            <a:r>
              <a:rPr lang="de-DE" sz="1350" dirty="0"/>
              <a:t> Frameworks – JRC </a:t>
            </a:r>
            <a:r>
              <a:rPr lang="de-DE" sz="1350" dirty="0" err="1"/>
              <a:t>technical</a:t>
            </a:r>
            <a:r>
              <a:rPr lang="de-DE" sz="1350" dirty="0"/>
              <a:t> </a:t>
            </a:r>
            <a:r>
              <a:rPr lang="de-DE" sz="1350" dirty="0" err="1"/>
              <a:t>reports</a:t>
            </a:r>
            <a:r>
              <a:rPr lang="de-DE" sz="1350" dirty="0"/>
              <a:t>. Veröffentlicht durch die Europäische Union. Bezug über URL: http://ftp.jrc.es/EURdoc/JRC68116.pdf, letzter Zugriff: 03.06.2019.</a:t>
            </a:r>
          </a:p>
          <a:p>
            <a:pPr marL="450000" indent="-450000">
              <a:spcAft>
                <a:spcPts val="800"/>
              </a:spcAft>
            </a:pPr>
            <a:r>
              <a:rPr lang="de-DE" sz="1350" dirty="0" err="1"/>
              <a:t>Filzmoser</a:t>
            </a:r>
            <a:r>
              <a:rPr lang="de-DE" sz="1350" dirty="0"/>
              <a:t>, Gaby (2016): Wie wollen wir es nennen: Computerkompetenz, Medienkompetenz oder digitale Kompetenz. In: Die Österreichische Volkshochschule, 02/2016, Nr. 259, S. 14-19. Bezug über URL: http://magazin.vhs.or.at/wp-content/uploads/2016/12/OVH_Magazin_259_02_2016_MAIL.pdf, Tag des letzten Zugriffs: 31.05.2019.</a:t>
            </a:r>
          </a:p>
          <a:p>
            <a:pPr marL="450000" indent="-450000">
              <a:spcAft>
                <a:spcPts val="800"/>
              </a:spcAft>
            </a:pPr>
            <a:r>
              <a:rPr lang="de-DE" sz="1350" dirty="0" err="1"/>
              <a:t>Futschek</a:t>
            </a:r>
            <a:r>
              <a:rPr lang="de-DE" sz="1350" dirty="0"/>
              <a:t>, Gerald (2016): Bildung 4.0 : Informatisches Denken ist Schlüsselkompetenz. In: OCG Journal (02), S. 20. Online verfügbar unter https://www.ocg.at/sites/ocg.at/files/medien/pdfs/OCG-Journal1602.pdf, Tag des letzten Zugriffs: 14.01.2020.</a:t>
            </a:r>
          </a:p>
          <a:p>
            <a:pPr marL="450000" indent="-450000">
              <a:spcAft>
                <a:spcPts val="800"/>
              </a:spcAft>
            </a:pPr>
            <a:r>
              <a:rPr lang="de-DE" sz="1350" dirty="0"/>
              <a:t>Gesellschaft für Informatik e. V. (GI, 2016): </a:t>
            </a:r>
            <a:r>
              <a:rPr lang="de-DE" sz="1350" dirty="0" err="1"/>
              <a:t>Dagstuhl</a:t>
            </a:r>
            <a:r>
              <a:rPr lang="de-DE" sz="1350" dirty="0"/>
              <a:t>-Erklärung – Bildung in der digitalen vernetzten Welt. Eine gemeinsame Erklärung der Teilnehmerinnen und Teilnehmer des Seminars auf Schloss </a:t>
            </a:r>
            <a:r>
              <a:rPr lang="de-DE" sz="1350" dirty="0" err="1"/>
              <a:t>Dagstuhl</a:t>
            </a:r>
            <a:r>
              <a:rPr lang="de-DE" sz="1350" dirty="0"/>
              <a:t>. Online-Bezug über URL: https://gi.de/fileadmin/GI/Hauptseite/Themen/Dagstuhl-Erkla__rung_2016-03-23.pdf, Tag des letzten Zugriffs: 27.07.2018. </a:t>
            </a:r>
          </a:p>
          <a:p>
            <a:pPr marL="450000" indent="-450000">
              <a:spcAft>
                <a:spcPts val="800"/>
              </a:spcAft>
            </a:pPr>
            <a:r>
              <a:rPr lang="de-DE" sz="1350" dirty="0"/>
              <a:t>Gesellschaft für Informatik e. V. (GI, 2019): Frankfurt-Dreieck zur Bildung in der digital vernetzten Welt – Ein interdisziplinäres Modell. Online-Bezug über URL: https://dagstuhl.gi.de/fileadmin/GI/Allgemein/PDF/Frankfurt-Dreieck-zur-Bildung-in-der-digitalen-Welt.pdf, Tag des letzten Zugriffs: 16.11.2019.</a:t>
            </a:r>
          </a:p>
          <a:p>
            <a:pPr marL="450000" indent="-450000">
              <a:spcAft>
                <a:spcPts val="800"/>
              </a:spcAft>
            </a:pPr>
            <a:r>
              <a:rPr lang="de-DE" sz="1350" dirty="0"/>
              <a:t>Hartmann, Werner &amp; Hundertpfund, Alois (2015): Digitale Kompetenz – Was die Schule dazu beitragen kann. Bern: </a:t>
            </a:r>
            <a:r>
              <a:rPr lang="de-DE" sz="1350" dirty="0" err="1"/>
              <a:t>hep</a:t>
            </a:r>
            <a:r>
              <a:rPr lang="de-DE" sz="1350" dirty="0"/>
              <a:t> Verlag AG. </a:t>
            </a:r>
          </a:p>
          <a:p>
            <a:pPr marL="450000" indent="-450000">
              <a:spcAft>
                <a:spcPts val="800"/>
              </a:spcAft>
            </a:pPr>
            <a:r>
              <a:rPr lang="de-DE" sz="1350" dirty="0"/>
              <a:t>Hartmann, Werner; Näf, Michael &amp; Reichert, Raimond (2006): Informatikunterricht planen und durchführen. Berlin, Heidelberg: Springer Verlag. Bezug über URL: https://link.springer.com/content/pdf/10.1007%2F978-3-540-34485-8.pdf, Tag des letzten Zugriffs: 31.05.2019.</a:t>
            </a:r>
          </a:p>
          <a:p>
            <a:pPr marL="450000" indent="-450000">
              <a:spcAft>
                <a:spcPts val="800"/>
              </a:spcAft>
            </a:pPr>
            <a:r>
              <a:rPr lang="de-DE" sz="1350" dirty="0"/>
              <a:t>Herzig, Bardo (2014): Wie wirksam sind digitale Medien im Unterricht? Bertelsmann Stiftung: Gütersloh. Bezug über URL: https://www.bertelsmann-stiftung.de/fileadmin/files/BSt/Publikationen/GrauePublikationen/Studie_IB_Wirksamkeit_digitale_Medien_im_Unterricht_2014.pdf, Tag des letzten Zugriffs: 15.11.2019.</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100</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165235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4585871"/>
          </a:xfrm>
          <a:prstGeom prst="rect">
            <a:avLst/>
          </a:prstGeom>
          <a:noFill/>
        </p:spPr>
        <p:txBody>
          <a:bodyPr wrap="square" rtlCol="0">
            <a:spAutoFit/>
          </a:bodyPr>
          <a:lstStyle/>
          <a:p>
            <a:pPr marL="450000" indent="-450000">
              <a:spcAft>
                <a:spcPts val="800"/>
              </a:spcAft>
            </a:pPr>
            <a:r>
              <a:rPr lang="de-DE" sz="1400" dirty="0" err="1"/>
              <a:t>Irion</a:t>
            </a:r>
            <a:r>
              <a:rPr lang="de-DE" sz="1400" dirty="0"/>
              <a:t>, Thomas (2018): Wozu digitale Medien in der Grundschule? Sollte das Thema Digitalisierung in der Grundschule tabuisiert werden? In: Grundschule aktuell (142), S. 3–7. Online-Bezug über URL: https://www.pedocs.de/volltexte/2018/15574/pdf/Irion_2018_Wozu_digitale_Medien_in_der_Grundschule.pdf.</a:t>
            </a:r>
          </a:p>
          <a:p>
            <a:pPr marL="450000" indent="-450000">
              <a:spcAft>
                <a:spcPts val="800"/>
              </a:spcAft>
            </a:pPr>
            <a:r>
              <a:rPr lang="de-DE" sz="1400" dirty="0" err="1"/>
              <a:t>Irion</a:t>
            </a:r>
            <a:r>
              <a:rPr lang="de-DE" sz="1400" dirty="0"/>
              <a:t>, Thomas; </a:t>
            </a:r>
            <a:r>
              <a:rPr lang="de-DE" sz="1400" dirty="0" err="1"/>
              <a:t>Eickelmann</a:t>
            </a:r>
            <a:r>
              <a:rPr lang="de-DE" sz="1400" dirty="0"/>
              <a:t>, Birgit (2018): Digitale Bildung in der Grundschule: 7 Handlungsansätze. In: Grundschule (7), S. 6-12.</a:t>
            </a:r>
          </a:p>
          <a:p>
            <a:pPr marL="450000" indent="-450000">
              <a:spcAft>
                <a:spcPts val="800"/>
              </a:spcAft>
            </a:pPr>
            <a:r>
              <a:rPr lang="de-DE" sz="1400" dirty="0" err="1"/>
              <a:t>Kerres</a:t>
            </a:r>
            <a:r>
              <a:rPr lang="de-DE" sz="1400" dirty="0"/>
              <a:t>, Michael (2018): Mediendidaktik: Konzeption und Entwicklung mediengestützter Lernangebote. Berlin: Walter de Gruyter GmbH.</a:t>
            </a:r>
          </a:p>
          <a:p>
            <a:pPr marL="450000" indent="-450000">
              <a:spcAft>
                <a:spcPts val="800"/>
              </a:spcAft>
            </a:pPr>
            <a:r>
              <a:rPr lang="de-DE" sz="1400" dirty="0"/>
              <a:t>KMK, Kultusministerkonferenz (2016): Bildung in der digitalen Welt – Strategie der Kultusministerkonferenz. Beschluss der Kultusministerkonferenz vom 08.12.2016 in der Fassung vom 07.12.2017. Online-Bezug über URL: https://www.kmk.org/fileadmin/Dateien/veroeffentlichungen_beschluesse/2016/2016_12_08-Bildung-in-der-digitalen-Welt.pdf, Tag des letzten Zugriffs: 05.11.2019.</a:t>
            </a:r>
          </a:p>
          <a:p>
            <a:pPr marL="450000" indent="-450000">
              <a:spcAft>
                <a:spcPts val="800"/>
              </a:spcAft>
            </a:pPr>
            <a:r>
              <a:rPr lang="de-DE" sz="1400" dirty="0"/>
              <a:t>KMK, Kultusministerkonferenz (2019): Empfehlungen zur Digitalisierung in der Hochschullehre – Beschluss der Kultusministerkonferenz vom 14.03.2019. Berlin: Sekretariat der Ständigen Konferenz der Kultusminister der Länder in der Bundesrepublik Deutschland. Bezug über URL: https://www.kmk.org/fileadmin/Dateien/pdf/PresseUndAktuelles/2019/BS_190314_Empfehlungen_Digitalisierung_Hochschullehre.pdf, Tag des letzten Zugriffs: 30.05.2019.</a:t>
            </a:r>
          </a:p>
          <a:p>
            <a:pPr marL="450000" indent="-450000">
              <a:spcAft>
                <a:spcPts val="800"/>
              </a:spcAft>
            </a:pPr>
            <a:r>
              <a:rPr lang="de-DE" sz="1400" dirty="0" err="1"/>
              <a:t>Lätzel</a:t>
            </a:r>
            <a:r>
              <a:rPr lang="de-DE" sz="1400" dirty="0"/>
              <a:t>, Martin (2018): Die Kultur der Digitalität und die Kulturpolitik (Felix Stalder). In: Digitalisierung und Kulturpolitik - Kulturpolitische Mitteilungen (160), S. 44–46. Online-Bezug über URL: https://www.kupoge.de/kumi/pdf/kumi160/kumi160_044-046.pdf, Tag des letzten Zugriffs: 15.11.2019.</a:t>
            </a:r>
          </a:p>
          <a:p>
            <a:pPr marL="450000" indent="-450000">
              <a:spcAft>
                <a:spcPts val="800"/>
              </a:spcAft>
            </a:pPr>
            <a:r>
              <a:rPr lang="de-DE" sz="1400" dirty="0" err="1"/>
              <a:t>Lepold</a:t>
            </a:r>
            <a:r>
              <a:rPr lang="de-DE" sz="1400" dirty="0"/>
              <a:t>, Marion &amp; Ullmann, Monika (2018): Digitale Medien in der Kita – Alltagsintegrierte Medienbildung in der pädagogischen Praxis. Freiburg: </a:t>
            </a:r>
            <a:r>
              <a:rPr lang="de-DE" sz="1400" dirty="0" err="1"/>
              <a:t>herder</a:t>
            </a:r>
            <a:r>
              <a:rPr lang="de-DE" sz="1400" dirty="0"/>
              <a:t>.</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101</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132590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3621504"/>
          </a:xfrm>
          <a:prstGeom prst="rect">
            <a:avLst/>
          </a:prstGeom>
          <a:noFill/>
        </p:spPr>
        <p:txBody>
          <a:bodyPr wrap="square" rtlCol="0">
            <a:spAutoFit/>
          </a:bodyPr>
          <a:lstStyle/>
          <a:p>
            <a:pPr marL="450000" indent="-450000">
              <a:spcAft>
                <a:spcPts val="800"/>
              </a:spcAft>
            </a:pPr>
            <a:r>
              <a:rPr lang="de-DE" sz="1400" dirty="0"/>
              <a:t>Medienberatung NRW (2018a): Medienkompetenzrahmen NRW. Münster, Düsseldorf: Medienberatung NRW. Online-Bezug über URL: https://medienkompetenzrahmen.nrw/fileadmin/pdf/LVR_ZMB_MKR_Rahmen_A4_2019_06_Final.pdf, Tag des letzten Zugriffs: 15.11.2019.</a:t>
            </a:r>
          </a:p>
          <a:p>
            <a:pPr marL="450000" indent="-450000">
              <a:spcAft>
                <a:spcPts val="800"/>
              </a:spcAft>
            </a:pPr>
            <a:r>
              <a:rPr lang="de-DE" sz="1400" dirty="0"/>
              <a:t>Medienberatung NRW (2018b): Medienkompetenzrahmen NRW – Broschüre für Lehrkräfte. Münster, Düsseldorf: Medienberatung NRW. Online-Bezug über URL: https://medienkompetenzrahmen.nrw/fileadmin/pdf/LVR_ZMB_MKR_Broschuere_2019_06_Final.pdf, Tag des letzten Zugriffs: 15.11.2019.</a:t>
            </a:r>
          </a:p>
          <a:p>
            <a:pPr marL="450000" indent="-450000">
              <a:spcAft>
                <a:spcPts val="800"/>
              </a:spcAft>
            </a:pPr>
            <a:r>
              <a:rPr lang="de-DE" sz="1400" dirty="0" err="1"/>
              <a:t>mpfs</a:t>
            </a:r>
            <a:r>
              <a:rPr lang="de-DE" sz="1400" dirty="0"/>
              <a:t>, Medienpädagogischer Forschungsverbund Südwest, Landesanstalt für Kommunikation Baden-Württemberg c/o Landesanstalt für Kommunikation Baden-Württemberg (2018): KIM-Studie 2018 – Basisuntersuchung zum Medienumgang 6- bis 13-Jähriger. Eigendruck. Bezug über URL: https://www.mpfs.de/fileadmin/files/Studien/KIM/2018/KIM-Studie_2018_web.pdf, Tag des letzten Zugriffs: 31.05.2019.</a:t>
            </a:r>
          </a:p>
          <a:p>
            <a:pPr marL="450000" indent="-450000">
              <a:spcAft>
                <a:spcPts val="800"/>
              </a:spcAft>
            </a:pPr>
            <a:r>
              <a:rPr lang="de-DE" sz="1400" dirty="0" err="1"/>
              <a:t>Niegemann</a:t>
            </a:r>
            <a:r>
              <a:rPr lang="de-DE" sz="1400" dirty="0"/>
              <a:t>, Helmut M.; Domagk, Steffi; Hessel, Silvia; Hein, Andrea; Hupfer, Matthias &amp; Zobel, Annett (2008): Kompendium multimediales Lernen. Berlin Heidelberg: Springer Science &amp; Business Media.</a:t>
            </a:r>
          </a:p>
          <a:p>
            <a:pPr marL="450000" indent="-450000">
              <a:spcAft>
                <a:spcPts val="800"/>
              </a:spcAft>
            </a:pPr>
            <a:r>
              <a:rPr lang="de-DE" sz="1400" dirty="0"/>
              <a:t>Petko, Dominik (2014): Einführung in die Mediendidaktik: Lehren und Lernen mit digitalen Medien. Weinheim und Basel: Beltz Verlag.</a:t>
            </a:r>
          </a:p>
          <a:p>
            <a:pPr marL="450000" indent="-450000">
              <a:spcAft>
                <a:spcPts val="800"/>
              </a:spcAft>
            </a:pPr>
            <a:r>
              <a:rPr lang="de-DE" sz="1400" dirty="0"/>
              <a:t>Puhlmann, Hermann (2004): Informatische Literalität nach dem PISA-Muster und ihre Operationalisierung durch Test-Items. Bezug über URL: http://www.informatikdidaktik.de/InformaticaDidactica/Puhlmann2004, Tag des letzten Zugriffs: 01.06.2019.</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102</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1789080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4267835"/>
          </a:xfrm>
          <a:prstGeom prst="rect">
            <a:avLst/>
          </a:prstGeom>
          <a:noFill/>
        </p:spPr>
        <p:txBody>
          <a:bodyPr wrap="square" rtlCol="0">
            <a:spAutoFit/>
          </a:bodyPr>
          <a:lstStyle/>
          <a:p>
            <a:pPr marL="450000" indent="-450000">
              <a:spcAft>
                <a:spcPts val="800"/>
              </a:spcAft>
            </a:pPr>
            <a:r>
              <a:rPr lang="de-DE" sz="1400" dirty="0"/>
              <a:t>Romeike, Ralf (2017): Wie informatische Bildung hilft, die digitale Gesellschaft zu verstehen und mitzugestalten. In: Eder, Sabine; </a:t>
            </a:r>
            <a:r>
              <a:rPr lang="de-DE" sz="1400" dirty="0" err="1"/>
              <a:t>Mikat</a:t>
            </a:r>
            <a:r>
              <a:rPr lang="de-DE" sz="1400" dirty="0"/>
              <a:t>, Claudia; Tillmann, Angela (Hrsg.): Software </a:t>
            </a:r>
            <a:r>
              <a:rPr lang="de-DE" sz="1400" dirty="0" err="1"/>
              <a:t>takes</a:t>
            </a:r>
            <a:r>
              <a:rPr lang="de-DE" sz="1400" dirty="0"/>
              <a:t> </a:t>
            </a:r>
            <a:r>
              <a:rPr lang="de-DE" sz="1400" dirty="0" err="1"/>
              <a:t>command</a:t>
            </a:r>
            <a:r>
              <a:rPr lang="de-DE" sz="1400" dirty="0"/>
              <a:t> – Herausforderungen der „</a:t>
            </a:r>
            <a:r>
              <a:rPr lang="de-DE" sz="1400" dirty="0" err="1"/>
              <a:t>Datafizierung</a:t>
            </a:r>
            <a:r>
              <a:rPr lang="de-DE" sz="1400" dirty="0"/>
              <a:t>“ für die Medienpädagogik, in: Theorie und Praxis, S. 105-118. München: </a:t>
            </a:r>
            <a:r>
              <a:rPr lang="de-DE" sz="1400" dirty="0" err="1"/>
              <a:t>kopaed</a:t>
            </a:r>
            <a:r>
              <a:rPr lang="de-DE" sz="1400" dirty="0"/>
              <a:t>. Bezug über URL: https://computingeducation.de/pub/2017_Romeike_GMK2016.pdf , Tag des letzten Zugriffs: 15.11.2019.</a:t>
            </a:r>
          </a:p>
          <a:p>
            <a:pPr marL="450000" indent="-450000">
              <a:spcAft>
                <a:spcPts val="800"/>
              </a:spcAft>
            </a:pPr>
            <a:r>
              <a:rPr lang="de-DE" sz="1400" dirty="0" err="1"/>
              <a:t>Schelhowe</a:t>
            </a:r>
            <a:r>
              <a:rPr lang="de-DE" sz="1400" dirty="0"/>
              <a:t>, Heidi (2016): &lt;Through </a:t>
            </a:r>
            <a:r>
              <a:rPr lang="de-DE" sz="1400" dirty="0" err="1"/>
              <a:t>the</a:t>
            </a:r>
            <a:r>
              <a:rPr lang="de-DE" sz="1400" dirty="0"/>
              <a:t> Interface&gt;. Medienbildung in der digitalisierten Kultur. In: </a:t>
            </a:r>
            <a:r>
              <a:rPr lang="de-DE" sz="1400" dirty="0" err="1"/>
              <a:t>MedienPädagogik</a:t>
            </a:r>
            <a:r>
              <a:rPr lang="de-DE" sz="1400" dirty="0"/>
              <a:t> - Zeitschrift für Theorie und Praxis der Medienbildung (27. Oktober), S. 40–58. Online verfügbar unter https://doi.org/10.21240/mpaed/25/2016.10.27.X, Tag des letzten Zugriffs: 14.01.2020.</a:t>
            </a:r>
          </a:p>
          <a:p>
            <a:pPr marL="450000" indent="-450000">
              <a:spcAft>
                <a:spcPts val="800"/>
              </a:spcAft>
            </a:pPr>
            <a:r>
              <a:rPr lang="de-DE" sz="1400" dirty="0"/>
              <a:t>Stalder, Felix (2016): Kultur der Digitalität. Berlin: Suhrkamp.</a:t>
            </a:r>
          </a:p>
          <a:p>
            <a:pPr marL="450000" indent="-450000">
              <a:spcAft>
                <a:spcPts val="800"/>
              </a:spcAft>
            </a:pPr>
            <a:r>
              <a:rPr lang="de-DE" sz="1400" dirty="0" err="1"/>
              <a:t>Theunert</a:t>
            </a:r>
            <a:r>
              <a:rPr lang="de-DE" sz="1400" dirty="0"/>
              <a:t>, Helga (2007): Medienkinder von Geburt an. Medienaneignung in den ersten sechs Lebensjahren. München: </a:t>
            </a:r>
            <a:r>
              <a:rPr lang="de-DE" sz="1400" dirty="0" err="1"/>
              <a:t>kopaed</a:t>
            </a:r>
            <a:r>
              <a:rPr lang="de-DE" sz="1400" dirty="0"/>
              <a:t>. Zitiert nach </a:t>
            </a:r>
            <a:r>
              <a:rPr lang="de-DE" sz="1400" dirty="0" err="1"/>
              <a:t>Lepold</a:t>
            </a:r>
            <a:r>
              <a:rPr lang="de-DE" sz="1400" dirty="0"/>
              <a:t>, Marion &amp; Ullmann, Monika (2018): Digitale Medien in der Kita. Alltagsintegrierte Medienbildung in der pädagogischen Praxis. Freiburg im Breisgau: Herder, S. 30 ff. Zitiert nach </a:t>
            </a:r>
            <a:r>
              <a:rPr lang="de-DE" sz="1400" dirty="0" err="1"/>
              <a:t>Lepold</a:t>
            </a:r>
            <a:r>
              <a:rPr lang="de-DE" sz="1400" dirty="0"/>
              <a:t>, Marion &amp; Ullmann, Monika (2018): Digitale Medien in der Kita. Alltagsintegrierte Medienbildung in der pädagogischen Praxis. Freiburg im Breisgau: Herder, S. 30 ff.</a:t>
            </a:r>
          </a:p>
          <a:p>
            <a:pPr marL="450000" indent="-450000">
              <a:spcAft>
                <a:spcPts val="800"/>
              </a:spcAft>
            </a:pPr>
            <a:r>
              <a:rPr lang="de-DE" sz="1400" dirty="0"/>
              <a:t>Weich, Andreas (2019): Das "Frankfurt-Dreieck". Ein interdisziplinäres Modell zu Bildung und Digitalisierung. In: Medienimpulse 57 (2). Online verfügbar unter https://journals.univie.ac.at/index.php/mp/article/download/2830/2541, Tag des letzten Zugriffs: 14.01.2020.</a:t>
            </a:r>
          </a:p>
          <a:p>
            <a:pPr marL="450000" indent="-450000">
              <a:spcAft>
                <a:spcPts val="800"/>
              </a:spcAft>
            </a:pPr>
            <a:r>
              <a:rPr lang="de-DE" sz="1400" dirty="0"/>
              <a:t>Wing, Jeannette Marie (2006): Computational </a:t>
            </a:r>
            <a:r>
              <a:rPr lang="de-DE" sz="1400" dirty="0" err="1"/>
              <a:t>Thinking</a:t>
            </a:r>
            <a:r>
              <a:rPr lang="de-DE" sz="1400" dirty="0"/>
              <a:t> - </a:t>
            </a:r>
            <a:r>
              <a:rPr lang="de-DE" sz="1400" dirty="0" err="1"/>
              <a:t>It</a:t>
            </a:r>
            <a:r>
              <a:rPr lang="de-DE" sz="1400" dirty="0"/>
              <a:t> </a:t>
            </a:r>
            <a:r>
              <a:rPr lang="de-DE" sz="1400" dirty="0" err="1"/>
              <a:t>represents</a:t>
            </a:r>
            <a:r>
              <a:rPr lang="de-DE" sz="1400" dirty="0"/>
              <a:t> a </a:t>
            </a:r>
            <a:r>
              <a:rPr lang="de-DE" sz="1400" dirty="0" err="1"/>
              <a:t>universally</a:t>
            </a:r>
            <a:r>
              <a:rPr lang="de-DE" sz="1400" dirty="0"/>
              <a:t> </a:t>
            </a:r>
            <a:r>
              <a:rPr lang="de-DE" sz="1400" dirty="0" err="1"/>
              <a:t>applicable</a:t>
            </a:r>
            <a:r>
              <a:rPr lang="de-DE" sz="1400" dirty="0"/>
              <a:t> </a:t>
            </a:r>
            <a:r>
              <a:rPr lang="de-DE" sz="1400" dirty="0" err="1"/>
              <a:t>attitude</a:t>
            </a:r>
            <a:r>
              <a:rPr lang="de-DE" sz="1400" dirty="0"/>
              <a:t> and </a:t>
            </a:r>
            <a:r>
              <a:rPr lang="de-DE" sz="1400" dirty="0" err="1"/>
              <a:t>skill</a:t>
            </a:r>
            <a:r>
              <a:rPr lang="de-DE" sz="1400" dirty="0"/>
              <a:t> </a:t>
            </a:r>
            <a:r>
              <a:rPr lang="de-DE" sz="1400" dirty="0" err="1"/>
              <a:t>set</a:t>
            </a:r>
            <a:r>
              <a:rPr lang="de-DE" sz="1400" dirty="0"/>
              <a:t> </a:t>
            </a:r>
            <a:r>
              <a:rPr lang="de-DE" sz="1400" dirty="0" err="1"/>
              <a:t>everyone</a:t>
            </a:r>
            <a:r>
              <a:rPr lang="de-DE" sz="1400" dirty="0"/>
              <a:t>, not just </a:t>
            </a:r>
            <a:r>
              <a:rPr lang="de-DE" sz="1400" dirty="0" err="1"/>
              <a:t>computer</a:t>
            </a:r>
            <a:r>
              <a:rPr lang="de-DE" sz="1400" dirty="0"/>
              <a:t> </a:t>
            </a:r>
            <a:r>
              <a:rPr lang="de-DE" sz="1400" dirty="0" err="1"/>
              <a:t>scientists</a:t>
            </a:r>
            <a:r>
              <a:rPr lang="de-DE" sz="1400" dirty="0"/>
              <a:t>, </a:t>
            </a:r>
            <a:r>
              <a:rPr lang="de-DE" sz="1400" dirty="0" err="1"/>
              <a:t>would</a:t>
            </a:r>
            <a:r>
              <a:rPr lang="de-DE" sz="1400" dirty="0"/>
              <a:t> </a:t>
            </a:r>
            <a:r>
              <a:rPr lang="de-DE" sz="1400" dirty="0" err="1"/>
              <a:t>be</a:t>
            </a:r>
            <a:r>
              <a:rPr lang="de-DE" sz="1400" dirty="0"/>
              <a:t> </a:t>
            </a:r>
            <a:r>
              <a:rPr lang="de-DE" sz="1400" dirty="0" err="1"/>
              <a:t>eager</a:t>
            </a:r>
            <a:r>
              <a:rPr lang="de-DE" sz="1400" dirty="0"/>
              <a:t> </a:t>
            </a:r>
            <a:r>
              <a:rPr lang="de-DE" sz="1400" dirty="0" err="1"/>
              <a:t>to</a:t>
            </a:r>
            <a:r>
              <a:rPr lang="de-DE" sz="1400" dirty="0"/>
              <a:t> </a:t>
            </a:r>
            <a:r>
              <a:rPr lang="de-DE" sz="1400" dirty="0" err="1"/>
              <a:t>learn</a:t>
            </a:r>
            <a:r>
              <a:rPr lang="de-DE" sz="1400" dirty="0"/>
              <a:t> and </a:t>
            </a:r>
            <a:r>
              <a:rPr lang="de-DE" sz="1400" dirty="0" err="1"/>
              <a:t>use</a:t>
            </a:r>
            <a:r>
              <a:rPr lang="de-DE" sz="1400" dirty="0"/>
              <a:t>. In: </a:t>
            </a:r>
            <a:r>
              <a:rPr lang="de-DE" sz="1400" dirty="0" err="1"/>
              <a:t>Communicatio</a:t>
            </a:r>
            <a:r>
              <a:rPr lang="de-DE" sz="1400" dirty="0"/>
              <a:t> </a:t>
            </a:r>
            <a:r>
              <a:rPr lang="de-DE" sz="1400" dirty="0" err="1"/>
              <a:t>nof</a:t>
            </a:r>
            <a:r>
              <a:rPr lang="de-DE" sz="1400" dirty="0"/>
              <a:t> </a:t>
            </a:r>
            <a:r>
              <a:rPr lang="de-DE" sz="1400" dirty="0" err="1"/>
              <a:t>the</a:t>
            </a:r>
            <a:r>
              <a:rPr lang="de-DE" sz="1400" dirty="0"/>
              <a:t> ACM 49.3, 05/2006, S. 33-35. Bezug über URL: https://www.cs.cmu.edu/~15110-s13/Wing06-ct.pdf,Tag des letzten Zugriffs: 27.07.2018.</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103</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408333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a:t>
            </a:r>
          </a:p>
        </p:txBody>
      </p:sp>
      <p:sp>
        <p:nvSpPr>
          <p:cNvPr id="7" name="Textfeld 6"/>
          <p:cNvSpPr txBox="1"/>
          <p:nvPr/>
        </p:nvSpPr>
        <p:spPr>
          <a:xfrm>
            <a:off x="691375" y="1199982"/>
            <a:ext cx="10816683" cy="4708981"/>
          </a:xfrm>
          <a:prstGeom prst="rect">
            <a:avLst/>
          </a:prstGeom>
          <a:noFill/>
        </p:spPr>
        <p:txBody>
          <a:bodyPr wrap="square" rtlCol="0">
            <a:spAutoFit/>
          </a:bodyPr>
          <a:lstStyle/>
          <a:p>
            <a:pPr algn="just"/>
            <a:r>
              <a:rPr lang="de-DE" sz="2400" b="1" dirty="0">
                <a:solidFill>
                  <a:srgbClr val="C00000"/>
                </a:solidFill>
              </a:rPr>
              <a:t>Diese Folie gehört zum Material und darf nicht entfernt werden.</a:t>
            </a:r>
          </a:p>
          <a:p>
            <a:pPr algn="just"/>
            <a:endParaRPr lang="de-DE" dirty="0"/>
          </a:p>
          <a:p>
            <a:pPr algn="just"/>
            <a:r>
              <a:rPr lang="de-DE" sz="1600" dirty="0"/>
              <a:t>Sofern die in der Präsentation abgebildeten Grafiken einer Urheberrechtseinschränkung unterliegen oder im direkten Projektkontext entwickelt wurden, wurde die Quelle der Entlehnung unter- oder oberhalb der Grafik vermerkt. Sofern kein Vermerk an der Grafik vorliegt, wurde diese </a:t>
            </a:r>
          </a:p>
          <a:p>
            <a:pPr algn="just"/>
            <a:endParaRPr lang="de-DE" sz="1600" dirty="0"/>
          </a:p>
          <a:p>
            <a:pPr marL="742950" lvl="1" indent="-285750" algn="just">
              <a:buFont typeface="Wingdings" panose="05000000000000000000" pitchFamily="2" charset="2"/>
              <a:buChar char="§"/>
            </a:pPr>
            <a:r>
              <a:rPr lang="de-DE" sz="1600" dirty="0"/>
              <a:t>vom Autor der Präsentation selbst erstellt oder </a:t>
            </a:r>
          </a:p>
          <a:p>
            <a:pPr marL="742950" lvl="1" indent="-285750" algn="just">
              <a:buFont typeface="Wingdings" panose="05000000000000000000" pitchFamily="2" charset="2"/>
              <a:buChar char="§"/>
            </a:pPr>
            <a:endParaRPr lang="de-DE" sz="1600" dirty="0"/>
          </a:p>
          <a:p>
            <a:pPr marL="742950" lvl="1" indent="-285750" algn="just">
              <a:buFont typeface="Wingdings" panose="05000000000000000000" pitchFamily="2" charset="2"/>
              <a:buChar char="§"/>
            </a:pPr>
            <a:r>
              <a:rPr lang="de-DE" sz="1600" dirty="0"/>
              <a:t>dem Portal </a:t>
            </a:r>
            <a:r>
              <a:rPr lang="de-DE" sz="1600" dirty="0">
                <a:hlinkClick r:id="rId2"/>
              </a:rPr>
              <a:t>pixabay.com</a:t>
            </a:r>
            <a:r>
              <a:rPr lang="de-DE" sz="1600" dirty="0"/>
              <a:t> im Rahmen einer </a:t>
            </a:r>
            <a:r>
              <a:rPr lang="de-DE" sz="1600" dirty="0" err="1"/>
              <a:t>Pixabay</a:t>
            </a:r>
            <a:r>
              <a:rPr lang="de-DE" sz="1600" dirty="0"/>
              <a:t>-Lizenz entnommen – diese Grafiken unterliegen damit keinem Kopierrecht und können kostenlos für kommerzielle und nicht kommerzielle Anwendungen in digitaler oder gedruckter Form ohne Bildnachweis oder Quellenangabe verwendet werden (Bildliste siehe nachfolgende Folie).</a:t>
            </a:r>
          </a:p>
          <a:p>
            <a:pPr marL="742950" lvl="1" indent="-285750" algn="just">
              <a:buFont typeface="Wingdings" panose="05000000000000000000" pitchFamily="2" charset="2"/>
              <a:buChar char="§"/>
            </a:pPr>
            <a:endParaRPr lang="de-DE" sz="1600" dirty="0"/>
          </a:p>
          <a:p>
            <a:pPr marL="742950" lvl="1" indent="-285750" algn="just">
              <a:buFont typeface="Wingdings" panose="05000000000000000000" pitchFamily="2" charset="2"/>
              <a:buChar char="§"/>
            </a:pPr>
            <a:r>
              <a:rPr lang="de-DE" sz="1600" dirty="0"/>
              <a:t>Einzelne Infografiken können zudem aus kostenfreien und unter der Bedingung der </a:t>
            </a:r>
            <a:r>
              <a:rPr lang="de-DE" sz="1600" dirty="0" err="1"/>
              <a:t>Rückverlinkung</a:t>
            </a:r>
            <a:r>
              <a:rPr lang="de-DE" sz="1600" dirty="0"/>
              <a:t> auf den Anbieter freigegebenen Folien der Portale </a:t>
            </a:r>
            <a:r>
              <a:rPr lang="de-DE" sz="1600" dirty="0">
                <a:hlinkClick r:id="rId3"/>
              </a:rPr>
              <a:t>presentationload.de</a:t>
            </a:r>
            <a:r>
              <a:rPr lang="de-DE" sz="1600" dirty="0"/>
              <a:t> und </a:t>
            </a:r>
            <a:r>
              <a:rPr lang="de-DE" sz="1600" dirty="0">
                <a:hlinkClick r:id="rId4"/>
              </a:rPr>
              <a:t>smiletemplates.com</a:t>
            </a:r>
            <a:r>
              <a:rPr lang="de-DE" sz="1600" dirty="0"/>
              <a:t> entstammen. Die vom Anbieter geforderte </a:t>
            </a:r>
            <a:r>
              <a:rPr lang="de-DE" sz="1600" dirty="0" err="1"/>
              <a:t>Rückverlinkung</a:t>
            </a:r>
            <a:r>
              <a:rPr lang="de-DE" sz="1600" dirty="0"/>
              <a:t> wird hiermit umgesetzt. Weitere Infografiken können zudem aus dem Office-Integrierten Piktogramm-Set entstammen.</a:t>
            </a:r>
          </a:p>
          <a:p>
            <a:pPr lvl="1" algn="just"/>
            <a:endParaRPr lang="de-DE" sz="1600" dirty="0"/>
          </a:p>
          <a:p>
            <a:pPr algn="just"/>
            <a:endParaRPr lang="de-DE" dirty="0"/>
          </a:p>
        </p:txBody>
      </p:sp>
      <p:sp>
        <p:nvSpPr>
          <p:cNvPr id="5" name="Foliennummernplatzhalter 4"/>
          <p:cNvSpPr>
            <a:spLocks noGrp="1"/>
          </p:cNvSpPr>
          <p:nvPr>
            <p:ph type="sldNum" sz="quarter" idx="16"/>
          </p:nvPr>
        </p:nvSpPr>
        <p:spPr/>
        <p:txBody>
          <a:bodyPr/>
          <a:lstStyle/>
          <a:p>
            <a:fld id="{9DC1E638-3F78-4E0D-883A-B278700C48C0}" type="slidenum">
              <a:rPr lang="de-DE" smtClean="0"/>
              <a:pPr/>
              <a:t>104</a:t>
            </a:fld>
            <a:endParaRPr lang="de-DE" dirty="0"/>
          </a:p>
        </p:txBody>
      </p:sp>
    </p:spTree>
    <p:extLst>
      <p:ext uri="{BB962C8B-B14F-4D97-AF65-F5344CB8AC3E}">
        <p14:creationId xmlns:p14="http://schemas.microsoft.com/office/powerpoint/2010/main" val="3789827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 | pixabay-Bildliste</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105</a:t>
            </a:fld>
            <a:endParaRPr lang="de-DE" dirty="0"/>
          </a:p>
        </p:txBody>
      </p:sp>
      <p:graphicFrame>
        <p:nvGraphicFramePr>
          <p:cNvPr id="4" name="Objekt 3">
            <a:extLst>
              <a:ext uri="{FF2B5EF4-FFF2-40B4-BE49-F238E27FC236}">
                <a16:creationId xmlns:a16="http://schemas.microsoft.com/office/drawing/2014/main" id="{7873EC03-1AD8-4D16-9357-BF6C496F7F6A}"/>
              </a:ext>
            </a:extLst>
          </p:cNvPr>
          <p:cNvGraphicFramePr>
            <a:graphicFrameLocks noChangeAspect="1"/>
          </p:cNvGraphicFramePr>
          <p:nvPr>
            <p:extLst>
              <p:ext uri="{D42A27DB-BD31-4B8C-83A1-F6EECF244321}">
                <p14:modId xmlns:p14="http://schemas.microsoft.com/office/powerpoint/2010/main" val="2503347405"/>
              </p:ext>
            </p:extLst>
          </p:nvPr>
        </p:nvGraphicFramePr>
        <p:xfrm>
          <a:off x="1198562" y="942036"/>
          <a:ext cx="9793287" cy="5865812"/>
        </p:xfrm>
        <a:graphic>
          <a:graphicData uri="http://schemas.openxmlformats.org/presentationml/2006/ole">
            <mc:AlternateContent xmlns:mc="http://schemas.openxmlformats.org/markup-compatibility/2006">
              <mc:Choice xmlns:v="urn:schemas-microsoft-com:vml" Requires="v">
                <p:oleObj spid="_x0000_s1037" name="Document" r:id="rId3" imgW="9793194" imgH="5865520" progId="Word.Document.12">
                  <p:embed/>
                </p:oleObj>
              </mc:Choice>
              <mc:Fallback>
                <p:oleObj name="Document" r:id="rId3" imgW="9793194" imgH="5865520" progId="Word.Document.12">
                  <p:embed/>
                  <p:pic>
                    <p:nvPicPr>
                      <p:cNvPr id="0" name=""/>
                      <p:cNvPicPr/>
                      <p:nvPr/>
                    </p:nvPicPr>
                    <p:blipFill>
                      <a:blip r:embed="rId4"/>
                      <a:stretch>
                        <a:fillRect/>
                      </a:stretch>
                    </p:blipFill>
                    <p:spPr>
                      <a:xfrm>
                        <a:off x="1198562" y="942036"/>
                        <a:ext cx="9793287" cy="5865812"/>
                      </a:xfrm>
                      <a:prstGeom prst="rect">
                        <a:avLst/>
                      </a:prstGeom>
                    </p:spPr>
                  </p:pic>
                </p:oleObj>
              </mc:Fallback>
            </mc:AlternateContent>
          </a:graphicData>
        </a:graphic>
      </p:graphicFrame>
    </p:spTree>
    <p:extLst>
      <p:ext uri="{BB962C8B-B14F-4D97-AF65-F5344CB8AC3E}">
        <p14:creationId xmlns:p14="http://schemas.microsoft.com/office/powerpoint/2010/main" val="89505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 | pixabay-Bildliste</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106</a:t>
            </a:fld>
            <a:endParaRPr lang="de-DE" dirty="0"/>
          </a:p>
        </p:txBody>
      </p:sp>
      <p:graphicFrame>
        <p:nvGraphicFramePr>
          <p:cNvPr id="2" name="Objekt 1">
            <a:extLst>
              <a:ext uri="{FF2B5EF4-FFF2-40B4-BE49-F238E27FC236}">
                <a16:creationId xmlns:a16="http://schemas.microsoft.com/office/drawing/2014/main" id="{AF7BC36D-746E-4468-9978-88BFB9E244A7}"/>
              </a:ext>
            </a:extLst>
          </p:cNvPr>
          <p:cNvGraphicFramePr>
            <a:graphicFrameLocks noChangeAspect="1"/>
          </p:cNvGraphicFramePr>
          <p:nvPr>
            <p:extLst>
              <p:ext uri="{D42A27DB-BD31-4B8C-83A1-F6EECF244321}">
                <p14:modId xmlns:p14="http://schemas.microsoft.com/office/powerpoint/2010/main" val="3281876339"/>
              </p:ext>
            </p:extLst>
          </p:nvPr>
        </p:nvGraphicFramePr>
        <p:xfrm>
          <a:off x="1198562" y="962025"/>
          <a:ext cx="9793287" cy="5895975"/>
        </p:xfrm>
        <a:graphic>
          <a:graphicData uri="http://schemas.openxmlformats.org/presentationml/2006/ole">
            <mc:AlternateContent xmlns:mc="http://schemas.openxmlformats.org/markup-compatibility/2006">
              <mc:Choice xmlns:v="urn:schemas-microsoft-com:vml" Requires="v">
                <p:oleObj spid="_x0000_s2056" name="Document" r:id="rId3" imgW="9793194" imgH="5896763" progId="Word.Document.12">
                  <p:embed/>
                </p:oleObj>
              </mc:Choice>
              <mc:Fallback>
                <p:oleObj name="Document" r:id="rId3" imgW="9793194" imgH="5896763" progId="Word.Document.12">
                  <p:embed/>
                  <p:pic>
                    <p:nvPicPr>
                      <p:cNvPr id="0" name=""/>
                      <p:cNvPicPr/>
                      <p:nvPr/>
                    </p:nvPicPr>
                    <p:blipFill>
                      <a:blip r:embed="rId4"/>
                      <a:stretch>
                        <a:fillRect/>
                      </a:stretch>
                    </p:blipFill>
                    <p:spPr>
                      <a:xfrm>
                        <a:off x="1198562" y="962025"/>
                        <a:ext cx="9793287" cy="5895975"/>
                      </a:xfrm>
                      <a:prstGeom prst="rect">
                        <a:avLst/>
                      </a:prstGeom>
                    </p:spPr>
                  </p:pic>
                </p:oleObj>
              </mc:Fallback>
            </mc:AlternateContent>
          </a:graphicData>
        </a:graphic>
      </p:graphicFrame>
    </p:spTree>
    <p:extLst>
      <p:ext uri="{BB962C8B-B14F-4D97-AF65-F5344CB8AC3E}">
        <p14:creationId xmlns:p14="http://schemas.microsoft.com/office/powerpoint/2010/main" val="427036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 | pixabay-Bildliste</a:t>
            </a:r>
          </a:p>
        </p:txBody>
      </p:sp>
      <p:sp>
        <p:nvSpPr>
          <p:cNvPr id="5" name="Foliennummernplatzhalter 4"/>
          <p:cNvSpPr>
            <a:spLocks noGrp="1"/>
          </p:cNvSpPr>
          <p:nvPr>
            <p:ph type="sldNum" sz="quarter" idx="16"/>
          </p:nvPr>
        </p:nvSpPr>
        <p:spPr/>
        <p:txBody>
          <a:bodyPr/>
          <a:lstStyle/>
          <a:p>
            <a:fld id="{9DC1E638-3F78-4E0D-883A-B278700C48C0}" type="slidenum">
              <a:rPr lang="de-DE" smtClean="0"/>
              <a:pPr/>
              <a:t>107</a:t>
            </a:fld>
            <a:endParaRPr lang="de-DE" dirty="0"/>
          </a:p>
        </p:txBody>
      </p:sp>
      <p:graphicFrame>
        <p:nvGraphicFramePr>
          <p:cNvPr id="2" name="Objekt 1">
            <a:extLst>
              <a:ext uri="{FF2B5EF4-FFF2-40B4-BE49-F238E27FC236}">
                <a16:creationId xmlns:a16="http://schemas.microsoft.com/office/drawing/2014/main" id="{7D292F4E-E8A3-45C1-ACF7-EA501E160EC1}"/>
              </a:ext>
            </a:extLst>
          </p:cNvPr>
          <p:cNvGraphicFramePr>
            <a:graphicFrameLocks noChangeAspect="1"/>
          </p:cNvGraphicFramePr>
          <p:nvPr>
            <p:extLst>
              <p:ext uri="{D42A27DB-BD31-4B8C-83A1-F6EECF244321}">
                <p14:modId xmlns:p14="http://schemas.microsoft.com/office/powerpoint/2010/main" val="2103873409"/>
              </p:ext>
            </p:extLst>
          </p:nvPr>
        </p:nvGraphicFramePr>
        <p:xfrm>
          <a:off x="1198563" y="1798638"/>
          <a:ext cx="9793287" cy="3260725"/>
        </p:xfrm>
        <a:graphic>
          <a:graphicData uri="http://schemas.openxmlformats.org/presentationml/2006/ole">
            <mc:AlternateContent xmlns:mc="http://schemas.openxmlformats.org/markup-compatibility/2006">
              <mc:Choice xmlns:v="urn:schemas-microsoft-com:vml" Requires="v">
                <p:oleObj spid="_x0000_s3080" name="Document" r:id="rId3" imgW="9793194" imgH="3260099" progId="Word.Document.12">
                  <p:embed/>
                </p:oleObj>
              </mc:Choice>
              <mc:Fallback>
                <p:oleObj name="Document" r:id="rId3" imgW="9793194" imgH="3260099" progId="Word.Document.12">
                  <p:embed/>
                  <p:pic>
                    <p:nvPicPr>
                      <p:cNvPr id="0" name=""/>
                      <p:cNvPicPr/>
                      <p:nvPr/>
                    </p:nvPicPr>
                    <p:blipFill>
                      <a:blip r:embed="rId4"/>
                      <a:stretch>
                        <a:fillRect/>
                      </a:stretch>
                    </p:blipFill>
                    <p:spPr>
                      <a:xfrm>
                        <a:off x="1198563" y="1798638"/>
                        <a:ext cx="9793287" cy="3260725"/>
                      </a:xfrm>
                      <a:prstGeom prst="rect">
                        <a:avLst/>
                      </a:prstGeom>
                    </p:spPr>
                  </p:pic>
                </p:oleObj>
              </mc:Fallback>
            </mc:AlternateContent>
          </a:graphicData>
        </a:graphic>
      </p:graphicFrame>
    </p:spTree>
    <p:extLst>
      <p:ext uri="{BB962C8B-B14F-4D97-AF65-F5344CB8AC3E}">
        <p14:creationId xmlns:p14="http://schemas.microsoft.com/office/powerpoint/2010/main" val="27643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5D25E22D-E96D-4E8D-90F0-1124D09867B2}"/>
              </a:ext>
            </a:extLst>
          </p:cNvPr>
          <p:cNvGrpSpPr/>
          <p:nvPr/>
        </p:nvGrpSpPr>
        <p:grpSpPr>
          <a:xfrm>
            <a:off x="2956138" y="2997750"/>
            <a:ext cx="6278136" cy="2466350"/>
            <a:chOff x="5839741" y="863595"/>
            <a:chExt cx="3571330" cy="1402988"/>
          </a:xfrm>
        </p:grpSpPr>
        <p:pic>
          <p:nvPicPr>
            <p:cNvPr id="7" name="Grafik 6">
              <a:hlinkClick r:id="rId2"/>
              <a:extLst>
                <a:ext uri="{FF2B5EF4-FFF2-40B4-BE49-F238E27FC236}">
                  <a16:creationId xmlns:a16="http://schemas.microsoft.com/office/drawing/2014/main" id="{41917892-14D6-4DF1-A7A8-C4F7AC5AA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788" y="1486346"/>
              <a:ext cx="2297237" cy="780237"/>
            </a:xfrm>
            <a:prstGeom prst="rect">
              <a:avLst/>
            </a:prstGeom>
          </p:spPr>
        </p:pic>
        <p:sp>
          <p:nvSpPr>
            <p:cNvPr id="8" name="Textfeld 7">
              <a:extLst>
                <a:ext uri="{FF2B5EF4-FFF2-40B4-BE49-F238E27FC236}">
                  <a16:creationId xmlns:a16="http://schemas.microsoft.com/office/drawing/2014/main" id="{EA370DD0-1FF3-4064-9D7E-FFBC3E53A0F7}"/>
                </a:ext>
              </a:extLst>
            </p:cNvPr>
            <p:cNvSpPr txBox="1"/>
            <p:nvPr/>
          </p:nvSpPr>
          <p:spPr>
            <a:xfrm>
              <a:off x="5839741" y="863595"/>
              <a:ext cx="3571330" cy="472714"/>
            </a:xfrm>
            <a:prstGeom prst="rect">
              <a:avLst/>
            </a:prstGeom>
            <a:noFill/>
          </p:spPr>
          <p:txBody>
            <a:bodyPr wrap="square" rtlCol="0">
              <a:spAutoFit/>
            </a:bodyPr>
            <a:lstStyle/>
            <a:p>
              <a:pPr algn="ctr"/>
              <a:r>
                <a:rPr lang="de-DE" sz="2400" dirty="0">
                  <a:solidFill>
                    <a:srgbClr val="5F2668"/>
                  </a:solidFill>
                </a:rPr>
                <a:t>Das Projekt „Lernroboter im Unterricht“ wird als „Leuchtturmprojekt 2020“ gefördert durch die </a:t>
              </a:r>
            </a:p>
          </p:txBody>
        </p:sp>
      </p:grpSp>
      <p:sp>
        <p:nvSpPr>
          <p:cNvPr id="11" name="Textfeld 10">
            <a:extLst>
              <a:ext uri="{FF2B5EF4-FFF2-40B4-BE49-F238E27FC236}">
                <a16:creationId xmlns:a16="http://schemas.microsoft.com/office/drawing/2014/main" id="{35759339-ADC3-4BC4-BD14-3F147E4E0977}"/>
              </a:ext>
            </a:extLst>
          </p:cNvPr>
          <p:cNvSpPr txBox="1"/>
          <p:nvPr/>
        </p:nvSpPr>
        <p:spPr>
          <a:xfrm>
            <a:off x="494710" y="555477"/>
            <a:ext cx="10816680" cy="707886"/>
          </a:xfrm>
          <a:prstGeom prst="rect">
            <a:avLst/>
          </a:prstGeom>
          <a:noFill/>
        </p:spPr>
        <p:txBody>
          <a:bodyPr wrap="square" rtlCol="0">
            <a:spAutoFit/>
          </a:bodyPr>
          <a:lstStyle/>
          <a:p>
            <a:r>
              <a:rPr lang="de-DE" sz="2000" dirty="0">
                <a:solidFill>
                  <a:schemeClr val="tx1">
                    <a:lumMod val="75000"/>
                    <a:lumOff val="25000"/>
                  </a:schemeClr>
                </a:solidFill>
              </a:rPr>
              <a:t>Weitere Informationen zum Projekt „Lernroboter im Unterricht“ </a:t>
            </a:r>
            <a:br>
              <a:rPr lang="de-DE" sz="2000" dirty="0">
                <a:solidFill>
                  <a:schemeClr val="tx1">
                    <a:lumMod val="75000"/>
                    <a:lumOff val="25000"/>
                  </a:schemeClr>
                </a:solidFill>
              </a:rPr>
            </a:br>
            <a:r>
              <a:rPr lang="de-DE" sz="2000" dirty="0">
                <a:solidFill>
                  <a:schemeClr val="tx1">
                    <a:lumMod val="75000"/>
                    <a:lumOff val="25000"/>
                  </a:schemeClr>
                </a:solidFill>
              </a:rPr>
              <a:t>finden Sie fortlaufend unter </a:t>
            </a:r>
            <a:r>
              <a:rPr lang="de-DE" sz="2000" dirty="0">
                <a:solidFill>
                  <a:schemeClr val="tx1">
                    <a:lumMod val="75000"/>
                    <a:lumOff val="25000"/>
                  </a:schemeClr>
                </a:solidFill>
                <a:hlinkClick r:id="rId4">
                  <a:extLst>
                    <a:ext uri="{A12FA001-AC4F-418D-AE19-62706E023703}">
                      <ahyp:hlinkClr xmlns:ahyp="http://schemas.microsoft.com/office/drawing/2018/hyperlinkcolor" val="tx"/>
                    </a:ext>
                  </a:extLst>
                </a:hlinkClick>
              </a:rPr>
              <a:t>www.wwu.de/Lernroboter/</a:t>
            </a:r>
            <a:r>
              <a:rPr lang="de-DE" sz="2000" dirty="0">
                <a:solidFill>
                  <a:schemeClr val="tx1">
                    <a:lumMod val="75000"/>
                    <a:lumOff val="25000"/>
                  </a:schemeClr>
                </a:solidFill>
              </a:rPr>
              <a:t> .</a:t>
            </a:r>
          </a:p>
        </p:txBody>
      </p:sp>
      <p:pic>
        <p:nvPicPr>
          <p:cNvPr id="9" name="Grafik 8">
            <a:extLst>
              <a:ext uri="{FF2B5EF4-FFF2-40B4-BE49-F238E27FC236}">
                <a16:creationId xmlns:a16="http://schemas.microsoft.com/office/drawing/2014/main" id="{53CD6DA6-1B5E-4241-BBC5-C9890A1B62F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7910" y="244889"/>
            <a:ext cx="2875235" cy="1329063"/>
          </a:xfrm>
          <a:prstGeom prst="rect">
            <a:avLst/>
          </a:prstGeom>
        </p:spPr>
      </p:pic>
    </p:spTree>
    <p:extLst>
      <p:ext uri="{BB962C8B-B14F-4D97-AF65-F5344CB8AC3E}">
        <p14:creationId xmlns:p14="http://schemas.microsoft.com/office/powerpoint/2010/main" val="31472131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0" y="0"/>
            <a:ext cx="3046413" cy="6858000"/>
          </a:xfrm>
          <a:prstGeom prst="rect">
            <a:avLst/>
          </a:prstGeom>
          <a:solidFill>
            <a:srgbClr val="C9C9C9"/>
          </a:solidFill>
          <a:ln w="12700">
            <a:noFill/>
            <a:round/>
            <a:headEnd/>
            <a:tailEnd/>
          </a:ln>
        </p:spPr>
        <p:txBody>
          <a:bodyPr rtlCol="0" anchor="ctr"/>
          <a:lstStyle/>
          <a:p>
            <a:pPr algn="ctr"/>
            <a:endParaRPr lang="en-US" dirty="0"/>
          </a:p>
        </p:txBody>
      </p:sp>
      <p:pic>
        <p:nvPicPr>
          <p:cNvPr id="12" name="Picture 2" descr="C:\Users\lukas.o\Desktop\Neuer Ordner\Abstract\10.jpg"/>
          <p:cNvPicPr>
            <a:picLocks noChangeAspect="1" noChangeArrowheads="1"/>
          </p:cNvPicPr>
          <p:nvPr/>
        </p:nvPicPr>
        <p:blipFill>
          <a:blip r:embed="rId2" cstate="print"/>
          <a:srcRect/>
          <a:stretch>
            <a:fillRect/>
          </a:stretch>
        </p:blipFill>
        <p:spPr bwMode="gray">
          <a:xfrm flipH="1">
            <a:off x="3046413" y="0"/>
            <a:ext cx="9144000" cy="6858001"/>
          </a:xfrm>
          <a:prstGeom prst="rect">
            <a:avLst/>
          </a:prstGeom>
          <a:noFill/>
        </p:spPr>
      </p:pic>
      <p:grpSp>
        <p:nvGrpSpPr>
          <p:cNvPr id="13" name="Gruppieren 12"/>
          <p:cNvGrpSpPr/>
          <p:nvPr/>
        </p:nvGrpSpPr>
        <p:grpSpPr>
          <a:xfrm>
            <a:off x="913624" y="2098753"/>
            <a:ext cx="7962560" cy="2215991"/>
            <a:chOff x="577074" y="2475959"/>
            <a:chExt cx="6040309" cy="2215991"/>
          </a:xfrm>
        </p:grpSpPr>
        <p:sp>
          <p:nvSpPr>
            <p:cNvPr id="14" name="Textfeld 13"/>
            <p:cNvSpPr txBox="1"/>
            <p:nvPr/>
          </p:nvSpPr>
          <p:spPr bwMode="gray">
            <a:xfrm>
              <a:off x="577074" y="2881135"/>
              <a:ext cx="5200189" cy="1567801"/>
            </a:xfrm>
            <a:prstGeom prst="rect">
              <a:avLst/>
            </a:prstGeom>
            <a:noFill/>
          </p:spPr>
          <p:txBody>
            <a:bodyPr wrap="none" lIns="0" tIns="0" rIns="0" bIns="0" rtlCol="0">
              <a:spAutoFit/>
            </a:bodyPr>
            <a:lstStyle/>
            <a:p>
              <a:pPr>
                <a:lnSpc>
                  <a:spcPct val="80000"/>
                </a:lnSpc>
              </a:pPr>
              <a:r>
                <a:rPr lang="de-DE" sz="7200" b="1" noProof="1">
                  <a:ln w="12700">
                    <a:noFill/>
                  </a:ln>
                  <a:solidFill>
                    <a:srgbClr val="094C74"/>
                  </a:solidFill>
                  <a:effectLst>
                    <a:innerShdw blurRad="63500" dist="50800" dir="13500000">
                      <a:prstClr val="black">
                        <a:alpha val="50000"/>
                      </a:prstClr>
                    </a:innerShdw>
                  </a:effectLst>
                </a:rPr>
                <a:t>Herzlichen Dank</a:t>
              </a:r>
            </a:p>
            <a:p>
              <a:pPr>
                <a:lnSpc>
                  <a:spcPct val="80000"/>
                </a:lnSpc>
              </a:pPr>
              <a:r>
                <a:rPr lang="de-DE" sz="5400" noProof="1">
                  <a:ln w="12700">
                    <a:noFill/>
                  </a:ln>
                  <a:solidFill>
                    <a:srgbClr val="66A300"/>
                  </a:solidFill>
                  <a:effectLst>
                    <a:innerShdw blurRad="63500" dist="50800" dir="13500000">
                      <a:prstClr val="black">
                        <a:alpha val="50000"/>
                      </a:prstClr>
                    </a:innerShdw>
                  </a:effectLst>
                </a:rPr>
                <a:t>für Ihre Aufmerksamkeit</a:t>
              </a:r>
            </a:p>
          </p:txBody>
        </p:sp>
        <p:sp>
          <p:nvSpPr>
            <p:cNvPr id="15" name="Textfeld 14"/>
            <p:cNvSpPr txBox="1"/>
            <p:nvPr/>
          </p:nvSpPr>
          <p:spPr>
            <a:xfrm>
              <a:off x="6039530" y="2475959"/>
              <a:ext cx="577853" cy="2215991"/>
            </a:xfrm>
            <a:prstGeom prst="rect">
              <a:avLst/>
            </a:prstGeom>
            <a:noFill/>
          </p:spPr>
          <p:txBody>
            <a:bodyPr wrap="none" rtlCol="0">
              <a:spAutoFit/>
            </a:bodyPr>
            <a:lstStyle/>
            <a:p>
              <a:r>
                <a:rPr lang="de-DE" sz="13800" b="1" noProof="1">
                  <a:ln w="12700">
                    <a:noFill/>
                  </a:ln>
                  <a:solidFill>
                    <a:srgbClr val="66A300"/>
                  </a:solidFill>
                  <a:effectLst>
                    <a:innerShdw blurRad="63500" dist="50800" dir="13500000">
                      <a:prstClr val="black">
                        <a:alpha val="50000"/>
                      </a:prstClr>
                    </a:innerShdw>
                  </a:effectLst>
                </a:rPr>
                <a:t>!</a:t>
              </a:r>
            </a:p>
          </p:txBody>
        </p:sp>
      </p:grpSp>
      <p:sp>
        <p:nvSpPr>
          <p:cNvPr id="6" name="Foliennummernplatzhalter 5">
            <a:extLst>
              <a:ext uri="{FF2B5EF4-FFF2-40B4-BE49-F238E27FC236}">
                <a16:creationId xmlns:a16="http://schemas.microsoft.com/office/drawing/2014/main" id="{0F60E963-2909-49FA-A099-2131292331FF}"/>
              </a:ext>
            </a:extLst>
          </p:cNvPr>
          <p:cNvSpPr>
            <a:spLocks noGrp="1"/>
          </p:cNvSpPr>
          <p:nvPr>
            <p:ph type="sldNum" sz="quarter" idx="16"/>
          </p:nvPr>
        </p:nvSpPr>
        <p:spPr/>
        <p:txBody>
          <a:bodyPr/>
          <a:lstStyle/>
          <a:p>
            <a:fld id="{9DC1E638-3F78-4E0D-883A-B278700C48C0}" type="slidenum">
              <a:rPr lang="de-DE" smtClean="0"/>
              <a:pPr/>
              <a:t>109</a:t>
            </a:fld>
            <a:endParaRPr lang="de-DE" dirty="0"/>
          </a:p>
        </p:txBody>
      </p:sp>
    </p:spTree>
    <p:extLst>
      <p:ext uri="{BB962C8B-B14F-4D97-AF65-F5344CB8AC3E}">
        <p14:creationId xmlns:p14="http://schemas.microsoft.com/office/powerpoint/2010/main" val="384686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trix, Technologie, Tech, Daten, Digital, Netzwerk">
            <a:extLst>
              <a:ext uri="{FF2B5EF4-FFF2-40B4-BE49-F238E27FC236}">
                <a16:creationId xmlns:a16="http://schemas.microsoft.com/office/drawing/2014/main" id="{3EDAC53B-3B69-4743-9FF6-9E205CCC2A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97" b="1247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hevron 23">
            <a:extLst>
              <a:ext uri="{FF2B5EF4-FFF2-40B4-BE49-F238E27FC236}">
                <a16:creationId xmlns:a16="http://schemas.microsoft.com/office/drawing/2014/main" id="{3DDF53A9-4020-4623-90C6-61840B8695F3}"/>
              </a:ext>
            </a:extLst>
          </p:cNvPr>
          <p:cNvSpPr/>
          <p:nvPr/>
        </p:nvSpPr>
        <p:spPr>
          <a:xfrm>
            <a:off x="173918" y="3195203"/>
            <a:ext cx="11842575" cy="859428"/>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82F39"/>
                </a:solidFill>
                <a:effectLst/>
                <a:uLnTx/>
                <a:uFillTx/>
                <a:latin typeface="Calibri" panose="020F0502020204030204"/>
                <a:ea typeface="+mn-ea"/>
                <a:cs typeface="+mn-cs"/>
              </a:rPr>
              <a:t>Algorithmen</a:t>
            </a:r>
            <a:r>
              <a:rPr kumimoji="0" lang="en-US" sz="3600" b="1" i="0" u="none" strike="noStrike" kern="1200" cap="none" spc="0" normalizeH="0" baseline="0" noProof="0" dirty="0">
                <a:ln>
                  <a:noFill/>
                </a:ln>
                <a:solidFill>
                  <a:srgbClr val="282F39"/>
                </a:solidFill>
                <a:effectLst/>
                <a:uLnTx/>
                <a:uFillTx/>
                <a:latin typeface="Calibri" panose="020F0502020204030204"/>
                <a:ea typeface="+mn-ea"/>
                <a:cs typeface="+mn-cs"/>
              </a:rPr>
              <a:t> und </a:t>
            </a:r>
            <a:r>
              <a:rPr kumimoji="0" lang="en-US" sz="3600" b="1" i="0" u="none" strike="noStrike" kern="1200" cap="none" spc="0" normalizeH="0" baseline="0" noProof="0" dirty="0" err="1">
                <a:ln>
                  <a:noFill/>
                </a:ln>
                <a:solidFill>
                  <a:srgbClr val="282F39"/>
                </a:solidFill>
                <a:effectLst/>
                <a:uLnTx/>
                <a:uFillTx/>
                <a:latin typeface="Calibri" panose="020F0502020204030204"/>
                <a:ea typeface="+mn-ea"/>
                <a:cs typeface="+mn-cs"/>
              </a:rPr>
              <a:t>Roboter</a:t>
            </a:r>
            <a:r>
              <a:rPr kumimoji="0" lang="en-US" sz="3600" b="1" i="0" u="none" strike="noStrike" kern="1200" cap="none" spc="0" normalizeH="0" baseline="0" noProof="0" dirty="0">
                <a:ln>
                  <a:noFill/>
                </a:ln>
                <a:solidFill>
                  <a:srgbClr val="282F3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282F39"/>
                </a:solidFill>
                <a:effectLst/>
                <a:uLnTx/>
                <a:uFillTx/>
                <a:latin typeface="Calibri" panose="020F0502020204030204"/>
                <a:ea typeface="+mn-ea"/>
                <a:cs typeface="+mn-cs"/>
              </a:rPr>
              <a:t>als</a:t>
            </a:r>
            <a:r>
              <a:rPr kumimoji="0" lang="en-US" sz="3600" b="1" i="0" u="none" strike="noStrike" kern="1200" cap="none" spc="0" normalizeH="0" baseline="0" noProof="0" dirty="0">
                <a:ln>
                  <a:noFill/>
                </a:ln>
                <a:solidFill>
                  <a:srgbClr val="282F39"/>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282F39"/>
                </a:solidFill>
                <a:effectLst/>
                <a:uLnTx/>
                <a:uFillTx/>
                <a:latin typeface="Calibri" panose="020F0502020204030204"/>
                <a:ea typeface="+mn-ea"/>
                <a:cs typeface="+mn-cs"/>
              </a:rPr>
              <a:t>Alltagshelfer</a:t>
            </a:r>
            <a:endParaRPr kumimoji="0" lang="en-US" sz="3600" b="1"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176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A6A5EDC-8B06-43E9-8BDC-EDCB45D5B5D9}"/>
              </a:ext>
            </a:extLst>
          </p:cNvPr>
          <p:cNvSpPr/>
          <p:nvPr/>
        </p:nvSpPr>
        <p:spPr>
          <a:xfrm>
            <a:off x="7437859" y="1"/>
            <a:ext cx="475255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8194" name="Picture 2" descr="Bar, Ipad, Mock Up, Geschäft, Computer, Tablette">
            <a:extLst>
              <a:ext uri="{FF2B5EF4-FFF2-40B4-BE49-F238E27FC236}">
                <a16:creationId xmlns:a16="http://schemas.microsoft.com/office/drawing/2014/main" id="{1BB66B64-0372-4E7A-9E77-3CFE81845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10" r="19045" b="15083"/>
          <a:stretch/>
        </p:blipFill>
        <p:spPr bwMode="auto">
          <a:xfrm>
            <a:off x="-113466" y="0"/>
            <a:ext cx="755132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htwinkliges Dreieck 1">
            <a:extLst>
              <a:ext uri="{FF2B5EF4-FFF2-40B4-BE49-F238E27FC236}">
                <a16:creationId xmlns:a16="http://schemas.microsoft.com/office/drawing/2014/main" id="{19C4F536-EB9F-4349-A75C-85A4CE8E6100}"/>
              </a:ext>
            </a:extLst>
          </p:cNvPr>
          <p:cNvSpPr/>
          <p:nvPr/>
        </p:nvSpPr>
        <p:spPr>
          <a:xfrm rot="10800000" flipV="1">
            <a:off x="5634989" y="1"/>
            <a:ext cx="1802871" cy="68580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C04E89EF-9D2E-4F4B-A102-3674F404C964}"/>
              </a:ext>
            </a:extLst>
          </p:cNvPr>
          <p:cNvSpPr txBox="1"/>
          <p:nvPr/>
        </p:nvSpPr>
        <p:spPr>
          <a:xfrm>
            <a:off x="6536424" y="3429000"/>
            <a:ext cx="5266635" cy="280076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t>Wem wurden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t>diese Fragen vor </a:t>
            </a:r>
            <a:b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t>Googles Markteinzug </a:t>
            </a:r>
            <a:b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4400" b="1" i="0" u="none" strike="noStrike" kern="1200" cap="none" spc="0" normalizeH="0" baseline="0" noProof="0" dirty="0">
                <a:ln>
                  <a:noFill/>
                </a:ln>
                <a:solidFill>
                  <a:srgbClr val="282F39"/>
                </a:solidFill>
                <a:effectLst/>
                <a:uLnTx/>
                <a:uFillTx/>
                <a:latin typeface="Calibri" panose="020F0502020204030204"/>
                <a:ea typeface="+mn-ea"/>
                <a:cs typeface="+mn-cs"/>
              </a:rPr>
              <a:t>gestellt?</a:t>
            </a:r>
          </a:p>
        </p:txBody>
      </p:sp>
    </p:spTree>
    <p:extLst>
      <p:ext uri="{BB962C8B-B14F-4D97-AF65-F5344CB8AC3E}">
        <p14:creationId xmlns:p14="http://schemas.microsoft.com/office/powerpoint/2010/main" val="282865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Youtube, Iphone, Smartphone, Mobil, Handy, Technologie">
            <a:extLst>
              <a:ext uri="{FF2B5EF4-FFF2-40B4-BE49-F238E27FC236}">
                <a16:creationId xmlns:a16="http://schemas.microsoft.com/office/drawing/2014/main" id="{041F61AF-1D39-4C9D-8863-65A819B99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38" r="10372"/>
          <a:stretch/>
        </p:blipFill>
        <p:spPr bwMode="auto">
          <a:xfrm>
            <a:off x="4354286" y="3627"/>
            <a:ext cx="7836127" cy="6856611"/>
          </a:xfrm>
          <a:prstGeom prst="rect">
            <a:avLst/>
          </a:prstGeom>
          <a:noFill/>
          <a:extLst>
            <a:ext uri="{909E8E84-426E-40DD-AFC4-6F175D3DCCD1}">
              <a14:hiddenFill xmlns:a14="http://schemas.microsoft.com/office/drawing/2010/main">
                <a:solidFill>
                  <a:srgbClr val="FFFFFF"/>
                </a:solidFill>
              </a14:hiddenFill>
            </a:ext>
          </a:extLst>
        </p:spPr>
      </p:pic>
      <p:sp>
        <p:nvSpPr>
          <p:cNvPr id="2" name="Rechtwinkliges Dreieck 1">
            <a:extLst>
              <a:ext uri="{FF2B5EF4-FFF2-40B4-BE49-F238E27FC236}">
                <a16:creationId xmlns:a16="http://schemas.microsoft.com/office/drawing/2014/main" id="{19C4F536-EB9F-4349-A75C-85A4CE8E6100}"/>
              </a:ext>
            </a:extLst>
          </p:cNvPr>
          <p:cNvSpPr/>
          <p:nvPr/>
        </p:nvSpPr>
        <p:spPr>
          <a:xfrm>
            <a:off x="4639082" y="0"/>
            <a:ext cx="1802871" cy="686162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BF32992B-2023-4619-BE73-C57F549265D3}"/>
              </a:ext>
            </a:extLst>
          </p:cNvPr>
          <p:cNvSpPr/>
          <p:nvPr/>
        </p:nvSpPr>
        <p:spPr>
          <a:xfrm>
            <a:off x="0" y="0"/>
            <a:ext cx="4639082"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C04E89EF-9D2E-4F4B-A102-3674F404C964}"/>
              </a:ext>
            </a:extLst>
          </p:cNvPr>
          <p:cNvSpPr txBox="1"/>
          <p:nvPr/>
        </p:nvSpPr>
        <p:spPr>
          <a:xfrm>
            <a:off x="900115" y="1324429"/>
            <a:ext cx="690834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YouTube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ist die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weltweit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zweitgrößte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Suchmaschine.</a:t>
            </a:r>
          </a:p>
        </p:txBody>
      </p:sp>
    </p:spTree>
    <p:extLst>
      <p:ext uri="{BB962C8B-B14F-4D97-AF65-F5344CB8AC3E}">
        <p14:creationId xmlns:p14="http://schemas.microsoft.com/office/powerpoint/2010/main" val="229719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cho Dot, Amazon, Sprachassistent, Alexa, Ton Aus, Mude">
            <a:extLst>
              <a:ext uri="{FF2B5EF4-FFF2-40B4-BE49-F238E27FC236}">
                <a16:creationId xmlns:a16="http://schemas.microsoft.com/office/drawing/2014/main" id="{C9F40669-9141-498C-A3B6-E46DD39936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71" r="8380"/>
          <a:stretch/>
        </p:blipFill>
        <p:spPr bwMode="auto">
          <a:xfrm>
            <a:off x="-25388" y="-1"/>
            <a:ext cx="70207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236A497B-DF93-48D8-871E-DA9A057338EC}"/>
              </a:ext>
            </a:extLst>
          </p:cNvPr>
          <p:cNvSpPr/>
          <p:nvPr/>
        </p:nvSpPr>
        <p:spPr>
          <a:xfrm>
            <a:off x="6151639" y="0"/>
            <a:ext cx="6052033"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 name="Rechtwinkliges Dreieck 1">
            <a:extLst>
              <a:ext uri="{FF2B5EF4-FFF2-40B4-BE49-F238E27FC236}">
                <a16:creationId xmlns:a16="http://schemas.microsoft.com/office/drawing/2014/main" id="{19C4F536-EB9F-4349-A75C-85A4CE8E6100}"/>
              </a:ext>
            </a:extLst>
          </p:cNvPr>
          <p:cNvSpPr/>
          <p:nvPr/>
        </p:nvSpPr>
        <p:spPr>
          <a:xfrm rot="10800000" flipV="1">
            <a:off x="4348768" y="0"/>
            <a:ext cx="1802871" cy="685800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C04E89EF-9D2E-4F4B-A102-3674F404C964}"/>
              </a:ext>
            </a:extLst>
          </p:cNvPr>
          <p:cNvSpPr txBox="1"/>
          <p:nvPr/>
        </p:nvSpPr>
        <p:spPr>
          <a:xfrm>
            <a:off x="5817903" y="3211286"/>
            <a:ext cx="6231899" cy="280076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1,8 Milliarden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digitale Assistenzsysteme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werden 2021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FFFF"/>
                </a:solidFill>
                <a:effectLst/>
                <a:uLnTx/>
                <a:uFillTx/>
                <a:latin typeface="Calibri" panose="020F0502020204030204"/>
                <a:ea typeface="+mn-ea"/>
                <a:cs typeface="+mn-cs"/>
              </a:rPr>
              <a:t>Verwendung finden.</a:t>
            </a:r>
          </a:p>
        </p:txBody>
      </p:sp>
    </p:spTree>
    <p:extLst>
      <p:ext uri="{BB962C8B-B14F-4D97-AF65-F5344CB8AC3E}">
        <p14:creationId xmlns:p14="http://schemas.microsoft.com/office/powerpoint/2010/main" val="2128072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phone, Smartphone, Anwendungen, Apple Inc, Handy">
            <a:extLst>
              <a:ext uri="{FF2B5EF4-FFF2-40B4-BE49-F238E27FC236}">
                <a16:creationId xmlns:a16="http://schemas.microsoft.com/office/drawing/2014/main" id="{582A1939-2CA6-4A25-B9E5-11B9CF4A5C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47" b="5935"/>
          <a:stretch/>
        </p:blipFill>
        <p:spPr bwMode="auto">
          <a:xfrm>
            <a:off x="-1"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4F97D35-D882-4CD4-B6F8-6F813EA70456}"/>
              </a:ext>
            </a:extLst>
          </p:cNvPr>
          <p:cNvSpPr txBox="1"/>
          <p:nvPr/>
        </p:nvSpPr>
        <p:spPr>
          <a:xfrm>
            <a:off x="0" y="5631543"/>
            <a:ext cx="12190412" cy="923330"/>
          </a:xfrm>
          <a:prstGeom prst="rect">
            <a:avLst/>
          </a:prstGeom>
          <a:solidFill>
            <a:srgbClr val="FFC0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srgbClr val="282F39"/>
                </a:solidFill>
                <a:effectLst/>
                <a:uLnTx/>
                <a:uFillTx/>
                <a:latin typeface="Calibri" panose="020F0502020204030204"/>
                <a:ea typeface="+mn-ea"/>
                <a:cs typeface="+mn-cs"/>
              </a:rPr>
              <a:t>Kommunikation </a:t>
            </a:r>
            <a:r>
              <a:rPr kumimoji="0" lang="de-DE" sz="5400" b="1" i="0" u="none" strike="noStrike" kern="1200" cap="none" spc="0" normalizeH="0" baseline="0" noProof="0" dirty="0">
                <a:ln>
                  <a:noFill/>
                </a:ln>
                <a:solidFill>
                  <a:srgbClr val="FFC000"/>
                </a:solidFill>
                <a:effectLst/>
                <a:uLnTx/>
                <a:uFillTx/>
                <a:latin typeface="Calibri" panose="020F0502020204030204"/>
                <a:ea typeface="+mn-ea"/>
                <a:cs typeface="+mn-cs"/>
              </a:rPr>
              <a:t>d</a:t>
            </a:r>
          </a:p>
        </p:txBody>
      </p:sp>
    </p:spTree>
    <p:extLst>
      <p:ext uri="{BB962C8B-B14F-4D97-AF65-F5344CB8AC3E}">
        <p14:creationId xmlns:p14="http://schemas.microsoft.com/office/powerpoint/2010/main" val="82437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nstagram, Social Media, Symbol, Kommunikation, Icon">
            <a:extLst>
              <a:ext uri="{FF2B5EF4-FFF2-40B4-BE49-F238E27FC236}">
                <a16:creationId xmlns:a16="http://schemas.microsoft.com/office/drawing/2014/main" id="{1C986851-EDBF-4E60-B516-BD57F26799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642621"/>
            <a:ext cx="12190413" cy="38983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5">
            <a:extLst>
              <a:ext uri="{FF2B5EF4-FFF2-40B4-BE49-F238E27FC236}">
                <a16:creationId xmlns:a16="http://schemas.microsoft.com/office/drawing/2014/main" id="{BC38548F-FE02-4D20-9543-3FAD1E5BB5B9}"/>
              </a:ext>
            </a:extLst>
          </p:cNvPr>
          <p:cNvSpPr/>
          <p:nvPr/>
        </p:nvSpPr>
        <p:spPr>
          <a:xfrm>
            <a:off x="-2" y="4914685"/>
            <a:ext cx="12190413" cy="19433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481.000 </a:t>
            </a:r>
            <a:r>
              <a:rPr kumimoji="0" lang="de-DE" sz="36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tweets</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werden weltweit </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pro Minute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versandt,</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b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b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692 Millionen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Stück sind es </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pro Tag.</a:t>
            </a:r>
            <a:endParaRPr kumimoji="0" lang="en-GB"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10" name="Picture 2" descr="Whatsapp, Icon, Kommunikation, Soziale, Sms, Nachricht">
            <a:extLst>
              <a:ext uri="{FF2B5EF4-FFF2-40B4-BE49-F238E27FC236}">
                <a16:creationId xmlns:a16="http://schemas.microsoft.com/office/drawing/2014/main" id="{11728638-78CA-4A34-B355-890ABACF3C9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510216"/>
            <a:ext cx="12190413" cy="36571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witter, Social Media, Icon, Soziale, Internet, Medien">
            <a:extLst>
              <a:ext uri="{FF2B5EF4-FFF2-40B4-BE49-F238E27FC236}">
                <a16:creationId xmlns:a16="http://schemas.microsoft.com/office/drawing/2014/main" id="{1C14690E-6571-4638-84BF-05C957B64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78471"/>
            <a:ext cx="12190413" cy="38983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gram, Social Media, Symbol, Kommunikation, Icon">
            <a:extLst>
              <a:ext uri="{FF2B5EF4-FFF2-40B4-BE49-F238E27FC236}">
                <a16:creationId xmlns:a16="http://schemas.microsoft.com/office/drawing/2014/main" id="{D274A7DC-56C8-4D8A-A7B8-B6D32185F8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620319"/>
            <a:ext cx="12190413" cy="38983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hatsapp, Icon, Kommunikation, Soziale, Sms, Nachricht">
            <a:extLst>
              <a:ext uri="{FF2B5EF4-FFF2-40B4-BE49-F238E27FC236}">
                <a16:creationId xmlns:a16="http://schemas.microsoft.com/office/drawing/2014/main" id="{FFEDB242-BCA9-4FAF-805B-A6C2B82E917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487914"/>
            <a:ext cx="12190413" cy="36571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witter, Social Media, Icon, Soziale, Internet, Medien">
            <a:extLst>
              <a:ext uri="{FF2B5EF4-FFF2-40B4-BE49-F238E27FC236}">
                <a16:creationId xmlns:a16="http://schemas.microsoft.com/office/drawing/2014/main" id="{40DF1EF9-1339-446B-9B37-4D4FC9BA9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0773"/>
            <a:ext cx="12190413" cy="389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458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50E8EF96-D8B4-4913-B7C0-D1FF2660AA26}"/>
              </a:ext>
            </a:extLst>
          </p:cNvPr>
          <p:cNvSpPr/>
          <p:nvPr/>
        </p:nvSpPr>
        <p:spPr>
          <a:xfrm>
            <a:off x="0" y="4914685"/>
            <a:ext cx="12190413" cy="19433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38 Mio. </a:t>
            </a:r>
            <a:r>
              <a:rPr kumimoji="0" lang="de-DE" sz="36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WhatsApps</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werden weltweit </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pro Minute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versandt,</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b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b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65 Milliarden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Stück sind es </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pro Tag.</a:t>
            </a:r>
            <a:endParaRPr kumimoji="0" lang="en-GB"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8" name="Picture 2" descr="Instagram, Social Media, Symbol, Kommunikation, Icon">
            <a:extLst>
              <a:ext uri="{FF2B5EF4-FFF2-40B4-BE49-F238E27FC236}">
                <a16:creationId xmlns:a16="http://schemas.microsoft.com/office/drawing/2014/main" id="{E842BD2D-1A7D-4CE9-99DD-783345EF4B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620319"/>
            <a:ext cx="12190413" cy="3898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witter, Social Media, Icon, Soziale, Internet, Medien">
            <a:extLst>
              <a:ext uri="{FF2B5EF4-FFF2-40B4-BE49-F238E27FC236}">
                <a16:creationId xmlns:a16="http://schemas.microsoft.com/office/drawing/2014/main" id="{BDCC4B8D-3162-4300-ADAB-3AAD9AD5943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100773"/>
            <a:ext cx="12190413" cy="3898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sapp, Icon, Kommunikation, Soziale, Sms, Nachricht">
            <a:extLst>
              <a:ext uri="{FF2B5EF4-FFF2-40B4-BE49-F238E27FC236}">
                <a16:creationId xmlns:a16="http://schemas.microsoft.com/office/drawing/2014/main" id="{59835C6C-40FF-45A6-841D-16A61DA07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7914"/>
            <a:ext cx="12190413" cy="365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2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Twitter, Social Media, Icon, Soziale, Internet, Medien">
            <a:extLst>
              <a:ext uri="{FF2B5EF4-FFF2-40B4-BE49-F238E27FC236}">
                <a16:creationId xmlns:a16="http://schemas.microsoft.com/office/drawing/2014/main" id="{8C0EBFC2-3B2C-498E-9B7A-80397C3A216F}"/>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100773"/>
            <a:ext cx="12190413" cy="38983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4F36340E-33AF-46EA-B1F2-9D40F304F383}"/>
              </a:ext>
            </a:extLst>
          </p:cNvPr>
          <p:cNvSpPr/>
          <p:nvPr/>
        </p:nvSpPr>
        <p:spPr>
          <a:xfrm>
            <a:off x="-2" y="4914685"/>
            <a:ext cx="12190413" cy="19433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1,1 Milliarden Nutzer*innen </a:t>
            </a:r>
            <a:r>
              <a:rPr kumimoji="0" lang="de-DE" sz="3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verwenden Instagram mit</a:t>
            </a: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b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br>
            <a:r>
              <a:rPr kumimoji="0" lang="de-DE"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durchschnittlich 150 Followern.</a:t>
            </a:r>
            <a:endParaRPr kumimoji="0" lang="en-GB" sz="36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11" name="Picture 2" descr="Whatsapp, Icon, Kommunikation, Soziale, Sms, Nachricht">
            <a:extLst>
              <a:ext uri="{FF2B5EF4-FFF2-40B4-BE49-F238E27FC236}">
                <a16:creationId xmlns:a16="http://schemas.microsoft.com/office/drawing/2014/main" id="{ED400F0F-A2B1-4221-ABBE-FA364682566D}"/>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298347"/>
            <a:ext cx="12190413" cy="3657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stagram, Social Media, Symbol, Kommunikation, Icon">
            <a:extLst>
              <a:ext uri="{FF2B5EF4-FFF2-40B4-BE49-F238E27FC236}">
                <a16:creationId xmlns:a16="http://schemas.microsoft.com/office/drawing/2014/main" id="{3722DF5B-DA90-4985-836B-24A815165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0319"/>
            <a:ext cx="12190413" cy="389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43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Regen enthält.&#10;&#10;Automatisch generierte Beschreibung">
            <a:extLst>
              <a:ext uri="{FF2B5EF4-FFF2-40B4-BE49-F238E27FC236}">
                <a16:creationId xmlns:a16="http://schemas.microsoft.com/office/drawing/2014/main" id="{D1E1BCA8-6A6B-484A-87C3-950B4196AE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58" r="21739"/>
          <a:stretch/>
        </p:blipFill>
        <p:spPr>
          <a:xfrm>
            <a:off x="20" y="10"/>
            <a:ext cx="12190392" cy="6857990"/>
          </a:xfrm>
          <a:prstGeom prst="rect">
            <a:avLst/>
          </a:prstGeom>
        </p:spPr>
      </p:pic>
      <p:sp>
        <p:nvSpPr>
          <p:cNvPr id="8" name="Textfeld 7">
            <a:extLst>
              <a:ext uri="{FF2B5EF4-FFF2-40B4-BE49-F238E27FC236}">
                <a16:creationId xmlns:a16="http://schemas.microsoft.com/office/drawing/2014/main" id="{3D08EAA1-A857-4BB6-A655-8D29F5B1E392}"/>
              </a:ext>
            </a:extLst>
          </p:cNvPr>
          <p:cNvSpPr txBox="1"/>
          <p:nvPr/>
        </p:nvSpPr>
        <p:spPr>
          <a:xfrm>
            <a:off x="20" y="411843"/>
            <a:ext cx="12190412" cy="769441"/>
          </a:xfrm>
          <a:prstGeom prst="rect">
            <a:avLst/>
          </a:prstGeom>
          <a:solidFill>
            <a:schemeClr val="bg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FFFFFF"/>
                </a:solidFill>
                <a:effectLst/>
                <a:uLnTx/>
                <a:uFillTx/>
                <a:ea typeface="+mn-ea"/>
                <a:cs typeface="+mn-cs"/>
              </a:rPr>
              <a:t>   Täglich werden weltweit… </a:t>
            </a:r>
          </a:p>
        </p:txBody>
      </p:sp>
      <p:sp>
        <p:nvSpPr>
          <p:cNvPr id="10" name="Rectangle: Rounded Corners 1">
            <a:extLst>
              <a:ext uri="{FF2B5EF4-FFF2-40B4-BE49-F238E27FC236}">
                <a16:creationId xmlns:a16="http://schemas.microsoft.com/office/drawing/2014/main" id="{6912A443-05EB-4006-92DD-F3BEDE39FBBC}"/>
              </a:ext>
            </a:extLst>
          </p:cNvPr>
          <p:cNvSpPr/>
          <p:nvPr/>
        </p:nvSpPr>
        <p:spPr>
          <a:xfrm>
            <a:off x="1297529" y="1496531"/>
            <a:ext cx="2866610" cy="5046222"/>
          </a:xfrm>
          <a:prstGeom prst="roundRect">
            <a:avLst>
              <a:gd name="adj" fmla="val 10059"/>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 name="Rectangle: Rounded Corners 2">
            <a:extLst>
              <a:ext uri="{FF2B5EF4-FFF2-40B4-BE49-F238E27FC236}">
                <a16:creationId xmlns:a16="http://schemas.microsoft.com/office/drawing/2014/main" id="{C9A033F1-3F88-4208-8F51-E7343AD79C07}"/>
              </a:ext>
            </a:extLst>
          </p:cNvPr>
          <p:cNvSpPr/>
          <p:nvPr/>
        </p:nvSpPr>
        <p:spPr>
          <a:xfrm>
            <a:off x="4663762" y="1496531"/>
            <a:ext cx="2866610" cy="5046222"/>
          </a:xfrm>
          <a:prstGeom prst="roundRect">
            <a:avLst>
              <a:gd name="adj" fmla="val 10059"/>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2" name="Rectangle: Rounded Corners 3">
            <a:extLst>
              <a:ext uri="{FF2B5EF4-FFF2-40B4-BE49-F238E27FC236}">
                <a16:creationId xmlns:a16="http://schemas.microsoft.com/office/drawing/2014/main" id="{CFCA864D-EB53-4B4C-8639-68C79DABCA54}"/>
              </a:ext>
            </a:extLst>
          </p:cNvPr>
          <p:cNvSpPr/>
          <p:nvPr/>
        </p:nvSpPr>
        <p:spPr>
          <a:xfrm>
            <a:off x="8029991" y="1496531"/>
            <a:ext cx="2866610" cy="5046222"/>
          </a:xfrm>
          <a:prstGeom prst="roundRect">
            <a:avLst>
              <a:gd name="adj" fmla="val 10059"/>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3" name="Rectangle 4">
            <a:extLst>
              <a:ext uri="{FF2B5EF4-FFF2-40B4-BE49-F238E27FC236}">
                <a16:creationId xmlns:a16="http://schemas.microsoft.com/office/drawing/2014/main" id="{EEC01972-BCAA-4640-A331-7E2802053213}"/>
              </a:ext>
            </a:extLst>
          </p:cNvPr>
          <p:cNvSpPr/>
          <p:nvPr/>
        </p:nvSpPr>
        <p:spPr>
          <a:xfrm>
            <a:off x="1297529" y="1951128"/>
            <a:ext cx="2866610" cy="41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4" name="TextBox 5">
            <a:extLst>
              <a:ext uri="{FF2B5EF4-FFF2-40B4-BE49-F238E27FC236}">
                <a16:creationId xmlns:a16="http://schemas.microsoft.com/office/drawing/2014/main" id="{5748B08A-D29F-4CF0-BD7D-CEBD9DAC1DED}"/>
              </a:ext>
            </a:extLst>
          </p:cNvPr>
          <p:cNvSpPr txBox="1"/>
          <p:nvPr/>
        </p:nvSpPr>
        <p:spPr>
          <a:xfrm>
            <a:off x="4988437" y="2788960"/>
            <a:ext cx="2217256" cy="47705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SERVICES</a:t>
            </a:r>
          </a:p>
        </p:txBody>
      </p:sp>
      <p:sp>
        <p:nvSpPr>
          <p:cNvPr id="15" name="Rectangle 9">
            <a:extLst>
              <a:ext uri="{FF2B5EF4-FFF2-40B4-BE49-F238E27FC236}">
                <a16:creationId xmlns:a16="http://schemas.microsoft.com/office/drawing/2014/main" id="{21618596-A51F-4E0E-8BCA-C8C82EA89458}"/>
              </a:ext>
            </a:extLst>
          </p:cNvPr>
          <p:cNvSpPr/>
          <p:nvPr/>
        </p:nvSpPr>
        <p:spPr>
          <a:xfrm>
            <a:off x="4663757" y="1951129"/>
            <a:ext cx="2866610" cy="41205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6" name="Rectangle 10">
            <a:extLst>
              <a:ext uri="{FF2B5EF4-FFF2-40B4-BE49-F238E27FC236}">
                <a16:creationId xmlns:a16="http://schemas.microsoft.com/office/drawing/2014/main" id="{4D9612AF-68E9-4F16-ABEA-CC9A0C5BF92B}"/>
              </a:ext>
            </a:extLst>
          </p:cNvPr>
          <p:cNvSpPr/>
          <p:nvPr/>
        </p:nvSpPr>
        <p:spPr>
          <a:xfrm>
            <a:off x="8029988" y="1951129"/>
            <a:ext cx="2866610" cy="41205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7" name="TextBox 13">
            <a:extLst>
              <a:ext uri="{FF2B5EF4-FFF2-40B4-BE49-F238E27FC236}">
                <a16:creationId xmlns:a16="http://schemas.microsoft.com/office/drawing/2014/main" id="{01D1DAB8-B16C-43B6-8F34-6AA12421D2C3}"/>
              </a:ext>
            </a:extLst>
          </p:cNvPr>
          <p:cNvSpPr txBox="1"/>
          <p:nvPr/>
        </p:nvSpPr>
        <p:spPr>
          <a:xfrm>
            <a:off x="1297529" y="2390691"/>
            <a:ext cx="2866609" cy="332398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140 Mio.</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Stunden</a:t>
            </a:r>
            <a:endPar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Filme</a:t>
            </a:r>
            <a:r>
              <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en-US" sz="3500" b="0"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gestreamt</a:t>
            </a:r>
            <a:endParaRPr kumimoji="0" lang="en-GB"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8" name="TextBox 14">
            <a:extLst>
              <a:ext uri="{FF2B5EF4-FFF2-40B4-BE49-F238E27FC236}">
                <a16:creationId xmlns:a16="http://schemas.microsoft.com/office/drawing/2014/main" id="{410D81B5-B807-47EC-B038-00D21F722819}"/>
              </a:ext>
            </a:extLst>
          </p:cNvPr>
          <p:cNvSpPr txBox="1"/>
          <p:nvPr/>
        </p:nvSpPr>
        <p:spPr>
          <a:xfrm>
            <a:off x="4652201" y="2395427"/>
            <a:ext cx="2866609" cy="332398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56 Mio.</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Stunden</a:t>
            </a:r>
            <a:endPar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Musik</a:t>
            </a: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gestreamt</a:t>
            </a:r>
            <a:endParaRPr kumimoji="0" lang="en-GB"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9" name="TextBox 15">
            <a:extLst>
              <a:ext uri="{FF2B5EF4-FFF2-40B4-BE49-F238E27FC236}">
                <a16:creationId xmlns:a16="http://schemas.microsoft.com/office/drawing/2014/main" id="{1631710E-91C7-4A3A-A019-20E4B8D267BF}"/>
              </a:ext>
            </a:extLst>
          </p:cNvPr>
          <p:cNvSpPr txBox="1"/>
          <p:nvPr/>
        </p:nvSpPr>
        <p:spPr>
          <a:xfrm>
            <a:off x="8006872" y="2395427"/>
            <a:ext cx="2866609" cy="332398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3,9 Mio. </a:t>
            </a:r>
            <a:r>
              <a:rPr kumimoji="0" lang="en-US" sz="35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Stunden</a:t>
            </a:r>
            <a:endParaRPr kumimoji="0" lang="en-US" sz="35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Fortnight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gespielt</a:t>
            </a:r>
            <a:endParaRPr kumimoji="0" lang="en-GB" sz="35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7" name="Grafik 6" descr="Lautstärke">
            <a:extLst>
              <a:ext uri="{FF2B5EF4-FFF2-40B4-BE49-F238E27FC236}">
                <a16:creationId xmlns:a16="http://schemas.microsoft.com/office/drawing/2014/main" id="{62C18019-0492-491B-B67B-5A887D05DE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9119" y="3478499"/>
            <a:ext cx="1164442" cy="1164442"/>
          </a:xfrm>
          <a:prstGeom prst="rect">
            <a:avLst/>
          </a:prstGeom>
        </p:spPr>
      </p:pic>
      <p:pic>
        <p:nvPicPr>
          <p:cNvPr id="21" name="Grafik 20" descr="Präsentation mit Medien">
            <a:extLst>
              <a:ext uri="{FF2B5EF4-FFF2-40B4-BE49-F238E27FC236}">
                <a16:creationId xmlns:a16="http://schemas.microsoft.com/office/drawing/2014/main" id="{B593757B-C47A-473D-98B6-C9B35BE5F2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8612" y="3478499"/>
            <a:ext cx="1164442" cy="1164442"/>
          </a:xfrm>
          <a:prstGeom prst="rect">
            <a:avLst/>
          </a:prstGeom>
        </p:spPr>
      </p:pic>
      <p:pic>
        <p:nvPicPr>
          <p:cNvPr id="23" name="Grafik 22" descr="Gamecontroller">
            <a:extLst>
              <a:ext uri="{FF2B5EF4-FFF2-40B4-BE49-F238E27FC236}">
                <a16:creationId xmlns:a16="http://schemas.microsoft.com/office/drawing/2014/main" id="{F362993F-73D7-4CB3-8BBE-97AC987817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7955" y="3478499"/>
            <a:ext cx="1164442" cy="1164442"/>
          </a:xfrm>
          <a:prstGeom prst="rect">
            <a:avLst/>
          </a:prstGeom>
        </p:spPr>
      </p:pic>
    </p:spTree>
    <p:extLst>
      <p:ext uri="{BB962C8B-B14F-4D97-AF65-F5344CB8AC3E}">
        <p14:creationId xmlns:p14="http://schemas.microsoft.com/office/powerpoint/2010/main" val="3480826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lektronik, Schaltkreis enthält.&#10;&#10;Automatisch generierte Beschreibung">
            <a:extLst>
              <a:ext uri="{FF2B5EF4-FFF2-40B4-BE49-F238E27FC236}">
                <a16:creationId xmlns:a16="http://schemas.microsoft.com/office/drawing/2014/main" id="{3C9BEC5C-B6C3-4052-82EC-CA1FD90E0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931"/>
            <a:ext cx="12190413" cy="4063979"/>
          </a:xfrm>
          <a:prstGeom prst="rect">
            <a:avLst/>
          </a:prstGeom>
        </p:spPr>
      </p:pic>
      <p:sp>
        <p:nvSpPr>
          <p:cNvPr id="12" name="TextBox 28">
            <a:extLst>
              <a:ext uri="{FF2B5EF4-FFF2-40B4-BE49-F238E27FC236}">
                <a16:creationId xmlns:a16="http://schemas.microsoft.com/office/drawing/2014/main" id="{379D38C2-0943-467B-920F-316E749B3904}"/>
              </a:ext>
            </a:extLst>
          </p:cNvPr>
          <p:cNvSpPr txBox="1"/>
          <p:nvPr/>
        </p:nvSpPr>
        <p:spPr>
          <a:xfrm>
            <a:off x="0" y="4706936"/>
            <a:ext cx="12190413" cy="1107996"/>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Digitalisierung</a:t>
            </a:r>
            <a:r>
              <a:rPr kumimoji="0" lang="en-US" sz="6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 Did you know?</a:t>
            </a:r>
            <a:endParaRPr kumimoji="0" lang="en-GB" sz="6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4" name="Rechteck 3">
            <a:extLst>
              <a:ext uri="{FF2B5EF4-FFF2-40B4-BE49-F238E27FC236}">
                <a16:creationId xmlns:a16="http://schemas.microsoft.com/office/drawing/2014/main" id="{0D79635C-AFA2-42F1-8091-66C0477E95F9}"/>
              </a:ext>
            </a:extLst>
          </p:cNvPr>
          <p:cNvSpPr/>
          <p:nvPr/>
        </p:nvSpPr>
        <p:spPr>
          <a:xfrm>
            <a:off x="251517" y="6236959"/>
            <a:ext cx="11938896"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nach der Idee von: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https://www.youtube.com/watch?v=TwtS6Jy3ll8</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 Katy Scott - This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is</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an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updated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remix</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of the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Did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You</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Know</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(Shift Happens),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video</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created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by Karl Fisch, Scott McLeod and Jeff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Brenman</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in 2008.,</a:t>
            </a:r>
            <a:endParaRPr kumimoji="0" lang="de-DE" sz="1000" b="0" i="0"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https://youtu.be/bTM06NZOyDQ</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rPr>
              <a:t> | </a:t>
            </a:r>
            <a:r>
              <a:rPr kumimoji="0" lang="de-DE" sz="1000" b="0" i="1" u="none"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mesjms</a:t>
            </a: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https://youtu.be/u06BXgWbGvA</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rPr>
              <a:t> |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Free Working Tricks</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Zahlwerte über offizielle Statistik-Datenbanken geprüft</a:t>
            </a:r>
            <a:endParaRPr kumimoji="0" lang="de-DE" sz="1000" b="0" i="0"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43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07" y="-253670"/>
            <a:ext cx="1827400"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524" y="422146"/>
            <a:ext cx="645284"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2174" y="655140"/>
            <a:ext cx="68738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5424" y="0"/>
            <a:ext cx="283498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5305" y="6115501"/>
            <a:ext cx="1494318"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pic>
        <p:nvPicPr>
          <p:cNvPr id="19458" name="Picture 2" descr="Kartographie, Kontinente, Erde, Geographie, Globus">
            <a:extLst>
              <a:ext uri="{FF2B5EF4-FFF2-40B4-BE49-F238E27FC236}">
                <a16:creationId xmlns:a16="http://schemas.microsoft.com/office/drawing/2014/main" id="{1F0FE2F1-9687-488B-AC21-FB8B126BF64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214166" y="707954"/>
            <a:ext cx="994832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3089" y="6453143"/>
            <a:ext cx="81479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 name="Textfeld 3">
            <a:extLst>
              <a:ext uri="{FF2B5EF4-FFF2-40B4-BE49-F238E27FC236}">
                <a16:creationId xmlns:a16="http://schemas.microsoft.com/office/drawing/2014/main" id="{CAD0EE68-2BE3-4197-B9D1-6C3AD135FF6D}"/>
              </a:ext>
            </a:extLst>
          </p:cNvPr>
          <p:cNvSpPr txBox="1"/>
          <p:nvPr/>
        </p:nvSpPr>
        <p:spPr>
          <a:xfrm>
            <a:off x="1781481" y="817505"/>
            <a:ext cx="10735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282F39"/>
                </a:solidFill>
                <a:effectLst/>
                <a:uLnTx/>
                <a:uFillTx/>
                <a:ea typeface="+mn-ea"/>
                <a:cs typeface="+mn-cs"/>
              </a:rPr>
              <a:t>Wir leben in einer Welt der…</a:t>
            </a:r>
          </a:p>
        </p:txBody>
      </p:sp>
      <p:grpSp>
        <p:nvGrpSpPr>
          <p:cNvPr id="33" name="Group 32">
            <a:extLst>
              <a:ext uri="{FF2B5EF4-FFF2-40B4-BE49-F238E27FC236}">
                <a16:creationId xmlns:a16="http://schemas.microsoft.com/office/drawing/2014/main" id="{D5BCBE75-52F9-41B9-8812-B0740ACE3CEE}"/>
              </a:ext>
            </a:extLst>
          </p:cNvPr>
          <p:cNvGrpSpPr/>
          <p:nvPr/>
        </p:nvGrpSpPr>
        <p:grpSpPr>
          <a:xfrm>
            <a:off x="3111948" y="1856879"/>
            <a:ext cx="6072987" cy="1315409"/>
            <a:chOff x="4132262" y="1075488"/>
            <a:chExt cx="7691438" cy="2353512"/>
          </a:xfrm>
        </p:grpSpPr>
        <p:sp>
          <p:nvSpPr>
            <p:cNvPr id="34" name="Freeform 5">
              <a:extLst>
                <a:ext uri="{FF2B5EF4-FFF2-40B4-BE49-F238E27FC236}">
                  <a16:creationId xmlns:a16="http://schemas.microsoft.com/office/drawing/2014/main" id="{BD6C0D53-DC5D-4045-AFF6-8C286E2CB56D}"/>
                </a:ext>
              </a:extLst>
            </p:cNvPr>
            <p:cNvSpPr>
              <a:spLocks/>
            </p:cNvSpPr>
            <p:nvPr/>
          </p:nvSpPr>
          <p:spPr bwMode="auto">
            <a:xfrm>
              <a:off x="4132262" y="1075488"/>
              <a:ext cx="7691438" cy="1803042"/>
            </a:xfrm>
            <a:custGeom>
              <a:avLst/>
              <a:gdLst>
                <a:gd name="T0" fmla="*/ 38 w 2922"/>
                <a:gd name="T1" fmla="*/ 1962 h 1962"/>
                <a:gd name="T2" fmla="*/ 0 w 2922"/>
                <a:gd name="T3" fmla="*/ 414 h 1962"/>
                <a:gd name="T4" fmla="*/ 2922 w 2922"/>
                <a:gd name="T5" fmla="*/ 0 h 1962"/>
                <a:gd name="T6" fmla="*/ 2874 w 2922"/>
                <a:gd name="T7" fmla="*/ 1962 h 1962"/>
                <a:gd name="T8" fmla="*/ 38 w 2922"/>
                <a:gd name="T9" fmla="*/ 1962 h 1962"/>
              </a:gdLst>
              <a:ahLst/>
              <a:cxnLst>
                <a:cxn ang="0">
                  <a:pos x="T0" y="T1"/>
                </a:cxn>
                <a:cxn ang="0">
                  <a:pos x="T2" y="T3"/>
                </a:cxn>
                <a:cxn ang="0">
                  <a:pos x="T4" y="T5"/>
                </a:cxn>
                <a:cxn ang="0">
                  <a:pos x="T6" y="T7"/>
                </a:cxn>
                <a:cxn ang="0">
                  <a:pos x="T8" y="T9"/>
                </a:cxn>
              </a:cxnLst>
              <a:rect l="0" t="0" r="r" b="b"/>
              <a:pathLst>
                <a:path w="2922" h="1962">
                  <a:moveTo>
                    <a:pt x="38" y="1962"/>
                  </a:moveTo>
                  <a:lnTo>
                    <a:pt x="0" y="414"/>
                  </a:lnTo>
                  <a:lnTo>
                    <a:pt x="2922" y="0"/>
                  </a:lnTo>
                  <a:lnTo>
                    <a:pt x="2874" y="1962"/>
                  </a:lnTo>
                  <a:lnTo>
                    <a:pt x="38" y="1962"/>
                  </a:lnTo>
                  <a:close/>
                </a:path>
              </a:pathLst>
            </a:custGeom>
            <a:solidFill>
              <a:schemeClr val="accent4"/>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sp>
          <p:nvSpPr>
            <p:cNvPr id="35" name="Freeform 6">
              <a:extLst>
                <a:ext uri="{FF2B5EF4-FFF2-40B4-BE49-F238E27FC236}">
                  <a16:creationId xmlns:a16="http://schemas.microsoft.com/office/drawing/2014/main" id="{CFAEADE5-3FD2-4BAB-ACF4-F45D49EF66E5}"/>
                </a:ext>
              </a:extLst>
            </p:cNvPr>
            <p:cNvSpPr>
              <a:spLocks/>
            </p:cNvSpPr>
            <p:nvPr/>
          </p:nvSpPr>
          <p:spPr bwMode="auto">
            <a:xfrm>
              <a:off x="4214450" y="2878530"/>
              <a:ext cx="1256614" cy="550470"/>
            </a:xfrm>
            <a:custGeom>
              <a:avLst/>
              <a:gdLst>
                <a:gd name="T0" fmla="*/ 535 w 581"/>
                <a:gd name="T1" fmla="*/ 599 h 599"/>
                <a:gd name="T2" fmla="*/ 581 w 581"/>
                <a:gd name="T3" fmla="*/ 0 h 599"/>
                <a:gd name="T4" fmla="*/ 0 w 581"/>
                <a:gd name="T5" fmla="*/ 0 h 599"/>
                <a:gd name="T6" fmla="*/ 535 w 581"/>
                <a:gd name="T7" fmla="*/ 599 h 599"/>
              </a:gdLst>
              <a:ahLst/>
              <a:cxnLst>
                <a:cxn ang="0">
                  <a:pos x="T0" y="T1"/>
                </a:cxn>
                <a:cxn ang="0">
                  <a:pos x="T2" y="T3"/>
                </a:cxn>
                <a:cxn ang="0">
                  <a:pos x="T4" y="T5"/>
                </a:cxn>
                <a:cxn ang="0">
                  <a:pos x="T6" y="T7"/>
                </a:cxn>
              </a:cxnLst>
              <a:rect l="0" t="0" r="r" b="b"/>
              <a:pathLst>
                <a:path w="581" h="599">
                  <a:moveTo>
                    <a:pt x="535" y="599"/>
                  </a:moveTo>
                  <a:lnTo>
                    <a:pt x="581" y="0"/>
                  </a:lnTo>
                  <a:lnTo>
                    <a:pt x="0" y="0"/>
                  </a:lnTo>
                  <a:lnTo>
                    <a:pt x="535" y="599"/>
                  </a:lnTo>
                  <a:close/>
                </a:path>
              </a:pathLst>
            </a:custGeom>
            <a:solidFill>
              <a:schemeClr val="accent4">
                <a:lumMod val="50000"/>
              </a:schemeClr>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grpSp>
      <p:pic>
        <p:nvPicPr>
          <p:cNvPr id="60" name="Grafik 59">
            <a:extLst>
              <a:ext uri="{FF2B5EF4-FFF2-40B4-BE49-F238E27FC236}">
                <a16:creationId xmlns:a16="http://schemas.microsoft.com/office/drawing/2014/main" id="{490DABD6-11DB-4D74-BF55-9AB816A2A2AC}"/>
              </a:ext>
            </a:extLst>
          </p:cNvPr>
          <p:cNvPicPr>
            <a:picLocks noChangeAspect="1"/>
          </p:cNvPicPr>
          <p:nvPr/>
        </p:nvPicPr>
        <p:blipFill>
          <a:blip r:embed="rId3">
            <a:grayscl/>
          </a:blip>
          <a:stretch>
            <a:fillRect/>
          </a:stretch>
        </p:blipFill>
        <p:spPr>
          <a:xfrm>
            <a:off x="3106456" y="1934936"/>
            <a:ext cx="6072142" cy="1316850"/>
          </a:xfrm>
          <a:prstGeom prst="rect">
            <a:avLst/>
          </a:prstGeom>
        </p:spPr>
      </p:pic>
      <p:grpSp>
        <p:nvGrpSpPr>
          <p:cNvPr id="36" name="Group 35">
            <a:extLst>
              <a:ext uri="{FF2B5EF4-FFF2-40B4-BE49-F238E27FC236}">
                <a16:creationId xmlns:a16="http://schemas.microsoft.com/office/drawing/2014/main" id="{D0B0DE62-77E8-43B4-BF3B-527C29DB341C}"/>
              </a:ext>
            </a:extLst>
          </p:cNvPr>
          <p:cNvGrpSpPr/>
          <p:nvPr/>
        </p:nvGrpSpPr>
        <p:grpSpPr>
          <a:xfrm>
            <a:off x="3165184" y="2931128"/>
            <a:ext cx="6072987" cy="1315409"/>
            <a:chOff x="4132262" y="1075488"/>
            <a:chExt cx="7691438" cy="2353512"/>
          </a:xfrm>
        </p:grpSpPr>
        <p:sp>
          <p:nvSpPr>
            <p:cNvPr id="37" name="Freeform 5">
              <a:extLst>
                <a:ext uri="{FF2B5EF4-FFF2-40B4-BE49-F238E27FC236}">
                  <a16:creationId xmlns:a16="http://schemas.microsoft.com/office/drawing/2014/main" id="{AE6C1691-6B5F-401E-B1CB-A34EB13B49E9}"/>
                </a:ext>
              </a:extLst>
            </p:cNvPr>
            <p:cNvSpPr>
              <a:spLocks/>
            </p:cNvSpPr>
            <p:nvPr/>
          </p:nvSpPr>
          <p:spPr bwMode="auto">
            <a:xfrm>
              <a:off x="4132262" y="1075488"/>
              <a:ext cx="7691438" cy="1803042"/>
            </a:xfrm>
            <a:custGeom>
              <a:avLst/>
              <a:gdLst>
                <a:gd name="T0" fmla="*/ 38 w 2922"/>
                <a:gd name="T1" fmla="*/ 1962 h 1962"/>
                <a:gd name="T2" fmla="*/ 0 w 2922"/>
                <a:gd name="T3" fmla="*/ 414 h 1962"/>
                <a:gd name="T4" fmla="*/ 2922 w 2922"/>
                <a:gd name="T5" fmla="*/ 0 h 1962"/>
                <a:gd name="T6" fmla="*/ 2874 w 2922"/>
                <a:gd name="T7" fmla="*/ 1962 h 1962"/>
                <a:gd name="T8" fmla="*/ 38 w 2922"/>
                <a:gd name="T9" fmla="*/ 1962 h 1962"/>
              </a:gdLst>
              <a:ahLst/>
              <a:cxnLst>
                <a:cxn ang="0">
                  <a:pos x="T0" y="T1"/>
                </a:cxn>
                <a:cxn ang="0">
                  <a:pos x="T2" y="T3"/>
                </a:cxn>
                <a:cxn ang="0">
                  <a:pos x="T4" y="T5"/>
                </a:cxn>
                <a:cxn ang="0">
                  <a:pos x="T6" y="T7"/>
                </a:cxn>
                <a:cxn ang="0">
                  <a:pos x="T8" y="T9"/>
                </a:cxn>
              </a:cxnLst>
              <a:rect l="0" t="0" r="r" b="b"/>
              <a:pathLst>
                <a:path w="2922" h="1962">
                  <a:moveTo>
                    <a:pt x="38" y="1962"/>
                  </a:moveTo>
                  <a:lnTo>
                    <a:pt x="0" y="414"/>
                  </a:lnTo>
                  <a:lnTo>
                    <a:pt x="2922" y="0"/>
                  </a:lnTo>
                  <a:lnTo>
                    <a:pt x="2874" y="1962"/>
                  </a:lnTo>
                  <a:lnTo>
                    <a:pt x="38" y="1962"/>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sp>
          <p:nvSpPr>
            <p:cNvPr id="38" name="Freeform 6">
              <a:extLst>
                <a:ext uri="{FF2B5EF4-FFF2-40B4-BE49-F238E27FC236}">
                  <a16:creationId xmlns:a16="http://schemas.microsoft.com/office/drawing/2014/main" id="{E5BD4C99-1BAF-47A2-8E78-8F54C64D247F}"/>
                </a:ext>
              </a:extLst>
            </p:cNvPr>
            <p:cNvSpPr>
              <a:spLocks/>
            </p:cNvSpPr>
            <p:nvPr/>
          </p:nvSpPr>
          <p:spPr bwMode="auto">
            <a:xfrm>
              <a:off x="4214450" y="2878530"/>
              <a:ext cx="1256614" cy="550470"/>
            </a:xfrm>
            <a:custGeom>
              <a:avLst/>
              <a:gdLst>
                <a:gd name="T0" fmla="*/ 535 w 581"/>
                <a:gd name="T1" fmla="*/ 599 h 599"/>
                <a:gd name="T2" fmla="*/ 581 w 581"/>
                <a:gd name="T3" fmla="*/ 0 h 599"/>
                <a:gd name="T4" fmla="*/ 0 w 581"/>
                <a:gd name="T5" fmla="*/ 0 h 599"/>
                <a:gd name="T6" fmla="*/ 535 w 581"/>
                <a:gd name="T7" fmla="*/ 599 h 599"/>
              </a:gdLst>
              <a:ahLst/>
              <a:cxnLst>
                <a:cxn ang="0">
                  <a:pos x="T0" y="T1"/>
                </a:cxn>
                <a:cxn ang="0">
                  <a:pos x="T2" y="T3"/>
                </a:cxn>
                <a:cxn ang="0">
                  <a:pos x="T4" y="T5"/>
                </a:cxn>
                <a:cxn ang="0">
                  <a:pos x="T6" y="T7"/>
                </a:cxn>
              </a:cxnLst>
              <a:rect l="0" t="0" r="r" b="b"/>
              <a:pathLst>
                <a:path w="581" h="599">
                  <a:moveTo>
                    <a:pt x="535" y="599"/>
                  </a:moveTo>
                  <a:lnTo>
                    <a:pt x="581" y="0"/>
                  </a:lnTo>
                  <a:lnTo>
                    <a:pt x="0" y="0"/>
                  </a:lnTo>
                  <a:lnTo>
                    <a:pt x="535" y="599"/>
                  </a:lnTo>
                  <a:close/>
                </a:path>
              </a:pathLst>
            </a:custGeom>
            <a:solidFill>
              <a:schemeClr val="accent2">
                <a:lumMod val="50000"/>
              </a:schemeClr>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grpSp>
      <p:sp>
        <p:nvSpPr>
          <p:cNvPr id="48" name="TextBox 58">
            <a:extLst>
              <a:ext uri="{FF2B5EF4-FFF2-40B4-BE49-F238E27FC236}">
                <a16:creationId xmlns:a16="http://schemas.microsoft.com/office/drawing/2014/main" id="{81FC5E42-D9AA-4353-8E79-F2B15D200F5E}"/>
              </a:ext>
            </a:extLst>
          </p:cNvPr>
          <p:cNvSpPr txBox="1"/>
          <p:nvPr/>
        </p:nvSpPr>
        <p:spPr>
          <a:xfrm rot="21436765">
            <a:off x="4058347" y="2126798"/>
            <a:ext cx="4102080" cy="55399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der </a:t>
            </a:r>
            <a:r>
              <a:rPr kumimoji="0" lang="en-GB" sz="3000" b="1" i="0" u="none" strike="sng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Agrarwirtschaft</a:t>
            </a:r>
            <a:endPar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6" name="Grafik 5">
            <a:extLst>
              <a:ext uri="{FF2B5EF4-FFF2-40B4-BE49-F238E27FC236}">
                <a16:creationId xmlns:a16="http://schemas.microsoft.com/office/drawing/2014/main" id="{FB9E7B6F-A3A7-4779-8F8C-EDC60F55961F}"/>
              </a:ext>
            </a:extLst>
          </p:cNvPr>
          <p:cNvPicPr>
            <a:picLocks noChangeAspect="1"/>
          </p:cNvPicPr>
          <p:nvPr/>
        </p:nvPicPr>
        <p:blipFill>
          <a:blip r:embed="rId3">
            <a:grayscl/>
          </a:blip>
          <a:stretch>
            <a:fillRect/>
          </a:stretch>
        </p:blipFill>
        <p:spPr>
          <a:xfrm>
            <a:off x="3165184" y="3014852"/>
            <a:ext cx="6072142" cy="1316850"/>
          </a:xfrm>
          <a:prstGeom prst="rect">
            <a:avLst/>
          </a:prstGeom>
        </p:spPr>
      </p:pic>
      <p:sp>
        <p:nvSpPr>
          <p:cNvPr id="49" name="TextBox 59">
            <a:extLst>
              <a:ext uri="{FF2B5EF4-FFF2-40B4-BE49-F238E27FC236}">
                <a16:creationId xmlns:a16="http://schemas.microsoft.com/office/drawing/2014/main" id="{1E18374B-BC5C-4655-845A-3BC43A56B3EB}"/>
              </a:ext>
            </a:extLst>
          </p:cNvPr>
          <p:cNvSpPr txBox="1"/>
          <p:nvPr/>
        </p:nvSpPr>
        <p:spPr>
          <a:xfrm rot="21436765">
            <a:off x="4058209" y="3220971"/>
            <a:ext cx="4348979" cy="55399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der </a:t>
            </a:r>
            <a:r>
              <a:rPr kumimoji="0" lang="en-GB" sz="3000" b="1" i="0" u="none" strike="sng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Industrialisierung</a:t>
            </a:r>
            <a:endPar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grpSp>
        <p:nvGrpSpPr>
          <p:cNvPr id="51" name="Group 32">
            <a:extLst>
              <a:ext uri="{FF2B5EF4-FFF2-40B4-BE49-F238E27FC236}">
                <a16:creationId xmlns:a16="http://schemas.microsoft.com/office/drawing/2014/main" id="{892DBB01-8E1E-4E73-BEC9-9016075EA6A7}"/>
              </a:ext>
            </a:extLst>
          </p:cNvPr>
          <p:cNvGrpSpPr/>
          <p:nvPr/>
        </p:nvGrpSpPr>
        <p:grpSpPr>
          <a:xfrm>
            <a:off x="3177064" y="4011044"/>
            <a:ext cx="6072987" cy="1315409"/>
            <a:chOff x="4132262" y="1075488"/>
            <a:chExt cx="7691438" cy="2353512"/>
          </a:xfrm>
        </p:grpSpPr>
        <p:sp>
          <p:nvSpPr>
            <p:cNvPr id="52" name="Freeform 5">
              <a:extLst>
                <a:ext uri="{FF2B5EF4-FFF2-40B4-BE49-F238E27FC236}">
                  <a16:creationId xmlns:a16="http://schemas.microsoft.com/office/drawing/2014/main" id="{B8A417F0-41B9-464B-931C-996500E03153}"/>
                </a:ext>
              </a:extLst>
            </p:cNvPr>
            <p:cNvSpPr>
              <a:spLocks/>
            </p:cNvSpPr>
            <p:nvPr/>
          </p:nvSpPr>
          <p:spPr bwMode="auto">
            <a:xfrm>
              <a:off x="4132262" y="1075488"/>
              <a:ext cx="7691438" cy="1803042"/>
            </a:xfrm>
            <a:custGeom>
              <a:avLst/>
              <a:gdLst>
                <a:gd name="T0" fmla="*/ 38 w 2922"/>
                <a:gd name="T1" fmla="*/ 1962 h 1962"/>
                <a:gd name="T2" fmla="*/ 0 w 2922"/>
                <a:gd name="T3" fmla="*/ 414 h 1962"/>
                <a:gd name="T4" fmla="*/ 2922 w 2922"/>
                <a:gd name="T5" fmla="*/ 0 h 1962"/>
                <a:gd name="T6" fmla="*/ 2874 w 2922"/>
                <a:gd name="T7" fmla="*/ 1962 h 1962"/>
                <a:gd name="T8" fmla="*/ 38 w 2922"/>
                <a:gd name="T9" fmla="*/ 1962 h 1962"/>
              </a:gdLst>
              <a:ahLst/>
              <a:cxnLst>
                <a:cxn ang="0">
                  <a:pos x="T0" y="T1"/>
                </a:cxn>
                <a:cxn ang="0">
                  <a:pos x="T2" y="T3"/>
                </a:cxn>
                <a:cxn ang="0">
                  <a:pos x="T4" y="T5"/>
                </a:cxn>
                <a:cxn ang="0">
                  <a:pos x="T6" y="T7"/>
                </a:cxn>
                <a:cxn ang="0">
                  <a:pos x="T8" y="T9"/>
                </a:cxn>
              </a:cxnLst>
              <a:rect l="0" t="0" r="r" b="b"/>
              <a:pathLst>
                <a:path w="2922" h="1962">
                  <a:moveTo>
                    <a:pt x="38" y="1962"/>
                  </a:moveTo>
                  <a:lnTo>
                    <a:pt x="0" y="414"/>
                  </a:lnTo>
                  <a:lnTo>
                    <a:pt x="2922" y="0"/>
                  </a:lnTo>
                  <a:lnTo>
                    <a:pt x="2874" y="1962"/>
                  </a:lnTo>
                  <a:lnTo>
                    <a:pt x="38" y="1962"/>
                  </a:lnTo>
                  <a:close/>
                </a:path>
              </a:pathLst>
            </a:custGeom>
            <a:solidFill>
              <a:schemeClr val="accent4"/>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sp>
          <p:nvSpPr>
            <p:cNvPr id="53" name="Freeform 6">
              <a:extLst>
                <a:ext uri="{FF2B5EF4-FFF2-40B4-BE49-F238E27FC236}">
                  <a16:creationId xmlns:a16="http://schemas.microsoft.com/office/drawing/2014/main" id="{FC86D46E-6C74-4E8A-AC68-E9F9068918F4}"/>
                </a:ext>
              </a:extLst>
            </p:cNvPr>
            <p:cNvSpPr>
              <a:spLocks/>
            </p:cNvSpPr>
            <p:nvPr/>
          </p:nvSpPr>
          <p:spPr bwMode="auto">
            <a:xfrm>
              <a:off x="4214450" y="2878530"/>
              <a:ext cx="1256614" cy="550470"/>
            </a:xfrm>
            <a:custGeom>
              <a:avLst/>
              <a:gdLst>
                <a:gd name="T0" fmla="*/ 535 w 581"/>
                <a:gd name="T1" fmla="*/ 599 h 599"/>
                <a:gd name="T2" fmla="*/ 581 w 581"/>
                <a:gd name="T3" fmla="*/ 0 h 599"/>
                <a:gd name="T4" fmla="*/ 0 w 581"/>
                <a:gd name="T5" fmla="*/ 0 h 599"/>
                <a:gd name="T6" fmla="*/ 535 w 581"/>
                <a:gd name="T7" fmla="*/ 599 h 599"/>
              </a:gdLst>
              <a:ahLst/>
              <a:cxnLst>
                <a:cxn ang="0">
                  <a:pos x="T0" y="T1"/>
                </a:cxn>
                <a:cxn ang="0">
                  <a:pos x="T2" y="T3"/>
                </a:cxn>
                <a:cxn ang="0">
                  <a:pos x="T4" y="T5"/>
                </a:cxn>
                <a:cxn ang="0">
                  <a:pos x="T6" y="T7"/>
                </a:cxn>
              </a:cxnLst>
              <a:rect l="0" t="0" r="r" b="b"/>
              <a:pathLst>
                <a:path w="581" h="599">
                  <a:moveTo>
                    <a:pt x="535" y="599"/>
                  </a:moveTo>
                  <a:lnTo>
                    <a:pt x="581" y="0"/>
                  </a:lnTo>
                  <a:lnTo>
                    <a:pt x="0" y="0"/>
                  </a:lnTo>
                  <a:lnTo>
                    <a:pt x="535" y="599"/>
                  </a:lnTo>
                  <a:close/>
                </a:path>
              </a:pathLst>
            </a:custGeom>
            <a:solidFill>
              <a:schemeClr val="accent4">
                <a:lumMod val="50000"/>
              </a:schemeClr>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grpSp>
      <p:pic>
        <p:nvPicPr>
          <p:cNvPr id="61" name="Grafik 60">
            <a:extLst>
              <a:ext uri="{FF2B5EF4-FFF2-40B4-BE49-F238E27FC236}">
                <a16:creationId xmlns:a16="http://schemas.microsoft.com/office/drawing/2014/main" id="{6496D6FF-AC7D-44F3-B54C-F0646F50D7FC}"/>
              </a:ext>
            </a:extLst>
          </p:cNvPr>
          <p:cNvPicPr>
            <a:picLocks noChangeAspect="1"/>
          </p:cNvPicPr>
          <p:nvPr/>
        </p:nvPicPr>
        <p:blipFill>
          <a:blip r:embed="rId3">
            <a:grayscl/>
          </a:blip>
          <a:stretch>
            <a:fillRect/>
          </a:stretch>
        </p:blipFill>
        <p:spPr>
          <a:xfrm>
            <a:off x="3177859" y="4093116"/>
            <a:ext cx="6072142" cy="1316850"/>
          </a:xfrm>
          <a:prstGeom prst="rect">
            <a:avLst/>
          </a:prstGeom>
        </p:spPr>
      </p:pic>
      <p:grpSp>
        <p:nvGrpSpPr>
          <p:cNvPr id="54" name="Group 35">
            <a:extLst>
              <a:ext uri="{FF2B5EF4-FFF2-40B4-BE49-F238E27FC236}">
                <a16:creationId xmlns:a16="http://schemas.microsoft.com/office/drawing/2014/main" id="{93990DE4-2074-4803-B8AC-215901203F69}"/>
              </a:ext>
            </a:extLst>
          </p:cNvPr>
          <p:cNvGrpSpPr/>
          <p:nvPr/>
        </p:nvGrpSpPr>
        <p:grpSpPr>
          <a:xfrm>
            <a:off x="3230300" y="5085293"/>
            <a:ext cx="6072987" cy="1315409"/>
            <a:chOff x="4132262" y="1075488"/>
            <a:chExt cx="7691438" cy="2353512"/>
          </a:xfrm>
        </p:grpSpPr>
        <p:sp>
          <p:nvSpPr>
            <p:cNvPr id="55" name="Freeform 5">
              <a:extLst>
                <a:ext uri="{FF2B5EF4-FFF2-40B4-BE49-F238E27FC236}">
                  <a16:creationId xmlns:a16="http://schemas.microsoft.com/office/drawing/2014/main" id="{063E394F-F0EB-4717-BF83-6DB5AA656CA4}"/>
                </a:ext>
              </a:extLst>
            </p:cNvPr>
            <p:cNvSpPr>
              <a:spLocks/>
            </p:cNvSpPr>
            <p:nvPr/>
          </p:nvSpPr>
          <p:spPr bwMode="auto">
            <a:xfrm>
              <a:off x="4132262" y="1075488"/>
              <a:ext cx="7691438" cy="1803042"/>
            </a:xfrm>
            <a:custGeom>
              <a:avLst/>
              <a:gdLst>
                <a:gd name="T0" fmla="*/ 38 w 2922"/>
                <a:gd name="T1" fmla="*/ 1962 h 1962"/>
                <a:gd name="T2" fmla="*/ 0 w 2922"/>
                <a:gd name="T3" fmla="*/ 414 h 1962"/>
                <a:gd name="T4" fmla="*/ 2922 w 2922"/>
                <a:gd name="T5" fmla="*/ 0 h 1962"/>
                <a:gd name="T6" fmla="*/ 2874 w 2922"/>
                <a:gd name="T7" fmla="*/ 1962 h 1962"/>
                <a:gd name="T8" fmla="*/ 38 w 2922"/>
                <a:gd name="T9" fmla="*/ 1962 h 1962"/>
              </a:gdLst>
              <a:ahLst/>
              <a:cxnLst>
                <a:cxn ang="0">
                  <a:pos x="T0" y="T1"/>
                </a:cxn>
                <a:cxn ang="0">
                  <a:pos x="T2" y="T3"/>
                </a:cxn>
                <a:cxn ang="0">
                  <a:pos x="T4" y="T5"/>
                </a:cxn>
                <a:cxn ang="0">
                  <a:pos x="T6" y="T7"/>
                </a:cxn>
                <a:cxn ang="0">
                  <a:pos x="T8" y="T9"/>
                </a:cxn>
              </a:cxnLst>
              <a:rect l="0" t="0" r="r" b="b"/>
              <a:pathLst>
                <a:path w="2922" h="1962">
                  <a:moveTo>
                    <a:pt x="38" y="1962"/>
                  </a:moveTo>
                  <a:lnTo>
                    <a:pt x="0" y="414"/>
                  </a:lnTo>
                  <a:lnTo>
                    <a:pt x="2922" y="0"/>
                  </a:lnTo>
                  <a:lnTo>
                    <a:pt x="2874" y="1962"/>
                  </a:lnTo>
                  <a:lnTo>
                    <a:pt x="38" y="1962"/>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sp>
          <p:nvSpPr>
            <p:cNvPr id="56" name="Freeform 6">
              <a:extLst>
                <a:ext uri="{FF2B5EF4-FFF2-40B4-BE49-F238E27FC236}">
                  <a16:creationId xmlns:a16="http://schemas.microsoft.com/office/drawing/2014/main" id="{2E72EC86-A7CA-45A8-8D09-3DAF849E07F8}"/>
                </a:ext>
              </a:extLst>
            </p:cNvPr>
            <p:cNvSpPr>
              <a:spLocks/>
            </p:cNvSpPr>
            <p:nvPr/>
          </p:nvSpPr>
          <p:spPr bwMode="auto">
            <a:xfrm>
              <a:off x="4214450" y="2878530"/>
              <a:ext cx="1256614" cy="550470"/>
            </a:xfrm>
            <a:custGeom>
              <a:avLst/>
              <a:gdLst>
                <a:gd name="T0" fmla="*/ 535 w 581"/>
                <a:gd name="T1" fmla="*/ 599 h 599"/>
                <a:gd name="T2" fmla="*/ 581 w 581"/>
                <a:gd name="T3" fmla="*/ 0 h 599"/>
                <a:gd name="T4" fmla="*/ 0 w 581"/>
                <a:gd name="T5" fmla="*/ 0 h 599"/>
                <a:gd name="T6" fmla="*/ 535 w 581"/>
                <a:gd name="T7" fmla="*/ 599 h 599"/>
              </a:gdLst>
              <a:ahLst/>
              <a:cxnLst>
                <a:cxn ang="0">
                  <a:pos x="T0" y="T1"/>
                </a:cxn>
                <a:cxn ang="0">
                  <a:pos x="T2" y="T3"/>
                </a:cxn>
                <a:cxn ang="0">
                  <a:pos x="T4" y="T5"/>
                </a:cxn>
                <a:cxn ang="0">
                  <a:pos x="T6" y="T7"/>
                </a:cxn>
              </a:cxnLst>
              <a:rect l="0" t="0" r="r" b="b"/>
              <a:pathLst>
                <a:path w="581" h="599">
                  <a:moveTo>
                    <a:pt x="535" y="599"/>
                  </a:moveTo>
                  <a:lnTo>
                    <a:pt x="581" y="0"/>
                  </a:lnTo>
                  <a:lnTo>
                    <a:pt x="0" y="0"/>
                  </a:lnTo>
                  <a:lnTo>
                    <a:pt x="535" y="599"/>
                  </a:lnTo>
                  <a:close/>
                </a:path>
              </a:pathLst>
            </a:custGeom>
            <a:solidFill>
              <a:schemeClr val="accent2">
                <a:lumMod val="50000"/>
              </a:schemeClr>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ea typeface="+mn-ea"/>
                <a:cs typeface="+mn-cs"/>
              </a:endParaRPr>
            </a:p>
          </p:txBody>
        </p:sp>
      </p:grpSp>
      <p:sp>
        <p:nvSpPr>
          <p:cNvPr id="57" name="TextBox 58">
            <a:extLst>
              <a:ext uri="{FF2B5EF4-FFF2-40B4-BE49-F238E27FC236}">
                <a16:creationId xmlns:a16="http://schemas.microsoft.com/office/drawing/2014/main" id="{087EEA03-C604-44F7-9052-5069A4F5006D}"/>
              </a:ext>
            </a:extLst>
          </p:cNvPr>
          <p:cNvSpPr txBox="1"/>
          <p:nvPr/>
        </p:nvSpPr>
        <p:spPr>
          <a:xfrm rot="21436765">
            <a:off x="4317966" y="4257731"/>
            <a:ext cx="3981715" cy="55399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des </a:t>
            </a:r>
            <a:r>
              <a:rPr kumimoji="0" lang="en-GB" sz="3000" b="1" i="0" u="none" strike="sng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Wissenserwerbs</a:t>
            </a:r>
            <a:endParaRPr kumimoji="0" lang="en-GB" sz="3000" b="1" i="0" u="none" strike="sng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58" name="TextBox 59">
            <a:extLst>
              <a:ext uri="{FF2B5EF4-FFF2-40B4-BE49-F238E27FC236}">
                <a16:creationId xmlns:a16="http://schemas.microsoft.com/office/drawing/2014/main" id="{488C358A-8AB6-48AC-BC82-A701D4D31DD9}"/>
              </a:ext>
            </a:extLst>
          </p:cNvPr>
          <p:cNvSpPr txBox="1"/>
          <p:nvPr/>
        </p:nvSpPr>
        <p:spPr>
          <a:xfrm rot="21436765">
            <a:off x="4805391" y="5352869"/>
            <a:ext cx="2854613" cy="55399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der </a:t>
            </a:r>
            <a:r>
              <a:rPr kumimoji="0" lang="en-GB" sz="30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Kreativität</a:t>
            </a:r>
            <a:endParaRPr kumimoji="0" lang="en-GB" sz="3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pic>
        <p:nvPicPr>
          <p:cNvPr id="8" name="Grafik 7" descr="Kopf mit Zahnrädern">
            <a:extLst>
              <a:ext uri="{FF2B5EF4-FFF2-40B4-BE49-F238E27FC236}">
                <a16:creationId xmlns:a16="http://schemas.microsoft.com/office/drawing/2014/main" id="{16DFA87B-06B8-48CF-B7BE-68EE45D315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7859" y="5146813"/>
            <a:ext cx="914400" cy="914400"/>
          </a:xfrm>
          <a:prstGeom prst="rect">
            <a:avLst/>
          </a:prstGeom>
        </p:spPr>
      </p:pic>
      <p:sp>
        <p:nvSpPr>
          <p:cNvPr id="2" name="Rechteck 1">
            <a:extLst>
              <a:ext uri="{FF2B5EF4-FFF2-40B4-BE49-F238E27FC236}">
                <a16:creationId xmlns:a16="http://schemas.microsoft.com/office/drawing/2014/main" id="{B4D47E41-22C5-48AD-B5B7-2C798D4F6ADB}"/>
              </a:ext>
            </a:extLst>
          </p:cNvPr>
          <p:cNvSpPr/>
          <p:nvPr/>
        </p:nvSpPr>
        <p:spPr>
          <a:xfrm>
            <a:off x="9096059" y="6212328"/>
            <a:ext cx="2805255" cy="464871"/>
          </a:xfrm>
          <a:prstGeom prst="rect">
            <a:avLst/>
          </a:prstGeom>
        </p:spPr>
        <p:txBody>
          <a:bodyPr wrap="none">
            <a:spAutoFit/>
          </a:bodyPr>
          <a:lstStyle/>
          <a:p>
            <a:pPr algn="r">
              <a:lnSpc>
                <a:spcPct val="150000"/>
              </a:lnSpc>
            </a:pPr>
            <a:r>
              <a:rPr lang="de-DE" dirty="0">
                <a:solidFill>
                  <a:schemeClr val="bg1">
                    <a:lumMod val="75000"/>
                  </a:schemeClr>
                </a:solidFill>
              </a:rPr>
              <a:t>vgl. Döbeli Honegger, 2017a</a:t>
            </a:r>
          </a:p>
        </p:txBody>
      </p:sp>
    </p:spTree>
    <p:extLst>
      <p:ext uri="{BB962C8B-B14F-4D97-AF65-F5344CB8AC3E}">
        <p14:creationId xmlns:p14="http://schemas.microsoft.com/office/powerpoint/2010/main" val="183044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grün, stehend, Frau, weiß enthält.&#10;&#10;Automatisch generierte Beschreibung">
            <a:extLst>
              <a:ext uri="{FF2B5EF4-FFF2-40B4-BE49-F238E27FC236}">
                <a16:creationId xmlns:a16="http://schemas.microsoft.com/office/drawing/2014/main" id="{230BDA5C-65EE-4BBC-A41D-226634CC7220}"/>
              </a:ext>
            </a:extLst>
          </p:cNvPr>
          <p:cNvPicPr>
            <a:picLocks noChangeAspect="1"/>
          </p:cNvPicPr>
          <p:nvPr/>
        </p:nvPicPr>
        <p:blipFill rotWithShape="1">
          <a:blip r:embed="rId2">
            <a:extLst>
              <a:ext uri="{28A0092B-C50C-407E-A947-70E740481C1C}">
                <a14:useLocalDpi xmlns:a14="http://schemas.microsoft.com/office/drawing/2010/main" val="0"/>
              </a:ext>
            </a:extLst>
          </a:blip>
          <a:srcRect t="3787" b="11932"/>
          <a:stretch/>
        </p:blipFill>
        <p:spPr>
          <a:xfrm>
            <a:off x="20" y="10"/>
            <a:ext cx="12190392" cy="6857990"/>
          </a:xfrm>
          <a:prstGeom prst="rect">
            <a:avLst/>
          </a:prstGeom>
        </p:spPr>
      </p:pic>
      <p:sp>
        <p:nvSpPr>
          <p:cNvPr id="28" name="Rechteck 27">
            <a:extLst>
              <a:ext uri="{FF2B5EF4-FFF2-40B4-BE49-F238E27FC236}">
                <a16:creationId xmlns:a16="http://schemas.microsoft.com/office/drawing/2014/main" id="{B893C118-BDC7-4330-828F-361A720F1F0E}"/>
              </a:ext>
            </a:extLst>
          </p:cNvPr>
          <p:cNvSpPr/>
          <p:nvPr/>
        </p:nvSpPr>
        <p:spPr>
          <a:xfrm>
            <a:off x="-1" y="1672683"/>
            <a:ext cx="12190414" cy="4192858"/>
          </a:xfrm>
          <a:prstGeom prst="rect">
            <a:avLst/>
          </a:prstGeom>
          <a:solidFill>
            <a:srgbClr val="03263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ea typeface="+mn-ea"/>
              <a:cs typeface="+mn-cs"/>
            </a:endParaRPr>
          </a:p>
        </p:txBody>
      </p:sp>
      <p:sp>
        <p:nvSpPr>
          <p:cNvPr id="6" name="Isosceles Triangle 24">
            <a:extLst>
              <a:ext uri="{FF2B5EF4-FFF2-40B4-BE49-F238E27FC236}">
                <a16:creationId xmlns:a16="http://schemas.microsoft.com/office/drawing/2014/main" id="{5AC866EE-C587-4CDF-B5F7-159F1C6C809C}"/>
              </a:ext>
            </a:extLst>
          </p:cNvPr>
          <p:cNvSpPr/>
          <p:nvPr/>
        </p:nvSpPr>
        <p:spPr>
          <a:xfrm rot="10800000">
            <a:off x="9846711" y="3713097"/>
            <a:ext cx="247732" cy="656581"/>
          </a:xfrm>
          <a:prstGeom prst="triangle">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Rectangle 25">
            <a:extLst>
              <a:ext uri="{FF2B5EF4-FFF2-40B4-BE49-F238E27FC236}">
                <a16:creationId xmlns:a16="http://schemas.microsoft.com/office/drawing/2014/main" id="{04799E44-4660-49C4-AC72-D2A8E7907510}"/>
              </a:ext>
            </a:extLst>
          </p:cNvPr>
          <p:cNvSpPr/>
          <p:nvPr/>
        </p:nvSpPr>
        <p:spPr>
          <a:xfrm>
            <a:off x="-1" y="4557147"/>
            <a:ext cx="12190413" cy="8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8" name="Oval 27">
            <a:extLst>
              <a:ext uri="{FF2B5EF4-FFF2-40B4-BE49-F238E27FC236}">
                <a16:creationId xmlns:a16="http://schemas.microsoft.com/office/drawing/2014/main" id="{6799A89C-CBC8-40B1-B646-434F5F65012E}"/>
              </a:ext>
            </a:extLst>
          </p:cNvPr>
          <p:cNvSpPr/>
          <p:nvPr/>
        </p:nvSpPr>
        <p:spPr>
          <a:xfrm>
            <a:off x="5830546" y="4347514"/>
            <a:ext cx="529320" cy="5293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9" name="Oval 28">
            <a:extLst>
              <a:ext uri="{FF2B5EF4-FFF2-40B4-BE49-F238E27FC236}">
                <a16:creationId xmlns:a16="http://schemas.microsoft.com/office/drawing/2014/main" id="{7872EDCB-F553-4592-8E53-A7B5630A85F8}"/>
              </a:ext>
            </a:extLst>
          </p:cNvPr>
          <p:cNvSpPr/>
          <p:nvPr/>
        </p:nvSpPr>
        <p:spPr>
          <a:xfrm>
            <a:off x="1892202" y="4320111"/>
            <a:ext cx="529320" cy="529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0" name="TextBox 29">
            <a:extLst>
              <a:ext uri="{FF2B5EF4-FFF2-40B4-BE49-F238E27FC236}">
                <a16:creationId xmlns:a16="http://schemas.microsoft.com/office/drawing/2014/main" id="{BE5BA9E3-6D67-4CF2-8150-285381C75AE2}"/>
              </a:ext>
            </a:extLst>
          </p:cNvPr>
          <p:cNvSpPr txBox="1"/>
          <p:nvPr/>
        </p:nvSpPr>
        <p:spPr>
          <a:xfrm>
            <a:off x="1116938" y="5113869"/>
            <a:ext cx="1851276" cy="8617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ea typeface="+mn-ea"/>
                <a:cs typeface="+mn-cs"/>
              </a:rPr>
              <a:t>1900</a:t>
            </a:r>
            <a:endPar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1" name="TextBox 30">
            <a:extLst>
              <a:ext uri="{FF2B5EF4-FFF2-40B4-BE49-F238E27FC236}">
                <a16:creationId xmlns:a16="http://schemas.microsoft.com/office/drawing/2014/main" id="{41CA226B-502D-437E-A1A8-0A0AF06C26FB}"/>
              </a:ext>
            </a:extLst>
          </p:cNvPr>
          <p:cNvSpPr txBox="1"/>
          <p:nvPr/>
        </p:nvSpPr>
        <p:spPr>
          <a:xfrm>
            <a:off x="5297893" y="5113869"/>
            <a:ext cx="1851276" cy="8617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FFFF"/>
                </a:solidFill>
                <a:effectLst/>
                <a:uLnTx/>
                <a:uFillTx/>
                <a:ea typeface="+mn-ea"/>
                <a:cs typeface="+mn-cs"/>
              </a:rPr>
              <a:t>1960</a:t>
            </a:r>
            <a:endPar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2" name="TextBox 31">
            <a:extLst>
              <a:ext uri="{FF2B5EF4-FFF2-40B4-BE49-F238E27FC236}">
                <a16:creationId xmlns:a16="http://schemas.microsoft.com/office/drawing/2014/main" id="{C81CDC2C-C609-4FE9-B8E3-1D141A1E8C46}"/>
              </a:ext>
            </a:extLst>
          </p:cNvPr>
          <p:cNvSpPr txBox="1"/>
          <p:nvPr/>
        </p:nvSpPr>
        <p:spPr>
          <a:xfrm>
            <a:off x="8991410" y="5132463"/>
            <a:ext cx="2042282" cy="8617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FFFFFF"/>
                </a:solidFill>
                <a:effectLst/>
                <a:uLnTx/>
                <a:uFillTx/>
                <a:ea typeface="+mn-ea"/>
                <a:cs typeface="+mn-cs"/>
              </a:rPr>
              <a:t>heute</a:t>
            </a:r>
            <a:endPar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3" name="Rectangle: Rounded Corners 32">
            <a:extLst>
              <a:ext uri="{FF2B5EF4-FFF2-40B4-BE49-F238E27FC236}">
                <a16:creationId xmlns:a16="http://schemas.microsoft.com/office/drawing/2014/main" id="{8D2803D8-10D0-4DED-BCCC-FF4A6F067842}"/>
              </a:ext>
            </a:extLst>
          </p:cNvPr>
          <p:cNvSpPr/>
          <p:nvPr/>
        </p:nvSpPr>
        <p:spPr>
          <a:xfrm>
            <a:off x="4854521" y="1840508"/>
            <a:ext cx="2481368" cy="1872588"/>
          </a:xfrm>
          <a:prstGeom prst="roundRect">
            <a:avLst>
              <a:gd name="adj" fmla="val 1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4" name="Rectangle: Rounded Corners 33">
            <a:extLst>
              <a:ext uri="{FF2B5EF4-FFF2-40B4-BE49-F238E27FC236}">
                <a16:creationId xmlns:a16="http://schemas.microsoft.com/office/drawing/2014/main" id="{F6585C9A-F6E6-484C-BBC9-07907EB65F85}"/>
              </a:ext>
            </a:extLst>
          </p:cNvPr>
          <p:cNvSpPr/>
          <p:nvPr/>
        </p:nvSpPr>
        <p:spPr>
          <a:xfrm>
            <a:off x="8719531" y="1840508"/>
            <a:ext cx="2481367" cy="1872588"/>
          </a:xfrm>
          <a:prstGeom prst="roundRect">
            <a:avLst>
              <a:gd name="adj" fmla="val 16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5" name="Rectangle: Rounded Corners 34">
            <a:extLst>
              <a:ext uri="{FF2B5EF4-FFF2-40B4-BE49-F238E27FC236}">
                <a16:creationId xmlns:a16="http://schemas.microsoft.com/office/drawing/2014/main" id="{5A7D5B1B-2B5A-40E3-BD4F-6392EE548ED1}"/>
              </a:ext>
            </a:extLst>
          </p:cNvPr>
          <p:cNvSpPr/>
          <p:nvPr/>
        </p:nvSpPr>
        <p:spPr>
          <a:xfrm>
            <a:off x="975335" y="1822304"/>
            <a:ext cx="2481367" cy="1872588"/>
          </a:xfrm>
          <a:prstGeom prst="roundRect">
            <a:avLst>
              <a:gd name="adj" fmla="val 16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6" name="Isosceles Triangle 35">
            <a:extLst>
              <a:ext uri="{FF2B5EF4-FFF2-40B4-BE49-F238E27FC236}">
                <a16:creationId xmlns:a16="http://schemas.microsoft.com/office/drawing/2014/main" id="{E44058F6-7275-459B-AAF3-9E0B5221BB98}"/>
              </a:ext>
            </a:extLst>
          </p:cNvPr>
          <p:cNvSpPr/>
          <p:nvPr/>
        </p:nvSpPr>
        <p:spPr>
          <a:xfrm rot="10800000">
            <a:off x="2032995" y="3690932"/>
            <a:ext cx="247732" cy="656581"/>
          </a:xfrm>
          <a:prstGeom prst="triangl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7" name="Isosceles Triangle 36">
            <a:extLst>
              <a:ext uri="{FF2B5EF4-FFF2-40B4-BE49-F238E27FC236}">
                <a16:creationId xmlns:a16="http://schemas.microsoft.com/office/drawing/2014/main" id="{C7DFE3A5-DE4F-4FF9-A35E-FB54E305ED0D}"/>
              </a:ext>
            </a:extLst>
          </p:cNvPr>
          <p:cNvSpPr/>
          <p:nvPr/>
        </p:nvSpPr>
        <p:spPr>
          <a:xfrm rot="10800000">
            <a:off x="5973716" y="3713097"/>
            <a:ext cx="247732" cy="656581"/>
          </a:xfrm>
          <a:prstGeom prst="triangl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1" name="TextBox 40">
            <a:extLst>
              <a:ext uri="{FF2B5EF4-FFF2-40B4-BE49-F238E27FC236}">
                <a16:creationId xmlns:a16="http://schemas.microsoft.com/office/drawing/2014/main" id="{5472584E-A927-4AAC-87A6-C01932B46290}"/>
              </a:ext>
            </a:extLst>
          </p:cNvPr>
          <p:cNvSpPr txBox="1"/>
          <p:nvPr/>
        </p:nvSpPr>
        <p:spPr>
          <a:xfrm>
            <a:off x="1188744" y="2467670"/>
            <a:ext cx="2054547" cy="584775"/>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35 Jahre</a:t>
            </a:r>
            <a:endParaRPr kumimoji="0" lang="en-GB"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24" name="Oval 44">
            <a:extLst>
              <a:ext uri="{FF2B5EF4-FFF2-40B4-BE49-F238E27FC236}">
                <a16:creationId xmlns:a16="http://schemas.microsoft.com/office/drawing/2014/main" id="{FA2786A2-356B-4866-9024-EB022A24EC9E}"/>
              </a:ext>
            </a:extLst>
          </p:cNvPr>
          <p:cNvSpPr/>
          <p:nvPr/>
        </p:nvSpPr>
        <p:spPr>
          <a:xfrm>
            <a:off x="9710794" y="4320110"/>
            <a:ext cx="529320" cy="5293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9" name="Rechteck 28">
            <a:extLst>
              <a:ext uri="{FF2B5EF4-FFF2-40B4-BE49-F238E27FC236}">
                <a16:creationId xmlns:a16="http://schemas.microsoft.com/office/drawing/2014/main" id="{20B21CF3-F230-4F2D-A64E-702F29430645}"/>
              </a:ext>
            </a:extLst>
          </p:cNvPr>
          <p:cNvSpPr/>
          <p:nvPr/>
        </p:nvSpPr>
        <p:spPr>
          <a:xfrm>
            <a:off x="-1" y="370576"/>
            <a:ext cx="9558322" cy="707886"/>
          </a:xfrm>
          <a:prstGeom prst="rect">
            <a:avLst/>
          </a:prstGeom>
          <a:solidFill>
            <a:srgbClr val="032634"/>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    Halbwertszeit von Informationen 35 Jahre</a:t>
            </a:r>
            <a:endParaRPr kumimoji="0" lang="de-DE" sz="4000" b="0" i="0" u="none" strike="noStrike" kern="1200" cap="none" spc="0" normalizeH="0" baseline="0" noProof="0" dirty="0">
              <a:ln>
                <a:noFill/>
              </a:ln>
              <a:solidFill>
                <a:srgbClr val="FFFFFF"/>
              </a:solidFill>
              <a:effectLst/>
              <a:uLnTx/>
              <a:uFillTx/>
              <a:ea typeface="+mn-ea"/>
              <a:cs typeface="+mn-cs"/>
            </a:endParaRPr>
          </a:p>
        </p:txBody>
      </p:sp>
      <p:sp>
        <p:nvSpPr>
          <p:cNvPr id="30" name="TextBox 40">
            <a:extLst>
              <a:ext uri="{FF2B5EF4-FFF2-40B4-BE49-F238E27FC236}">
                <a16:creationId xmlns:a16="http://schemas.microsoft.com/office/drawing/2014/main" id="{EC0C3F43-0AA4-4AC3-86C3-3ED4267AEEBD}"/>
              </a:ext>
            </a:extLst>
          </p:cNvPr>
          <p:cNvSpPr txBox="1"/>
          <p:nvPr/>
        </p:nvSpPr>
        <p:spPr>
          <a:xfrm>
            <a:off x="5084174" y="2484414"/>
            <a:ext cx="2054547" cy="584775"/>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10 Jahre</a:t>
            </a:r>
            <a:endParaRPr kumimoji="0" lang="en-GB"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31" name="TextBox 40">
            <a:extLst>
              <a:ext uri="{FF2B5EF4-FFF2-40B4-BE49-F238E27FC236}">
                <a16:creationId xmlns:a16="http://schemas.microsoft.com/office/drawing/2014/main" id="{F69514C1-8887-47E3-B793-75813CAE509C}"/>
              </a:ext>
            </a:extLst>
          </p:cNvPr>
          <p:cNvSpPr txBox="1"/>
          <p:nvPr/>
        </p:nvSpPr>
        <p:spPr>
          <a:xfrm>
            <a:off x="8985277" y="2484413"/>
            <a:ext cx="2054547" cy="584775"/>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4 Jahre</a:t>
            </a:r>
            <a:endParaRPr kumimoji="0" lang="en-GB" sz="32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4760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C0A3DFD-E223-4B12-9789-A0EC380F1732}"/>
              </a:ext>
            </a:extLst>
          </p:cNvPr>
          <p:cNvSpPr/>
          <p:nvPr/>
        </p:nvSpPr>
        <p:spPr>
          <a:xfrm>
            <a:off x="282496" y="179809"/>
            <a:ext cx="8749992" cy="64983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32634"/>
                </a:solidFill>
                <a:effectLst/>
                <a:uLnTx/>
                <a:uFillTx/>
                <a:latin typeface="Calibri" panose="020F0502020204030204"/>
                <a:ea typeface="+mn-ea"/>
                <a:cs typeface="+mn-cs"/>
              </a:rPr>
              <a:t>Konsequenz: </a:t>
            </a:r>
            <a:br>
              <a:rPr kumimoji="0" lang="de-DE" sz="2400" b="1"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2400" b="1" i="0" u="none" strike="noStrike" kern="1200" cap="none" spc="0" normalizeH="0" baseline="0" noProof="0" dirty="0">
                <a:ln>
                  <a:noFill/>
                </a:ln>
                <a:solidFill>
                  <a:srgbClr val="66A300"/>
                </a:solidFill>
                <a:effectLst/>
                <a:uLnTx/>
                <a:uFillTx/>
                <a:latin typeface="Calibri" panose="020F0502020204030204"/>
                <a:ea typeface="+mn-ea"/>
                <a:cs typeface="+mn-cs"/>
              </a:rPr>
              <a:t>neue Jobs entstehen, Jobs wandeln sich, entfallen </a:t>
            </a:r>
            <a:br>
              <a:rPr kumimoji="0" lang="de-DE" sz="2400" b="1" i="0" u="none" strike="noStrike" kern="1200" cap="none" spc="0" normalizeH="0" baseline="0" noProof="0" dirty="0">
                <a:ln>
                  <a:noFill/>
                </a:ln>
                <a:solidFill>
                  <a:srgbClr val="66A300"/>
                </a:solidFill>
                <a:effectLst/>
                <a:uLnTx/>
                <a:uFillTx/>
                <a:latin typeface="Calibri" panose="020F0502020204030204"/>
                <a:ea typeface="+mn-ea"/>
                <a:cs typeface="+mn-cs"/>
              </a:rPr>
            </a:br>
            <a:r>
              <a:rPr kumimoji="0" lang="de-DE" sz="2400" b="1" i="0" u="none" strike="noStrike" kern="1200" cap="none" spc="0" normalizeH="0" baseline="0" noProof="0" dirty="0">
                <a:ln>
                  <a:noFill/>
                </a:ln>
                <a:solidFill>
                  <a:srgbClr val="66A300"/>
                </a:solidFill>
                <a:effectLst/>
                <a:uLnTx/>
                <a:uFillTx/>
                <a:latin typeface="Calibri" panose="020F0502020204030204"/>
                <a:ea typeface="+mn-ea"/>
                <a:cs typeface="+mn-cs"/>
              </a:rPr>
              <a:t>bzw. werden durch Maschinen ausgeführt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2013 setzte Amazon 1.000 Roboter ein, 2020 sind es 100.000 Stück</a:t>
            </a:r>
          </a:p>
          <a:p>
            <a:pPr marL="285750" lvl="0" indent="-285750">
              <a:lnSpc>
                <a:spcPct val="150000"/>
              </a:lnSpc>
              <a:buFont typeface="Arial" panose="020B0604020202020204" pitchFamily="34" charset="0"/>
              <a:buChar char="•"/>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Roboter werden </a:t>
            </a:r>
            <a:r>
              <a:rPr lang="de-DE" sz="2400" dirty="0">
                <a:solidFill>
                  <a:srgbClr val="282F39"/>
                </a:solidFill>
              </a:rPr>
              <a:t>bis 2022 75 </a:t>
            </a: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Millionen Jobs ersetzt haben, </a:t>
            </a:r>
            <a:b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aber auch 133 Millionen neue Jobs schaffen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Berufsprofile und Technologien sind nicht vorhersehbar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auftretende Probleme sind nicht vorhersehbar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daher: Kompetenzen aufbauen, um Probleme zu lösen, </a:t>
            </a:r>
            <a:b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kritisch zu denken, Algorithmen zu nutzen, kreativ, kollaborativ!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Menschen (mehr als 154 Millionen Babys in 2019) </a:t>
            </a:r>
            <a:b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br>
            <a:r>
              <a:rPr kumimoji="0" lang="de-DE" sz="2400" b="0" i="0" u="none" strike="noStrike" kern="1200" cap="none" spc="0" normalizeH="0" baseline="0" noProof="0" dirty="0">
                <a:ln>
                  <a:noFill/>
                </a:ln>
                <a:solidFill>
                  <a:srgbClr val="282F39"/>
                </a:solidFill>
                <a:effectLst/>
                <a:uLnTx/>
                <a:uFillTx/>
                <a:latin typeface="Calibri" panose="020F0502020204030204"/>
                <a:ea typeface="+mn-ea"/>
                <a:cs typeface="+mn-cs"/>
              </a:rPr>
              <a:t>werden in eine Zeit der Daten und Algorithmen geboren! </a:t>
            </a:r>
          </a:p>
        </p:txBody>
      </p:sp>
      <p:pic>
        <p:nvPicPr>
          <p:cNvPr id="2" name="Picture 2" descr="Home Office, Arbeitsplatz, Büro, Geschäft, Notebook">
            <a:extLst>
              <a:ext uri="{FF2B5EF4-FFF2-40B4-BE49-F238E27FC236}">
                <a16:creationId xmlns:a16="http://schemas.microsoft.com/office/drawing/2014/main" id="{4B24F827-65F3-4210-B169-3EB7704DE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96" t="5208" r="13632"/>
          <a:stretch/>
        </p:blipFill>
        <p:spPr bwMode="auto">
          <a:xfrm>
            <a:off x="9372600" y="0"/>
            <a:ext cx="2817813" cy="68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86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BD8DCB4-5EAC-43B2-860C-1E6322DDE4B3}"/>
              </a:ext>
            </a:extLst>
          </p:cNvPr>
          <p:cNvSpPr/>
          <p:nvPr/>
        </p:nvSpPr>
        <p:spPr>
          <a:xfrm>
            <a:off x="193288" y="215352"/>
            <a:ext cx="11783122" cy="5959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3200" b="0" i="0" u="none" strike="noStrike" kern="1200" cap="none" spc="0" normalizeH="0" baseline="0" noProof="0" dirty="0">
                <a:ln>
                  <a:noFill/>
                </a:ln>
                <a:solidFill>
                  <a:srgbClr val="282F3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Im Bereich der Digitalisierung relevante Technologien…</a:t>
            </a:r>
            <a:endParaRPr kumimoji="0" lang="de-DE" sz="2800" b="0" i="0" u="none" strike="noStrike" kern="1200" cap="none" spc="0" normalizeH="0" baseline="0" noProof="0" dirty="0">
              <a:ln>
                <a:noFill/>
              </a:ln>
              <a:solidFill>
                <a:srgbClr val="282F39"/>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A2EEC4A3-5846-4124-960B-19F4C014D79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80696"/>
            <a:ext cx="11997125" cy="6004567"/>
          </a:xfrm>
          <a:prstGeom prst="rect">
            <a:avLst/>
          </a:prstGeom>
        </p:spPr>
      </p:pic>
    </p:spTree>
    <p:extLst>
      <p:ext uri="{BB962C8B-B14F-4D97-AF65-F5344CB8AC3E}">
        <p14:creationId xmlns:p14="http://schemas.microsoft.com/office/powerpoint/2010/main" val="23128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descr="Ein Bild, das Regen enthält.&#10;&#10;Automatisch generierte Beschreibung">
            <a:extLst>
              <a:ext uri="{FF2B5EF4-FFF2-40B4-BE49-F238E27FC236}">
                <a16:creationId xmlns:a16="http://schemas.microsoft.com/office/drawing/2014/main" id="{18C75316-B4D6-4926-8E81-DE34CCE3E1B7}"/>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9158" r="21739"/>
          <a:stretch/>
        </p:blipFill>
        <p:spPr>
          <a:xfrm>
            <a:off x="20" y="10"/>
            <a:ext cx="12190392" cy="6857990"/>
          </a:xfrm>
          <a:prstGeom prst="rect">
            <a:avLst/>
          </a:prstGeom>
        </p:spPr>
      </p:pic>
      <p:sp>
        <p:nvSpPr>
          <p:cNvPr id="31" name="Textfeld 30">
            <a:extLst>
              <a:ext uri="{FF2B5EF4-FFF2-40B4-BE49-F238E27FC236}">
                <a16:creationId xmlns:a16="http://schemas.microsoft.com/office/drawing/2014/main" id="{F9D65259-81C3-452A-9C25-6808AD2BE90D}"/>
              </a:ext>
            </a:extLst>
          </p:cNvPr>
          <p:cNvSpPr txBox="1"/>
          <p:nvPr/>
        </p:nvSpPr>
        <p:spPr>
          <a:xfrm>
            <a:off x="20" y="411843"/>
            <a:ext cx="12190412" cy="769441"/>
          </a:xfrm>
          <a:prstGeom prst="rect">
            <a:avLst/>
          </a:prstGeom>
          <a:solidFill>
            <a:schemeClr val="bg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FFFFFF"/>
                </a:solidFill>
                <a:effectLst/>
                <a:uLnTx/>
                <a:uFillTx/>
                <a:ea typeface="+mn-ea"/>
                <a:cs typeface="+mn-cs"/>
              </a:rPr>
              <a:t>   In den letzten 4 Minuten dieses Vortrags wurden…</a:t>
            </a:r>
          </a:p>
        </p:txBody>
      </p:sp>
      <p:sp>
        <p:nvSpPr>
          <p:cNvPr id="4" name="Rectangle 63">
            <a:extLst>
              <a:ext uri="{FF2B5EF4-FFF2-40B4-BE49-F238E27FC236}">
                <a16:creationId xmlns:a16="http://schemas.microsoft.com/office/drawing/2014/main" id="{04BFDEC9-5E75-487B-8D99-DD302BCADA1B}"/>
              </a:ext>
            </a:extLst>
          </p:cNvPr>
          <p:cNvSpPr/>
          <p:nvPr/>
        </p:nvSpPr>
        <p:spPr>
          <a:xfrm>
            <a:off x="3272259" y="4293099"/>
            <a:ext cx="1815864" cy="2185731"/>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5" name="Rectangle 65">
            <a:extLst>
              <a:ext uri="{FF2B5EF4-FFF2-40B4-BE49-F238E27FC236}">
                <a16:creationId xmlns:a16="http://schemas.microsoft.com/office/drawing/2014/main" id="{59A96A52-6457-4E8E-92E9-9BC73FF1E97C}"/>
              </a:ext>
            </a:extLst>
          </p:cNvPr>
          <p:cNvSpPr/>
          <p:nvPr/>
        </p:nvSpPr>
        <p:spPr>
          <a:xfrm>
            <a:off x="5265900" y="4293099"/>
            <a:ext cx="1815864" cy="2185731"/>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 name="Rectangle 67">
            <a:extLst>
              <a:ext uri="{FF2B5EF4-FFF2-40B4-BE49-F238E27FC236}">
                <a16:creationId xmlns:a16="http://schemas.microsoft.com/office/drawing/2014/main" id="{DFD922F2-6F5E-42A0-9475-8F2C40787EE9}"/>
              </a:ext>
            </a:extLst>
          </p:cNvPr>
          <p:cNvSpPr/>
          <p:nvPr/>
        </p:nvSpPr>
        <p:spPr>
          <a:xfrm>
            <a:off x="7238378" y="4293099"/>
            <a:ext cx="1815864" cy="2185731"/>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Rectangle 69">
            <a:extLst>
              <a:ext uri="{FF2B5EF4-FFF2-40B4-BE49-F238E27FC236}">
                <a16:creationId xmlns:a16="http://schemas.microsoft.com/office/drawing/2014/main" id="{D0E69AA5-521D-4C7B-AA9B-0336A721F82F}"/>
              </a:ext>
            </a:extLst>
          </p:cNvPr>
          <p:cNvSpPr/>
          <p:nvPr/>
        </p:nvSpPr>
        <p:spPr>
          <a:xfrm>
            <a:off x="9202387" y="4293099"/>
            <a:ext cx="1768664" cy="2185731"/>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8" name="Rectangle 62">
            <a:extLst>
              <a:ext uri="{FF2B5EF4-FFF2-40B4-BE49-F238E27FC236}">
                <a16:creationId xmlns:a16="http://schemas.microsoft.com/office/drawing/2014/main" id="{1767F036-4F9F-43E3-9695-5AAB1A42B4F8}"/>
              </a:ext>
            </a:extLst>
          </p:cNvPr>
          <p:cNvSpPr/>
          <p:nvPr/>
        </p:nvSpPr>
        <p:spPr>
          <a:xfrm>
            <a:off x="1274387" y="4293099"/>
            <a:ext cx="1815864" cy="21857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nvGrpSpPr>
          <p:cNvPr id="9" name="Group 10">
            <a:extLst>
              <a:ext uri="{FF2B5EF4-FFF2-40B4-BE49-F238E27FC236}">
                <a16:creationId xmlns:a16="http://schemas.microsoft.com/office/drawing/2014/main" id="{8FDA46B4-4851-40C1-9B60-E2FE4FBA7732}"/>
              </a:ext>
            </a:extLst>
          </p:cNvPr>
          <p:cNvGrpSpPr/>
          <p:nvPr/>
        </p:nvGrpSpPr>
        <p:grpSpPr>
          <a:xfrm>
            <a:off x="1202592" y="1234415"/>
            <a:ext cx="9751691" cy="2882893"/>
            <a:chOff x="1950567" y="2098917"/>
            <a:chExt cx="8830755" cy="2772850"/>
          </a:xfrm>
        </p:grpSpPr>
        <p:sp>
          <p:nvSpPr>
            <p:cNvPr id="10" name="Freeform 5">
              <a:extLst>
                <a:ext uri="{FF2B5EF4-FFF2-40B4-BE49-F238E27FC236}">
                  <a16:creationId xmlns:a16="http://schemas.microsoft.com/office/drawing/2014/main" id="{810BE66F-DFBE-4C46-8FBB-89A4548C62B1}"/>
                </a:ext>
              </a:extLst>
            </p:cNvPr>
            <p:cNvSpPr>
              <a:spLocks/>
            </p:cNvSpPr>
            <p:nvPr/>
          </p:nvSpPr>
          <p:spPr bwMode="auto">
            <a:xfrm>
              <a:off x="5504406"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4"/>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ea typeface="+mn-ea"/>
                <a:cs typeface="+mn-cs"/>
              </a:endParaRPr>
            </a:p>
          </p:txBody>
        </p:sp>
        <p:sp>
          <p:nvSpPr>
            <p:cNvPr id="11" name="Freeform 5">
              <a:extLst>
                <a:ext uri="{FF2B5EF4-FFF2-40B4-BE49-F238E27FC236}">
                  <a16:creationId xmlns:a16="http://schemas.microsoft.com/office/drawing/2014/main" id="{277E132F-0E19-4C76-AEDB-EEE3E41BDB69}"/>
                </a:ext>
              </a:extLst>
            </p:cNvPr>
            <p:cNvSpPr>
              <a:spLocks/>
            </p:cNvSpPr>
            <p:nvPr/>
          </p:nvSpPr>
          <p:spPr bwMode="auto">
            <a:xfrm>
              <a:off x="1950567"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ea typeface="+mn-ea"/>
                <a:cs typeface="+mn-cs"/>
              </a:endParaRPr>
            </a:p>
          </p:txBody>
        </p:sp>
        <p:sp>
          <p:nvSpPr>
            <p:cNvPr id="12" name="Freeform 6">
              <a:extLst>
                <a:ext uri="{FF2B5EF4-FFF2-40B4-BE49-F238E27FC236}">
                  <a16:creationId xmlns:a16="http://schemas.microsoft.com/office/drawing/2014/main" id="{1C2E768A-5C9A-40CB-8594-0DF88AE8677D}"/>
                </a:ext>
              </a:extLst>
            </p:cNvPr>
            <p:cNvSpPr>
              <a:spLocks/>
            </p:cNvSpPr>
            <p:nvPr/>
          </p:nvSpPr>
          <p:spPr bwMode="auto">
            <a:xfrm>
              <a:off x="3314139" y="2510018"/>
              <a:ext cx="2558126" cy="1950649"/>
            </a:xfrm>
            <a:custGeom>
              <a:avLst/>
              <a:gdLst>
                <a:gd name="T0" fmla="*/ 963 w 5936"/>
                <a:gd name="T1" fmla="*/ 30 h 4502"/>
                <a:gd name="T2" fmla="*/ 2570 w 5936"/>
                <a:gd name="T3" fmla="*/ 4 h 4502"/>
                <a:gd name="T4" fmla="*/ 2625 w 5936"/>
                <a:gd name="T5" fmla="*/ 157 h 4502"/>
                <a:gd name="T6" fmla="*/ 2534 w 5936"/>
                <a:gd name="T7" fmla="*/ 658 h 4502"/>
                <a:gd name="T8" fmla="*/ 3066 w 5936"/>
                <a:gd name="T9" fmla="*/ 940 h 4502"/>
                <a:gd name="T10" fmla="*/ 3428 w 5936"/>
                <a:gd name="T11" fmla="*/ 588 h 4502"/>
                <a:gd name="T12" fmla="*/ 3308 w 5936"/>
                <a:gd name="T13" fmla="*/ 150 h 4502"/>
                <a:gd name="T14" fmla="*/ 3369 w 5936"/>
                <a:gd name="T15" fmla="*/ 1 h 4502"/>
                <a:gd name="T16" fmla="*/ 3715 w 5936"/>
                <a:gd name="T17" fmla="*/ 1 h 4502"/>
                <a:gd name="T18" fmla="*/ 4958 w 5936"/>
                <a:gd name="T19" fmla="*/ 3 h 4502"/>
                <a:gd name="T20" fmla="*/ 4978 w 5936"/>
                <a:gd name="T21" fmla="*/ 54 h 4502"/>
                <a:gd name="T22" fmla="*/ 5045 w 5936"/>
                <a:gd name="T23" fmla="*/ 2008 h 4502"/>
                <a:gd name="T24" fmla="*/ 5317 w 5936"/>
                <a:gd name="T25" fmla="*/ 1990 h 4502"/>
                <a:gd name="T26" fmla="*/ 5883 w 5936"/>
                <a:gd name="T27" fmla="*/ 2086 h 4502"/>
                <a:gd name="T28" fmla="*/ 5761 w 5936"/>
                <a:gd name="T29" fmla="*/ 2554 h 4502"/>
                <a:gd name="T30" fmla="*/ 5298 w 5936"/>
                <a:gd name="T31" fmla="*/ 2496 h 4502"/>
                <a:gd name="T32" fmla="*/ 4978 w 5936"/>
                <a:gd name="T33" fmla="*/ 2648 h 4502"/>
                <a:gd name="T34" fmla="*/ 4950 w 5936"/>
                <a:gd name="T35" fmla="*/ 4501 h 4502"/>
                <a:gd name="T36" fmla="*/ 3299 w 5936"/>
                <a:gd name="T37" fmla="*/ 4471 h 4502"/>
                <a:gd name="T38" fmla="*/ 3423 w 5936"/>
                <a:gd name="T39" fmla="*/ 4161 h 4502"/>
                <a:gd name="T40" fmla="*/ 3297 w 5936"/>
                <a:gd name="T41" fmla="*/ 3687 h 4502"/>
                <a:gd name="T42" fmla="*/ 2829 w 5936"/>
                <a:gd name="T43" fmla="*/ 3576 h 4502"/>
                <a:gd name="T44" fmla="*/ 2504 w 5936"/>
                <a:gd name="T45" fmla="*/ 4096 h 4502"/>
                <a:gd name="T46" fmla="*/ 2652 w 5936"/>
                <a:gd name="T47" fmla="*/ 4454 h 4502"/>
                <a:gd name="T48" fmla="*/ 1983 w 5936"/>
                <a:gd name="T49" fmla="*/ 4501 h 4502"/>
                <a:gd name="T50" fmla="*/ 963 w 5936"/>
                <a:gd name="T51" fmla="*/ 4477 h 4502"/>
                <a:gd name="T52" fmla="*/ 869 w 5936"/>
                <a:gd name="T53" fmla="*/ 2477 h 4502"/>
                <a:gd name="T54" fmla="*/ 354 w 5936"/>
                <a:gd name="T55" fmla="*/ 2611 h 4502"/>
                <a:gd name="T56" fmla="*/ 31 w 5936"/>
                <a:gd name="T57" fmla="*/ 2154 h 4502"/>
                <a:gd name="T58" fmla="*/ 390 w 5936"/>
                <a:gd name="T59" fmla="*/ 1894 h 4502"/>
                <a:gd name="T60" fmla="*/ 715 w 5936"/>
                <a:gd name="T61" fmla="*/ 2049 h 4502"/>
                <a:gd name="T62" fmla="*/ 963 w 5936"/>
                <a:gd name="T63" fmla="*/ 1840 h 4502"/>
                <a:gd name="T64" fmla="*/ 963 w 5936"/>
                <a:gd name="T65" fmla="*/ 488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36" h="4502">
                  <a:moveTo>
                    <a:pt x="963" y="488"/>
                  </a:moveTo>
                  <a:cubicBezTo>
                    <a:pt x="963" y="335"/>
                    <a:pt x="963" y="183"/>
                    <a:pt x="963" y="30"/>
                  </a:cubicBezTo>
                  <a:cubicBezTo>
                    <a:pt x="962" y="11"/>
                    <a:pt x="967" y="3"/>
                    <a:pt x="988" y="3"/>
                  </a:cubicBezTo>
                  <a:cubicBezTo>
                    <a:pt x="1288" y="4"/>
                    <a:pt x="2269" y="4"/>
                    <a:pt x="2570" y="4"/>
                  </a:cubicBezTo>
                  <a:cubicBezTo>
                    <a:pt x="2638" y="4"/>
                    <a:pt x="2677" y="59"/>
                    <a:pt x="2652" y="121"/>
                  </a:cubicBezTo>
                  <a:cubicBezTo>
                    <a:pt x="2647" y="135"/>
                    <a:pt x="2635" y="146"/>
                    <a:pt x="2625" y="157"/>
                  </a:cubicBezTo>
                  <a:cubicBezTo>
                    <a:pt x="2561" y="228"/>
                    <a:pt x="2520" y="309"/>
                    <a:pt x="2505" y="404"/>
                  </a:cubicBezTo>
                  <a:cubicBezTo>
                    <a:pt x="2490" y="492"/>
                    <a:pt x="2500" y="576"/>
                    <a:pt x="2534" y="658"/>
                  </a:cubicBezTo>
                  <a:cubicBezTo>
                    <a:pt x="2576" y="762"/>
                    <a:pt x="2648" y="841"/>
                    <a:pt x="2747" y="894"/>
                  </a:cubicBezTo>
                  <a:cubicBezTo>
                    <a:pt x="2847" y="947"/>
                    <a:pt x="2953" y="964"/>
                    <a:pt x="3066" y="940"/>
                  </a:cubicBezTo>
                  <a:cubicBezTo>
                    <a:pt x="3150" y="922"/>
                    <a:pt x="3224" y="885"/>
                    <a:pt x="3287" y="827"/>
                  </a:cubicBezTo>
                  <a:cubicBezTo>
                    <a:pt x="3358" y="762"/>
                    <a:pt x="3406" y="683"/>
                    <a:pt x="3428" y="588"/>
                  </a:cubicBezTo>
                  <a:cubicBezTo>
                    <a:pt x="3442" y="529"/>
                    <a:pt x="3446" y="471"/>
                    <a:pt x="3437" y="411"/>
                  </a:cubicBezTo>
                  <a:cubicBezTo>
                    <a:pt x="3422" y="310"/>
                    <a:pt x="3379" y="222"/>
                    <a:pt x="3308" y="150"/>
                  </a:cubicBezTo>
                  <a:cubicBezTo>
                    <a:pt x="3281" y="122"/>
                    <a:pt x="3275" y="92"/>
                    <a:pt x="3284" y="58"/>
                  </a:cubicBezTo>
                  <a:cubicBezTo>
                    <a:pt x="3293" y="27"/>
                    <a:pt x="3331" y="2"/>
                    <a:pt x="3369" y="1"/>
                  </a:cubicBezTo>
                  <a:cubicBezTo>
                    <a:pt x="3405" y="0"/>
                    <a:pt x="3442" y="1"/>
                    <a:pt x="3479" y="1"/>
                  </a:cubicBezTo>
                  <a:cubicBezTo>
                    <a:pt x="3557" y="1"/>
                    <a:pt x="3636" y="1"/>
                    <a:pt x="3715" y="1"/>
                  </a:cubicBezTo>
                  <a:cubicBezTo>
                    <a:pt x="3885" y="1"/>
                    <a:pt x="4735" y="1"/>
                    <a:pt x="4905" y="1"/>
                  </a:cubicBezTo>
                  <a:cubicBezTo>
                    <a:pt x="4923" y="1"/>
                    <a:pt x="4940" y="3"/>
                    <a:pt x="4958" y="3"/>
                  </a:cubicBezTo>
                  <a:cubicBezTo>
                    <a:pt x="4973" y="3"/>
                    <a:pt x="4979" y="9"/>
                    <a:pt x="4978" y="24"/>
                  </a:cubicBezTo>
                  <a:cubicBezTo>
                    <a:pt x="4977" y="34"/>
                    <a:pt x="4978" y="44"/>
                    <a:pt x="4978" y="54"/>
                  </a:cubicBezTo>
                  <a:cubicBezTo>
                    <a:pt x="4978" y="345"/>
                    <a:pt x="4978" y="1556"/>
                    <a:pt x="4978" y="1848"/>
                  </a:cubicBezTo>
                  <a:cubicBezTo>
                    <a:pt x="4977" y="1911"/>
                    <a:pt x="4998" y="1964"/>
                    <a:pt x="5045" y="2008"/>
                  </a:cubicBezTo>
                  <a:cubicBezTo>
                    <a:pt x="5093" y="2053"/>
                    <a:pt x="5183" y="2071"/>
                    <a:pt x="5243" y="2041"/>
                  </a:cubicBezTo>
                  <a:cubicBezTo>
                    <a:pt x="5269" y="2028"/>
                    <a:pt x="5295" y="2010"/>
                    <a:pt x="5317" y="1990"/>
                  </a:cubicBezTo>
                  <a:cubicBezTo>
                    <a:pt x="5418" y="1904"/>
                    <a:pt x="5530" y="1871"/>
                    <a:pt x="5660" y="1907"/>
                  </a:cubicBezTo>
                  <a:cubicBezTo>
                    <a:pt x="5760" y="1934"/>
                    <a:pt x="5835" y="1995"/>
                    <a:pt x="5883" y="2086"/>
                  </a:cubicBezTo>
                  <a:cubicBezTo>
                    <a:pt x="5926" y="2169"/>
                    <a:pt x="5936" y="2258"/>
                    <a:pt x="5910" y="2349"/>
                  </a:cubicBezTo>
                  <a:cubicBezTo>
                    <a:pt x="5886" y="2436"/>
                    <a:pt x="5836" y="2505"/>
                    <a:pt x="5761" y="2554"/>
                  </a:cubicBezTo>
                  <a:cubicBezTo>
                    <a:pt x="5671" y="2611"/>
                    <a:pt x="5574" y="2627"/>
                    <a:pt x="5470" y="2599"/>
                  </a:cubicBezTo>
                  <a:cubicBezTo>
                    <a:pt x="5403" y="2581"/>
                    <a:pt x="5349" y="2542"/>
                    <a:pt x="5298" y="2496"/>
                  </a:cubicBezTo>
                  <a:cubicBezTo>
                    <a:pt x="5240" y="2446"/>
                    <a:pt x="5172" y="2434"/>
                    <a:pt x="5100" y="2464"/>
                  </a:cubicBezTo>
                  <a:cubicBezTo>
                    <a:pt x="5019" y="2498"/>
                    <a:pt x="4979" y="2562"/>
                    <a:pt x="4978" y="2648"/>
                  </a:cubicBezTo>
                  <a:cubicBezTo>
                    <a:pt x="4977" y="2950"/>
                    <a:pt x="4978" y="4172"/>
                    <a:pt x="4978" y="4474"/>
                  </a:cubicBezTo>
                  <a:cubicBezTo>
                    <a:pt x="4978" y="4502"/>
                    <a:pt x="4978" y="4502"/>
                    <a:pt x="4950" y="4501"/>
                  </a:cubicBezTo>
                  <a:cubicBezTo>
                    <a:pt x="4651" y="4501"/>
                    <a:pt x="3672" y="4501"/>
                    <a:pt x="3372" y="4501"/>
                  </a:cubicBezTo>
                  <a:cubicBezTo>
                    <a:pt x="3344" y="4501"/>
                    <a:pt x="3318" y="4494"/>
                    <a:pt x="3299" y="4471"/>
                  </a:cubicBezTo>
                  <a:cubicBezTo>
                    <a:pt x="3272" y="4438"/>
                    <a:pt x="3274" y="4390"/>
                    <a:pt x="3304" y="4359"/>
                  </a:cubicBezTo>
                  <a:cubicBezTo>
                    <a:pt x="3360" y="4303"/>
                    <a:pt x="3401" y="4237"/>
                    <a:pt x="3423" y="4161"/>
                  </a:cubicBezTo>
                  <a:cubicBezTo>
                    <a:pt x="3445" y="4083"/>
                    <a:pt x="3449" y="4003"/>
                    <a:pt x="3430" y="3922"/>
                  </a:cubicBezTo>
                  <a:cubicBezTo>
                    <a:pt x="3408" y="3830"/>
                    <a:pt x="3364" y="3752"/>
                    <a:pt x="3297" y="3687"/>
                  </a:cubicBezTo>
                  <a:cubicBezTo>
                    <a:pt x="3233" y="3625"/>
                    <a:pt x="3157" y="3585"/>
                    <a:pt x="3069" y="3566"/>
                  </a:cubicBezTo>
                  <a:cubicBezTo>
                    <a:pt x="2988" y="3549"/>
                    <a:pt x="2908" y="3552"/>
                    <a:pt x="2829" y="3576"/>
                  </a:cubicBezTo>
                  <a:cubicBezTo>
                    <a:pt x="2737" y="3604"/>
                    <a:pt x="2661" y="3657"/>
                    <a:pt x="2602" y="3732"/>
                  </a:cubicBezTo>
                  <a:cubicBezTo>
                    <a:pt x="2518" y="3838"/>
                    <a:pt x="2484" y="3960"/>
                    <a:pt x="2504" y="4096"/>
                  </a:cubicBezTo>
                  <a:cubicBezTo>
                    <a:pt x="2519" y="4198"/>
                    <a:pt x="2564" y="4284"/>
                    <a:pt x="2635" y="4359"/>
                  </a:cubicBezTo>
                  <a:cubicBezTo>
                    <a:pt x="2661" y="4387"/>
                    <a:pt x="2667" y="4419"/>
                    <a:pt x="2652" y="4454"/>
                  </a:cubicBezTo>
                  <a:cubicBezTo>
                    <a:pt x="2637" y="4486"/>
                    <a:pt x="2609" y="4501"/>
                    <a:pt x="2575" y="4502"/>
                  </a:cubicBezTo>
                  <a:cubicBezTo>
                    <a:pt x="2378" y="4502"/>
                    <a:pt x="2180" y="4502"/>
                    <a:pt x="1983" y="4501"/>
                  </a:cubicBezTo>
                  <a:cubicBezTo>
                    <a:pt x="1878" y="4501"/>
                    <a:pt x="1092" y="4500"/>
                    <a:pt x="987" y="4501"/>
                  </a:cubicBezTo>
                  <a:cubicBezTo>
                    <a:pt x="967" y="4502"/>
                    <a:pt x="963" y="4495"/>
                    <a:pt x="963" y="4477"/>
                  </a:cubicBezTo>
                  <a:cubicBezTo>
                    <a:pt x="963" y="4175"/>
                    <a:pt x="963" y="2954"/>
                    <a:pt x="963" y="2653"/>
                  </a:cubicBezTo>
                  <a:cubicBezTo>
                    <a:pt x="963" y="2577"/>
                    <a:pt x="932" y="2517"/>
                    <a:pt x="869" y="2477"/>
                  </a:cubicBezTo>
                  <a:cubicBezTo>
                    <a:pt x="796" y="2432"/>
                    <a:pt x="701" y="2439"/>
                    <a:pt x="638" y="2499"/>
                  </a:cubicBezTo>
                  <a:cubicBezTo>
                    <a:pt x="559" y="2576"/>
                    <a:pt x="465" y="2618"/>
                    <a:pt x="354" y="2611"/>
                  </a:cubicBezTo>
                  <a:cubicBezTo>
                    <a:pt x="251" y="2604"/>
                    <a:pt x="165" y="2560"/>
                    <a:pt x="99" y="2480"/>
                  </a:cubicBezTo>
                  <a:cubicBezTo>
                    <a:pt x="20" y="2384"/>
                    <a:pt x="0" y="2273"/>
                    <a:pt x="31" y="2154"/>
                  </a:cubicBezTo>
                  <a:cubicBezTo>
                    <a:pt x="52" y="2075"/>
                    <a:pt x="98" y="2011"/>
                    <a:pt x="165" y="1962"/>
                  </a:cubicBezTo>
                  <a:cubicBezTo>
                    <a:pt x="233" y="1914"/>
                    <a:pt x="308" y="1890"/>
                    <a:pt x="390" y="1894"/>
                  </a:cubicBezTo>
                  <a:cubicBezTo>
                    <a:pt x="470" y="1897"/>
                    <a:pt x="543" y="1924"/>
                    <a:pt x="605" y="1977"/>
                  </a:cubicBezTo>
                  <a:cubicBezTo>
                    <a:pt x="639" y="2006"/>
                    <a:pt x="670" y="2038"/>
                    <a:pt x="715" y="2049"/>
                  </a:cubicBezTo>
                  <a:cubicBezTo>
                    <a:pt x="814" y="2075"/>
                    <a:pt x="912" y="2023"/>
                    <a:pt x="948" y="1933"/>
                  </a:cubicBezTo>
                  <a:cubicBezTo>
                    <a:pt x="960" y="1903"/>
                    <a:pt x="963" y="1872"/>
                    <a:pt x="963" y="1840"/>
                  </a:cubicBezTo>
                  <a:cubicBezTo>
                    <a:pt x="963" y="1696"/>
                    <a:pt x="963" y="632"/>
                    <a:pt x="963" y="488"/>
                  </a:cubicBezTo>
                  <a:cubicBezTo>
                    <a:pt x="963" y="488"/>
                    <a:pt x="963" y="488"/>
                    <a:pt x="963" y="488"/>
                  </a:cubicBez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ea typeface="+mn-ea"/>
                <a:cs typeface="+mn-cs"/>
              </a:endParaRPr>
            </a:p>
          </p:txBody>
        </p:sp>
        <p:sp>
          <p:nvSpPr>
            <p:cNvPr id="13" name="Freeform 6">
              <a:extLst>
                <a:ext uri="{FF2B5EF4-FFF2-40B4-BE49-F238E27FC236}">
                  <a16:creationId xmlns:a16="http://schemas.microsoft.com/office/drawing/2014/main" id="{4CC0526C-D784-4CD9-8CD6-625D4E1D1D04}"/>
                </a:ext>
              </a:extLst>
            </p:cNvPr>
            <p:cNvSpPr>
              <a:spLocks/>
            </p:cNvSpPr>
            <p:nvPr/>
          </p:nvSpPr>
          <p:spPr bwMode="auto">
            <a:xfrm>
              <a:off x="6861493" y="2510018"/>
              <a:ext cx="2558126" cy="1950649"/>
            </a:xfrm>
            <a:custGeom>
              <a:avLst/>
              <a:gdLst>
                <a:gd name="T0" fmla="*/ 963 w 5936"/>
                <a:gd name="T1" fmla="*/ 30 h 4502"/>
                <a:gd name="T2" fmla="*/ 2570 w 5936"/>
                <a:gd name="T3" fmla="*/ 4 h 4502"/>
                <a:gd name="T4" fmla="*/ 2625 w 5936"/>
                <a:gd name="T5" fmla="*/ 157 h 4502"/>
                <a:gd name="T6" fmla="*/ 2534 w 5936"/>
                <a:gd name="T7" fmla="*/ 658 h 4502"/>
                <a:gd name="T8" fmla="*/ 3066 w 5936"/>
                <a:gd name="T9" fmla="*/ 940 h 4502"/>
                <a:gd name="T10" fmla="*/ 3428 w 5936"/>
                <a:gd name="T11" fmla="*/ 588 h 4502"/>
                <a:gd name="T12" fmla="*/ 3308 w 5936"/>
                <a:gd name="T13" fmla="*/ 150 h 4502"/>
                <a:gd name="T14" fmla="*/ 3369 w 5936"/>
                <a:gd name="T15" fmla="*/ 1 h 4502"/>
                <a:gd name="T16" fmla="*/ 3715 w 5936"/>
                <a:gd name="T17" fmla="*/ 1 h 4502"/>
                <a:gd name="T18" fmla="*/ 4958 w 5936"/>
                <a:gd name="T19" fmla="*/ 3 h 4502"/>
                <a:gd name="T20" fmla="*/ 4978 w 5936"/>
                <a:gd name="T21" fmla="*/ 54 h 4502"/>
                <a:gd name="T22" fmla="*/ 5045 w 5936"/>
                <a:gd name="T23" fmla="*/ 2008 h 4502"/>
                <a:gd name="T24" fmla="*/ 5317 w 5936"/>
                <a:gd name="T25" fmla="*/ 1990 h 4502"/>
                <a:gd name="T26" fmla="*/ 5883 w 5936"/>
                <a:gd name="T27" fmla="*/ 2086 h 4502"/>
                <a:gd name="T28" fmla="*/ 5761 w 5936"/>
                <a:gd name="T29" fmla="*/ 2554 h 4502"/>
                <a:gd name="T30" fmla="*/ 5298 w 5936"/>
                <a:gd name="T31" fmla="*/ 2496 h 4502"/>
                <a:gd name="T32" fmla="*/ 4978 w 5936"/>
                <a:gd name="T33" fmla="*/ 2648 h 4502"/>
                <a:gd name="T34" fmla="*/ 4950 w 5936"/>
                <a:gd name="T35" fmla="*/ 4501 h 4502"/>
                <a:gd name="T36" fmla="*/ 3299 w 5936"/>
                <a:gd name="T37" fmla="*/ 4471 h 4502"/>
                <a:gd name="T38" fmla="*/ 3423 w 5936"/>
                <a:gd name="T39" fmla="*/ 4161 h 4502"/>
                <a:gd name="T40" fmla="*/ 3297 w 5936"/>
                <a:gd name="T41" fmla="*/ 3687 h 4502"/>
                <a:gd name="T42" fmla="*/ 2829 w 5936"/>
                <a:gd name="T43" fmla="*/ 3576 h 4502"/>
                <a:gd name="T44" fmla="*/ 2504 w 5936"/>
                <a:gd name="T45" fmla="*/ 4096 h 4502"/>
                <a:gd name="T46" fmla="*/ 2652 w 5936"/>
                <a:gd name="T47" fmla="*/ 4454 h 4502"/>
                <a:gd name="T48" fmla="*/ 1983 w 5936"/>
                <a:gd name="T49" fmla="*/ 4501 h 4502"/>
                <a:gd name="T50" fmla="*/ 963 w 5936"/>
                <a:gd name="T51" fmla="*/ 4477 h 4502"/>
                <a:gd name="T52" fmla="*/ 869 w 5936"/>
                <a:gd name="T53" fmla="*/ 2477 h 4502"/>
                <a:gd name="T54" fmla="*/ 354 w 5936"/>
                <a:gd name="T55" fmla="*/ 2611 h 4502"/>
                <a:gd name="T56" fmla="*/ 31 w 5936"/>
                <a:gd name="T57" fmla="*/ 2154 h 4502"/>
                <a:gd name="T58" fmla="*/ 390 w 5936"/>
                <a:gd name="T59" fmla="*/ 1894 h 4502"/>
                <a:gd name="T60" fmla="*/ 715 w 5936"/>
                <a:gd name="T61" fmla="*/ 2049 h 4502"/>
                <a:gd name="T62" fmla="*/ 963 w 5936"/>
                <a:gd name="T63" fmla="*/ 1840 h 4502"/>
                <a:gd name="T64" fmla="*/ 963 w 5936"/>
                <a:gd name="T65" fmla="*/ 488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36" h="4502">
                  <a:moveTo>
                    <a:pt x="963" y="488"/>
                  </a:moveTo>
                  <a:cubicBezTo>
                    <a:pt x="963" y="335"/>
                    <a:pt x="963" y="183"/>
                    <a:pt x="963" y="30"/>
                  </a:cubicBezTo>
                  <a:cubicBezTo>
                    <a:pt x="962" y="11"/>
                    <a:pt x="967" y="3"/>
                    <a:pt x="988" y="3"/>
                  </a:cubicBezTo>
                  <a:cubicBezTo>
                    <a:pt x="1288" y="4"/>
                    <a:pt x="2269" y="4"/>
                    <a:pt x="2570" y="4"/>
                  </a:cubicBezTo>
                  <a:cubicBezTo>
                    <a:pt x="2638" y="4"/>
                    <a:pt x="2677" y="59"/>
                    <a:pt x="2652" y="121"/>
                  </a:cubicBezTo>
                  <a:cubicBezTo>
                    <a:pt x="2647" y="135"/>
                    <a:pt x="2635" y="146"/>
                    <a:pt x="2625" y="157"/>
                  </a:cubicBezTo>
                  <a:cubicBezTo>
                    <a:pt x="2561" y="228"/>
                    <a:pt x="2520" y="309"/>
                    <a:pt x="2505" y="404"/>
                  </a:cubicBezTo>
                  <a:cubicBezTo>
                    <a:pt x="2490" y="492"/>
                    <a:pt x="2500" y="576"/>
                    <a:pt x="2534" y="658"/>
                  </a:cubicBezTo>
                  <a:cubicBezTo>
                    <a:pt x="2576" y="762"/>
                    <a:pt x="2648" y="841"/>
                    <a:pt x="2747" y="894"/>
                  </a:cubicBezTo>
                  <a:cubicBezTo>
                    <a:pt x="2847" y="947"/>
                    <a:pt x="2953" y="964"/>
                    <a:pt x="3066" y="940"/>
                  </a:cubicBezTo>
                  <a:cubicBezTo>
                    <a:pt x="3150" y="922"/>
                    <a:pt x="3224" y="885"/>
                    <a:pt x="3287" y="827"/>
                  </a:cubicBezTo>
                  <a:cubicBezTo>
                    <a:pt x="3358" y="762"/>
                    <a:pt x="3406" y="683"/>
                    <a:pt x="3428" y="588"/>
                  </a:cubicBezTo>
                  <a:cubicBezTo>
                    <a:pt x="3442" y="529"/>
                    <a:pt x="3446" y="471"/>
                    <a:pt x="3437" y="411"/>
                  </a:cubicBezTo>
                  <a:cubicBezTo>
                    <a:pt x="3422" y="310"/>
                    <a:pt x="3379" y="222"/>
                    <a:pt x="3308" y="150"/>
                  </a:cubicBezTo>
                  <a:cubicBezTo>
                    <a:pt x="3281" y="122"/>
                    <a:pt x="3275" y="92"/>
                    <a:pt x="3284" y="58"/>
                  </a:cubicBezTo>
                  <a:cubicBezTo>
                    <a:pt x="3293" y="27"/>
                    <a:pt x="3331" y="2"/>
                    <a:pt x="3369" y="1"/>
                  </a:cubicBezTo>
                  <a:cubicBezTo>
                    <a:pt x="3405" y="0"/>
                    <a:pt x="3442" y="1"/>
                    <a:pt x="3479" y="1"/>
                  </a:cubicBezTo>
                  <a:cubicBezTo>
                    <a:pt x="3557" y="1"/>
                    <a:pt x="3636" y="1"/>
                    <a:pt x="3715" y="1"/>
                  </a:cubicBezTo>
                  <a:cubicBezTo>
                    <a:pt x="3885" y="1"/>
                    <a:pt x="4735" y="1"/>
                    <a:pt x="4905" y="1"/>
                  </a:cubicBezTo>
                  <a:cubicBezTo>
                    <a:pt x="4923" y="1"/>
                    <a:pt x="4940" y="3"/>
                    <a:pt x="4958" y="3"/>
                  </a:cubicBezTo>
                  <a:cubicBezTo>
                    <a:pt x="4973" y="3"/>
                    <a:pt x="4979" y="9"/>
                    <a:pt x="4978" y="24"/>
                  </a:cubicBezTo>
                  <a:cubicBezTo>
                    <a:pt x="4977" y="34"/>
                    <a:pt x="4978" y="44"/>
                    <a:pt x="4978" y="54"/>
                  </a:cubicBezTo>
                  <a:cubicBezTo>
                    <a:pt x="4978" y="345"/>
                    <a:pt x="4978" y="1556"/>
                    <a:pt x="4978" y="1848"/>
                  </a:cubicBezTo>
                  <a:cubicBezTo>
                    <a:pt x="4977" y="1911"/>
                    <a:pt x="4998" y="1964"/>
                    <a:pt x="5045" y="2008"/>
                  </a:cubicBezTo>
                  <a:cubicBezTo>
                    <a:pt x="5093" y="2053"/>
                    <a:pt x="5183" y="2071"/>
                    <a:pt x="5243" y="2041"/>
                  </a:cubicBezTo>
                  <a:cubicBezTo>
                    <a:pt x="5269" y="2028"/>
                    <a:pt x="5295" y="2010"/>
                    <a:pt x="5317" y="1990"/>
                  </a:cubicBezTo>
                  <a:cubicBezTo>
                    <a:pt x="5418" y="1904"/>
                    <a:pt x="5530" y="1871"/>
                    <a:pt x="5660" y="1907"/>
                  </a:cubicBezTo>
                  <a:cubicBezTo>
                    <a:pt x="5760" y="1934"/>
                    <a:pt x="5835" y="1995"/>
                    <a:pt x="5883" y="2086"/>
                  </a:cubicBezTo>
                  <a:cubicBezTo>
                    <a:pt x="5926" y="2169"/>
                    <a:pt x="5936" y="2258"/>
                    <a:pt x="5910" y="2349"/>
                  </a:cubicBezTo>
                  <a:cubicBezTo>
                    <a:pt x="5886" y="2436"/>
                    <a:pt x="5836" y="2505"/>
                    <a:pt x="5761" y="2554"/>
                  </a:cubicBezTo>
                  <a:cubicBezTo>
                    <a:pt x="5671" y="2611"/>
                    <a:pt x="5574" y="2627"/>
                    <a:pt x="5470" y="2599"/>
                  </a:cubicBezTo>
                  <a:cubicBezTo>
                    <a:pt x="5403" y="2581"/>
                    <a:pt x="5349" y="2542"/>
                    <a:pt x="5298" y="2496"/>
                  </a:cubicBezTo>
                  <a:cubicBezTo>
                    <a:pt x="5240" y="2446"/>
                    <a:pt x="5172" y="2434"/>
                    <a:pt x="5100" y="2464"/>
                  </a:cubicBezTo>
                  <a:cubicBezTo>
                    <a:pt x="5019" y="2498"/>
                    <a:pt x="4979" y="2562"/>
                    <a:pt x="4978" y="2648"/>
                  </a:cubicBezTo>
                  <a:cubicBezTo>
                    <a:pt x="4977" y="2950"/>
                    <a:pt x="4978" y="4172"/>
                    <a:pt x="4978" y="4474"/>
                  </a:cubicBezTo>
                  <a:cubicBezTo>
                    <a:pt x="4978" y="4502"/>
                    <a:pt x="4978" y="4502"/>
                    <a:pt x="4950" y="4501"/>
                  </a:cubicBezTo>
                  <a:cubicBezTo>
                    <a:pt x="4651" y="4501"/>
                    <a:pt x="3672" y="4501"/>
                    <a:pt x="3372" y="4501"/>
                  </a:cubicBezTo>
                  <a:cubicBezTo>
                    <a:pt x="3344" y="4501"/>
                    <a:pt x="3318" y="4494"/>
                    <a:pt x="3299" y="4471"/>
                  </a:cubicBezTo>
                  <a:cubicBezTo>
                    <a:pt x="3272" y="4438"/>
                    <a:pt x="3274" y="4390"/>
                    <a:pt x="3304" y="4359"/>
                  </a:cubicBezTo>
                  <a:cubicBezTo>
                    <a:pt x="3360" y="4303"/>
                    <a:pt x="3401" y="4237"/>
                    <a:pt x="3423" y="4161"/>
                  </a:cubicBezTo>
                  <a:cubicBezTo>
                    <a:pt x="3445" y="4083"/>
                    <a:pt x="3449" y="4003"/>
                    <a:pt x="3430" y="3922"/>
                  </a:cubicBezTo>
                  <a:cubicBezTo>
                    <a:pt x="3408" y="3830"/>
                    <a:pt x="3364" y="3752"/>
                    <a:pt x="3297" y="3687"/>
                  </a:cubicBezTo>
                  <a:cubicBezTo>
                    <a:pt x="3233" y="3625"/>
                    <a:pt x="3157" y="3585"/>
                    <a:pt x="3069" y="3566"/>
                  </a:cubicBezTo>
                  <a:cubicBezTo>
                    <a:pt x="2988" y="3549"/>
                    <a:pt x="2908" y="3552"/>
                    <a:pt x="2829" y="3576"/>
                  </a:cubicBezTo>
                  <a:cubicBezTo>
                    <a:pt x="2737" y="3604"/>
                    <a:pt x="2661" y="3657"/>
                    <a:pt x="2602" y="3732"/>
                  </a:cubicBezTo>
                  <a:cubicBezTo>
                    <a:pt x="2518" y="3838"/>
                    <a:pt x="2484" y="3960"/>
                    <a:pt x="2504" y="4096"/>
                  </a:cubicBezTo>
                  <a:cubicBezTo>
                    <a:pt x="2519" y="4198"/>
                    <a:pt x="2564" y="4284"/>
                    <a:pt x="2635" y="4359"/>
                  </a:cubicBezTo>
                  <a:cubicBezTo>
                    <a:pt x="2661" y="4387"/>
                    <a:pt x="2667" y="4419"/>
                    <a:pt x="2652" y="4454"/>
                  </a:cubicBezTo>
                  <a:cubicBezTo>
                    <a:pt x="2637" y="4486"/>
                    <a:pt x="2609" y="4501"/>
                    <a:pt x="2575" y="4502"/>
                  </a:cubicBezTo>
                  <a:cubicBezTo>
                    <a:pt x="2378" y="4502"/>
                    <a:pt x="2180" y="4502"/>
                    <a:pt x="1983" y="4501"/>
                  </a:cubicBezTo>
                  <a:cubicBezTo>
                    <a:pt x="1878" y="4501"/>
                    <a:pt x="1092" y="4500"/>
                    <a:pt x="987" y="4501"/>
                  </a:cubicBezTo>
                  <a:cubicBezTo>
                    <a:pt x="967" y="4502"/>
                    <a:pt x="963" y="4495"/>
                    <a:pt x="963" y="4477"/>
                  </a:cubicBezTo>
                  <a:cubicBezTo>
                    <a:pt x="963" y="4175"/>
                    <a:pt x="963" y="2954"/>
                    <a:pt x="963" y="2653"/>
                  </a:cubicBezTo>
                  <a:cubicBezTo>
                    <a:pt x="963" y="2577"/>
                    <a:pt x="932" y="2517"/>
                    <a:pt x="869" y="2477"/>
                  </a:cubicBezTo>
                  <a:cubicBezTo>
                    <a:pt x="796" y="2432"/>
                    <a:pt x="701" y="2439"/>
                    <a:pt x="638" y="2499"/>
                  </a:cubicBezTo>
                  <a:cubicBezTo>
                    <a:pt x="559" y="2576"/>
                    <a:pt x="465" y="2618"/>
                    <a:pt x="354" y="2611"/>
                  </a:cubicBezTo>
                  <a:cubicBezTo>
                    <a:pt x="251" y="2604"/>
                    <a:pt x="165" y="2560"/>
                    <a:pt x="99" y="2480"/>
                  </a:cubicBezTo>
                  <a:cubicBezTo>
                    <a:pt x="20" y="2384"/>
                    <a:pt x="0" y="2273"/>
                    <a:pt x="31" y="2154"/>
                  </a:cubicBezTo>
                  <a:cubicBezTo>
                    <a:pt x="52" y="2075"/>
                    <a:pt x="98" y="2011"/>
                    <a:pt x="165" y="1962"/>
                  </a:cubicBezTo>
                  <a:cubicBezTo>
                    <a:pt x="233" y="1914"/>
                    <a:pt x="308" y="1890"/>
                    <a:pt x="390" y="1894"/>
                  </a:cubicBezTo>
                  <a:cubicBezTo>
                    <a:pt x="470" y="1897"/>
                    <a:pt x="543" y="1924"/>
                    <a:pt x="605" y="1977"/>
                  </a:cubicBezTo>
                  <a:cubicBezTo>
                    <a:pt x="639" y="2006"/>
                    <a:pt x="670" y="2038"/>
                    <a:pt x="715" y="2049"/>
                  </a:cubicBezTo>
                  <a:cubicBezTo>
                    <a:pt x="814" y="2075"/>
                    <a:pt x="912" y="2023"/>
                    <a:pt x="948" y="1933"/>
                  </a:cubicBezTo>
                  <a:cubicBezTo>
                    <a:pt x="960" y="1903"/>
                    <a:pt x="963" y="1872"/>
                    <a:pt x="963" y="1840"/>
                  </a:cubicBezTo>
                  <a:cubicBezTo>
                    <a:pt x="963" y="1696"/>
                    <a:pt x="963" y="632"/>
                    <a:pt x="963" y="488"/>
                  </a:cubicBezTo>
                  <a:cubicBezTo>
                    <a:pt x="963" y="488"/>
                    <a:pt x="963" y="488"/>
                    <a:pt x="963" y="488"/>
                  </a:cubicBezTo>
                  <a:close/>
                </a:path>
              </a:pathLst>
            </a:custGeom>
            <a:solidFill>
              <a:schemeClr val="accent5"/>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ea typeface="+mn-ea"/>
                <a:cs typeface="+mn-cs"/>
              </a:endParaRPr>
            </a:p>
          </p:txBody>
        </p:sp>
        <p:sp>
          <p:nvSpPr>
            <p:cNvPr id="14" name="Freeform 5">
              <a:extLst>
                <a:ext uri="{FF2B5EF4-FFF2-40B4-BE49-F238E27FC236}">
                  <a16:creationId xmlns:a16="http://schemas.microsoft.com/office/drawing/2014/main" id="{63C80208-8477-49F7-BC8C-FC8AECB26063}"/>
                </a:ext>
              </a:extLst>
            </p:cNvPr>
            <p:cNvSpPr>
              <a:spLocks/>
            </p:cNvSpPr>
            <p:nvPr/>
          </p:nvSpPr>
          <p:spPr bwMode="auto">
            <a:xfrm>
              <a:off x="9051759" y="2098917"/>
              <a:ext cx="1729563" cy="2772850"/>
            </a:xfrm>
            <a:custGeom>
              <a:avLst/>
              <a:gdLst>
                <a:gd name="T0" fmla="*/ 27 w 4016"/>
                <a:gd name="T1" fmla="*/ 5450 h 6400"/>
                <a:gd name="T2" fmla="*/ 0 w 4016"/>
                <a:gd name="T3" fmla="*/ 3596 h 6400"/>
                <a:gd name="T4" fmla="*/ 144 w 4016"/>
                <a:gd name="T5" fmla="*/ 3537 h 6400"/>
                <a:gd name="T6" fmla="*/ 704 w 4016"/>
                <a:gd name="T7" fmla="*/ 3612 h 6400"/>
                <a:gd name="T8" fmla="*/ 945 w 4016"/>
                <a:gd name="T9" fmla="*/ 3183 h 6400"/>
                <a:gd name="T10" fmla="*/ 404 w 4016"/>
                <a:gd name="T11" fmla="*/ 2734 h 6400"/>
                <a:gd name="T12" fmla="*/ 58 w 4016"/>
                <a:gd name="T13" fmla="*/ 2888 h 6400"/>
                <a:gd name="T14" fmla="*/ 0 w 4016"/>
                <a:gd name="T15" fmla="*/ 2254 h 6400"/>
                <a:gd name="T16" fmla="*/ 29 w 4016"/>
                <a:gd name="T17" fmla="*/ 951 h 6400"/>
                <a:gd name="T18" fmla="*/ 1702 w 4016"/>
                <a:gd name="T19" fmla="*/ 933 h 6400"/>
                <a:gd name="T20" fmla="*/ 1750 w 4016"/>
                <a:gd name="T21" fmla="*/ 615 h 6400"/>
                <a:gd name="T22" fmla="*/ 1932 w 4016"/>
                <a:gd name="T23" fmla="*/ 28 h 6400"/>
                <a:gd name="T24" fmla="*/ 2356 w 4016"/>
                <a:gd name="T25" fmla="*/ 455 h 6400"/>
                <a:gd name="T26" fmla="*/ 2348 w 4016"/>
                <a:gd name="T27" fmla="*/ 946 h 6400"/>
                <a:gd name="T28" fmla="*/ 3986 w 4016"/>
                <a:gd name="T29" fmla="*/ 952 h 6400"/>
                <a:gd name="T30" fmla="*/ 4016 w 4016"/>
                <a:gd name="T31" fmla="*/ 2797 h 6400"/>
                <a:gd name="T32" fmla="*/ 3880 w 4016"/>
                <a:gd name="T33" fmla="*/ 2869 h 6400"/>
                <a:gd name="T34" fmla="*/ 3419 w 4016"/>
                <a:gd name="T35" fmla="*/ 2746 h 6400"/>
                <a:gd name="T36" fmla="*/ 3083 w 4016"/>
                <a:gd name="T37" fmla="*/ 3097 h 6400"/>
                <a:gd name="T38" fmla="*/ 3307 w 4016"/>
                <a:gd name="T39" fmla="*/ 3609 h 6400"/>
                <a:gd name="T40" fmla="*/ 3774 w 4016"/>
                <a:gd name="T41" fmla="*/ 3612 h 6400"/>
                <a:gd name="T42" fmla="*/ 3951 w 4016"/>
                <a:gd name="T43" fmla="*/ 3512 h 6400"/>
                <a:gd name="T44" fmla="*/ 4016 w 4016"/>
                <a:gd name="T45" fmla="*/ 3608 h 6400"/>
                <a:gd name="T46" fmla="*/ 3986 w 4016"/>
                <a:gd name="T47" fmla="*/ 5449 h 6400"/>
                <a:gd name="T48" fmla="*/ 2326 w 4016"/>
                <a:gd name="T49" fmla="*/ 5462 h 6400"/>
                <a:gd name="T50" fmla="*/ 2241 w 4016"/>
                <a:gd name="T51" fmla="*/ 5758 h 6400"/>
                <a:gd name="T52" fmla="*/ 2357 w 4016"/>
                <a:gd name="T53" fmla="*/ 6121 h 6400"/>
                <a:gd name="T54" fmla="*/ 1976 w 4016"/>
                <a:gd name="T55" fmla="*/ 6392 h 6400"/>
                <a:gd name="T56" fmla="*/ 1663 w 4016"/>
                <a:gd name="T57" fmla="*/ 5937 h 6400"/>
                <a:gd name="T58" fmla="*/ 1775 w 4016"/>
                <a:gd name="T59" fmla="*/ 5529 h 6400"/>
                <a:gd name="T60" fmla="*/ 509 w 4016"/>
                <a:gd name="T61" fmla="*/ 5450 h 6400"/>
                <a:gd name="T62" fmla="*/ 493 w 4016"/>
                <a:gd name="T63" fmla="*/ 545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6" h="6400">
                  <a:moveTo>
                    <a:pt x="493" y="5450"/>
                  </a:moveTo>
                  <a:cubicBezTo>
                    <a:pt x="338" y="5450"/>
                    <a:pt x="183" y="5450"/>
                    <a:pt x="27" y="5450"/>
                  </a:cubicBezTo>
                  <a:cubicBezTo>
                    <a:pt x="0" y="5450"/>
                    <a:pt x="0" y="5450"/>
                    <a:pt x="0" y="5422"/>
                  </a:cubicBezTo>
                  <a:cubicBezTo>
                    <a:pt x="0" y="5120"/>
                    <a:pt x="0" y="3898"/>
                    <a:pt x="0" y="3596"/>
                  </a:cubicBezTo>
                  <a:cubicBezTo>
                    <a:pt x="0" y="3558"/>
                    <a:pt x="19" y="3529"/>
                    <a:pt x="53" y="3515"/>
                  </a:cubicBezTo>
                  <a:cubicBezTo>
                    <a:pt x="85" y="3502"/>
                    <a:pt x="116" y="3510"/>
                    <a:pt x="144" y="3537"/>
                  </a:cubicBezTo>
                  <a:cubicBezTo>
                    <a:pt x="241" y="3628"/>
                    <a:pt x="355" y="3674"/>
                    <a:pt x="489" y="3671"/>
                  </a:cubicBezTo>
                  <a:cubicBezTo>
                    <a:pt x="566" y="3669"/>
                    <a:pt x="638" y="3649"/>
                    <a:pt x="704" y="3612"/>
                  </a:cubicBezTo>
                  <a:cubicBezTo>
                    <a:pt x="767" y="3577"/>
                    <a:pt x="819" y="3530"/>
                    <a:pt x="861" y="3471"/>
                  </a:cubicBezTo>
                  <a:cubicBezTo>
                    <a:pt x="921" y="3384"/>
                    <a:pt x="949" y="3288"/>
                    <a:pt x="945" y="3183"/>
                  </a:cubicBezTo>
                  <a:cubicBezTo>
                    <a:pt x="940" y="3063"/>
                    <a:pt x="896" y="2960"/>
                    <a:pt x="813" y="2873"/>
                  </a:cubicBezTo>
                  <a:cubicBezTo>
                    <a:pt x="700" y="2757"/>
                    <a:pt x="561" y="2715"/>
                    <a:pt x="404" y="2734"/>
                  </a:cubicBezTo>
                  <a:cubicBezTo>
                    <a:pt x="303" y="2747"/>
                    <a:pt x="216" y="2793"/>
                    <a:pt x="143" y="2865"/>
                  </a:cubicBezTo>
                  <a:cubicBezTo>
                    <a:pt x="119" y="2888"/>
                    <a:pt x="85" y="2898"/>
                    <a:pt x="58" y="2888"/>
                  </a:cubicBezTo>
                  <a:cubicBezTo>
                    <a:pt x="21" y="2874"/>
                    <a:pt x="0" y="2845"/>
                    <a:pt x="0" y="2808"/>
                  </a:cubicBezTo>
                  <a:cubicBezTo>
                    <a:pt x="0" y="2623"/>
                    <a:pt x="0" y="2438"/>
                    <a:pt x="0" y="2254"/>
                  </a:cubicBezTo>
                  <a:cubicBezTo>
                    <a:pt x="0" y="2136"/>
                    <a:pt x="0" y="1098"/>
                    <a:pt x="0" y="980"/>
                  </a:cubicBezTo>
                  <a:cubicBezTo>
                    <a:pt x="0" y="951"/>
                    <a:pt x="0" y="951"/>
                    <a:pt x="29" y="951"/>
                  </a:cubicBezTo>
                  <a:cubicBezTo>
                    <a:pt x="327" y="951"/>
                    <a:pt x="1305" y="951"/>
                    <a:pt x="1603" y="951"/>
                  </a:cubicBezTo>
                  <a:cubicBezTo>
                    <a:pt x="1637" y="951"/>
                    <a:pt x="1670" y="948"/>
                    <a:pt x="1702" y="933"/>
                  </a:cubicBezTo>
                  <a:cubicBezTo>
                    <a:pt x="1786" y="894"/>
                    <a:pt x="1832" y="790"/>
                    <a:pt x="1802" y="702"/>
                  </a:cubicBezTo>
                  <a:cubicBezTo>
                    <a:pt x="1791" y="669"/>
                    <a:pt x="1773" y="641"/>
                    <a:pt x="1750" y="615"/>
                  </a:cubicBezTo>
                  <a:cubicBezTo>
                    <a:pt x="1656" y="512"/>
                    <a:pt x="1626" y="393"/>
                    <a:pt x="1667" y="259"/>
                  </a:cubicBezTo>
                  <a:cubicBezTo>
                    <a:pt x="1707" y="127"/>
                    <a:pt x="1800" y="56"/>
                    <a:pt x="1932" y="28"/>
                  </a:cubicBezTo>
                  <a:cubicBezTo>
                    <a:pt x="2058" y="0"/>
                    <a:pt x="2174" y="20"/>
                    <a:pt x="2266" y="117"/>
                  </a:cubicBezTo>
                  <a:cubicBezTo>
                    <a:pt x="2356" y="213"/>
                    <a:pt x="2387" y="326"/>
                    <a:pt x="2356" y="455"/>
                  </a:cubicBezTo>
                  <a:cubicBezTo>
                    <a:pt x="2340" y="521"/>
                    <a:pt x="2306" y="576"/>
                    <a:pt x="2259" y="624"/>
                  </a:cubicBezTo>
                  <a:cubicBezTo>
                    <a:pt x="2163" y="724"/>
                    <a:pt x="2199" y="901"/>
                    <a:pt x="2348" y="946"/>
                  </a:cubicBezTo>
                  <a:cubicBezTo>
                    <a:pt x="2369" y="952"/>
                    <a:pt x="2392" y="951"/>
                    <a:pt x="2414" y="951"/>
                  </a:cubicBezTo>
                  <a:cubicBezTo>
                    <a:pt x="2711" y="952"/>
                    <a:pt x="3688" y="952"/>
                    <a:pt x="3986" y="952"/>
                  </a:cubicBezTo>
                  <a:cubicBezTo>
                    <a:pt x="4016" y="952"/>
                    <a:pt x="4016" y="952"/>
                    <a:pt x="4016" y="983"/>
                  </a:cubicBezTo>
                  <a:cubicBezTo>
                    <a:pt x="4016" y="1281"/>
                    <a:pt x="4016" y="2499"/>
                    <a:pt x="4016" y="2797"/>
                  </a:cubicBezTo>
                  <a:cubicBezTo>
                    <a:pt x="4016" y="2845"/>
                    <a:pt x="3999" y="2871"/>
                    <a:pt x="3959" y="2887"/>
                  </a:cubicBezTo>
                  <a:cubicBezTo>
                    <a:pt x="3928" y="2899"/>
                    <a:pt x="3901" y="2890"/>
                    <a:pt x="3880" y="2869"/>
                  </a:cubicBezTo>
                  <a:cubicBezTo>
                    <a:pt x="3826" y="2818"/>
                    <a:pt x="3766" y="2777"/>
                    <a:pt x="3696" y="2754"/>
                  </a:cubicBezTo>
                  <a:cubicBezTo>
                    <a:pt x="3605" y="2723"/>
                    <a:pt x="3512" y="2721"/>
                    <a:pt x="3419" y="2746"/>
                  </a:cubicBezTo>
                  <a:cubicBezTo>
                    <a:pt x="3333" y="2768"/>
                    <a:pt x="3260" y="2813"/>
                    <a:pt x="3200" y="2877"/>
                  </a:cubicBezTo>
                  <a:cubicBezTo>
                    <a:pt x="3141" y="2939"/>
                    <a:pt x="3102" y="3013"/>
                    <a:pt x="3083" y="3097"/>
                  </a:cubicBezTo>
                  <a:cubicBezTo>
                    <a:pt x="3063" y="3184"/>
                    <a:pt x="3068" y="3268"/>
                    <a:pt x="3096" y="3351"/>
                  </a:cubicBezTo>
                  <a:cubicBezTo>
                    <a:pt x="3134" y="3463"/>
                    <a:pt x="3205" y="3549"/>
                    <a:pt x="3307" y="3609"/>
                  </a:cubicBezTo>
                  <a:cubicBezTo>
                    <a:pt x="3382" y="3654"/>
                    <a:pt x="3465" y="3673"/>
                    <a:pt x="3553" y="3672"/>
                  </a:cubicBezTo>
                  <a:cubicBezTo>
                    <a:pt x="3632" y="3670"/>
                    <a:pt x="3706" y="3652"/>
                    <a:pt x="3774" y="3612"/>
                  </a:cubicBezTo>
                  <a:cubicBezTo>
                    <a:pt x="3810" y="3590"/>
                    <a:pt x="3843" y="3561"/>
                    <a:pt x="3876" y="3534"/>
                  </a:cubicBezTo>
                  <a:cubicBezTo>
                    <a:pt x="3899" y="3517"/>
                    <a:pt x="3922" y="3504"/>
                    <a:pt x="3951" y="3512"/>
                  </a:cubicBezTo>
                  <a:cubicBezTo>
                    <a:pt x="3984" y="3521"/>
                    <a:pt x="4007" y="3540"/>
                    <a:pt x="4014" y="3576"/>
                  </a:cubicBezTo>
                  <a:cubicBezTo>
                    <a:pt x="4016" y="3586"/>
                    <a:pt x="4016" y="3597"/>
                    <a:pt x="4016" y="3608"/>
                  </a:cubicBezTo>
                  <a:cubicBezTo>
                    <a:pt x="4016" y="3905"/>
                    <a:pt x="4016" y="5122"/>
                    <a:pt x="4016" y="5420"/>
                  </a:cubicBezTo>
                  <a:cubicBezTo>
                    <a:pt x="4016" y="5449"/>
                    <a:pt x="4016" y="5449"/>
                    <a:pt x="3986" y="5449"/>
                  </a:cubicBezTo>
                  <a:cubicBezTo>
                    <a:pt x="3694" y="5449"/>
                    <a:pt x="2721" y="5448"/>
                    <a:pt x="2428" y="5448"/>
                  </a:cubicBezTo>
                  <a:cubicBezTo>
                    <a:pt x="2394" y="5448"/>
                    <a:pt x="2357" y="5449"/>
                    <a:pt x="2326" y="5462"/>
                  </a:cubicBezTo>
                  <a:cubicBezTo>
                    <a:pt x="2261" y="5489"/>
                    <a:pt x="2220" y="5541"/>
                    <a:pt x="2208" y="5614"/>
                  </a:cubicBezTo>
                  <a:cubicBezTo>
                    <a:pt x="2200" y="5666"/>
                    <a:pt x="2213" y="5715"/>
                    <a:pt x="2241" y="5758"/>
                  </a:cubicBezTo>
                  <a:cubicBezTo>
                    <a:pt x="2253" y="5777"/>
                    <a:pt x="2273" y="5791"/>
                    <a:pt x="2287" y="5809"/>
                  </a:cubicBezTo>
                  <a:cubicBezTo>
                    <a:pt x="2359" y="5902"/>
                    <a:pt x="2385" y="6005"/>
                    <a:pt x="2357" y="6121"/>
                  </a:cubicBezTo>
                  <a:cubicBezTo>
                    <a:pt x="2338" y="6197"/>
                    <a:pt x="2299" y="6260"/>
                    <a:pt x="2240" y="6310"/>
                  </a:cubicBezTo>
                  <a:cubicBezTo>
                    <a:pt x="2164" y="6374"/>
                    <a:pt x="2075" y="6400"/>
                    <a:pt x="1976" y="6392"/>
                  </a:cubicBezTo>
                  <a:cubicBezTo>
                    <a:pt x="1875" y="6383"/>
                    <a:pt x="1794" y="6337"/>
                    <a:pt x="1728" y="6261"/>
                  </a:cubicBezTo>
                  <a:cubicBezTo>
                    <a:pt x="1646" y="6165"/>
                    <a:pt x="1630" y="6056"/>
                    <a:pt x="1663" y="5937"/>
                  </a:cubicBezTo>
                  <a:cubicBezTo>
                    <a:pt x="1680" y="5876"/>
                    <a:pt x="1712" y="5825"/>
                    <a:pt x="1755" y="5779"/>
                  </a:cubicBezTo>
                  <a:cubicBezTo>
                    <a:pt x="1824" y="5707"/>
                    <a:pt x="1833" y="5610"/>
                    <a:pt x="1775" y="5529"/>
                  </a:cubicBezTo>
                  <a:cubicBezTo>
                    <a:pt x="1741" y="5483"/>
                    <a:pt x="1695" y="5452"/>
                    <a:pt x="1635" y="5451"/>
                  </a:cubicBezTo>
                  <a:cubicBezTo>
                    <a:pt x="1487" y="5450"/>
                    <a:pt x="658" y="5450"/>
                    <a:pt x="509" y="5450"/>
                  </a:cubicBezTo>
                  <a:cubicBezTo>
                    <a:pt x="504" y="5450"/>
                    <a:pt x="499" y="5450"/>
                    <a:pt x="493" y="5450"/>
                  </a:cubicBezTo>
                  <a:cubicBezTo>
                    <a:pt x="493" y="5450"/>
                    <a:pt x="493" y="5450"/>
                    <a:pt x="493" y="5450"/>
                  </a:cubicBezTo>
                  <a:close/>
                </a:path>
              </a:pathLst>
            </a:custGeom>
            <a:solidFill>
              <a:schemeClr val="accent6"/>
            </a:solidFill>
            <a:ln>
              <a:noFill/>
            </a:ln>
          </p:spPr>
          <p:txBody>
            <a:bodyPr vert="horz" wrap="square" lIns="91428" tIns="45714" rIns="91428" bIns="45714" numCol="1" anchor="t" anchorCtr="0" compatLnSpc="1">
              <a:prstTxWarp prst="textNoShape">
                <a:avLst/>
              </a:prstTxWarp>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ea typeface="+mn-ea"/>
                <a:cs typeface="+mn-cs"/>
              </a:endParaRPr>
            </a:p>
          </p:txBody>
        </p:sp>
      </p:grpSp>
      <p:sp>
        <p:nvSpPr>
          <p:cNvPr id="20" name="TextBox 52">
            <a:extLst>
              <a:ext uri="{FF2B5EF4-FFF2-40B4-BE49-F238E27FC236}">
                <a16:creationId xmlns:a16="http://schemas.microsoft.com/office/drawing/2014/main" id="{A82EAAAE-AAAC-4CA2-94DA-C7CD0601BC13}"/>
              </a:ext>
            </a:extLst>
          </p:cNvPr>
          <p:cNvSpPr txBox="1"/>
          <p:nvPr/>
        </p:nvSpPr>
        <p:spPr>
          <a:xfrm>
            <a:off x="1302737" y="4508801"/>
            <a:ext cx="1727407" cy="163121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282F39"/>
                </a:solidFill>
                <a:effectLst/>
                <a:uLnTx/>
                <a:uFillTx/>
                <a:ea typeface="+mn-ea"/>
                <a:cs typeface="+mn-cs"/>
              </a:rPr>
              <a:t>1.5oo Min. Video-material </a:t>
            </a:r>
            <a:br>
              <a:rPr kumimoji="0" lang="de-DE" sz="2000" b="0" i="0" u="none" strike="noStrike" kern="1200" cap="none" spc="0" normalizeH="0" baseline="0" noProof="0" dirty="0">
                <a:ln>
                  <a:noFill/>
                </a:ln>
                <a:solidFill>
                  <a:srgbClr val="282F39"/>
                </a:solidFill>
                <a:effectLst/>
                <a:uLnTx/>
                <a:uFillTx/>
                <a:ea typeface="+mn-ea"/>
                <a:cs typeface="+mn-cs"/>
              </a:rPr>
            </a:br>
            <a:r>
              <a:rPr kumimoji="0" lang="de-DE" sz="2000" b="0" i="0" u="none" strike="noStrike" kern="1200" cap="none" spc="0" normalizeH="0" baseline="0" noProof="0" dirty="0">
                <a:ln>
                  <a:noFill/>
                </a:ln>
                <a:solidFill>
                  <a:srgbClr val="282F39"/>
                </a:solidFill>
                <a:effectLst/>
                <a:uLnTx/>
                <a:uFillTx/>
                <a:ea typeface="+mn-ea"/>
                <a:cs typeface="+mn-cs"/>
              </a:rPr>
              <a:t>auf YouTube hoch-geladen,</a:t>
            </a:r>
          </a:p>
        </p:txBody>
      </p:sp>
      <p:sp>
        <p:nvSpPr>
          <p:cNvPr id="21" name="TextBox 53">
            <a:extLst>
              <a:ext uri="{FF2B5EF4-FFF2-40B4-BE49-F238E27FC236}">
                <a16:creationId xmlns:a16="http://schemas.microsoft.com/office/drawing/2014/main" id="{3AF0A135-B0AA-45F1-B171-62913C11D18B}"/>
              </a:ext>
            </a:extLst>
          </p:cNvPr>
          <p:cNvSpPr txBox="1"/>
          <p:nvPr/>
        </p:nvSpPr>
        <p:spPr>
          <a:xfrm>
            <a:off x="3313305" y="4508801"/>
            <a:ext cx="1727407" cy="1015663"/>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2F39"/>
                </a:solidFill>
                <a:effectLst/>
                <a:uLnTx/>
                <a:uFillTx/>
                <a:ea typeface="+mn-ea"/>
                <a:cs typeface="+mn-cs"/>
              </a:rPr>
              <a:t>7.ooo </a:t>
            </a:r>
            <a:r>
              <a:rPr kumimoji="0" lang="en-US" sz="2000" b="1" i="0" u="none" strike="noStrike" kern="1200" cap="none" spc="0" normalizeH="0" baseline="0" noProof="0" dirty="0" err="1">
                <a:ln>
                  <a:noFill/>
                </a:ln>
                <a:solidFill>
                  <a:srgbClr val="282F39"/>
                </a:solidFill>
                <a:effectLst/>
                <a:uLnTx/>
                <a:uFillTx/>
                <a:ea typeface="+mn-ea"/>
                <a:cs typeface="+mn-cs"/>
              </a:rPr>
              <a:t>Fragen</a:t>
            </a:r>
            <a:r>
              <a:rPr kumimoji="0" lang="en-US" sz="2000" b="1" i="0" u="none" strike="noStrike" kern="1200" cap="none" spc="0" normalizeH="0" baseline="0" noProof="0" dirty="0">
                <a:ln>
                  <a:noFill/>
                </a:ln>
                <a:solidFill>
                  <a:srgbClr val="282F39"/>
                </a:solidFill>
                <a:effectLst/>
                <a:uLnTx/>
                <a:uFillTx/>
                <a:ea typeface="+mn-ea"/>
                <a:cs typeface="+mn-cs"/>
              </a:rPr>
              <a:t> </a:t>
            </a:r>
            <a:r>
              <a:rPr kumimoji="0" lang="en-US" sz="2000" b="0" i="0" u="none" strike="noStrike" kern="1200" cap="none" spc="0" normalizeH="0" baseline="0" noProof="0" dirty="0" err="1">
                <a:ln>
                  <a:noFill/>
                </a:ln>
                <a:solidFill>
                  <a:srgbClr val="282F39"/>
                </a:solidFill>
                <a:effectLst/>
                <a:uLnTx/>
                <a:uFillTx/>
                <a:ea typeface="+mn-ea"/>
                <a:cs typeface="+mn-cs"/>
              </a:rPr>
              <a:t>durch</a:t>
            </a:r>
            <a:r>
              <a:rPr kumimoji="0" lang="en-US" sz="2000" b="0" i="0" u="none" strike="noStrike" kern="1200" cap="none" spc="0" normalizeH="0" baseline="0" noProof="0" dirty="0">
                <a:ln>
                  <a:noFill/>
                </a:ln>
                <a:solidFill>
                  <a:srgbClr val="282F39"/>
                </a:solidFill>
                <a:effectLst/>
                <a:uLnTx/>
                <a:uFillTx/>
                <a:ea typeface="+mn-ea"/>
                <a:cs typeface="+mn-cs"/>
              </a:rPr>
              <a:t> </a:t>
            </a:r>
            <a:r>
              <a:rPr kumimoji="0" lang="en-US" sz="2000" b="1" i="0" u="none" strike="noStrike" kern="1200" cap="none" spc="0" normalizeH="0" baseline="0" noProof="0" dirty="0">
                <a:ln>
                  <a:noFill/>
                </a:ln>
                <a:solidFill>
                  <a:srgbClr val="282F39"/>
                </a:solidFill>
                <a:effectLst/>
                <a:uLnTx/>
                <a:uFillTx/>
                <a:ea typeface="+mn-ea"/>
                <a:cs typeface="+mn-cs"/>
              </a:rPr>
              <a:t>Alexa</a:t>
            </a:r>
            <a:r>
              <a:rPr kumimoji="0" lang="en-US" sz="2000" b="0" i="0" u="none" strike="noStrike" kern="1200" cap="none" spc="0" normalizeH="0" baseline="0" noProof="0" dirty="0">
                <a:ln>
                  <a:noFill/>
                </a:ln>
                <a:solidFill>
                  <a:srgbClr val="282F39"/>
                </a:solidFill>
                <a:effectLst/>
                <a:uLnTx/>
                <a:uFillTx/>
                <a:ea typeface="+mn-ea"/>
                <a:cs typeface="+mn-cs"/>
              </a:rPr>
              <a:t> </a:t>
            </a:r>
            <a:r>
              <a:rPr kumimoji="0" lang="en-US" sz="2000" b="0" i="0" u="none" strike="noStrike" kern="1200" cap="none" spc="0" normalizeH="0" baseline="0" noProof="0" dirty="0" err="1">
                <a:ln>
                  <a:noFill/>
                </a:ln>
                <a:solidFill>
                  <a:srgbClr val="282F39"/>
                </a:solidFill>
                <a:effectLst/>
                <a:uLnTx/>
                <a:uFillTx/>
                <a:ea typeface="+mn-ea"/>
                <a:cs typeface="+mn-cs"/>
              </a:rPr>
              <a:t>beantwortet</a:t>
            </a:r>
            <a:r>
              <a:rPr kumimoji="0" lang="en-US" sz="2000" b="0" i="0" u="none" strike="noStrike" kern="1200" cap="none" spc="0" normalizeH="0" baseline="0" noProof="0" dirty="0">
                <a:ln>
                  <a:noFill/>
                </a:ln>
                <a:solidFill>
                  <a:srgbClr val="282F39"/>
                </a:solidFill>
                <a:effectLst/>
                <a:uLnTx/>
                <a:uFillTx/>
                <a:ea typeface="+mn-ea"/>
                <a:cs typeface="+mn-cs"/>
              </a:rPr>
              <a:t>,</a:t>
            </a:r>
            <a:endParaRPr kumimoji="0" lang="en-GB" sz="2000" b="0"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22" name="TextBox 54">
            <a:extLst>
              <a:ext uri="{FF2B5EF4-FFF2-40B4-BE49-F238E27FC236}">
                <a16:creationId xmlns:a16="http://schemas.microsoft.com/office/drawing/2014/main" id="{6414F262-BD79-48AC-8633-D5FD11BB85DC}"/>
              </a:ext>
            </a:extLst>
          </p:cNvPr>
          <p:cNvSpPr txBox="1"/>
          <p:nvPr/>
        </p:nvSpPr>
        <p:spPr>
          <a:xfrm>
            <a:off x="5273084" y="4508801"/>
            <a:ext cx="1727407" cy="163121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2F39"/>
                </a:solidFill>
                <a:effectLst/>
                <a:uLnTx/>
                <a:uFillTx/>
                <a:ea typeface="+mn-ea"/>
                <a:cs typeface="+mn-cs"/>
              </a:rPr>
              <a:t>5oo km </a:t>
            </a:r>
            <a:r>
              <a:rPr kumimoji="0" lang="en-US" sz="2000" b="0" i="0" u="none" strike="noStrike" kern="1200" cap="none" spc="0" normalizeH="0" baseline="0" noProof="0" dirty="0" err="1">
                <a:ln>
                  <a:noFill/>
                </a:ln>
                <a:solidFill>
                  <a:srgbClr val="282F39"/>
                </a:solidFill>
                <a:effectLst/>
                <a:uLnTx/>
                <a:uFillTx/>
                <a:ea typeface="+mn-ea"/>
                <a:cs typeface="+mn-cs"/>
              </a:rPr>
              <a:t>durch</a:t>
            </a:r>
            <a:r>
              <a:rPr kumimoji="0" lang="en-US" sz="2000" b="0" i="0" u="none" strike="noStrike" kern="1200" cap="none" spc="0" normalizeH="0" baseline="0" noProof="0" dirty="0">
                <a:ln>
                  <a:noFill/>
                </a:ln>
                <a:solidFill>
                  <a:srgbClr val="282F39"/>
                </a:solidFill>
                <a:effectLst/>
                <a:uLnTx/>
                <a:uFillTx/>
                <a:ea typeface="+mn-ea"/>
                <a:cs typeface="+mn-cs"/>
              </a:rPr>
              <a:t> </a:t>
            </a:r>
            <a:r>
              <a:rPr kumimoji="0" lang="en-US" sz="2000" b="1" i="0" u="none" strike="noStrike" kern="1200" cap="none" spc="0" normalizeH="0" baseline="0" noProof="0" dirty="0" err="1">
                <a:ln>
                  <a:noFill/>
                </a:ln>
                <a:solidFill>
                  <a:srgbClr val="282F39"/>
                </a:solidFill>
                <a:effectLst/>
                <a:uLnTx/>
                <a:uFillTx/>
                <a:ea typeface="+mn-ea"/>
                <a:cs typeface="+mn-cs"/>
              </a:rPr>
              <a:t>autonom</a:t>
            </a:r>
            <a:r>
              <a:rPr kumimoji="0" lang="en-US" sz="2000" b="1" i="0" u="none" strike="noStrike" kern="1200" cap="none" spc="0" normalizeH="0" baseline="0" noProof="0" dirty="0">
                <a:ln>
                  <a:noFill/>
                </a:ln>
                <a:solidFill>
                  <a:srgbClr val="282F39"/>
                </a:solidFill>
                <a:effectLst/>
                <a:uLnTx/>
                <a:uFillTx/>
                <a:ea typeface="+mn-ea"/>
                <a:cs typeface="+mn-cs"/>
              </a:rPr>
              <a:t> </a:t>
            </a:r>
            <a:r>
              <a:rPr kumimoji="0" lang="en-US" sz="2000" b="1" i="0" u="none" strike="noStrike" kern="1200" cap="none" spc="0" normalizeH="0" baseline="0" noProof="0" dirty="0" err="1">
                <a:ln>
                  <a:noFill/>
                </a:ln>
                <a:solidFill>
                  <a:srgbClr val="282F39"/>
                </a:solidFill>
                <a:effectLst/>
                <a:uLnTx/>
                <a:uFillTx/>
                <a:ea typeface="+mn-ea"/>
                <a:cs typeface="+mn-cs"/>
              </a:rPr>
              <a:t>fahrende</a:t>
            </a:r>
            <a:r>
              <a:rPr kumimoji="0" lang="en-US" sz="2000" b="1" i="0" u="none" strike="noStrike" kern="1200" cap="none" spc="0" normalizeH="0" baseline="0" noProof="0" dirty="0">
                <a:ln>
                  <a:noFill/>
                </a:ln>
                <a:solidFill>
                  <a:srgbClr val="282F39"/>
                </a:solidFill>
                <a:effectLst/>
                <a:uLnTx/>
                <a:uFillTx/>
                <a:ea typeface="+mn-ea"/>
                <a:cs typeface="+mn-cs"/>
              </a:rPr>
              <a:t> Autos</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gefahren</a:t>
            </a:r>
            <a:r>
              <a:rPr kumimoji="0" lang="en-US" sz="2000" b="0"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a:t>
            </a:r>
            <a:endParaRPr kumimoji="0" lang="en-GB" sz="2000" b="0"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23" name="TextBox 55">
            <a:extLst>
              <a:ext uri="{FF2B5EF4-FFF2-40B4-BE49-F238E27FC236}">
                <a16:creationId xmlns:a16="http://schemas.microsoft.com/office/drawing/2014/main" id="{D60EC108-381A-4CE2-8AE5-09A0CB34DA7F}"/>
              </a:ext>
            </a:extLst>
          </p:cNvPr>
          <p:cNvSpPr txBox="1"/>
          <p:nvPr/>
        </p:nvSpPr>
        <p:spPr>
          <a:xfrm>
            <a:off x="7254027" y="4508801"/>
            <a:ext cx="1727407" cy="1323439"/>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2F39"/>
                </a:solidFill>
                <a:effectLst/>
                <a:uLnTx/>
                <a:uFillTx/>
                <a:ea typeface="+mn-ea"/>
                <a:cs typeface="+mn-cs"/>
              </a:rPr>
              <a:t>7oo.ooo</a:t>
            </a:r>
            <a:r>
              <a:rPr kumimoji="0" lang="en-US" sz="2000" b="0" i="0" u="none" strike="noStrike" kern="1200" cap="none" spc="0" normalizeH="0" baseline="0" noProof="0" dirty="0">
                <a:ln>
                  <a:noFill/>
                </a:ln>
                <a:solidFill>
                  <a:srgbClr val="282F39"/>
                </a:solidFill>
                <a:effectLst/>
                <a:uLnTx/>
                <a:uFillTx/>
                <a:ea typeface="+mn-ea"/>
                <a:cs typeface="+mn-cs"/>
              </a:rPr>
              <a:t> </a:t>
            </a:r>
            <a:r>
              <a:rPr kumimoji="0" lang="en-US" sz="2000" b="1" i="0" u="none" strike="noStrike" kern="1200" cap="none" spc="0" normalizeH="0" baseline="0" noProof="0" dirty="0">
                <a:ln>
                  <a:noFill/>
                </a:ln>
                <a:solidFill>
                  <a:srgbClr val="282F39"/>
                </a:solidFill>
                <a:effectLst/>
                <a:uLnTx/>
                <a:uFillTx/>
                <a:ea typeface="+mn-ea"/>
                <a:cs typeface="+mn-cs"/>
              </a:rPr>
              <a:t>Songs</a:t>
            </a:r>
            <a:r>
              <a:rPr kumimoji="0" lang="en-US" sz="2000" b="0" i="0" u="none" strike="noStrike" kern="1200" cap="none" spc="0" normalizeH="0" baseline="0" noProof="0" dirty="0">
                <a:ln>
                  <a:noFill/>
                </a:ln>
                <a:solidFill>
                  <a:srgbClr val="282F39"/>
                </a:solidFill>
                <a:effectLst/>
                <a:uLnTx/>
                <a:uFillTx/>
                <a:ea typeface="+mn-ea"/>
                <a:cs typeface="+mn-cs"/>
              </a:rPr>
              <a:t> illegal </a:t>
            </a:r>
            <a:r>
              <a:rPr kumimoji="0" lang="en-US" sz="2000" b="0" i="0" u="none" strike="noStrike" kern="1200" cap="none" spc="0" normalizeH="0" baseline="0" noProof="0" dirty="0" err="1">
                <a:ln>
                  <a:noFill/>
                </a:ln>
                <a:solidFill>
                  <a:srgbClr val="282F39"/>
                </a:solidFill>
                <a:effectLst/>
                <a:uLnTx/>
                <a:uFillTx/>
                <a:ea typeface="+mn-ea"/>
                <a:cs typeface="+mn-cs"/>
              </a:rPr>
              <a:t>herunter-geladen</a:t>
            </a:r>
            <a:r>
              <a:rPr kumimoji="0" lang="en-US" sz="2000" b="0" i="0" u="none" strike="noStrike" kern="1200" cap="none" spc="0" normalizeH="0" baseline="0" noProof="0" dirty="0">
                <a:ln>
                  <a:noFill/>
                </a:ln>
                <a:solidFill>
                  <a:srgbClr val="282F39"/>
                </a:solidFill>
                <a:effectLst/>
                <a:uLnTx/>
                <a:uFillTx/>
                <a:ea typeface="+mn-ea"/>
                <a:cs typeface="+mn-cs"/>
              </a:rPr>
              <a:t> und</a:t>
            </a:r>
            <a:endParaRPr kumimoji="0" lang="en-GB" sz="2000" b="0"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24" name="TextBox 56">
            <a:extLst>
              <a:ext uri="{FF2B5EF4-FFF2-40B4-BE49-F238E27FC236}">
                <a16:creationId xmlns:a16="http://schemas.microsoft.com/office/drawing/2014/main" id="{FB136908-AC3A-4E13-AD7F-604049B85953}"/>
              </a:ext>
            </a:extLst>
          </p:cNvPr>
          <p:cNvSpPr txBox="1"/>
          <p:nvPr/>
        </p:nvSpPr>
        <p:spPr>
          <a:xfrm>
            <a:off x="9209571" y="4508801"/>
            <a:ext cx="1727407" cy="1015663"/>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2F39"/>
                </a:solidFill>
                <a:effectLst/>
                <a:uLnTx/>
                <a:uFillTx/>
                <a:ea typeface="+mn-ea"/>
                <a:cs typeface="+mn-cs"/>
              </a:rPr>
              <a:t>7.95o.ooo </a:t>
            </a:r>
            <a:r>
              <a:rPr kumimoji="0" lang="en-US" sz="2000" b="0" i="0" u="none" strike="noStrike" kern="1200" cap="none" spc="0" normalizeH="0" baseline="0" noProof="0" dirty="0">
                <a:ln>
                  <a:noFill/>
                </a:ln>
                <a:solidFill>
                  <a:srgbClr val="282F39"/>
                </a:solidFill>
                <a:effectLst/>
                <a:uLnTx/>
                <a:uFillTx/>
                <a:ea typeface="+mn-ea"/>
                <a:cs typeface="+mn-cs"/>
              </a:rPr>
              <a:t>mal auf </a:t>
            </a:r>
            <a:r>
              <a:rPr kumimoji="0" lang="en-US" sz="2000" b="1" i="0" u="none" strike="noStrike" kern="1200" cap="none" spc="0" normalizeH="0" baseline="0" noProof="0" dirty="0">
                <a:ln>
                  <a:noFill/>
                </a:ln>
                <a:solidFill>
                  <a:srgbClr val="282F39"/>
                </a:solidFill>
                <a:effectLst/>
                <a:uLnTx/>
                <a:uFillTx/>
                <a:ea typeface="+mn-ea"/>
                <a:cs typeface="+mn-cs"/>
              </a:rPr>
              <a:t>Tinder </a:t>
            </a:r>
            <a:r>
              <a:rPr kumimoji="0" lang="en-US" sz="2000" b="1" i="0" u="none" strike="noStrike" kern="1200" cap="none" spc="0" normalizeH="0" baseline="0" noProof="0" dirty="0" err="1">
                <a:ln>
                  <a:noFill/>
                </a:ln>
                <a:solidFill>
                  <a:srgbClr val="282F39"/>
                </a:solidFill>
                <a:effectLst/>
                <a:uLnTx/>
                <a:uFillTx/>
                <a:ea typeface="+mn-ea"/>
                <a:cs typeface="+mn-cs"/>
              </a:rPr>
              <a:t>geswiped</a:t>
            </a:r>
            <a:r>
              <a:rPr kumimoji="0" lang="en-US" sz="2000" b="1" i="0" u="none" strike="noStrike" kern="1200" cap="none" spc="0" normalizeH="0" baseline="0" noProof="0" dirty="0">
                <a:ln>
                  <a:noFill/>
                </a:ln>
                <a:solidFill>
                  <a:srgbClr val="282F39"/>
                </a:solidFill>
                <a:effectLst/>
                <a:uLnTx/>
                <a:uFillTx/>
                <a:ea typeface="+mn-ea"/>
                <a:cs typeface="+mn-cs"/>
              </a:rPr>
              <a:t>! </a:t>
            </a:r>
            <a:endParaRPr kumimoji="0" lang="en-GB" sz="20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25" name="Rectangle 14">
            <a:extLst>
              <a:ext uri="{FF2B5EF4-FFF2-40B4-BE49-F238E27FC236}">
                <a16:creationId xmlns:a16="http://schemas.microsoft.com/office/drawing/2014/main" id="{3165B351-D5FA-447E-B2A9-D7519261773C}"/>
              </a:ext>
            </a:extLst>
          </p:cNvPr>
          <p:cNvSpPr/>
          <p:nvPr/>
        </p:nvSpPr>
        <p:spPr>
          <a:xfrm>
            <a:off x="1202592" y="4293099"/>
            <a:ext cx="71794" cy="21857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6" name="Rectangle 64">
            <a:extLst>
              <a:ext uri="{FF2B5EF4-FFF2-40B4-BE49-F238E27FC236}">
                <a16:creationId xmlns:a16="http://schemas.microsoft.com/office/drawing/2014/main" id="{E63C6A8D-B158-4EE5-A6DF-BAF8AD2B695C}"/>
              </a:ext>
            </a:extLst>
          </p:cNvPr>
          <p:cNvSpPr/>
          <p:nvPr/>
        </p:nvSpPr>
        <p:spPr>
          <a:xfrm>
            <a:off x="3200465" y="4293099"/>
            <a:ext cx="71794" cy="21857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7" name="Rectangle 66">
            <a:extLst>
              <a:ext uri="{FF2B5EF4-FFF2-40B4-BE49-F238E27FC236}">
                <a16:creationId xmlns:a16="http://schemas.microsoft.com/office/drawing/2014/main" id="{3C067D27-BEFF-43FC-81E9-55E92F0B2840}"/>
              </a:ext>
            </a:extLst>
          </p:cNvPr>
          <p:cNvSpPr/>
          <p:nvPr/>
        </p:nvSpPr>
        <p:spPr>
          <a:xfrm>
            <a:off x="5194106" y="4293099"/>
            <a:ext cx="71794" cy="21857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8" name="Rectangle 68">
            <a:extLst>
              <a:ext uri="{FF2B5EF4-FFF2-40B4-BE49-F238E27FC236}">
                <a16:creationId xmlns:a16="http://schemas.microsoft.com/office/drawing/2014/main" id="{A3F969A0-F158-441B-BA1D-CAF2FD0E1004}"/>
              </a:ext>
            </a:extLst>
          </p:cNvPr>
          <p:cNvSpPr/>
          <p:nvPr/>
        </p:nvSpPr>
        <p:spPr>
          <a:xfrm>
            <a:off x="7166584" y="4293099"/>
            <a:ext cx="71794" cy="2185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9" name="Rectangle 70">
            <a:extLst>
              <a:ext uri="{FF2B5EF4-FFF2-40B4-BE49-F238E27FC236}">
                <a16:creationId xmlns:a16="http://schemas.microsoft.com/office/drawing/2014/main" id="{DF1281C8-F230-4B09-8B83-5A53071F0E23}"/>
              </a:ext>
            </a:extLst>
          </p:cNvPr>
          <p:cNvSpPr/>
          <p:nvPr/>
        </p:nvSpPr>
        <p:spPr>
          <a:xfrm>
            <a:off x="9130593" y="4293099"/>
            <a:ext cx="71794" cy="21857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pic>
        <p:nvPicPr>
          <p:cNvPr id="35" name="Grafik 34" descr="Klappe">
            <a:extLst>
              <a:ext uri="{FF2B5EF4-FFF2-40B4-BE49-F238E27FC236}">
                <a16:creationId xmlns:a16="http://schemas.microsoft.com/office/drawing/2014/main" id="{D3D5CA50-316D-49FB-AA12-9F748063D9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6206" y="2040671"/>
            <a:ext cx="1052045" cy="1052045"/>
          </a:xfrm>
          <a:prstGeom prst="rect">
            <a:avLst/>
          </a:prstGeom>
        </p:spPr>
      </p:pic>
      <p:pic>
        <p:nvPicPr>
          <p:cNvPr id="37" name="Grafik 36" descr="Sprache">
            <a:extLst>
              <a:ext uri="{FF2B5EF4-FFF2-40B4-BE49-F238E27FC236}">
                <a16:creationId xmlns:a16="http://schemas.microsoft.com/office/drawing/2014/main" id="{CB03A920-9CE0-458F-9436-6C6859ECBE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8376" y="2104947"/>
            <a:ext cx="1141827" cy="1141827"/>
          </a:xfrm>
          <a:prstGeom prst="rect">
            <a:avLst/>
          </a:prstGeom>
        </p:spPr>
      </p:pic>
      <p:pic>
        <p:nvPicPr>
          <p:cNvPr id="39" name="Grafik 38" descr="Auto">
            <a:extLst>
              <a:ext uri="{FF2B5EF4-FFF2-40B4-BE49-F238E27FC236}">
                <a16:creationId xmlns:a16="http://schemas.microsoft.com/office/drawing/2014/main" id="{1EC985F7-E329-4F86-9211-7439485D9D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3353" y="2222861"/>
            <a:ext cx="892232" cy="892232"/>
          </a:xfrm>
          <a:prstGeom prst="rect">
            <a:avLst/>
          </a:prstGeom>
        </p:spPr>
      </p:pic>
      <p:pic>
        <p:nvPicPr>
          <p:cNvPr id="41" name="Grafik 40" descr="Lautstärke">
            <a:extLst>
              <a:ext uri="{FF2B5EF4-FFF2-40B4-BE49-F238E27FC236}">
                <a16:creationId xmlns:a16="http://schemas.microsoft.com/office/drawing/2014/main" id="{579A7020-B81B-46B5-8417-AC5715D489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55780" y="2098064"/>
            <a:ext cx="1141827" cy="1141827"/>
          </a:xfrm>
          <a:prstGeom prst="rect">
            <a:avLst/>
          </a:prstGeom>
        </p:spPr>
      </p:pic>
      <p:pic>
        <p:nvPicPr>
          <p:cNvPr id="43" name="Grafik 42" descr="Herz">
            <a:extLst>
              <a:ext uri="{FF2B5EF4-FFF2-40B4-BE49-F238E27FC236}">
                <a16:creationId xmlns:a16="http://schemas.microsoft.com/office/drawing/2014/main" id="{9B943BFD-F494-42E7-BB6B-6150540B3E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28401" y="2100375"/>
            <a:ext cx="1141827" cy="1141827"/>
          </a:xfrm>
          <a:prstGeom prst="rect">
            <a:avLst/>
          </a:prstGeom>
        </p:spPr>
      </p:pic>
    </p:spTree>
    <p:extLst>
      <p:ext uri="{BB962C8B-B14F-4D97-AF65-F5344CB8AC3E}">
        <p14:creationId xmlns:p14="http://schemas.microsoft.com/office/powerpoint/2010/main" val="2884457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lektronik, Schaltkreis enthält.&#10;&#10;Automatisch generierte Beschreibung">
            <a:extLst>
              <a:ext uri="{FF2B5EF4-FFF2-40B4-BE49-F238E27FC236}">
                <a16:creationId xmlns:a16="http://schemas.microsoft.com/office/drawing/2014/main" id="{3C9BEC5C-B6C3-4052-82EC-CA1FD90E0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931"/>
            <a:ext cx="12190413" cy="4063979"/>
          </a:xfrm>
          <a:prstGeom prst="rect">
            <a:avLst/>
          </a:prstGeom>
        </p:spPr>
      </p:pic>
      <p:sp>
        <p:nvSpPr>
          <p:cNvPr id="12" name="TextBox 28">
            <a:extLst>
              <a:ext uri="{FF2B5EF4-FFF2-40B4-BE49-F238E27FC236}">
                <a16:creationId xmlns:a16="http://schemas.microsoft.com/office/drawing/2014/main" id="{379D38C2-0943-467B-920F-316E749B3904}"/>
              </a:ext>
            </a:extLst>
          </p:cNvPr>
          <p:cNvSpPr txBox="1"/>
          <p:nvPr/>
        </p:nvSpPr>
        <p:spPr>
          <a:xfrm>
            <a:off x="0" y="4706936"/>
            <a:ext cx="12190413" cy="1107996"/>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Digitalisierung</a:t>
            </a:r>
            <a:r>
              <a:rPr kumimoji="0" lang="en-US" sz="6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 Did you know?</a:t>
            </a:r>
            <a:endParaRPr kumimoji="0" lang="en-GB" sz="6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4" name="Rechteck 3">
            <a:extLst>
              <a:ext uri="{FF2B5EF4-FFF2-40B4-BE49-F238E27FC236}">
                <a16:creationId xmlns:a16="http://schemas.microsoft.com/office/drawing/2014/main" id="{0D79635C-AFA2-42F1-8091-66C0477E95F9}"/>
              </a:ext>
            </a:extLst>
          </p:cNvPr>
          <p:cNvSpPr/>
          <p:nvPr/>
        </p:nvSpPr>
        <p:spPr>
          <a:xfrm>
            <a:off x="251517" y="6236959"/>
            <a:ext cx="11938896"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nach der Idee von: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https://www.youtube.com/watch?v=TwtS6Jy3ll8</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 Katy Scott - This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is</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an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updated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remix</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of the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Did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You</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Know</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(Shift Happens),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video</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created</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by Karl Fisch, Scott McLeod and Jeff </a:t>
            </a:r>
            <a:r>
              <a:rPr kumimoji="0" lang="de-DE" sz="1000" b="0" i="1" u="sng"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Brenman</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in 2008.,</a:t>
            </a:r>
            <a:endParaRPr kumimoji="0" lang="de-DE" sz="1000" b="0" i="0"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https://youtu.be/bTM06NZOyDQ</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rPr>
              <a:t> | </a:t>
            </a:r>
            <a:r>
              <a:rPr kumimoji="0" lang="de-DE" sz="1000" b="0" i="1" u="none" strike="noStrike" kern="1200" cap="none" spc="0" normalizeH="0" baseline="0" noProof="0" dirty="0" err="1">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mesjms</a:t>
            </a: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https://youtu.be/u06BXgWbGvA</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Times New Roman" panose="02020603050405020304" pitchFamily="18" charset="0"/>
                <a:cs typeface="Times New Roman" panose="02020603050405020304" pitchFamily="18" charset="0"/>
              </a:rPr>
              <a:t> | </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Free Working Tricks</a:t>
            </a:r>
            <a:r>
              <a:rPr kumimoji="0" lang="de-DE" sz="1000" b="0" i="1" u="sng"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de-DE" sz="1000" b="0" i="1"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rPr>
              <a:t>Zahlwerte über offizielle Statistik-Datenbanken geprüft</a:t>
            </a:r>
            <a:endParaRPr kumimoji="0" lang="de-DE" sz="1000" b="0" i="0" u="none" strike="noStrike" kern="1200" cap="none" spc="0" normalizeH="0" baseline="0" noProof="0" dirty="0">
              <a:ln>
                <a:noFill/>
              </a:ln>
              <a:solidFill>
                <a:srgbClr val="FFFFFF">
                  <a:lumMod val="65000"/>
                </a:srgbClr>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196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rot="21223857" flipV="1">
            <a:off x="199208" y="721708"/>
            <a:ext cx="9315451" cy="554038"/>
            <a:chOff x="-15876" y="2994005"/>
            <a:chExt cx="12891701" cy="766736"/>
          </a:xfrm>
          <a:solidFill>
            <a:schemeClr val="accent1"/>
          </a:solidFill>
        </p:grpSpPr>
        <p:sp>
          <p:nvSpPr>
            <p:cNvPr id="6" name="Freeform 7"/>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Rechteck 27"/>
          <p:cNvSpPr/>
          <p:nvPr/>
        </p:nvSpPr>
        <p:spPr>
          <a:xfrm>
            <a:off x="676389" y="2300241"/>
            <a:ext cx="1326773" cy="461665"/>
          </a:xfrm>
          <a:prstGeom prst="rect">
            <a:avLst/>
          </a:prstGeom>
        </p:spPr>
        <p:txBody>
          <a:bodyPr wrap="none" lIns="0">
            <a:spAutoFit/>
          </a:bodyPr>
          <a:lstStyle/>
          <a:p>
            <a:r>
              <a:rPr lang="de-DE" altLang="en-US" sz="2400" b="1" dirty="0"/>
              <a:t>Sitzung 2:</a:t>
            </a:r>
          </a:p>
        </p:txBody>
      </p:sp>
      <p:pic>
        <p:nvPicPr>
          <p:cNvPr id="11" name="Picture 2" descr="C:\Users\Raphael\Desktop\CD_WWU_17.01.2017\wwu_logo_2017\WWU_Logo_2017\01_Logo_WWU Muenster\Printanwendungen\CMYK\WWUMuenster_Logo_2017_4c.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25733" y="5817829"/>
            <a:ext cx="2700337" cy="781050"/>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676389" y="4743430"/>
            <a:ext cx="3454920" cy="400110"/>
          </a:xfrm>
          <a:prstGeom prst="rect">
            <a:avLst/>
          </a:prstGeom>
        </p:spPr>
        <p:txBody>
          <a:bodyPr wrap="none" lIns="0">
            <a:spAutoFit/>
          </a:bodyPr>
          <a:lstStyle/>
          <a:p>
            <a:r>
              <a:rPr lang="de-DE" altLang="en-US" sz="2000" dirty="0">
                <a:effectLst>
                  <a:innerShdw blurRad="76200" dist="25400" dir="13500000">
                    <a:prstClr val="black">
                      <a:alpha val="40000"/>
                    </a:prstClr>
                  </a:innerShdw>
                </a:effectLst>
              </a:rPr>
              <a:t>Horst </a:t>
            </a:r>
            <a:r>
              <a:rPr lang="de-DE" altLang="en-US" sz="2000" dirty="0" err="1">
                <a:effectLst>
                  <a:innerShdw blurRad="76200" dist="25400" dir="13500000">
                    <a:prstClr val="black">
                      <a:alpha val="40000"/>
                    </a:prstClr>
                  </a:innerShdw>
                </a:effectLst>
              </a:rPr>
              <a:t>Zeinz</a:t>
            </a:r>
            <a:r>
              <a:rPr lang="de-DE" altLang="en-US" sz="2000" dirty="0">
                <a:effectLst>
                  <a:innerShdw blurRad="76200" dist="25400" dir="13500000">
                    <a:prstClr val="black">
                      <a:alpha val="40000"/>
                    </a:prstClr>
                  </a:innerShdw>
                </a:effectLst>
              </a:rPr>
              <a:t> | Raphael Fehrmann</a:t>
            </a:r>
          </a:p>
        </p:txBody>
      </p:sp>
      <p:sp>
        <p:nvSpPr>
          <p:cNvPr id="2" name="Rechteck 1">
            <a:extLst>
              <a:ext uri="{FF2B5EF4-FFF2-40B4-BE49-F238E27FC236}">
                <a16:creationId xmlns:a16="http://schemas.microsoft.com/office/drawing/2014/main" id="{AAAF20EE-567F-4C05-B262-08E8D2E471C8}"/>
              </a:ext>
            </a:extLst>
          </p:cNvPr>
          <p:cNvSpPr/>
          <p:nvPr/>
        </p:nvSpPr>
        <p:spPr>
          <a:xfrm>
            <a:off x="598332" y="2735985"/>
            <a:ext cx="6092825" cy="707886"/>
          </a:xfrm>
          <a:prstGeom prst="rect">
            <a:avLst/>
          </a:prstGeom>
        </p:spPr>
        <p:txBody>
          <a:bodyPr>
            <a:spAutoFit/>
          </a:bodyPr>
          <a:lstStyle/>
          <a:p>
            <a:r>
              <a:rPr lang="de-DE" altLang="en-US" sz="2000" dirty="0">
                <a:effectLst>
                  <a:innerShdw blurRad="76200" dist="25400" dir="13500000">
                    <a:prstClr val="black">
                      <a:alpha val="40000"/>
                    </a:prstClr>
                  </a:innerShdw>
                </a:effectLst>
              </a:rPr>
              <a:t>Theoretische Einführung – </a:t>
            </a:r>
            <a:br>
              <a:rPr lang="de-DE" altLang="en-US" sz="2000" dirty="0">
                <a:effectLst>
                  <a:innerShdw blurRad="76200" dist="25400" dir="13500000">
                    <a:prstClr val="black">
                      <a:alpha val="40000"/>
                    </a:prstClr>
                  </a:innerShdw>
                </a:effectLst>
              </a:rPr>
            </a:br>
            <a:r>
              <a:rPr lang="de-DE" altLang="en-US" sz="2000" dirty="0">
                <a:effectLst>
                  <a:innerShdw blurRad="76200" dist="25400" dir="13500000">
                    <a:prstClr val="black">
                      <a:alpha val="40000"/>
                    </a:prstClr>
                  </a:innerShdw>
                </a:effectLst>
              </a:rPr>
              <a:t>Digitale Kompetenz und Problemlösen</a:t>
            </a:r>
          </a:p>
        </p:txBody>
      </p:sp>
      <p:grpSp>
        <p:nvGrpSpPr>
          <p:cNvPr id="10" name="Gruppieren 9">
            <a:extLst>
              <a:ext uri="{FF2B5EF4-FFF2-40B4-BE49-F238E27FC236}">
                <a16:creationId xmlns:a16="http://schemas.microsoft.com/office/drawing/2014/main" id="{0761AB45-DA7A-4965-B2BD-B53C4CB27881}"/>
              </a:ext>
            </a:extLst>
          </p:cNvPr>
          <p:cNvGrpSpPr/>
          <p:nvPr/>
        </p:nvGrpSpPr>
        <p:grpSpPr>
          <a:xfrm>
            <a:off x="6433944" y="5957529"/>
            <a:ext cx="5442264" cy="781050"/>
            <a:chOff x="6116274" y="648170"/>
            <a:chExt cx="5442264" cy="781050"/>
          </a:xfrm>
        </p:grpSpPr>
        <p:pic>
          <p:nvPicPr>
            <p:cNvPr id="5" name="Grafik 4">
              <a:hlinkClick r:id="rId4"/>
              <a:extLst>
                <a:ext uri="{FF2B5EF4-FFF2-40B4-BE49-F238E27FC236}">
                  <a16:creationId xmlns:a16="http://schemas.microsoft.com/office/drawing/2014/main" id="{791B0983-35AC-4BCA-B052-BF9B7C1AB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907" y="648170"/>
              <a:ext cx="2299631" cy="781050"/>
            </a:xfrm>
            <a:prstGeom prst="rect">
              <a:avLst/>
            </a:prstGeom>
          </p:spPr>
        </p:pic>
        <p:sp>
          <p:nvSpPr>
            <p:cNvPr id="9" name="Textfeld 8">
              <a:extLst>
                <a:ext uri="{FF2B5EF4-FFF2-40B4-BE49-F238E27FC236}">
                  <a16:creationId xmlns:a16="http://schemas.microsoft.com/office/drawing/2014/main" id="{307EF696-78AB-4E95-9981-FDBBC587ECF0}"/>
                </a:ext>
              </a:extLst>
            </p:cNvPr>
            <p:cNvSpPr txBox="1"/>
            <p:nvPr/>
          </p:nvSpPr>
          <p:spPr>
            <a:xfrm>
              <a:off x="6116274" y="803809"/>
              <a:ext cx="3381288" cy="461665"/>
            </a:xfrm>
            <a:prstGeom prst="rect">
              <a:avLst/>
            </a:prstGeom>
            <a:noFill/>
          </p:spPr>
          <p:txBody>
            <a:bodyPr wrap="square" rtlCol="0">
              <a:spAutoFit/>
            </a:bodyPr>
            <a:lstStyle/>
            <a:p>
              <a:r>
                <a:rPr lang="de-DE" sz="1200" dirty="0">
                  <a:solidFill>
                    <a:schemeClr val="tx1">
                      <a:lumMod val="75000"/>
                      <a:lumOff val="25000"/>
                    </a:schemeClr>
                  </a:solidFill>
                </a:rPr>
                <a:t>Das Projekt „Lernroboter im Unterricht“ wird als „Leuchtturmprojekt 2020“ gefördert durch die </a:t>
              </a:r>
            </a:p>
          </p:txBody>
        </p:sp>
      </p:grpSp>
      <p:pic>
        <p:nvPicPr>
          <p:cNvPr id="18" name="Grafik 17">
            <a:extLst>
              <a:ext uri="{FF2B5EF4-FFF2-40B4-BE49-F238E27FC236}">
                <a16:creationId xmlns:a16="http://schemas.microsoft.com/office/drawing/2014/main" id="{F7EB02C8-363A-499A-8222-809E59C56FB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843" y="-7621"/>
            <a:ext cx="2513933" cy="1162053"/>
          </a:xfrm>
          <a:prstGeom prst="rect">
            <a:avLst/>
          </a:prstGeom>
        </p:spPr>
      </p:pic>
      <p:grpSp>
        <p:nvGrpSpPr>
          <p:cNvPr id="25" name="Gruppieren 24"/>
          <p:cNvGrpSpPr/>
          <p:nvPr/>
        </p:nvGrpSpPr>
        <p:grpSpPr>
          <a:xfrm rot="10423857" flipV="1">
            <a:off x="3114104" y="5644061"/>
            <a:ext cx="8949109" cy="554038"/>
            <a:chOff x="-15876" y="2994005"/>
            <a:chExt cx="12891701" cy="766736"/>
          </a:xfrm>
          <a:solidFill>
            <a:schemeClr val="accent1"/>
          </a:solidFill>
        </p:grpSpPr>
        <p:sp>
          <p:nvSpPr>
            <p:cNvPr id="26" name="Freeform 7"/>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Grafik 2">
            <a:extLst>
              <a:ext uri="{FF2B5EF4-FFF2-40B4-BE49-F238E27FC236}">
                <a16:creationId xmlns:a16="http://schemas.microsoft.com/office/drawing/2014/main" id="{EFC82A72-91DD-415E-AE26-84B58996BD8D}"/>
              </a:ext>
            </a:extLst>
          </p:cNvPr>
          <p:cNvPicPr>
            <a:picLocks noChangeAspect="1"/>
          </p:cNvPicPr>
          <p:nvPr/>
        </p:nvPicPr>
        <p:blipFill>
          <a:blip r:embed="rId7"/>
          <a:stretch>
            <a:fillRect/>
          </a:stretch>
        </p:blipFill>
        <p:spPr>
          <a:xfrm>
            <a:off x="0" y="-4762"/>
            <a:ext cx="301084" cy="1154432"/>
          </a:xfrm>
          <a:prstGeom prst="rect">
            <a:avLst/>
          </a:prstGeom>
        </p:spPr>
      </p:pic>
      <p:pic>
        <p:nvPicPr>
          <p:cNvPr id="1028" name="Picture 4" descr="Android, Künstliche, Doodle, Roboter, Wissenschaft">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8702" y="1670328"/>
            <a:ext cx="2317750" cy="273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32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50166" y="238125"/>
            <a:ext cx="11541125" cy="617538"/>
          </a:xfrm>
          <a:prstGeom prst="rect">
            <a:avLst/>
          </a:prstGeom>
        </p:spPr>
        <p:txBody>
          <a:bodyPr/>
          <a:lstStyle/>
          <a:p>
            <a:r>
              <a:rPr lang="de-DE" altLang="en-US" dirty="0"/>
              <a:t>Inhaltsverzeichnis</a:t>
            </a:r>
            <a:endParaRPr lang="en-US" dirty="0"/>
          </a:p>
        </p:txBody>
      </p:sp>
      <p:grpSp>
        <p:nvGrpSpPr>
          <p:cNvPr id="4" name="Gruppieren 3">
            <a:extLst>
              <a:ext uri="{FF2B5EF4-FFF2-40B4-BE49-F238E27FC236}">
                <a16:creationId xmlns:a16="http://schemas.microsoft.com/office/drawing/2014/main" id="{FFCC3805-4711-45C4-AEBF-9850204DB148}"/>
              </a:ext>
            </a:extLst>
          </p:cNvPr>
          <p:cNvGrpSpPr/>
          <p:nvPr/>
        </p:nvGrpSpPr>
        <p:grpSpPr>
          <a:xfrm>
            <a:off x="324814" y="1771651"/>
            <a:ext cx="11540785" cy="4240213"/>
            <a:chOff x="324814" y="1439069"/>
            <a:chExt cx="11540785" cy="4240213"/>
          </a:xfrm>
        </p:grpSpPr>
        <p:sp>
          <p:nvSpPr>
            <p:cNvPr id="28" name="Rectangle 9">
              <a:extLst>
                <a:ext uri="{FF2B5EF4-FFF2-40B4-BE49-F238E27FC236}">
                  <a16:creationId xmlns:a16="http://schemas.microsoft.com/office/drawing/2014/main" id="{59F98EAE-AAF8-4CA5-83AA-79CAF4AC1467}"/>
                </a:ext>
              </a:extLst>
            </p:cNvPr>
            <p:cNvSpPr>
              <a:spLocks noChangeArrowheads="1"/>
            </p:cNvSpPr>
            <p:nvPr/>
          </p:nvSpPr>
          <p:spPr bwMode="gray">
            <a:xfrm>
              <a:off x="328615" y="1441334"/>
              <a:ext cx="708448" cy="725487"/>
            </a:xfrm>
            <a:prstGeom prst="rect">
              <a:avLst/>
            </a:prstGeom>
            <a:solidFill>
              <a:schemeClr val="tx2">
                <a:lumMod val="10000"/>
                <a:lumOff val="90000"/>
              </a:schemeClr>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grpSp>
          <p:nvGrpSpPr>
            <p:cNvPr id="3" name="Gruppieren 2">
              <a:extLst>
                <a:ext uri="{FF2B5EF4-FFF2-40B4-BE49-F238E27FC236}">
                  <a16:creationId xmlns:a16="http://schemas.microsoft.com/office/drawing/2014/main" id="{7052ED78-F089-4F15-B572-BA3762FA3D2B}"/>
                </a:ext>
              </a:extLst>
            </p:cNvPr>
            <p:cNvGrpSpPr/>
            <p:nvPr/>
          </p:nvGrpSpPr>
          <p:grpSpPr>
            <a:xfrm>
              <a:off x="324814" y="1439069"/>
              <a:ext cx="11540785" cy="4240213"/>
              <a:chOff x="324814" y="1728278"/>
              <a:chExt cx="11540785" cy="4240213"/>
            </a:xfrm>
          </p:grpSpPr>
          <p:sp>
            <p:nvSpPr>
              <p:cNvPr id="22" name="Rectangle 9">
                <a:extLst>
                  <a:ext uri="{FF2B5EF4-FFF2-40B4-BE49-F238E27FC236}">
                    <a16:creationId xmlns:a16="http://schemas.microsoft.com/office/drawing/2014/main" id="{C8357977-80E4-4C1D-BA9B-51089514F6F0}"/>
                  </a:ext>
                </a:extLst>
              </p:cNvPr>
              <p:cNvSpPr>
                <a:spLocks noChangeArrowheads="1"/>
              </p:cNvSpPr>
              <p:nvPr/>
            </p:nvSpPr>
            <p:spPr bwMode="gray">
              <a:xfrm>
                <a:off x="324814" y="2606166"/>
                <a:ext cx="708448" cy="725487"/>
              </a:xfrm>
              <a:prstGeom prst="rect">
                <a:avLst/>
              </a:prstGeom>
              <a:solidFill>
                <a:schemeClr val="tx2">
                  <a:lumMod val="10000"/>
                  <a:lumOff val="90000"/>
                </a:schemeClr>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44" name="Rectangle 13"/>
              <p:cNvSpPr>
                <a:spLocks noChangeArrowheads="1"/>
              </p:cNvSpPr>
              <p:nvPr/>
            </p:nvSpPr>
            <p:spPr bwMode="gray">
              <a:xfrm>
                <a:off x="1037062" y="2606166"/>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en-US" sz="2400" dirty="0">
                    <a:solidFill>
                      <a:srgbClr val="080808"/>
                    </a:solidFill>
                  </a:rPr>
                  <a:t>Kultur der Digitalität</a:t>
                </a:r>
              </a:p>
            </p:txBody>
          </p:sp>
          <p:sp>
            <p:nvSpPr>
              <p:cNvPr id="42" name="Rectangle 3"/>
              <p:cNvSpPr>
                <a:spLocks noChangeArrowheads="1"/>
              </p:cNvSpPr>
              <p:nvPr/>
            </p:nvSpPr>
            <p:spPr bwMode="gray">
              <a:xfrm>
                <a:off x="1037062" y="1728278"/>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r>
                  <a:rPr lang="de-DE" altLang="en-US" sz="2400" dirty="0">
                    <a:solidFill>
                      <a:srgbClr val="080808"/>
                    </a:solidFill>
                  </a:rPr>
                  <a:t>Technisierung und Digitalisierung im Leben und Alltag / </a:t>
                </a:r>
                <a:br>
                  <a:rPr lang="de-DE" altLang="en-US" sz="2400" dirty="0">
                    <a:solidFill>
                      <a:srgbClr val="080808"/>
                    </a:solidFill>
                  </a:rPr>
                </a:br>
                <a:r>
                  <a:rPr lang="de-DE" altLang="en-US" sz="2400" dirty="0">
                    <a:solidFill>
                      <a:srgbClr val="080808"/>
                    </a:solidFill>
                  </a:rPr>
                  <a:t>Digitale Transformation der Gesellschaft</a:t>
                </a:r>
              </a:p>
            </p:txBody>
          </p:sp>
          <p:grpSp>
            <p:nvGrpSpPr>
              <p:cNvPr id="32" name="Gruppieren 31"/>
              <p:cNvGrpSpPr/>
              <p:nvPr/>
            </p:nvGrpSpPr>
            <p:grpSpPr>
              <a:xfrm>
                <a:off x="328613" y="3485641"/>
                <a:ext cx="11536984" cy="725487"/>
                <a:chOff x="328613" y="3313113"/>
                <a:chExt cx="11536984" cy="725487"/>
              </a:xfrm>
            </p:grpSpPr>
            <p:sp>
              <p:nvSpPr>
                <p:cNvPr id="39" name="Rectangle 9"/>
                <p:cNvSpPr>
                  <a:spLocks noChangeArrowheads="1"/>
                </p:cNvSpPr>
                <p:nvPr/>
              </p:nvSpPr>
              <p:spPr bwMode="gray">
                <a:xfrm>
                  <a:off x="328613" y="3313113"/>
                  <a:ext cx="708448" cy="725487"/>
                </a:xfrm>
                <a:prstGeom prst="rect">
                  <a:avLst/>
                </a:prstGeom>
                <a:solidFill>
                  <a:schemeClr val="tx2">
                    <a:lumMod val="10000"/>
                    <a:lumOff val="90000"/>
                  </a:schemeClr>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40" name="Rectangle 4"/>
                <p:cNvSpPr>
                  <a:spLocks noChangeArrowheads="1"/>
                </p:cNvSpPr>
                <p:nvPr/>
              </p:nvSpPr>
              <p:spPr bwMode="gray">
                <a:xfrm>
                  <a:off x="1037062" y="3313113"/>
                  <a:ext cx="10828535" cy="725487"/>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r>
                    <a:rPr lang="de-DE" altLang="en-US" sz="2400" dirty="0">
                      <a:solidFill>
                        <a:srgbClr val="080808"/>
                      </a:solidFill>
                    </a:rPr>
                    <a:t>Digitale Bildung</a:t>
                  </a:r>
                </a:p>
              </p:txBody>
            </p:sp>
          </p:grpSp>
          <p:grpSp>
            <p:nvGrpSpPr>
              <p:cNvPr id="33" name="Gruppieren 32"/>
              <p:cNvGrpSpPr/>
              <p:nvPr/>
            </p:nvGrpSpPr>
            <p:grpSpPr>
              <a:xfrm>
                <a:off x="328613" y="4365116"/>
                <a:ext cx="11536986" cy="723900"/>
                <a:chOff x="328613" y="4192588"/>
                <a:chExt cx="11536986" cy="723900"/>
              </a:xfrm>
            </p:grpSpPr>
            <p:sp>
              <p:nvSpPr>
                <p:cNvPr id="37" name="Rectangle 10"/>
                <p:cNvSpPr>
                  <a:spLocks noChangeArrowheads="1"/>
                </p:cNvSpPr>
                <p:nvPr/>
              </p:nvSpPr>
              <p:spPr bwMode="gray">
                <a:xfrm>
                  <a:off x="328613" y="4192588"/>
                  <a:ext cx="708450" cy="723900"/>
                </a:xfrm>
                <a:prstGeom prst="rect">
                  <a:avLst/>
                </a:prstGeom>
                <a:solidFill>
                  <a:schemeClr val="tx2">
                    <a:lumMod val="10000"/>
                    <a:lumOff val="90000"/>
                  </a:schemeClr>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38" name="Rectangle 5"/>
                <p:cNvSpPr>
                  <a:spLocks noChangeArrowheads="1"/>
                </p:cNvSpPr>
                <p:nvPr/>
              </p:nvSpPr>
              <p:spPr bwMode="gray">
                <a:xfrm>
                  <a:off x="1037062" y="4192588"/>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en-US" sz="2400" dirty="0">
                      <a:solidFill>
                        <a:srgbClr val="080808"/>
                      </a:solidFill>
                    </a:rPr>
                    <a:t>Bildung in der digitalen Welt </a:t>
                  </a:r>
                  <a:br>
                    <a:rPr lang="de-DE" altLang="en-US" sz="2400" dirty="0">
                      <a:solidFill>
                        <a:srgbClr val="080808"/>
                      </a:solidFill>
                    </a:rPr>
                  </a:br>
                  <a:r>
                    <a:rPr lang="de-DE" altLang="en-US" sz="2400" dirty="0">
                      <a:solidFill>
                        <a:srgbClr val="080808"/>
                      </a:solidFill>
                    </a:rPr>
                    <a:t>– schulische Rahmenbedingungen</a:t>
                  </a:r>
                </a:p>
              </p:txBody>
            </p:sp>
          </p:grpSp>
          <p:grpSp>
            <p:nvGrpSpPr>
              <p:cNvPr id="34" name="Gruppieren 33"/>
              <p:cNvGrpSpPr/>
              <p:nvPr/>
            </p:nvGrpSpPr>
            <p:grpSpPr>
              <a:xfrm>
                <a:off x="328612" y="5244591"/>
                <a:ext cx="11536987" cy="723900"/>
                <a:chOff x="328612" y="5072063"/>
                <a:chExt cx="11536987" cy="723900"/>
              </a:xfrm>
            </p:grpSpPr>
            <p:sp>
              <p:nvSpPr>
                <p:cNvPr id="35" name="Rectangle 11"/>
                <p:cNvSpPr>
                  <a:spLocks noChangeArrowheads="1"/>
                </p:cNvSpPr>
                <p:nvPr/>
              </p:nvSpPr>
              <p:spPr bwMode="gray">
                <a:xfrm>
                  <a:off x="328612" y="5072063"/>
                  <a:ext cx="708447" cy="723900"/>
                </a:xfrm>
                <a:prstGeom prst="rect">
                  <a:avLst/>
                </a:prstGeom>
                <a:solidFill>
                  <a:schemeClr val="tx2">
                    <a:lumMod val="10000"/>
                    <a:lumOff val="90000"/>
                  </a:schemeClr>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36" name="Rectangle 6"/>
                <p:cNvSpPr>
                  <a:spLocks noChangeArrowheads="1"/>
                </p:cNvSpPr>
                <p:nvPr/>
              </p:nvSpPr>
              <p:spPr bwMode="gray">
                <a:xfrm>
                  <a:off x="1037062" y="5072063"/>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en-US" sz="2400" dirty="0">
                      <a:solidFill>
                        <a:srgbClr val="080808"/>
                      </a:solidFill>
                    </a:rPr>
                    <a:t>Digitale Bildung und Lehrkraftprofessionalität</a:t>
                  </a:r>
                </a:p>
              </p:txBody>
            </p:sp>
          </p:grpSp>
        </p:grpSp>
      </p:grpSp>
      <p:grpSp>
        <p:nvGrpSpPr>
          <p:cNvPr id="29" name="Gruppieren 28">
            <a:extLst>
              <a:ext uri="{FF2B5EF4-FFF2-40B4-BE49-F238E27FC236}">
                <a16:creationId xmlns:a16="http://schemas.microsoft.com/office/drawing/2014/main" id="{FEBB6276-3A01-415E-9131-6FB09293CE02}"/>
              </a:ext>
            </a:extLst>
          </p:cNvPr>
          <p:cNvGrpSpPr/>
          <p:nvPr/>
        </p:nvGrpSpPr>
        <p:grpSpPr>
          <a:xfrm flipV="1">
            <a:off x="250166" y="727869"/>
            <a:ext cx="9315451" cy="554038"/>
            <a:chOff x="-15876" y="2994005"/>
            <a:chExt cx="12891701" cy="766736"/>
          </a:xfrm>
          <a:solidFill>
            <a:schemeClr val="accent1"/>
          </a:solidFill>
        </p:grpSpPr>
        <p:sp>
          <p:nvSpPr>
            <p:cNvPr id="30" name="Freeform 7">
              <a:extLst>
                <a:ext uri="{FF2B5EF4-FFF2-40B4-BE49-F238E27FC236}">
                  <a16:creationId xmlns:a16="http://schemas.microsoft.com/office/drawing/2014/main" id="{E2A5517B-954E-4C2C-92E0-8E5CEB70C291}"/>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CE925C23-820A-4A70-8B83-5568DFB84A38}"/>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41" name="Grafik 40" descr="Synchronisierende Cloud">
            <a:extLst>
              <a:ext uri="{FF2B5EF4-FFF2-40B4-BE49-F238E27FC236}">
                <a16:creationId xmlns:a16="http://schemas.microsoft.com/office/drawing/2014/main" id="{9DCF8613-EE2C-48A1-AA29-068C177F46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978" y="1853624"/>
            <a:ext cx="595887" cy="595887"/>
          </a:xfrm>
          <a:prstGeom prst="rect">
            <a:avLst/>
          </a:prstGeom>
        </p:spPr>
      </p:pic>
      <p:pic>
        <p:nvPicPr>
          <p:cNvPr id="43" name="Grafik 42" descr="Abschlusshut">
            <a:extLst>
              <a:ext uri="{FF2B5EF4-FFF2-40B4-BE49-F238E27FC236}">
                <a16:creationId xmlns:a16="http://schemas.microsoft.com/office/drawing/2014/main" id="{13E4FFED-344B-4DD4-B6A0-95023440B5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71877" y="5378956"/>
            <a:ext cx="625988" cy="554309"/>
          </a:xfrm>
          <a:prstGeom prst="rect">
            <a:avLst/>
          </a:prstGeom>
        </p:spPr>
      </p:pic>
      <p:pic>
        <p:nvPicPr>
          <p:cNvPr id="45" name="Grafik 44" descr="Glühlampe">
            <a:extLst>
              <a:ext uri="{FF2B5EF4-FFF2-40B4-BE49-F238E27FC236}">
                <a16:creationId xmlns:a16="http://schemas.microsoft.com/office/drawing/2014/main" id="{EEA34A8F-AA88-494C-B2E9-F8F2712BC5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226" y="2684615"/>
            <a:ext cx="625988" cy="625988"/>
          </a:xfrm>
          <a:prstGeom prst="rect">
            <a:avLst/>
          </a:prstGeom>
        </p:spPr>
      </p:pic>
      <p:pic>
        <p:nvPicPr>
          <p:cNvPr id="46" name="Grafik 45" descr="Richtung">
            <a:extLst>
              <a:ext uri="{FF2B5EF4-FFF2-40B4-BE49-F238E27FC236}">
                <a16:creationId xmlns:a16="http://schemas.microsoft.com/office/drawing/2014/main" id="{52A967F6-2A14-4691-AA04-4DAE6C004C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13107" y="3584960"/>
            <a:ext cx="625988" cy="625988"/>
          </a:xfrm>
          <a:prstGeom prst="rect">
            <a:avLst/>
          </a:prstGeom>
        </p:spPr>
      </p:pic>
      <p:pic>
        <p:nvPicPr>
          <p:cNvPr id="47" name="Grafik 46" descr="Puzzle">
            <a:extLst>
              <a:ext uri="{FF2B5EF4-FFF2-40B4-BE49-F238E27FC236}">
                <a16:creationId xmlns:a16="http://schemas.microsoft.com/office/drawing/2014/main" id="{2C7A6A03-BD7B-418C-AD0D-3BC7A84018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71877" y="4464436"/>
            <a:ext cx="625988" cy="625988"/>
          </a:xfrm>
          <a:prstGeom prst="rect">
            <a:avLst/>
          </a:prstGeom>
        </p:spPr>
      </p:pic>
    </p:spTree>
    <p:extLst>
      <p:ext uri="{BB962C8B-B14F-4D97-AF65-F5344CB8AC3E}">
        <p14:creationId xmlns:p14="http://schemas.microsoft.com/office/powerpoint/2010/main" val="323491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50166" y="238125"/>
            <a:ext cx="11541125" cy="617538"/>
          </a:xfrm>
          <a:prstGeom prst="rect">
            <a:avLst/>
          </a:prstGeom>
        </p:spPr>
        <p:txBody>
          <a:bodyPr/>
          <a:lstStyle/>
          <a:p>
            <a:r>
              <a:rPr lang="de-DE" altLang="en-US" dirty="0"/>
              <a:t>Eine Bitte zu Beginn, die das gesamte Seminar betrifft: </a:t>
            </a:r>
            <a:endParaRPr lang="en-US" dirty="0"/>
          </a:p>
        </p:txBody>
      </p:sp>
      <p:grpSp>
        <p:nvGrpSpPr>
          <p:cNvPr id="29" name="Gruppieren 28">
            <a:extLst>
              <a:ext uri="{FF2B5EF4-FFF2-40B4-BE49-F238E27FC236}">
                <a16:creationId xmlns:a16="http://schemas.microsoft.com/office/drawing/2014/main" id="{FEBB6276-3A01-415E-9131-6FB09293CE02}"/>
              </a:ext>
            </a:extLst>
          </p:cNvPr>
          <p:cNvGrpSpPr/>
          <p:nvPr/>
        </p:nvGrpSpPr>
        <p:grpSpPr>
          <a:xfrm flipV="1">
            <a:off x="250166" y="727869"/>
            <a:ext cx="9315451" cy="554038"/>
            <a:chOff x="-15876" y="2994005"/>
            <a:chExt cx="12891701" cy="766736"/>
          </a:xfrm>
          <a:solidFill>
            <a:schemeClr val="accent1"/>
          </a:solidFill>
        </p:grpSpPr>
        <p:sp>
          <p:nvSpPr>
            <p:cNvPr id="30" name="Freeform 7">
              <a:extLst>
                <a:ext uri="{FF2B5EF4-FFF2-40B4-BE49-F238E27FC236}">
                  <a16:creationId xmlns:a16="http://schemas.microsoft.com/office/drawing/2014/main" id="{E2A5517B-954E-4C2C-92E0-8E5CEB70C291}"/>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CE925C23-820A-4A70-8B83-5568DFB84A38}"/>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3">
            <a:extLst>
              <a:ext uri="{FF2B5EF4-FFF2-40B4-BE49-F238E27FC236}">
                <a16:creationId xmlns:a16="http://schemas.microsoft.com/office/drawing/2014/main" id="{30AA7EC0-D1C1-4EA9-8EB5-14958844187F}"/>
              </a:ext>
            </a:extLst>
          </p:cNvPr>
          <p:cNvSpPr>
            <a:spLocks noChangeArrowheads="1"/>
          </p:cNvSpPr>
          <p:nvPr/>
        </p:nvSpPr>
        <p:spPr bwMode="gray">
          <a:xfrm>
            <a:off x="250167" y="1771650"/>
            <a:ext cx="9865383" cy="466344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150000"/>
              </a:lnSpc>
            </a:pPr>
            <a:r>
              <a:rPr lang="de-DE" altLang="en-US" sz="2000" dirty="0">
                <a:solidFill>
                  <a:srgbClr val="080808"/>
                </a:solidFill>
              </a:rPr>
              <a:t>Wenn Sie im Seminarverlauf </a:t>
            </a:r>
            <a:r>
              <a:rPr lang="de-DE" altLang="en-US" sz="2000" b="1" dirty="0">
                <a:solidFill>
                  <a:srgbClr val="080808"/>
                </a:solidFill>
              </a:rPr>
              <a:t>bei einzelnen Erprobungen und Aktivitäten selbst Fotos vom Material, von entstandenen Produkten oder von dem Robotereinsatz unter Verwendung des Seminar-Materials anfertigen </a:t>
            </a:r>
            <a:r>
              <a:rPr lang="de-DE" altLang="en-US" sz="2000" dirty="0">
                <a:solidFill>
                  <a:srgbClr val="080808"/>
                </a:solidFill>
              </a:rPr>
              <a:t>möchten, können Sie dies gerne tun. </a:t>
            </a:r>
          </a:p>
          <a:p>
            <a:pPr>
              <a:lnSpc>
                <a:spcPct val="150000"/>
              </a:lnSpc>
            </a:pPr>
            <a:endParaRPr lang="de-DE" altLang="en-US" sz="2000" dirty="0">
              <a:solidFill>
                <a:srgbClr val="080808"/>
              </a:solidFill>
            </a:endParaRPr>
          </a:p>
          <a:p>
            <a:pPr>
              <a:lnSpc>
                <a:spcPct val="150000"/>
              </a:lnSpc>
            </a:pPr>
            <a:r>
              <a:rPr lang="de-DE" altLang="en-US" sz="2000" dirty="0">
                <a:solidFill>
                  <a:srgbClr val="080808"/>
                </a:solidFill>
              </a:rPr>
              <a:t>Bitte geben Sie bei </a:t>
            </a:r>
            <a:r>
              <a:rPr lang="de-DE" altLang="en-US" sz="2000" b="1" dirty="0">
                <a:solidFill>
                  <a:srgbClr val="080808"/>
                </a:solidFill>
              </a:rPr>
              <a:t>der Verwendung der Fotos (auch im privaten Kontext / eingeschränktes Posting bei Instagram…) grundsätzlich den Verweis: </a:t>
            </a:r>
          </a:p>
          <a:p>
            <a:pPr algn="ctr">
              <a:lnSpc>
                <a:spcPct val="150000"/>
              </a:lnSpc>
            </a:pPr>
            <a:r>
              <a:rPr lang="de-DE" altLang="en-US" sz="2000" b="1" dirty="0">
                <a:solidFill>
                  <a:srgbClr val="074D67"/>
                </a:solidFill>
              </a:rPr>
              <a:t>„Material und Erprobung aus dem Projekt: Lernroboter im Unterricht, H. Zeinz / R. Fehrmann, WWU Münster, www.wwu.de/Lernroboter“</a:t>
            </a:r>
            <a:r>
              <a:rPr lang="de-DE" altLang="en-US" sz="2000" b="1" dirty="0">
                <a:solidFill>
                  <a:srgbClr val="080808"/>
                </a:solidFill>
              </a:rPr>
              <a:t> </a:t>
            </a:r>
            <a:r>
              <a:rPr lang="de-DE" altLang="en-US" sz="2000" dirty="0">
                <a:solidFill>
                  <a:srgbClr val="080808"/>
                </a:solidFill>
              </a:rPr>
              <a:t>an. </a:t>
            </a:r>
          </a:p>
          <a:p>
            <a:pPr>
              <a:lnSpc>
                <a:spcPct val="150000"/>
              </a:lnSpc>
            </a:pPr>
            <a:endParaRPr lang="de-DE" altLang="en-US" sz="2000" dirty="0">
              <a:solidFill>
                <a:srgbClr val="080808"/>
              </a:solidFill>
            </a:endParaRPr>
          </a:p>
          <a:p>
            <a:pPr>
              <a:lnSpc>
                <a:spcPct val="150000"/>
              </a:lnSpc>
            </a:pPr>
            <a:r>
              <a:rPr lang="de-DE" altLang="en-US" sz="2000" dirty="0">
                <a:solidFill>
                  <a:srgbClr val="080808"/>
                </a:solidFill>
              </a:rPr>
              <a:t>Dies hat copyrightrechtliche und hochschulrechtliche Gründe. </a:t>
            </a:r>
            <a:r>
              <a:rPr lang="de-DE" altLang="en-US" sz="2000" b="1" dirty="0">
                <a:solidFill>
                  <a:srgbClr val="71AE0C"/>
                </a:solidFill>
              </a:rPr>
              <a:t>Herzlichen Dank! :)</a:t>
            </a:r>
            <a:r>
              <a:rPr lang="de-DE" altLang="en-US" sz="2000" dirty="0">
                <a:solidFill>
                  <a:srgbClr val="71AE0C"/>
                </a:solidFill>
              </a:rPr>
              <a:t>  </a:t>
            </a:r>
          </a:p>
        </p:txBody>
      </p:sp>
      <p:sp>
        <p:nvSpPr>
          <p:cNvPr id="27" name="Textfeld 26">
            <a:extLst>
              <a:ext uri="{FF2B5EF4-FFF2-40B4-BE49-F238E27FC236}">
                <a16:creationId xmlns:a16="http://schemas.microsoft.com/office/drawing/2014/main" id="{66B46530-E764-41A7-8324-6C19742091CD}"/>
              </a:ext>
            </a:extLst>
          </p:cNvPr>
          <p:cNvSpPr txBox="1"/>
          <p:nvPr/>
        </p:nvSpPr>
        <p:spPr>
          <a:xfrm>
            <a:off x="9934667" y="-680560"/>
            <a:ext cx="2255746" cy="7725192"/>
          </a:xfrm>
          <a:prstGeom prst="rect">
            <a:avLst/>
          </a:prstGeom>
          <a:noFill/>
        </p:spPr>
        <p:txBody>
          <a:bodyPr wrap="none" rtlCol="0">
            <a:spAutoFit/>
          </a:bodyPr>
          <a:lstStyle/>
          <a:p>
            <a:r>
              <a:rPr lang="de-DE" sz="49600" b="1" noProof="1">
                <a:ln w="12700">
                  <a:noFill/>
                </a:ln>
                <a:solidFill>
                  <a:srgbClr val="C00000"/>
                </a:solidFill>
                <a:effectLst>
                  <a:innerShdw blurRad="63500" dist="50800" dir="13500000">
                    <a:prstClr val="black">
                      <a:alpha val="50000"/>
                    </a:prstClr>
                  </a:innerShdw>
                </a:effectLst>
              </a:rPr>
              <a:t>!</a:t>
            </a:r>
          </a:p>
        </p:txBody>
      </p:sp>
    </p:spTree>
    <p:extLst>
      <p:ext uri="{BB962C8B-B14F-4D97-AF65-F5344CB8AC3E}">
        <p14:creationId xmlns:p14="http://schemas.microsoft.com/office/powerpoint/2010/main" val="250387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50166" y="238125"/>
            <a:ext cx="11541125" cy="617538"/>
          </a:xfrm>
          <a:prstGeom prst="rect">
            <a:avLst/>
          </a:prstGeom>
        </p:spPr>
        <p:txBody>
          <a:bodyPr/>
          <a:lstStyle/>
          <a:p>
            <a:r>
              <a:rPr lang="de-DE" altLang="en-US" dirty="0"/>
              <a:t>Inhaltsverlaufsplan</a:t>
            </a:r>
            <a:endParaRPr lang="en-US" dirty="0"/>
          </a:p>
        </p:txBody>
      </p:sp>
      <p:grpSp>
        <p:nvGrpSpPr>
          <p:cNvPr id="29" name="Gruppieren 28">
            <a:extLst>
              <a:ext uri="{FF2B5EF4-FFF2-40B4-BE49-F238E27FC236}">
                <a16:creationId xmlns:a16="http://schemas.microsoft.com/office/drawing/2014/main" id="{FEBB6276-3A01-415E-9131-6FB09293CE02}"/>
              </a:ext>
            </a:extLst>
          </p:cNvPr>
          <p:cNvGrpSpPr/>
          <p:nvPr/>
        </p:nvGrpSpPr>
        <p:grpSpPr>
          <a:xfrm flipV="1">
            <a:off x="250166" y="727869"/>
            <a:ext cx="4102759" cy="554038"/>
            <a:chOff x="-15876" y="2994005"/>
            <a:chExt cx="12891701" cy="766736"/>
          </a:xfrm>
          <a:solidFill>
            <a:schemeClr val="accent1"/>
          </a:solidFill>
        </p:grpSpPr>
        <p:sp>
          <p:nvSpPr>
            <p:cNvPr id="30" name="Freeform 7">
              <a:extLst>
                <a:ext uri="{FF2B5EF4-FFF2-40B4-BE49-F238E27FC236}">
                  <a16:creationId xmlns:a16="http://schemas.microsoft.com/office/drawing/2014/main" id="{E2A5517B-954E-4C2C-92E0-8E5CEB70C291}"/>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CE925C23-820A-4A70-8B83-5568DFB84A38}"/>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fik 5" descr="Ein Bild, das Screenshot enthält.&#10;&#10;Automatisch generierte Beschreibung">
            <a:extLst>
              <a:ext uri="{FF2B5EF4-FFF2-40B4-BE49-F238E27FC236}">
                <a16:creationId xmlns:a16="http://schemas.microsoft.com/office/drawing/2014/main" id="{B1D8D397-7993-4A34-9280-2B5FFEE1B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86" b="5139"/>
          <a:stretch/>
        </p:blipFill>
        <p:spPr>
          <a:xfrm>
            <a:off x="4909345" y="0"/>
            <a:ext cx="5716946" cy="6898384"/>
          </a:xfrm>
          <a:prstGeom prst="rect">
            <a:avLst/>
          </a:prstGeom>
        </p:spPr>
      </p:pic>
    </p:spTree>
    <p:extLst>
      <p:ext uri="{BB962C8B-B14F-4D97-AF65-F5344CB8AC3E}">
        <p14:creationId xmlns:p14="http://schemas.microsoft.com/office/powerpoint/2010/main" val="8536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8E1A4-8EF5-4424-A738-A39DAC332C9A}"/>
              </a:ext>
            </a:extLst>
          </p:cNvPr>
          <p:cNvSpPr txBox="1"/>
          <p:nvPr/>
        </p:nvSpPr>
        <p:spPr>
          <a:xfrm>
            <a:off x="189152" y="506863"/>
            <a:ext cx="6392197" cy="163121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Bestand</a:t>
            </a:r>
            <a:r>
              <a:rPr kumimoji="0" lang="en-GB" sz="50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a:t>
            </a:r>
            <a:br>
              <a:rPr kumimoji="0" lang="en-GB" sz="50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br>
            <a:r>
              <a:rPr kumimoji="0" lang="en-GB" sz="50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internetfähiger</a:t>
            </a:r>
            <a:r>
              <a:rPr kumimoji="0" lang="en-GB" sz="50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a:t>
            </a:r>
            <a:r>
              <a:rPr kumimoji="0" lang="en-GB" sz="50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Geräte</a:t>
            </a:r>
            <a:endParaRPr kumimoji="0" lang="en-GB" sz="50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endParaRPr>
          </a:p>
        </p:txBody>
      </p:sp>
      <p:sp>
        <p:nvSpPr>
          <p:cNvPr id="3" name="Arrow: Pentagon 2">
            <a:extLst>
              <a:ext uri="{FF2B5EF4-FFF2-40B4-BE49-F238E27FC236}">
                <a16:creationId xmlns:a16="http://schemas.microsoft.com/office/drawing/2014/main" id="{FD9C7E57-479F-43DA-8F71-D1ED1D859C78}"/>
              </a:ext>
            </a:extLst>
          </p:cNvPr>
          <p:cNvSpPr/>
          <p:nvPr/>
        </p:nvSpPr>
        <p:spPr>
          <a:xfrm>
            <a:off x="-4290" y="2864589"/>
            <a:ext cx="2297150" cy="881538"/>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Arrow: Pentagon 3">
            <a:extLst>
              <a:ext uri="{FF2B5EF4-FFF2-40B4-BE49-F238E27FC236}">
                <a16:creationId xmlns:a16="http://schemas.microsoft.com/office/drawing/2014/main" id="{DFBCAC91-22FA-42D2-8595-A59D0294F835}"/>
              </a:ext>
            </a:extLst>
          </p:cNvPr>
          <p:cNvSpPr/>
          <p:nvPr/>
        </p:nvSpPr>
        <p:spPr>
          <a:xfrm>
            <a:off x="-4290" y="3818818"/>
            <a:ext cx="4342114" cy="88153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rrow: Pentagon 4">
            <a:extLst>
              <a:ext uri="{FF2B5EF4-FFF2-40B4-BE49-F238E27FC236}">
                <a16:creationId xmlns:a16="http://schemas.microsoft.com/office/drawing/2014/main" id="{0CD71D03-79C9-4AFB-9E21-FC7620FB235A}"/>
              </a:ext>
            </a:extLst>
          </p:cNvPr>
          <p:cNvSpPr/>
          <p:nvPr/>
        </p:nvSpPr>
        <p:spPr>
          <a:xfrm>
            <a:off x="-4290" y="4773047"/>
            <a:ext cx="8519534" cy="88153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Arrow: Pentagon 5">
            <a:extLst>
              <a:ext uri="{FF2B5EF4-FFF2-40B4-BE49-F238E27FC236}">
                <a16:creationId xmlns:a16="http://schemas.microsoft.com/office/drawing/2014/main" id="{C6E297FC-B829-4236-BC34-3EF4CAD17B25}"/>
              </a:ext>
            </a:extLst>
          </p:cNvPr>
          <p:cNvSpPr/>
          <p:nvPr/>
        </p:nvSpPr>
        <p:spPr>
          <a:xfrm>
            <a:off x="-1" y="5720622"/>
            <a:ext cx="12009863" cy="88153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A2766C5-8C5C-46F9-9059-A567478299AB}"/>
              </a:ext>
            </a:extLst>
          </p:cNvPr>
          <p:cNvSpPr txBox="1"/>
          <p:nvPr/>
        </p:nvSpPr>
        <p:spPr>
          <a:xfrm>
            <a:off x="363963" y="3129234"/>
            <a:ext cx="880684"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1984</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0" name="TextBox 9">
            <a:extLst>
              <a:ext uri="{FF2B5EF4-FFF2-40B4-BE49-F238E27FC236}">
                <a16:creationId xmlns:a16="http://schemas.microsoft.com/office/drawing/2014/main" id="{715E1968-2ED2-4BC3-8C71-A73D58D3F697}"/>
              </a:ext>
            </a:extLst>
          </p:cNvPr>
          <p:cNvSpPr txBox="1"/>
          <p:nvPr/>
        </p:nvSpPr>
        <p:spPr>
          <a:xfrm>
            <a:off x="368253" y="4096516"/>
            <a:ext cx="880685" cy="400058"/>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1992</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1" name="TextBox 10">
            <a:extLst>
              <a:ext uri="{FF2B5EF4-FFF2-40B4-BE49-F238E27FC236}">
                <a16:creationId xmlns:a16="http://schemas.microsoft.com/office/drawing/2014/main" id="{67F9CF14-F47D-421A-A92E-EC6E052DF7A8}"/>
              </a:ext>
            </a:extLst>
          </p:cNvPr>
          <p:cNvSpPr txBox="1"/>
          <p:nvPr/>
        </p:nvSpPr>
        <p:spPr>
          <a:xfrm>
            <a:off x="363965" y="5026483"/>
            <a:ext cx="880685" cy="400058"/>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2008</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2" name="TextBox 11">
            <a:extLst>
              <a:ext uri="{FF2B5EF4-FFF2-40B4-BE49-F238E27FC236}">
                <a16:creationId xmlns:a16="http://schemas.microsoft.com/office/drawing/2014/main" id="{8DE351A8-8953-4359-B21F-6006FA2E55F7}"/>
              </a:ext>
            </a:extLst>
          </p:cNvPr>
          <p:cNvSpPr txBox="1"/>
          <p:nvPr/>
        </p:nvSpPr>
        <p:spPr>
          <a:xfrm>
            <a:off x="368253" y="6005815"/>
            <a:ext cx="1993947"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2020 (</a:t>
            </a:r>
            <a:r>
              <a:rPr kumimoji="0" lang="en-US" sz="2000" b="1" i="0" u="none" strike="noStrike" kern="1200" cap="none" spc="0" normalizeH="0" baseline="0" noProof="0" dirty="0" err="1">
                <a:ln>
                  <a:noFill/>
                </a:ln>
                <a:solidFill>
                  <a:srgbClr val="FFFFFF"/>
                </a:solidFill>
                <a:effectLst/>
                <a:uLnTx/>
                <a:uFillTx/>
                <a:latin typeface="Open Sans" panose="020B0606030504020204" pitchFamily="34" charset="0"/>
                <a:ea typeface="+mn-ea"/>
                <a:cs typeface="+mn-cs"/>
              </a:rPr>
              <a:t>kalkul</a:t>
            </a: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4" name="TextBox 8">
            <a:extLst>
              <a:ext uri="{FF2B5EF4-FFF2-40B4-BE49-F238E27FC236}">
                <a16:creationId xmlns:a16="http://schemas.microsoft.com/office/drawing/2014/main" id="{2F6894D6-AE4A-4806-BA9D-31688C8D84A4}"/>
              </a:ext>
            </a:extLst>
          </p:cNvPr>
          <p:cNvSpPr txBox="1"/>
          <p:nvPr/>
        </p:nvSpPr>
        <p:spPr>
          <a:xfrm>
            <a:off x="1144285" y="3129234"/>
            <a:ext cx="880684"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1.ooo</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5" name="TextBox 8">
            <a:extLst>
              <a:ext uri="{FF2B5EF4-FFF2-40B4-BE49-F238E27FC236}">
                <a16:creationId xmlns:a16="http://schemas.microsoft.com/office/drawing/2014/main" id="{477C7AAC-D3C6-4EDB-9AEA-879BC1953F24}"/>
              </a:ext>
            </a:extLst>
          </p:cNvPr>
          <p:cNvSpPr txBox="1"/>
          <p:nvPr/>
        </p:nvSpPr>
        <p:spPr>
          <a:xfrm>
            <a:off x="2537935" y="4081464"/>
            <a:ext cx="1949397"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1.ooo.ooo</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6" name="TextBox 8">
            <a:extLst>
              <a:ext uri="{FF2B5EF4-FFF2-40B4-BE49-F238E27FC236}">
                <a16:creationId xmlns:a16="http://schemas.microsoft.com/office/drawing/2014/main" id="{3A17DC6E-A372-4006-9CA0-6EC5DE314E75}"/>
              </a:ext>
            </a:extLst>
          </p:cNvPr>
          <p:cNvSpPr txBox="1"/>
          <p:nvPr/>
        </p:nvSpPr>
        <p:spPr>
          <a:xfrm>
            <a:off x="6220159" y="5013761"/>
            <a:ext cx="1949397"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1.ooo.ooo.ooo</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7" name="TextBox 8">
            <a:extLst>
              <a:ext uri="{FF2B5EF4-FFF2-40B4-BE49-F238E27FC236}">
                <a16:creationId xmlns:a16="http://schemas.microsoft.com/office/drawing/2014/main" id="{0AB72054-30D6-40C7-8963-85FD03D56EB1}"/>
              </a:ext>
            </a:extLst>
          </p:cNvPr>
          <p:cNvSpPr txBox="1"/>
          <p:nvPr/>
        </p:nvSpPr>
        <p:spPr>
          <a:xfrm>
            <a:off x="9500840" y="6005940"/>
            <a:ext cx="2419813" cy="400110"/>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Open Sans" panose="020B0606030504020204" pitchFamily="34" charset="0"/>
              </a:rPr>
              <a:t>5</a:t>
            </a:r>
            <a:r>
              <a:rPr kumimoji="0" lang="en-US" sz="2000" b="1" i="0" u="none" strike="noStrike" kern="1200" cap="none" spc="0" normalizeH="0" baseline="0" noProof="0" dirty="0" err="1">
                <a:ln>
                  <a:noFill/>
                </a:ln>
                <a:solidFill>
                  <a:srgbClr val="FFFFFF"/>
                </a:solidFill>
                <a:effectLst/>
                <a:uLnTx/>
                <a:uFillTx/>
                <a:latin typeface="Open Sans" panose="020B0606030504020204" pitchFamily="34" charset="0"/>
                <a:ea typeface="+mn-ea"/>
                <a:cs typeface="+mn-cs"/>
              </a:rPr>
              <a:t>o.ooo.ooo.ooo</a:t>
            </a:r>
            <a:endParaRPr kumimoji="0" lang="en-GB" sz="20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3076" name="Picture 4" descr="Home Office, Arbeitsplatz, Büro, Geschäft, Notebook">
            <a:extLst>
              <a:ext uri="{FF2B5EF4-FFF2-40B4-BE49-F238E27FC236}">
                <a16:creationId xmlns:a16="http://schemas.microsoft.com/office/drawing/2014/main" id="{F9E52433-CF31-476C-968F-C9F98FA6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265" y="55989"/>
            <a:ext cx="5644244" cy="3762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31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P spid="12"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Sitzungsbegleitendes Mentimeter</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7810708" cy="301877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notieren Sie sitzungsbegleitend Fragen, Gedanken und Impulse zum Thema „Digitale Bildung“ und zu den heute thematisierten Inhalten. Danke!</a:t>
            </a: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a:p>
            <a:pPr algn="ctr">
              <a:lnSpc>
                <a:spcPct val="150000"/>
              </a:lnSpc>
            </a:pPr>
            <a:r>
              <a:rPr lang="de-DE" sz="2150" dirty="0">
                <a:solidFill>
                  <a:prstClr val="black"/>
                </a:solidFill>
                <a:effectLst>
                  <a:innerShdw blurRad="76200" dist="25400" dir="13500000">
                    <a:prstClr val="black">
                      <a:alpha val="40000"/>
                    </a:prstClr>
                  </a:innerShdw>
                </a:effectLst>
              </a:rPr>
              <a:t>(Der Zugangscode zum Menti </a:t>
            </a:r>
            <a:br>
              <a:rPr lang="de-DE" sz="2150" dirty="0">
                <a:solidFill>
                  <a:prstClr val="black"/>
                </a:solidFill>
                <a:effectLst>
                  <a:innerShdw blurRad="76200" dist="25400" dir="13500000">
                    <a:prstClr val="black">
                      <a:alpha val="40000"/>
                    </a:prstClr>
                  </a:innerShdw>
                </a:effectLst>
              </a:rPr>
            </a:br>
            <a:r>
              <a:rPr lang="de-DE" sz="2150" dirty="0">
                <a:solidFill>
                  <a:prstClr val="black"/>
                </a:solidFill>
                <a:effectLst>
                  <a:innerShdw blurRad="76200" dist="25400" dir="13500000">
                    <a:prstClr val="black">
                      <a:alpha val="40000"/>
                    </a:prstClr>
                  </a:innerShdw>
                </a:effectLst>
              </a:rPr>
              <a:t>wird Ihnen in der Veranstaltung mitgeteilt.)</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30</a:t>
            </a:fld>
            <a:endParaRPr lang="de-DE" dirty="0"/>
          </a:p>
        </p:txBody>
      </p:sp>
      <p:pic>
        <p:nvPicPr>
          <p:cNvPr id="4" name="Grafik 3" descr="Glühbirne und Zahnrad">
            <a:extLst>
              <a:ext uri="{FF2B5EF4-FFF2-40B4-BE49-F238E27FC236}">
                <a16:creationId xmlns:a16="http://schemas.microsoft.com/office/drawing/2014/main" id="{C446FF7C-0F4E-4C50-8875-D843C8A9F8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34797" y="1717646"/>
            <a:ext cx="1650561" cy="1650561"/>
          </a:xfrm>
          <a:prstGeom prst="rect">
            <a:avLst/>
          </a:prstGeom>
        </p:spPr>
      </p:pic>
      <p:pic>
        <p:nvPicPr>
          <p:cNvPr id="10" name="Grafik 9" descr="Glühbirne und Zahnrad">
            <a:extLst>
              <a:ext uri="{FF2B5EF4-FFF2-40B4-BE49-F238E27FC236}">
                <a16:creationId xmlns:a16="http://schemas.microsoft.com/office/drawing/2014/main" id="{919B78C8-CE9D-45BF-98F7-708C4A5731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3606" y="2603719"/>
            <a:ext cx="1650561" cy="1650561"/>
          </a:xfrm>
          <a:prstGeom prst="rect">
            <a:avLst/>
          </a:prstGeom>
        </p:spPr>
      </p:pic>
    </p:spTree>
    <p:extLst>
      <p:ext uri="{BB962C8B-B14F-4D97-AF65-F5344CB8AC3E}">
        <p14:creationId xmlns:p14="http://schemas.microsoft.com/office/powerpoint/2010/main" val="208950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lvl="0">
                <a:lnSpc>
                  <a:spcPct val="95000"/>
                </a:lnSpc>
                <a:spcAft>
                  <a:spcPts val="400"/>
                </a:spcAft>
                <a:buClr>
                  <a:srgbClr val="969696"/>
                </a:buClr>
              </a:pPr>
              <a:r>
                <a:rPr lang="de-DE" altLang="de-DE" sz="2300" noProof="1">
                  <a:solidFill>
                    <a:prstClr val="black">
                      <a:lumMod val="75000"/>
                      <a:lumOff val="25000"/>
                    </a:prstClr>
                  </a:solidFill>
                  <a:cs typeface="Arial" charset="0"/>
                </a:rPr>
                <a:t>   </a:t>
              </a:r>
              <a:r>
                <a:rPr lang="de-DE" altLang="de-DE" sz="2000" noProof="1">
                  <a:solidFill>
                    <a:prstClr val="black">
                      <a:lumMod val="75000"/>
                      <a:lumOff val="25000"/>
                    </a:prstClr>
                  </a:solidFill>
                  <a:cs typeface="Arial" charset="0"/>
                </a:rPr>
                <a:t>Webquiz und Umfragen</a:t>
              </a:r>
              <a:endParaRPr lang="de-DE" altLang="de-DE" sz="2300" noProof="1">
                <a:solidFill>
                  <a:prstClr val="black">
                    <a:lumMod val="75000"/>
                    <a:lumOff val="25000"/>
                  </a:prstClr>
                </a:solidFill>
                <a:cs typeface="Arial" charset="0"/>
              </a:endParaRPr>
            </a:p>
            <a:p>
              <a:pPr lvl="0">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300" b="1" noProof="1">
                  <a:solidFill>
                    <a:schemeClr val="tx1">
                      <a:lumMod val="75000"/>
                      <a:lumOff val="25000"/>
                    </a:schemeClr>
                  </a:solidFill>
                  <a:cs typeface="Arial" charset="0"/>
                </a:rPr>
                <a:t>Mentimeter</a:t>
              </a: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31</a:t>
            </a:fld>
            <a:endParaRPr lang="de-DE" dirty="0"/>
          </a:p>
        </p:txBody>
      </p:sp>
      <p:sp>
        <p:nvSpPr>
          <p:cNvPr id="19" name="Rectangle 6">
            <a:extLst>
              <a:ext uri="{FF2B5EF4-FFF2-40B4-BE49-F238E27FC236}">
                <a16:creationId xmlns:a16="http://schemas.microsoft.com/office/drawing/2014/main" id="{FA42A105-8145-4B2E-B968-3939C23C9A3B}"/>
              </a:ext>
            </a:extLst>
          </p:cNvPr>
          <p:cNvSpPr>
            <a:spLocks noChangeArrowheads="1"/>
          </p:cNvSpPr>
          <p:nvPr/>
        </p:nvSpPr>
        <p:spPr bwMode="gray">
          <a:xfrm>
            <a:off x="7950820" y="141649"/>
            <a:ext cx="3925929" cy="899115"/>
          </a:xfrm>
          <a:prstGeom prst="rect">
            <a:avLst/>
          </a:prstGeom>
          <a:solidFill>
            <a:srgbClr val="66A300"/>
          </a:solidFill>
          <a:ln w="12700">
            <a:noFill/>
            <a:miter lim="800000"/>
            <a:headEnd/>
            <a:tailEnd/>
          </a:ln>
          <a:effectLst/>
        </p:spPr>
        <p:txBody>
          <a:bodyPr lIns="216000" tIns="108000" rIns="144000" bIns="72000" anchor="ctr"/>
          <a:lstStyle/>
          <a:p>
            <a:pPr>
              <a:lnSpc>
                <a:spcPct val="95000"/>
              </a:lnSpc>
              <a:spcAft>
                <a:spcPts val="400"/>
              </a:spcAft>
              <a:buClr>
                <a:srgbClr val="969696"/>
              </a:buClr>
            </a:pPr>
            <a:r>
              <a:rPr lang="de-DE" altLang="de-DE" sz="2400" b="1" noProof="1">
                <a:solidFill>
                  <a:schemeClr val="bg1"/>
                </a:solidFill>
                <a:cs typeface="Arial" charset="0"/>
              </a:rPr>
              <a:t>  Methodenkarte</a:t>
            </a:r>
          </a:p>
        </p:txBody>
      </p:sp>
      <p:pic>
        <p:nvPicPr>
          <p:cNvPr id="22" name="Grafik 21" descr="Zahnräder">
            <a:extLst>
              <a:ext uri="{FF2B5EF4-FFF2-40B4-BE49-F238E27FC236}">
                <a16:creationId xmlns:a16="http://schemas.microsoft.com/office/drawing/2014/main" id="{3A14784C-8876-437A-9806-804EC915FBE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99755" y="271347"/>
            <a:ext cx="665120" cy="665120"/>
          </a:xfrm>
          <a:prstGeom prst="rect">
            <a:avLst/>
          </a:prstGeom>
        </p:spPr>
      </p:pic>
      <p:cxnSp>
        <p:nvCxnSpPr>
          <p:cNvPr id="10" name="Gerader Verbinder 9">
            <a:extLst>
              <a:ext uri="{FF2B5EF4-FFF2-40B4-BE49-F238E27FC236}">
                <a16:creationId xmlns:a16="http://schemas.microsoft.com/office/drawing/2014/main" id="{E437C497-7127-40D0-B2B4-76C3A8388E1E}"/>
              </a:ext>
            </a:extLst>
          </p:cNvPr>
          <p:cNvCxnSpPr>
            <a:cxnSpLocks/>
          </p:cNvCxnSpPr>
          <p:nvPr/>
        </p:nvCxnSpPr>
        <p:spPr>
          <a:xfrm>
            <a:off x="307552" y="157654"/>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796988" y="5944889"/>
            <a:ext cx="8614568" cy="646331"/>
          </a:xfrm>
          <a:prstGeom prst="rect">
            <a:avLst/>
          </a:prstGeom>
          <a:noFill/>
        </p:spPr>
        <p:txBody>
          <a:bodyPr wrap="square" rtlCol="0">
            <a:spAutoFit/>
          </a:bodyPr>
          <a:lstStyle/>
          <a:p>
            <a:pPr algn="r"/>
            <a:r>
              <a:rPr lang="de-DE" dirty="0">
                <a:solidFill>
                  <a:srgbClr val="094C74"/>
                </a:solidFill>
              </a:rPr>
              <a:t>Die vollständige Methodenkarte mit weiterführenden Hinweisen und den Links zum Produkt finden Sie im </a:t>
            </a:r>
            <a:r>
              <a:rPr lang="de-DE" dirty="0" err="1">
                <a:solidFill>
                  <a:srgbClr val="094C74"/>
                </a:solidFill>
              </a:rPr>
              <a:t>moodle</a:t>
            </a:r>
            <a:r>
              <a:rPr lang="de-DE" dirty="0">
                <a:solidFill>
                  <a:srgbClr val="094C74"/>
                </a:solidFill>
              </a:rPr>
              <a:t> sowie unter </a:t>
            </a:r>
            <a:r>
              <a:rPr lang="de-DE" dirty="0">
                <a:solidFill>
                  <a:srgbClr val="094C74"/>
                </a:solidFill>
                <a:hlinkClick r:id="rId4"/>
              </a:rPr>
              <a:t>www.wwu.de/Lernroboter</a:t>
            </a:r>
            <a:r>
              <a:rPr lang="de-DE" dirty="0">
                <a:solidFill>
                  <a:srgbClr val="094C74"/>
                </a:solidFill>
              </a:rPr>
              <a:t> (CC-BY-lizensiert).</a:t>
            </a:r>
          </a:p>
        </p:txBody>
      </p:sp>
      <p:pic>
        <p:nvPicPr>
          <p:cNvPr id="2" name="Grafik 1">
            <a:extLst>
              <a:ext uri="{FF2B5EF4-FFF2-40B4-BE49-F238E27FC236}">
                <a16:creationId xmlns:a16="http://schemas.microsoft.com/office/drawing/2014/main" id="{59033B5A-E9CD-4002-9909-FC2F48D3713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3588" y="1203161"/>
            <a:ext cx="10991287" cy="4683979"/>
          </a:xfrm>
          <a:prstGeom prst="rect">
            <a:avLst/>
          </a:prstGeom>
        </p:spPr>
      </p:pic>
    </p:spTree>
    <p:extLst>
      <p:ext uri="{BB962C8B-B14F-4D97-AF65-F5344CB8AC3E}">
        <p14:creationId xmlns:p14="http://schemas.microsoft.com/office/powerpoint/2010/main" val="198111987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300" b="1" noProof="1">
                  <a:solidFill>
                    <a:schemeClr val="tx1">
                      <a:lumMod val="75000"/>
                      <a:lumOff val="25000"/>
                    </a:schemeClr>
                  </a:solidFill>
                </a:rPr>
                <a:t>Ausgangslage: Technisierung und Digitalisierung in Leben u. Alltag </a:t>
              </a:r>
              <a:br>
                <a:rPr lang="de-DE" altLang="de-DE" sz="2300" b="1" noProof="1">
                  <a:solidFill>
                    <a:schemeClr val="tx1">
                      <a:lumMod val="75000"/>
                      <a:lumOff val="25000"/>
                    </a:schemeClr>
                  </a:solidFill>
                </a:rPr>
              </a:br>
              <a:r>
                <a:rPr lang="de-DE" altLang="de-DE" sz="2300" b="1" noProof="1">
                  <a:solidFill>
                    <a:schemeClr val="tx1">
                      <a:lumMod val="75000"/>
                      <a:lumOff val="25000"/>
                    </a:schemeClr>
                  </a:solidFill>
                </a:rPr>
                <a:t>                             / Digitale Transformation der Gesellschaft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3732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Veränderungen in der Gesellschaft durch die und mit der Digitalisierung in den Bereichen:</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32</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5" name="Rechteck 4">
            <a:extLst>
              <a:ext uri="{FF2B5EF4-FFF2-40B4-BE49-F238E27FC236}">
                <a16:creationId xmlns:a16="http://schemas.microsoft.com/office/drawing/2014/main" id="{B4095E74-710F-4C9D-96D5-644E3EB4D948}"/>
              </a:ext>
            </a:extLst>
          </p:cNvPr>
          <p:cNvSpPr/>
          <p:nvPr/>
        </p:nvSpPr>
        <p:spPr>
          <a:xfrm>
            <a:off x="1381127" y="2478170"/>
            <a:ext cx="1184812" cy="461665"/>
          </a:xfrm>
          <a:prstGeom prst="rect">
            <a:avLst/>
          </a:prstGeom>
        </p:spPr>
        <p:txBody>
          <a:bodyPr wrap="none">
            <a:spAutoFit/>
          </a:bodyPr>
          <a:lstStyle/>
          <a:p>
            <a:r>
              <a:rPr lang="de-DE" sz="2400" b="1" dirty="0">
                <a:solidFill>
                  <a:srgbClr val="094C74"/>
                </a:solidFill>
              </a:rPr>
              <a:t>Verkehr</a:t>
            </a:r>
          </a:p>
        </p:txBody>
      </p:sp>
      <p:sp>
        <p:nvSpPr>
          <p:cNvPr id="6" name="Rechteck 5">
            <a:extLst>
              <a:ext uri="{FF2B5EF4-FFF2-40B4-BE49-F238E27FC236}">
                <a16:creationId xmlns:a16="http://schemas.microsoft.com/office/drawing/2014/main" id="{40359AC6-A716-40F8-BD28-BD168B5627FC}"/>
              </a:ext>
            </a:extLst>
          </p:cNvPr>
          <p:cNvSpPr/>
          <p:nvPr/>
        </p:nvSpPr>
        <p:spPr>
          <a:xfrm>
            <a:off x="1063389" y="3504106"/>
            <a:ext cx="1165832" cy="461665"/>
          </a:xfrm>
          <a:prstGeom prst="rect">
            <a:avLst/>
          </a:prstGeom>
        </p:spPr>
        <p:txBody>
          <a:bodyPr wrap="none">
            <a:spAutoFit/>
          </a:bodyPr>
          <a:lstStyle/>
          <a:p>
            <a:r>
              <a:rPr lang="de-DE" sz="2400" b="1" dirty="0">
                <a:solidFill>
                  <a:srgbClr val="094C74"/>
                </a:solidFill>
              </a:rPr>
              <a:t>Wahlen</a:t>
            </a:r>
          </a:p>
        </p:txBody>
      </p:sp>
      <p:sp>
        <p:nvSpPr>
          <p:cNvPr id="7" name="Rechteck 6">
            <a:extLst>
              <a:ext uri="{FF2B5EF4-FFF2-40B4-BE49-F238E27FC236}">
                <a16:creationId xmlns:a16="http://schemas.microsoft.com/office/drawing/2014/main" id="{3BD48D3A-362C-413E-8DF1-DD8ACE1745C2}"/>
              </a:ext>
            </a:extLst>
          </p:cNvPr>
          <p:cNvSpPr/>
          <p:nvPr/>
        </p:nvSpPr>
        <p:spPr>
          <a:xfrm>
            <a:off x="3280657" y="3713155"/>
            <a:ext cx="2297745" cy="461665"/>
          </a:xfrm>
          <a:prstGeom prst="rect">
            <a:avLst/>
          </a:prstGeom>
        </p:spPr>
        <p:txBody>
          <a:bodyPr wrap="none">
            <a:spAutoFit/>
          </a:bodyPr>
          <a:lstStyle/>
          <a:p>
            <a:r>
              <a:rPr lang="de-DE" sz="2400" b="1" dirty="0">
                <a:solidFill>
                  <a:srgbClr val="094C74"/>
                </a:solidFill>
              </a:rPr>
              <a:t>Umgangsformen</a:t>
            </a:r>
          </a:p>
        </p:txBody>
      </p:sp>
      <p:sp>
        <p:nvSpPr>
          <p:cNvPr id="9" name="Rechteck 8">
            <a:extLst>
              <a:ext uri="{FF2B5EF4-FFF2-40B4-BE49-F238E27FC236}">
                <a16:creationId xmlns:a16="http://schemas.microsoft.com/office/drawing/2014/main" id="{C9A41206-EC06-4CCD-91E6-E403D1D37811}"/>
              </a:ext>
            </a:extLst>
          </p:cNvPr>
          <p:cNvSpPr/>
          <p:nvPr/>
        </p:nvSpPr>
        <p:spPr>
          <a:xfrm>
            <a:off x="1426310" y="3970029"/>
            <a:ext cx="1874039" cy="461665"/>
          </a:xfrm>
          <a:prstGeom prst="rect">
            <a:avLst/>
          </a:prstGeom>
        </p:spPr>
        <p:txBody>
          <a:bodyPr wrap="none">
            <a:spAutoFit/>
          </a:bodyPr>
          <a:lstStyle/>
          <a:p>
            <a:r>
              <a:rPr lang="de-DE" sz="2400" b="1" dirty="0">
                <a:solidFill>
                  <a:srgbClr val="094C74"/>
                </a:solidFill>
              </a:rPr>
              <a:t>Partnersuche</a:t>
            </a:r>
          </a:p>
        </p:txBody>
      </p:sp>
      <p:sp>
        <p:nvSpPr>
          <p:cNvPr id="10" name="Rechteck 9">
            <a:extLst>
              <a:ext uri="{FF2B5EF4-FFF2-40B4-BE49-F238E27FC236}">
                <a16:creationId xmlns:a16="http://schemas.microsoft.com/office/drawing/2014/main" id="{F825A086-98BF-4964-84B5-EA8DECD297E8}"/>
              </a:ext>
            </a:extLst>
          </p:cNvPr>
          <p:cNvSpPr/>
          <p:nvPr/>
        </p:nvSpPr>
        <p:spPr>
          <a:xfrm>
            <a:off x="1646305" y="2993266"/>
            <a:ext cx="1797672" cy="461665"/>
          </a:xfrm>
          <a:prstGeom prst="rect">
            <a:avLst/>
          </a:prstGeom>
        </p:spPr>
        <p:txBody>
          <a:bodyPr wrap="none">
            <a:spAutoFit/>
          </a:bodyPr>
          <a:lstStyle/>
          <a:p>
            <a:r>
              <a:rPr lang="de-DE" sz="2400" b="1" dirty="0">
                <a:solidFill>
                  <a:srgbClr val="094C74"/>
                </a:solidFill>
              </a:rPr>
              <a:t>Privatsphäre</a:t>
            </a:r>
          </a:p>
        </p:txBody>
      </p:sp>
      <p:sp>
        <p:nvSpPr>
          <p:cNvPr id="12" name="Rechteck 11">
            <a:extLst>
              <a:ext uri="{FF2B5EF4-FFF2-40B4-BE49-F238E27FC236}">
                <a16:creationId xmlns:a16="http://schemas.microsoft.com/office/drawing/2014/main" id="{E7AB5D16-34DB-45F3-A58C-9FAB0546FDA0}"/>
              </a:ext>
            </a:extLst>
          </p:cNvPr>
          <p:cNvSpPr/>
          <p:nvPr/>
        </p:nvSpPr>
        <p:spPr>
          <a:xfrm>
            <a:off x="4184270" y="2239697"/>
            <a:ext cx="3826176" cy="461665"/>
          </a:xfrm>
          <a:prstGeom prst="rect">
            <a:avLst/>
          </a:prstGeom>
        </p:spPr>
        <p:txBody>
          <a:bodyPr wrap="none">
            <a:spAutoFit/>
          </a:bodyPr>
          <a:lstStyle/>
          <a:p>
            <a:r>
              <a:rPr lang="de-DE" sz="2400" b="1" dirty="0">
                <a:solidFill>
                  <a:srgbClr val="66A300"/>
                </a:solidFill>
              </a:rPr>
              <a:t>Entgrenzung der Arbeitswelt</a:t>
            </a:r>
          </a:p>
        </p:txBody>
      </p:sp>
      <p:sp>
        <p:nvSpPr>
          <p:cNvPr id="13" name="Rechteck 12">
            <a:extLst>
              <a:ext uri="{FF2B5EF4-FFF2-40B4-BE49-F238E27FC236}">
                <a16:creationId xmlns:a16="http://schemas.microsoft.com/office/drawing/2014/main" id="{55E879F0-F7FC-4F85-902C-EF8689B606D7}"/>
              </a:ext>
            </a:extLst>
          </p:cNvPr>
          <p:cNvSpPr/>
          <p:nvPr/>
        </p:nvSpPr>
        <p:spPr>
          <a:xfrm>
            <a:off x="3464361" y="2716518"/>
            <a:ext cx="1439818" cy="461665"/>
          </a:xfrm>
          <a:prstGeom prst="rect">
            <a:avLst/>
          </a:prstGeom>
        </p:spPr>
        <p:txBody>
          <a:bodyPr wrap="none">
            <a:spAutoFit/>
          </a:bodyPr>
          <a:lstStyle/>
          <a:p>
            <a:r>
              <a:rPr lang="de-DE" sz="2400" b="1" dirty="0">
                <a:solidFill>
                  <a:srgbClr val="094C74"/>
                </a:solidFill>
              </a:rPr>
              <a:t>Migration</a:t>
            </a:r>
          </a:p>
        </p:txBody>
      </p:sp>
      <p:sp>
        <p:nvSpPr>
          <p:cNvPr id="21" name="Rechteck 20">
            <a:extLst>
              <a:ext uri="{FF2B5EF4-FFF2-40B4-BE49-F238E27FC236}">
                <a16:creationId xmlns:a16="http://schemas.microsoft.com/office/drawing/2014/main" id="{05E3B5F3-CBD3-482D-879E-9642E854836A}"/>
              </a:ext>
            </a:extLst>
          </p:cNvPr>
          <p:cNvSpPr/>
          <p:nvPr/>
        </p:nvSpPr>
        <p:spPr>
          <a:xfrm>
            <a:off x="1440542" y="5060315"/>
            <a:ext cx="2611292" cy="461665"/>
          </a:xfrm>
          <a:prstGeom prst="rect">
            <a:avLst/>
          </a:prstGeom>
        </p:spPr>
        <p:txBody>
          <a:bodyPr wrap="none">
            <a:spAutoFit/>
          </a:bodyPr>
          <a:lstStyle/>
          <a:p>
            <a:r>
              <a:rPr lang="de-DE" sz="2400" b="1" dirty="0">
                <a:solidFill>
                  <a:srgbClr val="094C74"/>
                </a:solidFill>
              </a:rPr>
              <a:t>Lebensbiographien</a:t>
            </a:r>
          </a:p>
        </p:txBody>
      </p:sp>
      <p:sp>
        <p:nvSpPr>
          <p:cNvPr id="22" name="Rechteck 21">
            <a:extLst>
              <a:ext uri="{FF2B5EF4-FFF2-40B4-BE49-F238E27FC236}">
                <a16:creationId xmlns:a16="http://schemas.microsoft.com/office/drawing/2014/main" id="{289F9DA9-BE65-4DE1-A866-A9657953C5D4}"/>
              </a:ext>
            </a:extLst>
          </p:cNvPr>
          <p:cNvSpPr/>
          <p:nvPr/>
        </p:nvSpPr>
        <p:spPr>
          <a:xfrm>
            <a:off x="4229956" y="3256624"/>
            <a:ext cx="1348446" cy="461665"/>
          </a:xfrm>
          <a:prstGeom prst="rect">
            <a:avLst/>
          </a:prstGeom>
        </p:spPr>
        <p:txBody>
          <a:bodyPr wrap="none">
            <a:spAutoFit/>
          </a:bodyPr>
          <a:lstStyle/>
          <a:p>
            <a:r>
              <a:rPr lang="de-DE" sz="2400" b="1" dirty="0">
                <a:solidFill>
                  <a:srgbClr val="094C74"/>
                </a:solidFill>
              </a:rPr>
              <a:t>Inklusion</a:t>
            </a:r>
          </a:p>
        </p:txBody>
      </p:sp>
      <p:sp>
        <p:nvSpPr>
          <p:cNvPr id="23" name="Rechteck 22">
            <a:extLst>
              <a:ext uri="{FF2B5EF4-FFF2-40B4-BE49-F238E27FC236}">
                <a16:creationId xmlns:a16="http://schemas.microsoft.com/office/drawing/2014/main" id="{81956094-E771-42EB-B49A-A354F1217227}"/>
              </a:ext>
            </a:extLst>
          </p:cNvPr>
          <p:cNvSpPr/>
          <p:nvPr/>
        </p:nvSpPr>
        <p:spPr>
          <a:xfrm>
            <a:off x="3710867" y="4536832"/>
            <a:ext cx="1718099" cy="461665"/>
          </a:xfrm>
          <a:prstGeom prst="rect">
            <a:avLst/>
          </a:prstGeom>
        </p:spPr>
        <p:txBody>
          <a:bodyPr wrap="none">
            <a:spAutoFit/>
          </a:bodyPr>
          <a:lstStyle/>
          <a:p>
            <a:r>
              <a:rPr lang="de-DE" sz="2400" b="1" dirty="0">
                <a:solidFill>
                  <a:srgbClr val="66A300"/>
                </a:solidFill>
              </a:rPr>
              <a:t>Innenstädte</a:t>
            </a:r>
          </a:p>
        </p:txBody>
      </p:sp>
      <p:sp>
        <p:nvSpPr>
          <p:cNvPr id="24" name="Rechteck 23">
            <a:extLst>
              <a:ext uri="{FF2B5EF4-FFF2-40B4-BE49-F238E27FC236}">
                <a16:creationId xmlns:a16="http://schemas.microsoft.com/office/drawing/2014/main" id="{13F5B37A-BD37-4731-BD46-407CEF8BDE96}"/>
              </a:ext>
            </a:extLst>
          </p:cNvPr>
          <p:cNvSpPr/>
          <p:nvPr/>
        </p:nvSpPr>
        <p:spPr>
          <a:xfrm>
            <a:off x="5611175" y="4220546"/>
            <a:ext cx="2618024" cy="461665"/>
          </a:xfrm>
          <a:prstGeom prst="rect">
            <a:avLst/>
          </a:prstGeom>
        </p:spPr>
        <p:txBody>
          <a:bodyPr wrap="none">
            <a:spAutoFit/>
          </a:bodyPr>
          <a:lstStyle/>
          <a:p>
            <a:r>
              <a:rPr lang="de-DE" sz="2400" b="1" dirty="0">
                <a:solidFill>
                  <a:srgbClr val="66A300"/>
                </a:solidFill>
              </a:rPr>
              <a:t>Schule und Bildung</a:t>
            </a:r>
          </a:p>
        </p:txBody>
      </p:sp>
      <p:sp>
        <p:nvSpPr>
          <p:cNvPr id="25" name="Rechteck 24">
            <a:extLst>
              <a:ext uri="{FF2B5EF4-FFF2-40B4-BE49-F238E27FC236}">
                <a16:creationId xmlns:a16="http://schemas.microsoft.com/office/drawing/2014/main" id="{B7A28E63-331F-4898-9C33-8FADBA8910E4}"/>
              </a:ext>
            </a:extLst>
          </p:cNvPr>
          <p:cNvSpPr/>
          <p:nvPr/>
        </p:nvSpPr>
        <p:spPr>
          <a:xfrm>
            <a:off x="5681251" y="4789237"/>
            <a:ext cx="1841338" cy="461665"/>
          </a:xfrm>
          <a:prstGeom prst="rect">
            <a:avLst/>
          </a:prstGeom>
        </p:spPr>
        <p:txBody>
          <a:bodyPr wrap="none">
            <a:spAutoFit/>
          </a:bodyPr>
          <a:lstStyle/>
          <a:p>
            <a:r>
              <a:rPr lang="de-DE" sz="2400" b="1" dirty="0">
                <a:solidFill>
                  <a:srgbClr val="66A300"/>
                </a:solidFill>
              </a:rPr>
              <a:t>Gastronomie</a:t>
            </a:r>
          </a:p>
        </p:txBody>
      </p:sp>
      <p:sp>
        <p:nvSpPr>
          <p:cNvPr id="26" name="Rechteck 25">
            <a:extLst>
              <a:ext uri="{FF2B5EF4-FFF2-40B4-BE49-F238E27FC236}">
                <a16:creationId xmlns:a16="http://schemas.microsoft.com/office/drawing/2014/main" id="{DCE366C3-796F-4D69-A428-F456D04483F5}"/>
              </a:ext>
            </a:extLst>
          </p:cNvPr>
          <p:cNvSpPr/>
          <p:nvPr/>
        </p:nvSpPr>
        <p:spPr>
          <a:xfrm>
            <a:off x="6510141" y="5521980"/>
            <a:ext cx="1351524" cy="461665"/>
          </a:xfrm>
          <a:prstGeom prst="rect">
            <a:avLst/>
          </a:prstGeom>
        </p:spPr>
        <p:txBody>
          <a:bodyPr wrap="none">
            <a:spAutoFit/>
          </a:bodyPr>
          <a:lstStyle/>
          <a:p>
            <a:r>
              <a:rPr lang="de-DE" sz="2400" b="1" dirty="0">
                <a:solidFill>
                  <a:srgbClr val="66A300"/>
                </a:solidFill>
              </a:rPr>
              <a:t>Spionage</a:t>
            </a:r>
          </a:p>
        </p:txBody>
      </p:sp>
      <p:sp>
        <p:nvSpPr>
          <p:cNvPr id="27" name="Rechteck 26">
            <a:extLst>
              <a:ext uri="{FF2B5EF4-FFF2-40B4-BE49-F238E27FC236}">
                <a16:creationId xmlns:a16="http://schemas.microsoft.com/office/drawing/2014/main" id="{C4ECF88B-C92C-4BFD-8A89-54E8B666F36C}"/>
              </a:ext>
            </a:extLst>
          </p:cNvPr>
          <p:cNvSpPr/>
          <p:nvPr/>
        </p:nvSpPr>
        <p:spPr>
          <a:xfrm>
            <a:off x="7851165" y="5497661"/>
            <a:ext cx="987514" cy="461665"/>
          </a:xfrm>
          <a:prstGeom prst="rect">
            <a:avLst/>
          </a:prstGeom>
        </p:spPr>
        <p:txBody>
          <a:bodyPr wrap="none">
            <a:spAutoFit/>
          </a:bodyPr>
          <a:lstStyle/>
          <a:p>
            <a:r>
              <a:rPr lang="de-DE" sz="2400" b="1" dirty="0">
                <a:solidFill>
                  <a:srgbClr val="66A300"/>
                </a:solidFill>
              </a:rPr>
              <a:t>Kriege</a:t>
            </a:r>
          </a:p>
        </p:txBody>
      </p:sp>
      <p:sp>
        <p:nvSpPr>
          <p:cNvPr id="28" name="Rechteck 27">
            <a:extLst>
              <a:ext uri="{FF2B5EF4-FFF2-40B4-BE49-F238E27FC236}">
                <a16:creationId xmlns:a16="http://schemas.microsoft.com/office/drawing/2014/main" id="{E7E8E39A-BEB4-474D-9132-A88895CC0EB6}"/>
              </a:ext>
            </a:extLst>
          </p:cNvPr>
          <p:cNvSpPr/>
          <p:nvPr/>
        </p:nvSpPr>
        <p:spPr>
          <a:xfrm>
            <a:off x="633492" y="4499078"/>
            <a:ext cx="2359941" cy="461665"/>
          </a:xfrm>
          <a:prstGeom prst="rect">
            <a:avLst/>
          </a:prstGeom>
        </p:spPr>
        <p:txBody>
          <a:bodyPr wrap="none">
            <a:spAutoFit/>
          </a:bodyPr>
          <a:lstStyle/>
          <a:p>
            <a:r>
              <a:rPr lang="de-DE" sz="2400" b="1" dirty="0">
                <a:solidFill>
                  <a:srgbClr val="094C74"/>
                </a:solidFill>
              </a:rPr>
              <a:t>Schönheitsideale</a:t>
            </a:r>
          </a:p>
        </p:txBody>
      </p:sp>
      <p:sp>
        <p:nvSpPr>
          <p:cNvPr id="29" name="Rechteck 28">
            <a:extLst>
              <a:ext uri="{FF2B5EF4-FFF2-40B4-BE49-F238E27FC236}">
                <a16:creationId xmlns:a16="http://schemas.microsoft.com/office/drawing/2014/main" id="{11B89E57-6495-4A67-9B59-FF2F952B25D6}"/>
              </a:ext>
            </a:extLst>
          </p:cNvPr>
          <p:cNvSpPr/>
          <p:nvPr/>
        </p:nvSpPr>
        <p:spPr>
          <a:xfrm>
            <a:off x="6510141" y="2762433"/>
            <a:ext cx="3704284" cy="461665"/>
          </a:xfrm>
          <a:prstGeom prst="rect">
            <a:avLst/>
          </a:prstGeom>
        </p:spPr>
        <p:txBody>
          <a:bodyPr wrap="none">
            <a:spAutoFit/>
          </a:bodyPr>
          <a:lstStyle/>
          <a:p>
            <a:r>
              <a:rPr lang="de-DE" sz="2400" b="1" dirty="0">
                <a:solidFill>
                  <a:srgbClr val="094C74"/>
                </a:solidFill>
              </a:rPr>
              <a:t>Aufmerksamkeitssteuerung</a:t>
            </a:r>
          </a:p>
        </p:txBody>
      </p:sp>
      <p:sp>
        <p:nvSpPr>
          <p:cNvPr id="30" name="Rechteck 29">
            <a:extLst>
              <a:ext uri="{FF2B5EF4-FFF2-40B4-BE49-F238E27FC236}">
                <a16:creationId xmlns:a16="http://schemas.microsoft.com/office/drawing/2014/main" id="{5ACEEF5E-D06E-41BB-AF49-4C5A5EA9EAF9}"/>
              </a:ext>
            </a:extLst>
          </p:cNvPr>
          <p:cNvSpPr/>
          <p:nvPr/>
        </p:nvSpPr>
        <p:spPr>
          <a:xfrm>
            <a:off x="6853990" y="3504105"/>
            <a:ext cx="1513428" cy="461665"/>
          </a:xfrm>
          <a:prstGeom prst="rect">
            <a:avLst/>
          </a:prstGeom>
        </p:spPr>
        <p:txBody>
          <a:bodyPr wrap="none">
            <a:spAutoFit/>
          </a:bodyPr>
          <a:lstStyle/>
          <a:p>
            <a:r>
              <a:rPr lang="de-DE" sz="2400" b="1">
                <a:solidFill>
                  <a:srgbClr val="094C74"/>
                </a:solidFill>
              </a:rPr>
              <a:t>Prüfungen</a:t>
            </a:r>
            <a:endParaRPr lang="de-DE" sz="2400" b="1" dirty="0">
              <a:solidFill>
                <a:srgbClr val="094C74"/>
              </a:solidFill>
            </a:endParaRPr>
          </a:p>
        </p:txBody>
      </p:sp>
      <p:sp>
        <p:nvSpPr>
          <p:cNvPr id="31" name="Rechteck 30">
            <a:extLst>
              <a:ext uri="{FF2B5EF4-FFF2-40B4-BE49-F238E27FC236}">
                <a16:creationId xmlns:a16="http://schemas.microsoft.com/office/drawing/2014/main" id="{CAFEBA1A-3E4E-4F57-8FAA-AD7FABF294E9}"/>
              </a:ext>
            </a:extLst>
          </p:cNvPr>
          <p:cNvSpPr/>
          <p:nvPr/>
        </p:nvSpPr>
        <p:spPr>
          <a:xfrm>
            <a:off x="8046708" y="4071407"/>
            <a:ext cx="1657826" cy="461665"/>
          </a:xfrm>
          <a:prstGeom prst="rect">
            <a:avLst/>
          </a:prstGeom>
        </p:spPr>
        <p:txBody>
          <a:bodyPr wrap="none">
            <a:spAutoFit/>
          </a:bodyPr>
          <a:lstStyle/>
          <a:p>
            <a:r>
              <a:rPr lang="de-DE" sz="2400" b="1" dirty="0">
                <a:solidFill>
                  <a:srgbClr val="094C74"/>
                </a:solidFill>
              </a:rPr>
              <a:t>Gesundheit</a:t>
            </a:r>
          </a:p>
        </p:txBody>
      </p:sp>
      <p:sp>
        <p:nvSpPr>
          <p:cNvPr id="32" name="Rechteck 31">
            <a:extLst>
              <a:ext uri="{FF2B5EF4-FFF2-40B4-BE49-F238E27FC236}">
                <a16:creationId xmlns:a16="http://schemas.microsoft.com/office/drawing/2014/main" id="{7FEAB961-2B27-4393-BD0F-4C900A9E03FD}"/>
              </a:ext>
            </a:extLst>
          </p:cNvPr>
          <p:cNvSpPr/>
          <p:nvPr/>
        </p:nvSpPr>
        <p:spPr>
          <a:xfrm>
            <a:off x="8993111" y="3475130"/>
            <a:ext cx="881973" cy="461665"/>
          </a:xfrm>
          <a:prstGeom prst="rect">
            <a:avLst/>
          </a:prstGeom>
        </p:spPr>
        <p:txBody>
          <a:bodyPr wrap="none">
            <a:spAutoFit/>
          </a:bodyPr>
          <a:lstStyle/>
          <a:p>
            <a:r>
              <a:rPr lang="de-DE" sz="2400" b="1" dirty="0">
                <a:solidFill>
                  <a:srgbClr val="094C74"/>
                </a:solidFill>
              </a:rPr>
              <a:t>Filme</a:t>
            </a:r>
          </a:p>
        </p:txBody>
      </p:sp>
      <p:sp>
        <p:nvSpPr>
          <p:cNvPr id="33" name="Rechteck 32">
            <a:extLst>
              <a:ext uri="{FF2B5EF4-FFF2-40B4-BE49-F238E27FC236}">
                <a16:creationId xmlns:a16="http://schemas.microsoft.com/office/drawing/2014/main" id="{B574C0F2-D6D4-42CE-99A5-DDFD655F99DB}"/>
              </a:ext>
            </a:extLst>
          </p:cNvPr>
          <p:cNvSpPr/>
          <p:nvPr/>
        </p:nvSpPr>
        <p:spPr>
          <a:xfrm>
            <a:off x="10076067" y="4327572"/>
            <a:ext cx="965329" cy="461665"/>
          </a:xfrm>
          <a:prstGeom prst="rect">
            <a:avLst/>
          </a:prstGeom>
        </p:spPr>
        <p:txBody>
          <a:bodyPr wrap="none">
            <a:spAutoFit/>
          </a:bodyPr>
          <a:lstStyle/>
          <a:p>
            <a:r>
              <a:rPr lang="de-DE" sz="2400" b="1" dirty="0">
                <a:solidFill>
                  <a:srgbClr val="094C74"/>
                </a:solidFill>
              </a:rPr>
              <a:t>Musik</a:t>
            </a:r>
          </a:p>
        </p:txBody>
      </p:sp>
      <p:sp>
        <p:nvSpPr>
          <p:cNvPr id="34" name="Rechteck 33">
            <a:extLst>
              <a:ext uri="{FF2B5EF4-FFF2-40B4-BE49-F238E27FC236}">
                <a16:creationId xmlns:a16="http://schemas.microsoft.com/office/drawing/2014/main" id="{17A847E7-1B77-4DFA-9F2E-92B1C8893F91}"/>
              </a:ext>
            </a:extLst>
          </p:cNvPr>
          <p:cNvSpPr/>
          <p:nvPr/>
        </p:nvSpPr>
        <p:spPr>
          <a:xfrm>
            <a:off x="8551018" y="4673994"/>
            <a:ext cx="1216872" cy="461665"/>
          </a:xfrm>
          <a:prstGeom prst="rect">
            <a:avLst/>
          </a:prstGeom>
        </p:spPr>
        <p:txBody>
          <a:bodyPr wrap="none">
            <a:spAutoFit/>
          </a:bodyPr>
          <a:lstStyle/>
          <a:p>
            <a:r>
              <a:rPr lang="de-DE" sz="2400" b="1" dirty="0">
                <a:solidFill>
                  <a:srgbClr val="094C74"/>
                </a:solidFill>
              </a:rPr>
              <a:t>Konsum</a:t>
            </a:r>
          </a:p>
        </p:txBody>
      </p:sp>
      <p:sp>
        <p:nvSpPr>
          <p:cNvPr id="35" name="Rechteck 34">
            <a:extLst>
              <a:ext uri="{FF2B5EF4-FFF2-40B4-BE49-F238E27FC236}">
                <a16:creationId xmlns:a16="http://schemas.microsoft.com/office/drawing/2014/main" id="{C5F59A91-21BE-4307-B380-469D7BE0C1C9}"/>
              </a:ext>
            </a:extLst>
          </p:cNvPr>
          <p:cNvSpPr/>
          <p:nvPr/>
        </p:nvSpPr>
        <p:spPr>
          <a:xfrm>
            <a:off x="3503770" y="5604518"/>
            <a:ext cx="404278" cy="461665"/>
          </a:xfrm>
          <a:prstGeom prst="rect">
            <a:avLst/>
          </a:prstGeom>
        </p:spPr>
        <p:txBody>
          <a:bodyPr wrap="none">
            <a:spAutoFit/>
          </a:bodyPr>
          <a:lstStyle/>
          <a:p>
            <a:r>
              <a:rPr lang="de-DE" sz="2400" b="1" dirty="0">
                <a:solidFill>
                  <a:srgbClr val="094C74"/>
                </a:solidFill>
              </a:rPr>
              <a:t>…</a:t>
            </a:r>
          </a:p>
        </p:txBody>
      </p:sp>
      <p:sp>
        <p:nvSpPr>
          <p:cNvPr id="36" name="Rechteck 35">
            <a:extLst>
              <a:ext uri="{FF2B5EF4-FFF2-40B4-BE49-F238E27FC236}">
                <a16:creationId xmlns:a16="http://schemas.microsoft.com/office/drawing/2014/main" id="{997D8B8F-9D00-4B0C-8690-6E27CEFE9790}"/>
              </a:ext>
            </a:extLst>
          </p:cNvPr>
          <p:cNvSpPr/>
          <p:nvPr/>
        </p:nvSpPr>
        <p:spPr>
          <a:xfrm>
            <a:off x="10676542" y="3165183"/>
            <a:ext cx="404278" cy="461665"/>
          </a:xfrm>
          <a:prstGeom prst="rect">
            <a:avLst/>
          </a:prstGeom>
        </p:spPr>
        <p:txBody>
          <a:bodyPr wrap="none">
            <a:spAutoFit/>
          </a:bodyPr>
          <a:lstStyle/>
          <a:p>
            <a:r>
              <a:rPr lang="de-DE" sz="2400" b="1" dirty="0">
                <a:solidFill>
                  <a:srgbClr val="094C74"/>
                </a:solidFill>
              </a:rPr>
              <a:t>…</a:t>
            </a:r>
          </a:p>
        </p:txBody>
      </p:sp>
      <p:sp>
        <p:nvSpPr>
          <p:cNvPr id="37" name="Rechteck 36">
            <a:extLst>
              <a:ext uri="{FF2B5EF4-FFF2-40B4-BE49-F238E27FC236}">
                <a16:creationId xmlns:a16="http://schemas.microsoft.com/office/drawing/2014/main" id="{BD4B0040-A86B-4B37-ACC7-494891C40DA4}"/>
              </a:ext>
            </a:extLst>
          </p:cNvPr>
          <p:cNvSpPr/>
          <p:nvPr/>
        </p:nvSpPr>
        <p:spPr>
          <a:xfrm>
            <a:off x="5920043" y="2967335"/>
            <a:ext cx="404278" cy="461665"/>
          </a:xfrm>
          <a:prstGeom prst="rect">
            <a:avLst/>
          </a:prstGeom>
        </p:spPr>
        <p:txBody>
          <a:bodyPr wrap="none">
            <a:spAutoFit/>
          </a:bodyPr>
          <a:lstStyle/>
          <a:p>
            <a:r>
              <a:rPr lang="de-DE" sz="2400" b="1" dirty="0">
                <a:solidFill>
                  <a:srgbClr val="66A300"/>
                </a:solidFill>
              </a:rPr>
              <a:t>…</a:t>
            </a:r>
          </a:p>
        </p:txBody>
      </p:sp>
    </p:spTree>
    <p:extLst>
      <p:ext uri="{BB962C8B-B14F-4D97-AF65-F5344CB8AC3E}">
        <p14:creationId xmlns:p14="http://schemas.microsoft.com/office/powerpoint/2010/main" val="1534441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P spid="13"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300" b="1" noProof="1">
                  <a:solidFill>
                    <a:schemeClr val="tx1">
                      <a:lumMod val="75000"/>
                      <a:lumOff val="25000"/>
                    </a:schemeClr>
                  </a:solidFill>
                </a:rPr>
                <a:t>Ausgangslage: Technisierung und Digitalisierung in Leben u. Alltag </a:t>
              </a:r>
              <a:br>
                <a:rPr lang="de-DE" altLang="de-DE" sz="2300" b="1" noProof="1">
                  <a:solidFill>
                    <a:schemeClr val="tx1">
                      <a:lumMod val="75000"/>
                      <a:lumOff val="25000"/>
                    </a:schemeClr>
                  </a:solidFill>
                </a:rPr>
              </a:br>
              <a:r>
                <a:rPr lang="de-DE" altLang="de-DE" sz="2300" b="1" noProof="1">
                  <a:solidFill>
                    <a:schemeClr val="tx1">
                      <a:lumMod val="75000"/>
                      <a:lumOff val="25000"/>
                    </a:schemeClr>
                  </a:solidFill>
                </a:rPr>
                <a:t>                             / Digitale Transformation der Gesellschaft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33</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154301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300" b="1" noProof="1">
                  <a:solidFill>
                    <a:schemeClr val="tx1">
                      <a:lumMod val="75000"/>
                      <a:lumOff val="25000"/>
                    </a:schemeClr>
                  </a:solidFill>
                </a:rPr>
                <a:t>Ausgangslage: Technisierung und Digitalisierung in Leben u. Alltag </a:t>
              </a:r>
              <a:br>
                <a:rPr lang="de-DE" altLang="de-DE" sz="2300" b="1" noProof="1">
                  <a:solidFill>
                    <a:schemeClr val="tx1">
                      <a:lumMod val="75000"/>
                      <a:lumOff val="25000"/>
                    </a:schemeClr>
                  </a:solidFill>
                </a:rPr>
              </a:br>
              <a:r>
                <a:rPr lang="de-DE" altLang="de-DE" sz="2300" b="1" noProof="1">
                  <a:solidFill>
                    <a:schemeClr val="tx1">
                      <a:lumMod val="75000"/>
                      <a:lumOff val="25000"/>
                    </a:schemeClr>
                  </a:solidFill>
                </a:rPr>
                <a:t>                             / Digitale Transformation der Gesellschaft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34</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6" name="Rechteck 5">
            <a:extLst>
              <a:ext uri="{FF2B5EF4-FFF2-40B4-BE49-F238E27FC236}">
                <a16:creationId xmlns:a16="http://schemas.microsoft.com/office/drawing/2014/main" id="{0EF70601-1565-48F8-834C-8ABA17E26392}"/>
              </a:ext>
            </a:extLst>
          </p:cNvPr>
          <p:cNvSpPr/>
          <p:nvPr/>
        </p:nvSpPr>
        <p:spPr>
          <a:xfrm>
            <a:off x="1824469" y="1847533"/>
            <a:ext cx="8527929" cy="4342856"/>
          </a:xfrm>
          <a:prstGeom prst="rect">
            <a:avLst/>
          </a:prstGeom>
        </p:spPr>
        <p:txBody>
          <a:bodyPr wrap="square">
            <a:spAutoFit/>
          </a:bodyPr>
          <a:lstStyle/>
          <a:p>
            <a:pPr algn="ctr">
              <a:lnSpc>
                <a:spcPct val="150000"/>
              </a:lnSpc>
            </a:pPr>
            <a:r>
              <a:rPr lang="de-DE" sz="2400" dirty="0"/>
              <a:t>Die </a:t>
            </a:r>
            <a:r>
              <a:rPr lang="de-DE" sz="2400" b="1" dirty="0"/>
              <a:t>fortschreitende Digitalisierung aller Lebensbereiche </a:t>
            </a:r>
            <a:r>
              <a:rPr lang="de-DE" sz="2400" dirty="0"/>
              <a:t>ist eine gegenwärtige zentrale Herausforderung. </a:t>
            </a:r>
          </a:p>
          <a:p>
            <a:pPr algn="ctr">
              <a:lnSpc>
                <a:spcPct val="150000"/>
              </a:lnSpc>
            </a:pPr>
            <a:endParaRPr lang="de-DE" sz="2400" dirty="0"/>
          </a:p>
          <a:p>
            <a:pPr algn="ctr">
              <a:lnSpc>
                <a:spcPct val="150000"/>
              </a:lnSpc>
            </a:pPr>
            <a:r>
              <a:rPr lang="de-DE" sz="2400" b="1" dirty="0"/>
              <a:t>Lehrkräften</a:t>
            </a:r>
            <a:r>
              <a:rPr lang="de-DE" sz="2400" dirty="0"/>
              <a:t> kommt in ihrer Funktion als Multiplikatoren eine hohe </a:t>
            </a:r>
            <a:r>
              <a:rPr lang="de-DE" sz="2400" b="1" dirty="0"/>
              <a:t>Verantwortung zu, digitale Bildung zu ermöglichen</a:t>
            </a:r>
            <a:r>
              <a:rPr lang="de-DE" sz="2400" dirty="0"/>
              <a:t>.</a:t>
            </a:r>
          </a:p>
          <a:p>
            <a:pPr algn="ctr">
              <a:lnSpc>
                <a:spcPct val="150000"/>
              </a:lnSpc>
            </a:pPr>
            <a:endParaRPr lang="de-DE" sz="2400" dirty="0"/>
          </a:p>
          <a:p>
            <a:pPr algn="ctr">
              <a:lnSpc>
                <a:spcPct val="150000"/>
              </a:lnSpc>
            </a:pPr>
            <a:endParaRPr lang="de-DE" sz="2400" dirty="0"/>
          </a:p>
          <a:p>
            <a:pPr algn="r">
              <a:lnSpc>
                <a:spcPct val="150000"/>
              </a:lnSpc>
            </a:pPr>
            <a:r>
              <a:rPr lang="de-DE" dirty="0" err="1"/>
              <a:t>Döbeli</a:t>
            </a:r>
            <a:r>
              <a:rPr lang="de-DE" dirty="0"/>
              <a:t> Honegger, 2017a</a:t>
            </a:r>
          </a:p>
        </p:txBody>
      </p:sp>
    </p:spTree>
    <p:extLst>
      <p:ext uri="{BB962C8B-B14F-4D97-AF65-F5344CB8AC3E}">
        <p14:creationId xmlns:p14="http://schemas.microsoft.com/office/powerpoint/2010/main" val="3447356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Kultur der Digitalität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0595253" cy="301877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Digitalisierung hat neue </a:t>
            </a:r>
            <a:r>
              <a:rPr lang="de-DE" sz="2150" b="1" dirty="0">
                <a:solidFill>
                  <a:prstClr val="black"/>
                </a:solidFill>
                <a:effectLst>
                  <a:innerShdw blurRad="76200" dist="25400" dir="13500000">
                    <a:prstClr val="black">
                      <a:alpha val="40000"/>
                    </a:prstClr>
                  </a:innerShdw>
                </a:effectLst>
              </a:rPr>
              <a:t>Infrastruktur</a:t>
            </a:r>
            <a:r>
              <a:rPr lang="de-DE" sz="2150" dirty="0">
                <a:solidFill>
                  <a:prstClr val="black"/>
                </a:solidFill>
                <a:effectLst>
                  <a:innerShdw blurRad="76200" dist="25400" dir="13500000">
                    <a:prstClr val="black">
                      <a:alpha val="40000"/>
                    </a:prstClr>
                  </a:innerShdw>
                </a:effectLst>
              </a:rPr>
              <a:t> und </a:t>
            </a:r>
            <a:r>
              <a:rPr lang="de-DE" sz="2150" b="1" dirty="0">
                <a:solidFill>
                  <a:prstClr val="black"/>
                </a:solidFill>
                <a:effectLst>
                  <a:innerShdw blurRad="76200" dist="25400" dir="13500000">
                    <a:prstClr val="black">
                      <a:alpha val="40000"/>
                    </a:prstClr>
                  </a:innerShdw>
                </a:effectLst>
              </a:rPr>
              <a:t>Ebenen der Wahrnehmung, der Kommunikation und Koordination</a:t>
            </a:r>
            <a:r>
              <a:rPr lang="de-DE" sz="2150" dirty="0">
                <a:solidFill>
                  <a:prstClr val="black"/>
                </a:solidFill>
                <a:effectLst>
                  <a:innerShdw blurRad="76200" dist="25400" dir="13500000">
                    <a:prstClr val="black">
                      <a:alpha val="40000"/>
                    </a:prstClr>
                  </a:innerShdw>
                </a:effectLst>
              </a:rPr>
              <a:t> geschaffen</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Immer umfangreichere Technologien ermöglichen die </a:t>
            </a:r>
            <a:r>
              <a:rPr lang="de-DE" sz="2150" b="1" dirty="0">
                <a:solidFill>
                  <a:prstClr val="black"/>
                </a:solidFill>
                <a:effectLst>
                  <a:innerShdw blurRad="76200" dist="25400" dir="13500000">
                    <a:prstClr val="black">
                      <a:alpha val="40000"/>
                    </a:prstClr>
                  </a:innerShdw>
                </a:effectLst>
              </a:rPr>
              <a:t>Verarbeitung exponentiell wachsender Informationsmengen.</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Menschen erhalten global in mehr Gebieten die Möglichkeit zur </a:t>
            </a:r>
            <a:r>
              <a:rPr lang="de-DE" sz="2150" b="1" dirty="0">
                <a:solidFill>
                  <a:prstClr val="black"/>
                </a:solidFill>
                <a:effectLst>
                  <a:innerShdw blurRad="76200" dist="25400" dir="13500000">
                    <a:prstClr val="black">
                      <a:alpha val="40000"/>
                    </a:prstClr>
                  </a:innerShdw>
                </a:effectLst>
              </a:rPr>
              <a:t>Partizipation.</a:t>
            </a: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35</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37" name="TextBox 28">
            <a:extLst>
              <a:ext uri="{FF2B5EF4-FFF2-40B4-BE49-F238E27FC236}">
                <a16:creationId xmlns:a16="http://schemas.microsoft.com/office/drawing/2014/main" id="{BA913139-C990-4F82-ABB2-2F43127355FE}"/>
              </a:ext>
            </a:extLst>
          </p:cNvPr>
          <p:cNvSpPr txBox="1"/>
          <p:nvPr/>
        </p:nvSpPr>
        <p:spPr>
          <a:xfrm>
            <a:off x="8370437" y="4866201"/>
            <a:ext cx="2916814" cy="400110"/>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2C923"/>
                </a:solidFill>
                <a:effectLst/>
                <a:uLnTx/>
                <a:uFillTx/>
                <a:latin typeface="Open Sans" panose="020B0606030504020204" pitchFamily="34" charset="0"/>
              </a:rPr>
              <a:t>Gemeinschaftlichkeit</a:t>
            </a:r>
            <a:endParaRPr kumimoji="0" lang="en-GB" sz="2000" b="1" i="0" u="none" strike="noStrike" kern="0" cap="none" spc="0" normalizeH="0" baseline="0" noProof="0" dirty="0">
              <a:ln>
                <a:noFill/>
              </a:ln>
              <a:solidFill>
                <a:srgbClr val="C2C923"/>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30">
            <a:extLst>
              <a:ext uri="{FF2B5EF4-FFF2-40B4-BE49-F238E27FC236}">
                <a16:creationId xmlns:a16="http://schemas.microsoft.com/office/drawing/2014/main" id="{8DB11B0C-EC7B-4599-A2CB-971ED9A25019}"/>
              </a:ext>
            </a:extLst>
          </p:cNvPr>
          <p:cNvSpPr txBox="1"/>
          <p:nvPr/>
        </p:nvSpPr>
        <p:spPr>
          <a:xfrm>
            <a:off x="8325876" y="4374478"/>
            <a:ext cx="2154813" cy="400110"/>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B1B4A"/>
                </a:solidFill>
                <a:effectLst/>
                <a:uLnTx/>
                <a:uFillTx/>
                <a:latin typeface="Open Sans" panose="020B0606030504020204" pitchFamily="34" charset="0"/>
              </a:rPr>
              <a:t>Referentialität</a:t>
            </a:r>
            <a:endParaRPr kumimoji="0" lang="en-GB" sz="2000" b="1" i="0" u="none" strike="noStrike" kern="0" cap="none" spc="0" normalizeH="0" baseline="0" noProof="0" dirty="0">
              <a:ln>
                <a:noFill/>
              </a:ln>
              <a:solidFill>
                <a:srgbClr val="CB1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9" name="TextBox 31">
            <a:extLst>
              <a:ext uri="{FF2B5EF4-FFF2-40B4-BE49-F238E27FC236}">
                <a16:creationId xmlns:a16="http://schemas.microsoft.com/office/drawing/2014/main" id="{00879D15-8416-4D00-B759-46CDB534AF34}"/>
              </a:ext>
            </a:extLst>
          </p:cNvPr>
          <p:cNvSpPr txBox="1"/>
          <p:nvPr/>
        </p:nvSpPr>
        <p:spPr>
          <a:xfrm>
            <a:off x="8429551" y="5417292"/>
            <a:ext cx="2154813" cy="400110"/>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CB414"/>
                </a:solidFill>
                <a:effectLst/>
                <a:uLnTx/>
                <a:uFillTx/>
                <a:latin typeface="Open Sans" panose="020B0606030504020204" pitchFamily="34" charset="0"/>
              </a:rPr>
              <a:t>Algorithmizität</a:t>
            </a:r>
            <a:endParaRPr kumimoji="0" lang="en-GB" sz="2000" b="1" i="0" u="none" strike="noStrike" kern="0" cap="none" spc="0" normalizeH="0" baseline="0" noProof="0" dirty="0">
              <a:ln>
                <a:noFill/>
              </a:ln>
              <a:solidFill>
                <a:srgbClr val="FCB414"/>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 name="Rechteck 1">
            <a:extLst>
              <a:ext uri="{FF2B5EF4-FFF2-40B4-BE49-F238E27FC236}">
                <a16:creationId xmlns:a16="http://schemas.microsoft.com/office/drawing/2014/main" id="{FFE02559-1A85-4F48-ACFE-073335560424}"/>
              </a:ext>
            </a:extLst>
          </p:cNvPr>
          <p:cNvSpPr/>
          <p:nvPr/>
        </p:nvSpPr>
        <p:spPr>
          <a:xfrm>
            <a:off x="501780" y="3998995"/>
            <a:ext cx="4886610" cy="2026196"/>
          </a:xfrm>
          <a:prstGeom prst="rect">
            <a:avLst/>
          </a:prstGeom>
        </p:spPr>
        <p:txBody>
          <a:bodyPr wrap="square">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Aus dem Zusammenspiel von Menschen, Inhalten und Technologien entstehen neue Orientierungen im Bereich der </a:t>
            </a:r>
            <a:r>
              <a:rPr lang="de-DE" sz="2150" b="1" dirty="0">
                <a:solidFill>
                  <a:prstClr val="black"/>
                </a:solidFill>
                <a:effectLst>
                  <a:innerShdw blurRad="76200" dist="25400" dir="13500000">
                    <a:prstClr val="black">
                      <a:alpha val="40000"/>
                    </a:prstClr>
                  </a:innerShdw>
                </a:effectLst>
              </a:rPr>
              <a:t>„Kultur der Digitalität“:</a:t>
            </a:r>
          </a:p>
        </p:txBody>
      </p:sp>
      <p:grpSp>
        <p:nvGrpSpPr>
          <p:cNvPr id="42" name="Gruppieren 41">
            <a:extLst>
              <a:ext uri="{FF2B5EF4-FFF2-40B4-BE49-F238E27FC236}">
                <a16:creationId xmlns:a16="http://schemas.microsoft.com/office/drawing/2014/main" id="{E99E991D-BE16-4218-A9D5-CAA575A9E2AD}"/>
              </a:ext>
            </a:extLst>
          </p:cNvPr>
          <p:cNvGrpSpPr/>
          <p:nvPr/>
        </p:nvGrpSpPr>
        <p:grpSpPr>
          <a:xfrm>
            <a:off x="6123487" y="4609489"/>
            <a:ext cx="1172302" cy="1010606"/>
            <a:chOff x="7656014" y="4805354"/>
            <a:chExt cx="1172302" cy="1010606"/>
          </a:xfrm>
        </p:grpSpPr>
        <p:sp>
          <p:nvSpPr>
            <p:cNvPr id="35" name="Hexagon 12">
              <a:extLst>
                <a:ext uri="{FF2B5EF4-FFF2-40B4-BE49-F238E27FC236}">
                  <a16:creationId xmlns:a16="http://schemas.microsoft.com/office/drawing/2014/main" id="{BF1B1EC5-4353-4BA2-9B8F-0F58E4518254}"/>
                </a:ext>
              </a:extLst>
            </p:cNvPr>
            <p:cNvSpPr/>
            <p:nvPr/>
          </p:nvSpPr>
          <p:spPr>
            <a:xfrm>
              <a:off x="7656014" y="4805354"/>
              <a:ext cx="1172302" cy="1010606"/>
            </a:xfrm>
            <a:prstGeom prst="hexagon">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6" name="Grafik 5" descr="Gruppe von Männern">
              <a:extLst>
                <a:ext uri="{FF2B5EF4-FFF2-40B4-BE49-F238E27FC236}">
                  <a16:creationId xmlns:a16="http://schemas.microsoft.com/office/drawing/2014/main" id="{9A87417D-BC9C-474E-87F0-5C9A630CC7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30423" y="4996393"/>
              <a:ext cx="623484" cy="623484"/>
            </a:xfrm>
            <a:prstGeom prst="rect">
              <a:avLst/>
            </a:prstGeom>
          </p:spPr>
        </p:pic>
      </p:grpSp>
      <p:grpSp>
        <p:nvGrpSpPr>
          <p:cNvPr id="43" name="Gruppieren 42">
            <a:extLst>
              <a:ext uri="{FF2B5EF4-FFF2-40B4-BE49-F238E27FC236}">
                <a16:creationId xmlns:a16="http://schemas.microsoft.com/office/drawing/2014/main" id="{3BDB515E-F6C8-446E-BD8F-E74A2ECAC401}"/>
              </a:ext>
            </a:extLst>
          </p:cNvPr>
          <p:cNvGrpSpPr/>
          <p:nvPr/>
        </p:nvGrpSpPr>
        <p:grpSpPr>
          <a:xfrm>
            <a:off x="7087477" y="4063524"/>
            <a:ext cx="1172302" cy="1010606"/>
            <a:chOff x="8620004" y="4259389"/>
            <a:chExt cx="1172302" cy="1010606"/>
          </a:xfrm>
        </p:grpSpPr>
        <p:sp>
          <p:nvSpPr>
            <p:cNvPr id="36" name="Hexagon 14">
              <a:extLst>
                <a:ext uri="{FF2B5EF4-FFF2-40B4-BE49-F238E27FC236}">
                  <a16:creationId xmlns:a16="http://schemas.microsoft.com/office/drawing/2014/main" id="{10672337-F050-4807-8297-9DDC2B7C7DCB}"/>
                </a:ext>
              </a:extLst>
            </p:cNvPr>
            <p:cNvSpPr/>
            <p:nvPr/>
          </p:nvSpPr>
          <p:spPr>
            <a:xfrm>
              <a:off x="8620004" y="4259389"/>
              <a:ext cx="1172302" cy="1010606"/>
            </a:xfrm>
            <a:prstGeom prst="hexagon">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 name="Grafik 8" descr="Puzzleteile">
              <a:extLst>
                <a:ext uri="{FF2B5EF4-FFF2-40B4-BE49-F238E27FC236}">
                  <a16:creationId xmlns:a16="http://schemas.microsoft.com/office/drawing/2014/main" id="{D144ED31-8AC7-4243-8B77-35B375AC62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05478" y="4351936"/>
              <a:ext cx="763358" cy="763358"/>
            </a:xfrm>
            <a:prstGeom prst="rect">
              <a:avLst/>
            </a:prstGeom>
          </p:spPr>
        </p:pic>
      </p:grpSp>
      <p:grpSp>
        <p:nvGrpSpPr>
          <p:cNvPr id="41" name="Gruppieren 40">
            <a:extLst>
              <a:ext uri="{FF2B5EF4-FFF2-40B4-BE49-F238E27FC236}">
                <a16:creationId xmlns:a16="http://schemas.microsoft.com/office/drawing/2014/main" id="{B0CD103E-181E-4D90-9EF3-D6B14FEE82C5}"/>
              </a:ext>
            </a:extLst>
          </p:cNvPr>
          <p:cNvGrpSpPr/>
          <p:nvPr/>
        </p:nvGrpSpPr>
        <p:grpSpPr>
          <a:xfrm>
            <a:off x="7102855" y="5129919"/>
            <a:ext cx="1172302" cy="1010606"/>
            <a:chOff x="8635382" y="5335309"/>
            <a:chExt cx="1172302" cy="1010606"/>
          </a:xfrm>
        </p:grpSpPr>
        <p:sp>
          <p:nvSpPr>
            <p:cNvPr id="34" name="Hexagon 11">
              <a:extLst>
                <a:ext uri="{FF2B5EF4-FFF2-40B4-BE49-F238E27FC236}">
                  <a16:creationId xmlns:a16="http://schemas.microsoft.com/office/drawing/2014/main" id="{395137E3-186C-4C00-BB90-82998ED77942}"/>
                </a:ext>
              </a:extLst>
            </p:cNvPr>
            <p:cNvSpPr/>
            <p:nvPr/>
          </p:nvSpPr>
          <p:spPr>
            <a:xfrm>
              <a:off x="8635382" y="5335309"/>
              <a:ext cx="1172302" cy="1010606"/>
            </a:xfrm>
            <a:prstGeom prst="hexagon">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2" name="Grafik 11" descr="Server">
              <a:extLst>
                <a:ext uri="{FF2B5EF4-FFF2-40B4-BE49-F238E27FC236}">
                  <a16:creationId xmlns:a16="http://schemas.microsoft.com/office/drawing/2014/main" id="{6AD3F466-0442-48B3-9CDD-BB83EE10425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25914" y="5543671"/>
              <a:ext cx="593882" cy="593882"/>
            </a:xfrm>
            <a:prstGeom prst="rect">
              <a:avLst/>
            </a:prstGeom>
          </p:spPr>
        </p:pic>
      </p:grpSp>
      <p:sp>
        <p:nvSpPr>
          <p:cNvPr id="45" name="Textfeld 44">
            <a:extLst>
              <a:ext uri="{FF2B5EF4-FFF2-40B4-BE49-F238E27FC236}">
                <a16:creationId xmlns:a16="http://schemas.microsoft.com/office/drawing/2014/main" id="{E7E6E61E-3BC8-4D2A-9551-BF27A66C582A}"/>
              </a:ext>
            </a:extLst>
          </p:cNvPr>
          <p:cNvSpPr txBox="1"/>
          <p:nvPr/>
        </p:nvSpPr>
        <p:spPr>
          <a:xfrm>
            <a:off x="3468212" y="6423817"/>
            <a:ext cx="8036779" cy="261610"/>
          </a:xfrm>
          <a:prstGeom prst="rect">
            <a:avLst/>
          </a:prstGeom>
          <a:noFill/>
        </p:spPr>
        <p:txBody>
          <a:bodyPr wrap="square" rtlCol="0">
            <a:spAutoFit/>
          </a:bodyPr>
          <a:lstStyle/>
          <a:p>
            <a:pPr algn="r"/>
            <a:r>
              <a:rPr lang="de-DE" sz="1100" i="1" dirty="0">
                <a:solidFill>
                  <a:schemeClr val="bg1">
                    <a:lumMod val="50000"/>
                  </a:schemeClr>
                </a:solidFill>
              </a:rPr>
              <a:t>vgl. Stalder 2016  |   Stalder vgl. </a:t>
            </a:r>
            <a:r>
              <a:rPr lang="de-DE" sz="1100" i="1" dirty="0" err="1">
                <a:solidFill>
                  <a:schemeClr val="bg1">
                    <a:lumMod val="50000"/>
                  </a:schemeClr>
                </a:solidFill>
              </a:rPr>
              <a:t>Lätzel</a:t>
            </a:r>
            <a:r>
              <a:rPr lang="de-DE" sz="1100" i="1" dirty="0">
                <a:solidFill>
                  <a:schemeClr val="bg1">
                    <a:lumMod val="50000"/>
                  </a:schemeClr>
                </a:solidFill>
              </a:rPr>
              <a:t> 2018  |  Empfehlung zum Weiterlesen im Gesamtkontext: </a:t>
            </a:r>
            <a:r>
              <a:rPr lang="de-DE" sz="1100" i="1" dirty="0" err="1">
                <a:solidFill>
                  <a:schemeClr val="bg1">
                    <a:lumMod val="50000"/>
                  </a:schemeClr>
                </a:solidFill>
              </a:rPr>
              <a:t>Schelhowe</a:t>
            </a:r>
            <a:r>
              <a:rPr lang="de-DE" sz="1100" i="1" dirty="0">
                <a:solidFill>
                  <a:schemeClr val="bg1">
                    <a:lumMod val="50000"/>
                  </a:schemeClr>
                </a:solidFill>
              </a:rPr>
              <a:t> 2016</a:t>
            </a:r>
          </a:p>
        </p:txBody>
      </p:sp>
    </p:spTree>
    <p:extLst>
      <p:ext uri="{BB962C8B-B14F-4D97-AF65-F5344CB8AC3E}">
        <p14:creationId xmlns:p14="http://schemas.microsoft.com/office/powerpoint/2010/main" val="404282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Kultur der Digitalität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36</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9" name="Gruppieren 8">
            <a:extLst>
              <a:ext uri="{FF2B5EF4-FFF2-40B4-BE49-F238E27FC236}">
                <a16:creationId xmlns:a16="http://schemas.microsoft.com/office/drawing/2014/main" id="{4A89C114-58A6-481D-AD93-964966208573}"/>
              </a:ext>
            </a:extLst>
          </p:cNvPr>
          <p:cNvGrpSpPr/>
          <p:nvPr/>
        </p:nvGrpSpPr>
        <p:grpSpPr>
          <a:xfrm>
            <a:off x="3968384" y="1302893"/>
            <a:ext cx="8222029" cy="438290"/>
            <a:chOff x="320487" y="4805829"/>
            <a:chExt cx="8222029" cy="438290"/>
          </a:xfrm>
        </p:grpSpPr>
        <p:sp>
          <p:nvSpPr>
            <p:cNvPr id="13" name="TextBox 28">
              <a:extLst>
                <a:ext uri="{FF2B5EF4-FFF2-40B4-BE49-F238E27FC236}">
                  <a16:creationId xmlns:a16="http://schemas.microsoft.com/office/drawing/2014/main" id="{DAD7C56D-0C81-476D-82D9-4098E55A0232}"/>
                </a:ext>
              </a:extLst>
            </p:cNvPr>
            <p:cNvSpPr txBox="1"/>
            <p:nvPr/>
          </p:nvSpPr>
          <p:spPr>
            <a:xfrm>
              <a:off x="2606618" y="4813232"/>
              <a:ext cx="3696035" cy="430887"/>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C2C923"/>
                  </a:solidFill>
                  <a:effectLst/>
                  <a:uLnTx/>
                  <a:uFillTx/>
                  <a:latin typeface="Open Sans" panose="020B0606030504020204" pitchFamily="34" charset="0"/>
                </a:rPr>
                <a:t>Gemeinschaftlichkeit</a:t>
              </a:r>
              <a:endParaRPr kumimoji="0" lang="en-GB" sz="2200" b="1" i="0" u="none" strike="noStrike" kern="0" cap="none" spc="0" normalizeH="0" baseline="0" noProof="0" dirty="0">
                <a:ln>
                  <a:noFill/>
                </a:ln>
                <a:solidFill>
                  <a:srgbClr val="C2C923"/>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1" name="TextBox 30">
              <a:extLst>
                <a:ext uri="{FF2B5EF4-FFF2-40B4-BE49-F238E27FC236}">
                  <a16:creationId xmlns:a16="http://schemas.microsoft.com/office/drawing/2014/main" id="{4FFAC3EF-A7B8-4A2D-B5FC-A7A6D6D77A95}"/>
                </a:ext>
              </a:extLst>
            </p:cNvPr>
            <p:cNvSpPr txBox="1"/>
            <p:nvPr/>
          </p:nvSpPr>
          <p:spPr>
            <a:xfrm>
              <a:off x="320487" y="4810725"/>
              <a:ext cx="2730467" cy="430887"/>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CB1B4A"/>
                  </a:solidFill>
                  <a:effectLst/>
                  <a:uLnTx/>
                  <a:uFillTx/>
                  <a:latin typeface="Open Sans" panose="020B0606030504020204" pitchFamily="34" charset="0"/>
                </a:rPr>
                <a:t>Referentialität</a:t>
              </a:r>
              <a:endParaRPr kumimoji="0" lang="en-GB" sz="2200" b="1" i="0" u="none" strike="noStrike" kern="0" cap="none" spc="0" normalizeH="0" baseline="0" noProof="0" dirty="0">
                <a:ln>
                  <a:noFill/>
                </a:ln>
                <a:solidFill>
                  <a:srgbClr val="CB1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2" name="TextBox 31">
              <a:extLst>
                <a:ext uri="{FF2B5EF4-FFF2-40B4-BE49-F238E27FC236}">
                  <a16:creationId xmlns:a16="http://schemas.microsoft.com/office/drawing/2014/main" id="{CD889331-E46E-4956-841A-BFF2B830D143}"/>
                </a:ext>
              </a:extLst>
            </p:cNvPr>
            <p:cNvSpPr txBox="1"/>
            <p:nvPr/>
          </p:nvSpPr>
          <p:spPr>
            <a:xfrm>
              <a:off x="5812049" y="4805829"/>
              <a:ext cx="2730467" cy="430887"/>
            </a:xfrm>
            <a:prstGeom prst="rect">
              <a:avLst/>
            </a:prstGeom>
            <a:noFill/>
          </p:spPr>
          <p:txBody>
            <a:bodyPr wrap="square" rtlCol="0">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CB414"/>
                  </a:solidFill>
                  <a:effectLst/>
                  <a:uLnTx/>
                  <a:uFillTx/>
                  <a:latin typeface="Open Sans" panose="020B0606030504020204" pitchFamily="34" charset="0"/>
                </a:rPr>
                <a:t>Algorithmizität</a:t>
              </a:r>
              <a:endParaRPr kumimoji="0" lang="en-GB" sz="2200" b="1" i="0" u="none" strike="noStrike" kern="0" cap="none" spc="0" normalizeH="0" baseline="0" noProof="0" dirty="0">
                <a:ln>
                  <a:noFill/>
                </a:ln>
                <a:solidFill>
                  <a:srgbClr val="FCB414"/>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23" name="Gruppieren 22">
            <a:extLst>
              <a:ext uri="{FF2B5EF4-FFF2-40B4-BE49-F238E27FC236}">
                <a16:creationId xmlns:a16="http://schemas.microsoft.com/office/drawing/2014/main" id="{68CC033F-E226-4EA6-9886-6729BAA51407}"/>
              </a:ext>
            </a:extLst>
          </p:cNvPr>
          <p:cNvGrpSpPr/>
          <p:nvPr/>
        </p:nvGrpSpPr>
        <p:grpSpPr>
          <a:xfrm>
            <a:off x="328814" y="3165488"/>
            <a:ext cx="1568730" cy="1352355"/>
            <a:chOff x="7656014" y="4805354"/>
            <a:chExt cx="1172302" cy="1010606"/>
          </a:xfrm>
        </p:grpSpPr>
        <p:sp>
          <p:nvSpPr>
            <p:cNvPr id="24" name="Hexagon 12">
              <a:extLst>
                <a:ext uri="{FF2B5EF4-FFF2-40B4-BE49-F238E27FC236}">
                  <a16:creationId xmlns:a16="http://schemas.microsoft.com/office/drawing/2014/main" id="{9188C8A2-DEF4-4784-A912-8DFCD5C0F95D}"/>
                </a:ext>
              </a:extLst>
            </p:cNvPr>
            <p:cNvSpPr/>
            <p:nvPr/>
          </p:nvSpPr>
          <p:spPr>
            <a:xfrm>
              <a:off x="7656014" y="4805354"/>
              <a:ext cx="1172302" cy="1010606"/>
            </a:xfrm>
            <a:prstGeom prst="hexagon">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5" name="Grafik 24" descr="Gruppe von Männern">
              <a:extLst>
                <a:ext uri="{FF2B5EF4-FFF2-40B4-BE49-F238E27FC236}">
                  <a16:creationId xmlns:a16="http://schemas.microsoft.com/office/drawing/2014/main" id="{066272E5-4601-4553-9885-9C061C64E9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30423" y="4996393"/>
              <a:ext cx="623484" cy="623484"/>
            </a:xfrm>
            <a:prstGeom prst="rect">
              <a:avLst/>
            </a:prstGeom>
          </p:spPr>
        </p:pic>
      </p:grpSp>
      <p:grpSp>
        <p:nvGrpSpPr>
          <p:cNvPr id="26" name="Gruppieren 25">
            <a:extLst>
              <a:ext uri="{FF2B5EF4-FFF2-40B4-BE49-F238E27FC236}">
                <a16:creationId xmlns:a16="http://schemas.microsoft.com/office/drawing/2014/main" id="{A7B249D4-6211-4D08-B1C5-01520B560E5B}"/>
              </a:ext>
            </a:extLst>
          </p:cNvPr>
          <p:cNvGrpSpPr/>
          <p:nvPr/>
        </p:nvGrpSpPr>
        <p:grpSpPr>
          <a:xfrm>
            <a:off x="1618789" y="2434898"/>
            <a:ext cx="1568730" cy="1352355"/>
            <a:chOff x="8620004" y="4259389"/>
            <a:chExt cx="1172302" cy="1010606"/>
          </a:xfrm>
        </p:grpSpPr>
        <p:sp>
          <p:nvSpPr>
            <p:cNvPr id="27" name="Hexagon 14">
              <a:extLst>
                <a:ext uri="{FF2B5EF4-FFF2-40B4-BE49-F238E27FC236}">
                  <a16:creationId xmlns:a16="http://schemas.microsoft.com/office/drawing/2014/main" id="{B0F70921-F0F7-451E-A7D6-751C4ED00101}"/>
                </a:ext>
              </a:extLst>
            </p:cNvPr>
            <p:cNvSpPr/>
            <p:nvPr/>
          </p:nvSpPr>
          <p:spPr>
            <a:xfrm>
              <a:off x="8620004" y="4259389"/>
              <a:ext cx="1172302" cy="1010606"/>
            </a:xfrm>
            <a:prstGeom prst="hexagon">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8" name="Grafik 27" descr="Puzzleteile">
              <a:extLst>
                <a:ext uri="{FF2B5EF4-FFF2-40B4-BE49-F238E27FC236}">
                  <a16:creationId xmlns:a16="http://schemas.microsoft.com/office/drawing/2014/main" id="{FE936D84-DF6C-46D9-B981-EE7F79BE6E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05478" y="4351936"/>
              <a:ext cx="763358" cy="763358"/>
            </a:xfrm>
            <a:prstGeom prst="rect">
              <a:avLst/>
            </a:prstGeom>
          </p:spPr>
        </p:pic>
      </p:grpSp>
      <p:grpSp>
        <p:nvGrpSpPr>
          <p:cNvPr id="29" name="Gruppieren 28">
            <a:extLst>
              <a:ext uri="{FF2B5EF4-FFF2-40B4-BE49-F238E27FC236}">
                <a16:creationId xmlns:a16="http://schemas.microsoft.com/office/drawing/2014/main" id="{A4803F09-F0C4-4B3A-8CA9-B795E45CF19E}"/>
              </a:ext>
            </a:extLst>
          </p:cNvPr>
          <p:cNvGrpSpPr/>
          <p:nvPr/>
        </p:nvGrpSpPr>
        <p:grpSpPr>
          <a:xfrm>
            <a:off x="1639367" y="3861907"/>
            <a:ext cx="1568730" cy="1352355"/>
            <a:chOff x="8635382" y="5335309"/>
            <a:chExt cx="1172302" cy="1010606"/>
          </a:xfrm>
        </p:grpSpPr>
        <p:sp>
          <p:nvSpPr>
            <p:cNvPr id="30" name="Hexagon 11">
              <a:extLst>
                <a:ext uri="{FF2B5EF4-FFF2-40B4-BE49-F238E27FC236}">
                  <a16:creationId xmlns:a16="http://schemas.microsoft.com/office/drawing/2014/main" id="{11C1CDB8-5448-4748-9CFB-99A4E87006CF}"/>
                </a:ext>
              </a:extLst>
            </p:cNvPr>
            <p:cNvSpPr/>
            <p:nvPr/>
          </p:nvSpPr>
          <p:spPr>
            <a:xfrm>
              <a:off x="8635382" y="5335309"/>
              <a:ext cx="1172302" cy="1010606"/>
            </a:xfrm>
            <a:prstGeom prst="hexagon">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1" name="Grafik 30" descr="Server">
              <a:extLst>
                <a:ext uri="{FF2B5EF4-FFF2-40B4-BE49-F238E27FC236}">
                  <a16:creationId xmlns:a16="http://schemas.microsoft.com/office/drawing/2014/main" id="{38D0B21D-B3E9-4D83-A88D-19A5D06BBEC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25914" y="5543671"/>
              <a:ext cx="593882" cy="593882"/>
            </a:xfrm>
            <a:prstGeom prst="rect">
              <a:avLst/>
            </a:prstGeom>
          </p:spPr>
        </p:pic>
      </p:grpSp>
      <p:sp>
        <p:nvSpPr>
          <p:cNvPr id="32" name="Textfeld 31">
            <a:extLst>
              <a:ext uri="{FF2B5EF4-FFF2-40B4-BE49-F238E27FC236}">
                <a16:creationId xmlns:a16="http://schemas.microsoft.com/office/drawing/2014/main" id="{484EAC77-99EC-4AD5-8672-ECDDDCFB5B26}"/>
              </a:ext>
            </a:extLst>
          </p:cNvPr>
          <p:cNvSpPr txBox="1"/>
          <p:nvPr/>
        </p:nvSpPr>
        <p:spPr>
          <a:xfrm>
            <a:off x="3468212" y="6423817"/>
            <a:ext cx="8036779" cy="261610"/>
          </a:xfrm>
          <a:prstGeom prst="rect">
            <a:avLst/>
          </a:prstGeom>
          <a:noFill/>
        </p:spPr>
        <p:txBody>
          <a:bodyPr wrap="square" rtlCol="0">
            <a:spAutoFit/>
          </a:bodyPr>
          <a:lstStyle/>
          <a:p>
            <a:pPr algn="r"/>
            <a:r>
              <a:rPr lang="de-DE" sz="1100" i="1" dirty="0">
                <a:solidFill>
                  <a:schemeClr val="bg1">
                    <a:lumMod val="50000"/>
                  </a:schemeClr>
                </a:solidFill>
              </a:rPr>
              <a:t>vgl. Stalder 2016  |   Stalder vgl. </a:t>
            </a:r>
            <a:r>
              <a:rPr lang="de-DE" sz="1100" i="1" dirty="0" err="1">
                <a:solidFill>
                  <a:schemeClr val="bg1">
                    <a:lumMod val="50000"/>
                  </a:schemeClr>
                </a:solidFill>
              </a:rPr>
              <a:t>Lätzel</a:t>
            </a:r>
            <a:r>
              <a:rPr lang="de-DE" sz="1100" i="1" dirty="0">
                <a:solidFill>
                  <a:schemeClr val="bg1">
                    <a:lumMod val="50000"/>
                  </a:schemeClr>
                </a:solidFill>
              </a:rPr>
              <a:t> 2018  |  Empfehlung zum Weiterlesen im Gesamtkontext: </a:t>
            </a:r>
            <a:r>
              <a:rPr lang="de-DE" sz="1100" i="1" dirty="0" err="1">
                <a:solidFill>
                  <a:schemeClr val="bg1">
                    <a:lumMod val="50000"/>
                  </a:schemeClr>
                </a:solidFill>
              </a:rPr>
              <a:t>Schelhowe</a:t>
            </a:r>
            <a:r>
              <a:rPr lang="de-DE" sz="1100" i="1" dirty="0">
                <a:solidFill>
                  <a:schemeClr val="bg1">
                    <a:lumMod val="50000"/>
                  </a:schemeClr>
                </a:solidFill>
              </a:rPr>
              <a:t> 2016</a:t>
            </a:r>
          </a:p>
        </p:txBody>
      </p:sp>
      <p:grpSp>
        <p:nvGrpSpPr>
          <p:cNvPr id="5" name="Gruppieren 4">
            <a:extLst>
              <a:ext uri="{FF2B5EF4-FFF2-40B4-BE49-F238E27FC236}">
                <a16:creationId xmlns:a16="http://schemas.microsoft.com/office/drawing/2014/main" id="{D3FE6F0C-2B48-499D-AFB4-C2703427C229}"/>
              </a:ext>
            </a:extLst>
          </p:cNvPr>
          <p:cNvGrpSpPr/>
          <p:nvPr/>
        </p:nvGrpSpPr>
        <p:grpSpPr>
          <a:xfrm>
            <a:off x="3459450" y="1802386"/>
            <a:ext cx="8627775" cy="1536237"/>
            <a:chOff x="5343552" y="4478036"/>
            <a:chExt cx="1817710" cy="3713168"/>
          </a:xfrm>
        </p:grpSpPr>
        <p:sp>
          <p:nvSpPr>
            <p:cNvPr id="42" name="Rectangle 69">
              <a:extLst>
                <a:ext uri="{FF2B5EF4-FFF2-40B4-BE49-F238E27FC236}">
                  <a16:creationId xmlns:a16="http://schemas.microsoft.com/office/drawing/2014/main" id="{59F693A0-126C-4C95-A380-254BFAE9C950}"/>
                </a:ext>
              </a:extLst>
            </p:cNvPr>
            <p:cNvSpPr/>
            <p:nvPr/>
          </p:nvSpPr>
          <p:spPr>
            <a:xfrm>
              <a:off x="5345398" y="4478036"/>
              <a:ext cx="1815864" cy="3713168"/>
            </a:xfrm>
            <a:prstGeom prst="rect">
              <a:avLst/>
            </a:prstGeom>
            <a:solidFill>
              <a:srgbClr val="CB1B4A">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2000" b="1" kern="0" dirty="0"/>
                <a:t>grundlegende Tätigkeit: </a:t>
              </a:r>
              <a:r>
                <a:rPr lang="de-DE" sz="2000" kern="0" dirty="0"/>
                <a:t>Auswahl, Zusammenführung und Adaption bestehender Informationen zu neuen </a:t>
              </a:r>
              <a:r>
                <a:rPr lang="de-DE" sz="2000" b="1" kern="0" dirty="0"/>
                <a:t>Sinn- und Handlungs-zusammenhängen</a:t>
              </a:r>
            </a:p>
            <a:p>
              <a:pPr marL="742950" lvl="1" indent="-285750" defTabSz="914309">
                <a:lnSpc>
                  <a:spcPts val="3000"/>
                </a:lnSpc>
                <a:buFont typeface="Wingdings" panose="05000000000000000000" pitchFamily="2" charset="2"/>
                <a:buChar char="§"/>
                <a:defRPr/>
              </a:pPr>
              <a:r>
                <a:rPr lang="de-DE" sz="2000" i="1" kern="0" dirty="0"/>
                <a:t>Beispiel social </a:t>
              </a:r>
              <a:r>
                <a:rPr lang="de-DE" sz="2000" i="1" kern="0" dirty="0" err="1"/>
                <a:t>media</a:t>
              </a:r>
              <a:r>
                <a:rPr lang="de-DE" sz="2000" i="1" kern="0" dirty="0"/>
                <a:t>: Likes und Shares weisen Inhalten Bedeutung zu.</a:t>
              </a:r>
            </a:p>
          </p:txBody>
        </p:sp>
        <p:sp>
          <p:nvSpPr>
            <p:cNvPr id="48" name="Rectangle 80">
              <a:extLst>
                <a:ext uri="{FF2B5EF4-FFF2-40B4-BE49-F238E27FC236}">
                  <a16:creationId xmlns:a16="http://schemas.microsoft.com/office/drawing/2014/main" id="{9052D6DC-EE04-493E-8D3D-05CE497A312A}"/>
                </a:ext>
              </a:extLst>
            </p:cNvPr>
            <p:cNvSpPr/>
            <p:nvPr/>
          </p:nvSpPr>
          <p:spPr>
            <a:xfrm>
              <a:off x="5343552" y="4478036"/>
              <a:ext cx="21896" cy="3713168"/>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51" name="Gruppieren 50">
            <a:extLst>
              <a:ext uri="{FF2B5EF4-FFF2-40B4-BE49-F238E27FC236}">
                <a16:creationId xmlns:a16="http://schemas.microsoft.com/office/drawing/2014/main" id="{F4CF3D60-F6E9-49D2-90B2-B576E4C494AD}"/>
              </a:ext>
            </a:extLst>
          </p:cNvPr>
          <p:cNvGrpSpPr/>
          <p:nvPr/>
        </p:nvGrpSpPr>
        <p:grpSpPr>
          <a:xfrm>
            <a:off x="3459450" y="3392423"/>
            <a:ext cx="8627775" cy="1173748"/>
            <a:chOff x="5343552" y="4478036"/>
            <a:chExt cx="1817710" cy="3713168"/>
          </a:xfrm>
        </p:grpSpPr>
        <p:sp>
          <p:nvSpPr>
            <p:cNvPr id="52" name="Rectangle 69">
              <a:extLst>
                <a:ext uri="{FF2B5EF4-FFF2-40B4-BE49-F238E27FC236}">
                  <a16:creationId xmlns:a16="http://schemas.microsoft.com/office/drawing/2014/main" id="{EE578246-97AD-44BC-8C3E-9C9052A13CD0}"/>
                </a:ext>
              </a:extLst>
            </p:cNvPr>
            <p:cNvSpPr/>
            <p:nvPr/>
          </p:nvSpPr>
          <p:spPr>
            <a:xfrm>
              <a:off x="5345398" y="4478036"/>
              <a:ext cx="1815864" cy="3713168"/>
            </a:xfrm>
            <a:prstGeom prst="rect">
              <a:avLst/>
            </a:prstGeom>
            <a:solidFill>
              <a:srgbClr val="C2C923">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2000" kern="0" dirty="0"/>
                <a:t>Inhalte werden </a:t>
              </a:r>
              <a:r>
                <a:rPr lang="de-DE" sz="2000" b="1" kern="0" dirty="0"/>
                <a:t>gemeinsam im Austausch diskutiert und verhandelt.</a:t>
              </a:r>
            </a:p>
            <a:p>
              <a:pPr marL="742950" lvl="1" indent="-285750" defTabSz="914309">
                <a:lnSpc>
                  <a:spcPts val="3000"/>
                </a:lnSpc>
                <a:buFont typeface="Wingdings" panose="05000000000000000000" pitchFamily="2" charset="2"/>
                <a:buChar char="§"/>
                <a:defRPr/>
              </a:pPr>
              <a:r>
                <a:rPr lang="de-DE" sz="2000" kern="0" dirty="0"/>
                <a:t>Individuum als Subjektform wird abgelöst von </a:t>
              </a:r>
              <a:r>
                <a:rPr lang="de-DE" sz="2000" b="1" kern="0" dirty="0"/>
                <a:t>kollaborativen Gemeinschaften</a:t>
              </a:r>
            </a:p>
          </p:txBody>
        </p:sp>
        <p:sp>
          <p:nvSpPr>
            <p:cNvPr id="53" name="Rectangle 80">
              <a:extLst>
                <a:ext uri="{FF2B5EF4-FFF2-40B4-BE49-F238E27FC236}">
                  <a16:creationId xmlns:a16="http://schemas.microsoft.com/office/drawing/2014/main" id="{07E7D9B7-0341-4B8B-A397-A213016C8125}"/>
                </a:ext>
              </a:extLst>
            </p:cNvPr>
            <p:cNvSpPr/>
            <p:nvPr/>
          </p:nvSpPr>
          <p:spPr>
            <a:xfrm>
              <a:off x="5343552" y="4478036"/>
              <a:ext cx="21896" cy="3713168"/>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54" name="Gruppieren 53">
            <a:extLst>
              <a:ext uri="{FF2B5EF4-FFF2-40B4-BE49-F238E27FC236}">
                <a16:creationId xmlns:a16="http://schemas.microsoft.com/office/drawing/2014/main" id="{1669A5CF-40AD-4E31-BB44-F85C1C091F24}"/>
              </a:ext>
            </a:extLst>
          </p:cNvPr>
          <p:cNvGrpSpPr/>
          <p:nvPr/>
        </p:nvGrpSpPr>
        <p:grpSpPr>
          <a:xfrm>
            <a:off x="3459450" y="4615400"/>
            <a:ext cx="8627775" cy="1536237"/>
            <a:chOff x="5343552" y="4478036"/>
            <a:chExt cx="1817710" cy="3713168"/>
          </a:xfrm>
        </p:grpSpPr>
        <p:sp>
          <p:nvSpPr>
            <p:cNvPr id="55" name="Rectangle 69">
              <a:extLst>
                <a:ext uri="{FF2B5EF4-FFF2-40B4-BE49-F238E27FC236}">
                  <a16:creationId xmlns:a16="http://schemas.microsoft.com/office/drawing/2014/main" id="{7F6F286A-BE82-4F04-A991-8669DFA02071}"/>
                </a:ext>
              </a:extLst>
            </p:cNvPr>
            <p:cNvSpPr/>
            <p:nvPr/>
          </p:nvSpPr>
          <p:spPr>
            <a:xfrm>
              <a:off x="5345398" y="4478036"/>
              <a:ext cx="1815864" cy="3713168"/>
            </a:xfrm>
            <a:prstGeom prst="rect">
              <a:avLst/>
            </a:prstGeom>
            <a:solidFill>
              <a:srgbClr val="FFC000">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2000" kern="0" dirty="0"/>
                <a:t>menschliche </a:t>
              </a:r>
              <a:r>
                <a:rPr lang="de-DE" sz="2000" b="1" kern="0" dirty="0"/>
                <a:t>Angewiesenheit</a:t>
              </a:r>
              <a:r>
                <a:rPr lang="de-DE" sz="2000" kern="0" dirty="0"/>
                <a:t> auf die </a:t>
              </a:r>
              <a:r>
                <a:rPr lang="de-DE" sz="2000" b="1" kern="0" dirty="0"/>
                <a:t>Nutzung von intelligenten, dynamischen Maschinen</a:t>
              </a:r>
              <a:r>
                <a:rPr lang="de-DE" sz="2000" kern="0" dirty="0"/>
                <a:t> zur Wahrnehmung und Handlung in der Welt</a:t>
              </a:r>
            </a:p>
            <a:p>
              <a:pPr marL="742950" lvl="1" indent="-285750" defTabSz="914309">
                <a:lnSpc>
                  <a:spcPts val="3000"/>
                </a:lnSpc>
                <a:buFont typeface="Wingdings" panose="05000000000000000000" pitchFamily="2" charset="2"/>
                <a:buChar char="§"/>
                <a:defRPr/>
              </a:pPr>
              <a:r>
                <a:rPr lang="de-DE" sz="2000" b="1" kern="0" dirty="0"/>
                <a:t>Informationsmengen</a:t>
              </a:r>
              <a:r>
                <a:rPr lang="de-DE" sz="2000" kern="0" dirty="0"/>
                <a:t> können ohne digitale Technologien wie Suchmaschinen nicht mehr bewältigt werden.</a:t>
              </a:r>
            </a:p>
          </p:txBody>
        </p:sp>
        <p:sp>
          <p:nvSpPr>
            <p:cNvPr id="56" name="Rectangle 80">
              <a:extLst>
                <a:ext uri="{FF2B5EF4-FFF2-40B4-BE49-F238E27FC236}">
                  <a16:creationId xmlns:a16="http://schemas.microsoft.com/office/drawing/2014/main" id="{8C9C0ACD-85CF-4F86-829C-0AC14303B7DD}"/>
                </a:ext>
              </a:extLst>
            </p:cNvPr>
            <p:cNvSpPr/>
            <p:nvPr/>
          </p:nvSpPr>
          <p:spPr>
            <a:xfrm>
              <a:off x="5343552" y="4478036"/>
              <a:ext cx="21896" cy="3713168"/>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1960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Kultur der Digitalität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…die neue Informationsgesellschaft?!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37</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2247192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Kultur der Digitalität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…die neue Informationsgesellschaft?!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984555" y="2139480"/>
            <a:ext cx="10378769" cy="2579039"/>
          </a:xfrm>
          <a:prstGeom prst="rect">
            <a:avLst/>
          </a:prstGeom>
          <a:noFill/>
        </p:spPr>
        <p:txBody>
          <a:bodyPr wrap="square" rtlCol="0">
            <a:spAutoFit/>
          </a:bodyPr>
          <a:lstStyle/>
          <a:p>
            <a:pPr algn="ctr">
              <a:lnSpc>
                <a:spcPct val="150000"/>
              </a:lnSpc>
            </a:pPr>
            <a:r>
              <a:rPr lang="de-DE" sz="2200" dirty="0">
                <a:solidFill>
                  <a:prstClr val="black"/>
                </a:solidFill>
                <a:effectLst>
                  <a:innerShdw blurRad="76200" dist="25400" dir="13500000">
                    <a:prstClr val="black">
                      <a:alpha val="40000"/>
                    </a:prstClr>
                  </a:innerShdw>
                </a:effectLst>
              </a:rPr>
              <a:t>„Die Digitalisierung und die daraus entstehende Automatisierung und Vernetzung führen dazu, dass der </a:t>
            </a:r>
            <a:r>
              <a:rPr lang="de-DE" sz="2200" b="1" dirty="0">
                <a:solidFill>
                  <a:prstClr val="black"/>
                </a:solidFill>
                <a:effectLst>
                  <a:innerShdw blurRad="76200" dist="25400" dir="13500000">
                    <a:prstClr val="black">
                      <a:alpha val="40000"/>
                    </a:prstClr>
                  </a:innerShdw>
                </a:effectLst>
              </a:rPr>
              <a:t>vernetzte Computer das Buch zunehmend als Leitmedium ablöst</a:t>
            </a:r>
            <a:r>
              <a:rPr lang="de-DE" sz="2200" dirty="0">
                <a:solidFill>
                  <a:prstClr val="black"/>
                </a:solidFill>
                <a:effectLst>
                  <a:innerShdw blurRad="76200" dist="25400" dir="13500000">
                    <a:prstClr val="black">
                      <a:alpha val="40000"/>
                    </a:prstClr>
                  </a:innerShdw>
                </a:effectLst>
              </a:rPr>
              <a:t>. </a:t>
            </a:r>
          </a:p>
          <a:p>
            <a:pPr algn="ctr">
              <a:lnSpc>
                <a:spcPct val="150000"/>
              </a:lnSpc>
            </a:pPr>
            <a:endParaRPr lang="de-DE" sz="2200" dirty="0">
              <a:solidFill>
                <a:prstClr val="black"/>
              </a:solidFill>
              <a:effectLst>
                <a:innerShdw blurRad="76200" dist="25400" dir="13500000">
                  <a:prstClr val="black">
                    <a:alpha val="40000"/>
                  </a:prstClr>
                </a:innerShdw>
              </a:effectLst>
            </a:endParaRPr>
          </a:p>
          <a:p>
            <a:pPr algn="ctr">
              <a:lnSpc>
                <a:spcPct val="150000"/>
              </a:lnSpc>
            </a:pPr>
            <a:r>
              <a:rPr lang="de-DE" sz="2200" dirty="0">
                <a:solidFill>
                  <a:prstClr val="black"/>
                </a:solidFill>
                <a:effectLst>
                  <a:innerShdw blurRad="76200" dist="25400" dir="13500000">
                    <a:prstClr val="black">
                      <a:alpha val="40000"/>
                    </a:prstClr>
                  </a:innerShdw>
                </a:effectLst>
              </a:rPr>
              <a:t>Wir befinden uns mitten in diesem </a:t>
            </a:r>
            <a:r>
              <a:rPr lang="de-DE" sz="2200" b="1" dirty="0">
                <a:solidFill>
                  <a:prstClr val="black"/>
                </a:solidFill>
                <a:effectLst>
                  <a:innerShdw blurRad="76200" dist="25400" dir="13500000">
                    <a:prstClr val="black">
                      <a:alpha val="40000"/>
                    </a:prstClr>
                  </a:innerShdw>
                </a:effectLst>
              </a:rPr>
              <a:t>Leitmedienwechsel</a:t>
            </a:r>
            <a:r>
              <a:rPr lang="de-DE" sz="2200" dirty="0">
                <a:solidFill>
                  <a:prstClr val="black"/>
                </a:solidFill>
                <a:effectLst>
                  <a:innerShdw blurRad="76200" dist="25400" dir="13500000">
                    <a:prstClr val="black">
                      <a:alpha val="40000"/>
                    </a:prstClr>
                  </a:innerShdw>
                </a:effectLst>
              </a:rPr>
              <a:t>, dessen </a:t>
            </a:r>
            <a:r>
              <a:rPr lang="de-DE" sz="2200" b="1" dirty="0">
                <a:solidFill>
                  <a:prstClr val="black"/>
                </a:solidFill>
                <a:effectLst>
                  <a:innerShdw blurRad="76200" dist="25400" dir="13500000">
                    <a:prstClr val="black">
                      <a:alpha val="40000"/>
                    </a:prstClr>
                  </a:innerShdw>
                </a:effectLst>
              </a:rPr>
              <a:t>Umfang, Ende und Konsequenzen nur schwer abzuschätzen </a:t>
            </a:r>
            <a:r>
              <a:rPr lang="de-DE" sz="2200" dirty="0">
                <a:solidFill>
                  <a:prstClr val="black"/>
                </a:solidFill>
                <a:effectLst>
                  <a:innerShdw blurRad="76200" dist="25400" dir="13500000">
                    <a:prstClr val="black">
                      <a:alpha val="40000"/>
                    </a:prstClr>
                  </a:innerShdw>
                </a:effectLst>
              </a:rPr>
              <a:t>sind. […]“ (</a:t>
            </a:r>
            <a:r>
              <a:rPr lang="de-DE" sz="2200" dirty="0" err="1">
                <a:solidFill>
                  <a:prstClr val="black"/>
                </a:solidFill>
                <a:effectLst>
                  <a:innerShdw blurRad="76200" dist="25400" dir="13500000">
                    <a:prstClr val="black">
                      <a:alpha val="40000"/>
                    </a:prstClr>
                  </a:innerShdw>
                </a:effectLst>
              </a:rPr>
              <a:t>Döbeli</a:t>
            </a:r>
            <a:r>
              <a:rPr lang="de-DE" sz="2200" dirty="0">
                <a:solidFill>
                  <a:prstClr val="black"/>
                </a:solidFill>
                <a:effectLst>
                  <a:innerShdw blurRad="76200" dist="25400" dir="13500000">
                    <a:prstClr val="black">
                      <a:alpha val="40000"/>
                    </a:prstClr>
                  </a:innerShdw>
                </a:effectLst>
              </a:rPr>
              <a:t> Honegger 2017a, S. 31) </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38</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523220"/>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a:p>
            <a:pPr algn="r"/>
            <a:endParaRPr lang="de-DE" sz="1400" dirty="0">
              <a:solidFill>
                <a:schemeClr val="bg1">
                  <a:lumMod val="50000"/>
                </a:schemeClr>
              </a:solidFill>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85823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Kultur der Digitalität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Kompetenz – eine erste Verortung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51414" y="1427021"/>
            <a:ext cx="11226236" cy="3731791"/>
          </a:xfrm>
          <a:prstGeom prst="rect">
            <a:avLst/>
          </a:prstGeom>
          <a:noFill/>
        </p:spPr>
        <p:txBody>
          <a:bodyPr wrap="square" rtlCol="0">
            <a:spAutoFit/>
          </a:bodyPr>
          <a:lstStyle/>
          <a:p>
            <a:pPr marL="342900" lvl="0" indent="-342900">
              <a:buFont typeface="Wingdings" panose="05000000000000000000" pitchFamily="2" charset="2"/>
              <a:buChar char="§"/>
            </a:pPr>
            <a:r>
              <a:rPr lang="de-DE" sz="2150" b="1" dirty="0"/>
              <a:t>Digitale Kompetenz</a:t>
            </a:r>
            <a:r>
              <a:rPr lang="de-DE" sz="2150" dirty="0"/>
              <a:t> als Voraussetzung für die lebenslange Teilhabe an sowie für den Zugang zu Bildung, Wissen und Partizipation (vgl. EUP 2006, S. 15f.; EUC 2018, S. 1, 8; KMK 2019, S. 13)</a:t>
            </a:r>
          </a:p>
          <a:p>
            <a:pPr marL="342900" indent="-342900">
              <a:buFont typeface="Wingdings" panose="05000000000000000000" pitchFamily="2" charset="2"/>
              <a:buChar char="§"/>
            </a:pPr>
            <a:endParaRPr lang="de-DE" sz="2150" dirty="0"/>
          </a:p>
          <a:p>
            <a:pPr marL="342900" indent="-342900">
              <a:buFont typeface="Wingdings" panose="05000000000000000000" pitchFamily="2" charset="2"/>
              <a:buChar char="§"/>
            </a:pPr>
            <a:endParaRPr lang="de-DE" sz="2150" dirty="0"/>
          </a:p>
          <a:p>
            <a:pPr marL="342900" lvl="0" indent="-342900">
              <a:buFont typeface="Wingdings" panose="05000000000000000000" pitchFamily="2" charset="2"/>
              <a:buChar char="§"/>
            </a:pPr>
            <a:r>
              <a:rPr lang="de-DE" sz="2150" b="1" dirty="0"/>
              <a:t>Digitale Bildung</a:t>
            </a:r>
            <a:r>
              <a:rPr lang="de-DE" sz="2150" dirty="0"/>
              <a:t> vor dem Hintergrund des veränderten Bildungsauftrags als zentrale Aufgabe von Schulen in einer zunehmend digital geprägten und vernetzten Welt (vgl. </a:t>
            </a:r>
            <a:r>
              <a:rPr lang="de-DE" sz="2150" dirty="0" err="1"/>
              <a:t>Irion</a:t>
            </a:r>
            <a:r>
              <a:rPr lang="de-DE" sz="2150" dirty="0"/>
              <a:t> et al. 2018, S. 7)</a:t>
            </a:r>
          </a:p>
          <a:p>
            <a:pPr marL="342900" indent="-342900">
              <a:buFont typeface="Wingdings" panose="05000000000000000000" pitchFamily="2" charset="2"/>
              <a:buChar char="§"/>
            </a:pPr>
            <a:endParaRPr lang="de-DE" sz="2150" dirty="0"/>
          </a:p>
          <a:p>
            <a:pPr marL="342900" indent="-342900">
              <a:buFont typeface="Wingdings" panose="05000000000000000000" pitchFamily="2" charset="2"/>
              <a:buChar char="§"/>
            </a:pPr>
            <a:endParaRPr lang="de-DE" sz="2150" dirty="0"/>
          </a:p>
          <a:p>
            <a:pPr marL="342900" lvl="0" indent="-342900">
              <a:buFont typeface="Wingdings" panose="05000000000000000000" pitchFamily="2" charset="2"/>
              <a:buChar char="§"/>
            </a:pPr>
            <a:r>
              <a:rPr lang="de-DE" sz="2150" b="1" dirty="0"/>
              <a:t>Allgegenwärtiger Umgang</a:t>
            </a:r>
            <a:r>
              <a:rPr lang="de-DE" sz="2150" dirty="0"/>
              <a:t> mit informations- und kommunikationstechnischen Geräten ist auch in der Lebens- und Erfahrungswelt von Kindern und Jugendlichen selbstverständlich geworden (vgl. </a:t>
            </a:r>
            <a:r>
              <a:rPr lang="de-DE" sz="2150" dirty="0" err="1"/>
              <a:t>mpfs</a:t>
            </a:r>
            <a:r>
              <a:rPr lang="de-DE" sz="2150" dirty="0"/>
              <a:t> 2018, S. 15, 81; Romeike 2017, S. 105)</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39</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8772525" y="4971355"/>
            <a:ext cx="3236179" cy="1384995"/>
          </a:xfrm>
          <a:prstGeom prst="rect">
            <a:avLst/>
          </a:prstGeom>
          <a:noFill/>
        </p:spPr>
        <p:txBody>
          <a:bodyPr wrap="square" rtlCol="0">
            <a:spAutoFit/>
          </a:bodyPr>
          <a:lstStyle/>
          <a:p>
            <a:pPr algn="r"/>
            <a:r>
              <a:rPr lang="de-DE" sz="1200" dirty="0">
                <a:solidFill>
                  <a:schemeClr val="bg1">
                    <a:lumMod val="50000"/>
                  </a:schemeClr>
                </a:solidFill>
              </a:rPr>
              <a:t>vgl. EUP 2006</a:t>
            </a:r>
          </a:p>
          <a:p>
            <a:pPr algn="r"/>
            <a:r>
              <a:rPr lang="de-DE" sz="1200" dirty="0">
                <a:solidFill>
                  <a:schemeClr val="bg1">
                    <a:lumMod val="50000"/>
                  </a:schemeClr>
                </a:solidFill>
              </a:rPr>
              <a:t>vgl. EUC 2018</a:t>
            </a:r>
          </a:p>
          <a:p>
            <a:pPr algn="r"/>
            <a:r>
              <a:rPr lang="de-DE" sz="1200" dirty="0">
                <a:solidFill>
                  <a:schemeClr val="bg1">
                    <a:lumMod val="50000"/>
                  </a:schemeClr>
                </a:solidFill>
              </a:rPr>
              <a:t>vgl. </a:t>
            </a:r>
            <a:r>
              <a:rPr lang="de-DE" sz="1200" dirty="0" err="1">
                <a:solidFill>
                  <a:schemeClr val="bg1">
                    <a:lumMod val="50000"/>
                  </a:schemeClr>
                </a:solidFill>
              </a:rPr>
              <a:t>Irion</a:t>
            </a:r>
            <a:r>
              <a:rPr lang="de-DE" sz="1200" dirty="0">
                <a:solidFill>
                  <a:schemeClr val="bg1">
                    <a:lumMod val="50000"/>
                  </a:schemeClr>
                </a:solidFill>
              </a:rPr>
              <a:t> et al. 2018</a:t>
            </a:r>
          </a:p>
          <a:p>
            <a:pPr algn="r"/>
            <a:r>
              <a:rPr lang="de-DE" sz="1200" dirty="0">
                <a:solidFill>
                  <a:schemeClr val="bg1">
                    <a:lumMod val="50000"/>
                  </a:schemeClr>
                </a:solidFill>
              </a:rPr>
              <a:t>vgl. KMK 2019</a:t>
            </a:r>
          </a:p>
          <a:p>
            <a:pPr algn="r"/>
            <a:r>
              <a:rPr lang="de-DE" sz="1200" dirty="0">
                <a:solidFill>
                  <a:schemeClr val="bg1">
                    <a:lumMod val="50000"/>
                  </a:schemeClr>
                </a:solidFill>
              </a:rPr>
              <a:t>vgl. </a:t>
            </a:r>
            <a:r>
              <a:rPr lang="de-DE" sz="1200" dirty="0" err="1">
                <a:solidFill>
                  <a:schemeClr val="bg1">
                    <a:lumMod val="50000"/>
                  </a:schemeClr>
                </a:solidFill>
              </a:rPr>
              <a:t>mpfs</a:t>
            </a:r>
            <a:r>
              <a:rPr lang="de-DE" sz="1200" dirty="0">
                <a:solidFill>
                  <a:schemeClr val="bg1">
                    <a:lumMod val="50000"/>
                  </a:schemeClr>
                </a:solidFill>
              </a:rPr>
              <a:t> 2018</a:t>
            </a:r>
          </a:p>
          <a:p>
            <a:pPr algn="r"/>
            <a:r>
              <a:rPr lang="de-DE" sz="1200" dirty="0">
                <a:solidFill>
                  <a:schemeClr val="bg1">
                    <a:lumMod val="50000"/>
                  </a:schemeClr>
                </a:solidFill>
              </a:rPr>
              <a:t>vgl. Romeike 2017</a:t>
            </a:r>
          </a:p>
          <a:p>
            <a:pPr algn="r"/>
            <a:r>
              <a:rPr lang="de-DE" sz="1200" dirty="0">
                <a:solidFill>
                  <a:schemeClr val="bg1">
                    <a:lumMod val="50000"/>
                  </a:schemeClr>
                </a:solidFill>
              </a:rPr>
              <a:t>zum Weiterlesen: </a:t>
            </a:r>
            <a:r>
              <a:rPr lang="de-DE" sz="1200" dirty="0" err="1">
                <a:solidFill>
                  <a:schemeClr val="bg1">
                    <a:lumMod val="50000"/>
                  </a:schemeClr>
                </a:solidFill>
              </a:rPr>
              <a:t>Brandhofer</a:t>
            </a:r>
            <a:r>
              <a:rPr lang="de-DE" sz="1200" dirty="0">
                <a:solidFill>
                  <a:schemeClr val="bg1">
                    <a:lumMod val="50000"/>
                  </a:schemeClr>
                </a:solidFill>
              </a:rPr>
              <a:t> et al. 2018</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390263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uchend, jung, Vogel, stehend enthält.&#10;&#10;Automatisch generierte Beschreibung">
            <a:extLst>
              <a:ext uri="{FF2B5EF4-FFF2-40B4-BE49-F238E27FC236}">
                <a16:creationId xmlns:a16="http://schemas.microsoft.com/office/drawing/2014/main" id="{12B46CAA-9DDD-4BEF-9E5E-1947B3D9ED46}"/>
              </a:ext>
            </a:extLst>
          </p:cNvPr>
          <p:cNvPicPr>
            <a:picLocks noChangeAspect="1"/>
          </p:cNvPicPr>
          <p:nvPr/>
        </p:nvPicPr>
        <p:blipFill rotWithShape="1">
          <a:blip r:embed="rId2">
            <a:extLst>
              <a:ext uri="{28A0092B-C50C-407E-A947-70E740481C1C}">
                <a14:useLocalDpi xmlns:a14="http://schemas.microsoft.com/office/drawing/2010/main" val="0"/>
              </a:ext>
            </a:extLst>
          </a:blip>
          <a:srcRect r="10984"/>
          <a:stretch/>
        </p:blipFill>
        <p:spPr>
          <a:xfrm>
            <a:off x="7304" y="-25688"/>
            <a:ext cx="12183109" cy="6843197"/>
          </a:xfrm>
          <a:prstGeom prst="rect">
            <a:avLst/>
          </a:prstGeom>
        </p:spPr>
      </p:pic>
      <p:sp>
        <p:nvSpPr>
          <p:cNvPr id="2" name="TextBox 1">
            <a:extLst>
              <a:ext uri="{FF2B5EF4-FFF2-40B4-BE49-F238E27FC236}">
                <a16:creationId xmlns:a16="http://schemas.microsoft.com/office/drawing/2014/main" id="{9D18E1A4-8EF5-4424-A738-A39DAC332C9A}"/>
              </a:ext>
            </a:extLst>
          </p:cNvPr>
          <p:cNvSpPr txBox="1"/>
          <p:nvPr/>
        </p:nvSpPr>
        <p:spPr>
          <a:xfrm>
            <a:off x="189152" y="506863"/>
            <a:ext cx="11731501" cy="163121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Dauer der </a:t>
            </a:r>
            <a:r>
              <a:rPr kumimoji="0" lang="en-GB" sz="50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Sequenzierung</a:t>
            </a:r>
            <a:r>
              <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en-GB" sz="50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eines</a:t>
            </a:r>
            <a:r>
              <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en-GB" sz="50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menschlichen</a:t>
            </a:r>
            <a:r>
              <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 </a:t>
            </a:r>
            <a:r>
              <a:rPr kumimoji="0" lang="en-GB" sz="50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Genoms</a:t>
            </a:r>
            <a:endParaRPr kumimoji="0" lang="en-GB" sz="50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25" name="Rectangle 11">
            <a:extLst>
              <a:ext uri="{FF2B5EF4-FFF2-40B4-BE49-F238E27FC236}">
                <a16:creationId xmlns:a16="http://schemas.microsoft.com/office/drawing/2014/main" id="{D09264E6-9103-4A4C-9DAE-A7BDBD977490}"/>
              </a:ext>
            </a:extLst>
          </p:cNvPr>
          <p:cNvSpPr/>
          <p:nvPr/>
        </p:nvSpPr>
        <p:spPr>
          <a:xfrm>
            <a:off x="708420" y="3132538"/>
            <a:ext cx="3844067" cy="14848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14">
            <a:extLst>
              <a:ext uri="{FF2B5EF4-FFF2-40B4-BE49-F238E27FC236}">
                <a16:creationId xmlns:a16="http://schemas.microsoft.com/office/drawing/2014/main" id="{DC599AD6-DAD5-4DBC-B7EF-E2B37C976CD7}"/>
              </a:ext>
            </a:extLst>
          </p:cNvPr>
          <p:cNvSpPr/>
          <p:nvPr/>
        </p:nvSpPr>
        <p:spPr>
          <a:xfrm>
            <a:off x="4515464" y="3132536"/>
            <a:ext cx="5439110" cy="14848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TextBox 24">
            <a:extLst>
              <a:ext uri="{FF2B5EF4-FFF2-40B4-BE49-F238E27FC236}">
                <a16:creationId xmlns:a16="http://schemas.microsoft.com/office/drawing/2014/main" id="{A235AA8B-6FEC-454D-A936-AE659E765341}"/>
              </a:ext>
            </a:extLst>
          </p:cNvPr>
          <p:cNvSpPr txBox="1"/>
          <p:nvPr/>
        </p:nvSpPr>
        <p:spPr>
          <a:xfrm>
            <a:off x="1174989" y="3298030"/>
            <a:ext cx="2666152" cy="116955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1990</a:t>
            </a:r>
          </a:p>
        </p:txBody>
      </p:sp>
      <p:sp>
        <p:nvSpPr>
          <p:cNvPr id="72" name="TextBox 24">
            <a:extLst>
              <a:ext uri="{FF2B5EF4-FFF2-40B4-BE49-F238E27FC236}">
                <a16:creationId xmlns:a16="http://schemas.microsoft.com/office/drawing/2014/main" id="{0C5701F8-9EBE-46F8-906F-750696B884BB}"/>
              </a:ext>
            </a:extLst>
          </p:cNvPr>
          <p:cNvSpPr txBox="1"/>
          <p:nvPr/>
        </p:nvSpPr>
        <p:spPr>
          <a:xfrm>
            <a:off x="4526384" y="3272110"/>
            <a:ext cx="4353360" cy="116955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13 Jahre</a:t>
            </a:r>
          </a:p>
        </p:txBody>
      </p:sp>
      <p:grpSp>
        <p:nvGrpSpPr>
          <p:cNvPr id="7" name="Gruppieren 6">
            <a:extLst>
              <a:ext uri="{FF2B5EF4-FFF2-40B4-BE49-F238E27FC236}">
                <a16:creationId xmlns:a16="http://schemas.microsoft.com/office/drawing/2014/main" id="{ECF9225F-D60E-4AA0-8624-B2E5D4AE59F3}"/>
              </a:ext>
            </a:extLst>
          </p:cNvPr>
          <p:cNvGrpSpPr/>
          <p:nvPr/>
        </p:nvGrpSpPr>
        <p:grpSpPr>
          <a:xfrm>
            <a:off x="2440926" y="4600988"/>
            <a:ext cx="9276062" cy="1484881"/>
            <a:chOff x="2440926" y="4600988"/>
            <a:chExt cx="9276062" cy="1484881"/>
          </a:xfrm>
        </p:grpSpPr>
        <p:grpSp>
          <p:nvGrpSpPr>
            <p:cNvPr id="13" name="Gruppieren 12">
              <a:extLst>
                <a:ext uri="{FF2B5EF4-FFF2-40B4-BE49-F238E27FC236}">
                  <a16:creationId xmlns:a16="http://schemas.microsoft.com/office/drawing/2014/main" id="{5EABD000-B639-45C9-A72F-B0C4F995D6C7}"/>
                </a:ext>
              </a:extLst>
            </p:cNvPr>
            <p:cNvGrpSpPr/>
            <p:nvPr/>
          </p:nvGrpSpPr>
          <p:grpSpPr>
            <a:xfrm>
              <a:off x="2440926" y="4600988"/>
              <a:ext cx="9276062" cy="1484881"/>
              <a:chOff x="2440926" y="4600988"/>
              <a:chExt cx="9276062" cy="1484881"/>
            </a:xfrm>
          </p:grpSpPr>
          <p:sp>
            <p:nvSpPr>
              <p:cNvPr id="23" name="Rectangle 9">
                <a:extLst>
                  <a:ext uri="{FF2B5EF4-FFF2-40B4-BE49-F238E27FC236}">
                    <a16:creationId xmlns:a16="http://schemas.microsoft.com/office/drawing/2014/main" id="{CFBA8006-A4D7-4D47-89C4-38D0E8AB174D}"/>
                  </a:ext>
                </a:extLst>
              </p:cNvPr>
              <p:cNvSpPr/>
              <p:nvPr/>
            </p:nvSpPr>
            <p:spPr>
              <a:xfrm>
                <a:off x="2440926" y="4600990"/>
                <a:ext cx="3844067" cy="14848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12">
                <a:extLst>
                  <a:ext uri="{FF2B5EF4-FFF2-40B4-BE49-F238E27FC236}">
                    <a16:creationId xmlns:a16="http://schemas.microsoft.com/office/drawing/2014/main" id="{D391A947-E887-42A4-9E48-B8FF0E87D4DD}"/>
                  </a:ext>
                </a:extLst>
              </p:cNvPr>
              <p:cNvSpPr/>
              <p:nvPr/>
            </p:nvSpPr>
            <p:spPr>
              <a:xfrm>
                <a:off x="6277878" y="4600988"/>
                <a:ext cx="5439110" cy="14848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TextBox 24">
                <a:extLst>
                  <a:ext uri="{FF2B5EF4-FFF2-40B4-BE49-F238E27FC236}">
                    <a16:creationId xmlns:a16="http://schemas.microsoft.com/office/drawing/2014/main" id="{B343A989-21D6-41A4-8223-81618B23106A}"/>
                  </a:ext>
                </a:extLst>
              </p:cNvPr>
              <p:cNvSpPr txBox="1"/>
              <p:nvPr/>
            </p:nvSpPr>
            <p:spPr>
              <a:xfrm>
                <a:off x="2965436" y="4777236"/>
                <a:ext cx="2666152" cy="116955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2020</a:t>
                </a:r>
              </a:p>
            </p:txBody>
          </p:sp>
          <p:sp>
            <p:nvSpPr>
              <p:cNvPr id="74" name="TextBox 24">
                <a:extLst>
                  <a:ext uri="{FF2B5EF4-FFF2-40B4-BE49-F238E27FC236}">
                    <a16:creationId xmlns:a16="http://schemas.microsoft.com/office/drawing/2014/main" id="{359B7080-387A-4E1A-A5D7-FD407E0F0A4F}"/>
                  </a:ext>
                </a:extLst>
              </p:cNvPr>
              <p:cNvSpPr txBox="1"/>
              <p:nvPr/>
            </p:nvSpPr>
            <p:spPr>
              <a:xfrm>
                <a:off x="6216427" y="4802677"/>
                <a:ext cx="4218608" cy="116955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1 </a:t>
                </a:r>
                <a:r>
                  <a:rPr kumimoji="0" lang="en-GB" sz="7000" b="0" i="0" u="none" strike="noStrike" kern="1200" cap="none" spc="0" normalizeH="0" baseline="0" noProof="0" dirty="0" err="1">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Stunde</a:t>
                </a:r>
                <a:endParaRPr kumimoji="0" lang="en-GB" sz="70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grpSp>
        <p:pic>
          <p:nvPicPr>
            <p:cNvPr id="4" name="Grafik 3" descr="Zahnräder">
              <a:extLst>
                <a:ext uri="{FF2B5EF4-FFF2-40B4-BE49-F238E27FC236}">
                  <a16:creationId xmlns:a16="http://schemas.microsoft.com/office/drawing/2014/main" id="{67EF7514-613A-4C87-8DA7-93D74AD7C6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46341" y="4802677"/>
              <a:ext cx="1069968" cy="1069968"/>
            </a:xfrm>
            <a:prstGeom prst="rect">
              <a:avLst/>
            </a:prstGeom>
          </p:spPr>
        </p:pic>
      </p:grpSp>
      <p:pic>
        <p:nvPicPr>
          <p:cNvPr id="6" name="Grafik 5" descr="Glühlampe">
            <a:extLst>
              <a:ext uri="{FF2B5EF4-FFF2-40B4-BE49-F238E27FC236}">
                <a16:creationId xmlns:a16="http://schemas.microsoft.com/office/drawing/2014/main" id="{BEBD08B8-F922-4306-A370-38F62E35FC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8763" y="3384870"/>
            <a:ext cx="914400" cy="914400"/>
          </a:xfrm>
          <a:prstGeom prst="rect">
            <a:avLst/>
          </a:prstGeom>
        </p:spPr>
      </p:pic>
    </p:spTree>
    <p:extLst>
      <p:ext uri="{BB962C8B-B14F-4D97-AF65-F5344CB8AC3E}">
        <p14:creationId xmlns:p14="http://schemas.microsoft.com/office/powerpoint/2010/main" val="3655332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Kultur der Digitalität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Kompetenz – eine erste Verortung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51414" y="1397674"/>
            <a:ext cx="9377430" cy="4062651"/>
          </a:xfrm>
          <a:prstGeom prst="rect">
            <a:avLst/>
          </a:prstGeom>
          <a:noFill/>
        </p:spPr>
        <p:txBody>
          <a:bodyPr wrap="square" rtlCol="0">
            <a:spAutoFit/>
          </a:bodyPr>
          <a:lstStyle/>
          <a:p>
            <a:pPr marL="342900" lvl="0" indent="-342900">
              <a:buFont typeface="Wingdings" panose="05000000000000000000" pitchFamily="2" charset="2"/>
              <a:buChar char="§"/>
            </a:pPr>
            <a:r>
              <a:rPr lang="de-DE" sz="2150" dirty="0"/>
              <a:t>Immense </a:t>
            </a:r>
            <a:r>
              <a:rPr lang="de-DE" sz="2150" b="1" dirty="0"/>
              <a:t>Steigerung der Menge an verfügbaren Informationen</a:t>
            </a:r>
            <a:r>
              <a:rPr lang="de-DE" sz="2150" dirty="0"/>
              <a:t> schafft weitreichende Möglichkeiten, aber auch Herausforderungen für die Gesellschaft</a:t>
            </a:r>
          </a:p>
          <a:p>
            <a:pPr marL="342900" indent="-342900">
              <a:buFont typeface="Wingdings" panose="05000000000000000000" pitchFamily="2" charset="2"/>
              <a:buChar char="§"/>
            </a:pPr>
            <a:endParaRPr lang="de-DE" sz="2150" dirty="0"/>
          </a:p>
          <a:p>
            <a:pPr marL="342900" indent="-342900">
              <a:buFont typeface="Wingdings" panose="05000000000000000000" pitchFamily="2" charset="2"/>
              <a:buChar char="§"/>
            </a:pPr>
            <a:endParaRPr lang="de-DE" sz="2150" dirty="0"/>
          </a:p>
          <a:p>
            <a:pPr marL="342900" lvl="0" indent="-342900">
              <a:buFont typeface="Wingdings" panose="05000000000000000000" pitchFamily="2" charset="2"/>
              <a:buChar char="§"/>
            </a:pPr>
            <a:r>
              <a:rPr lang="de-DE" sz="2150" b="1" dirty="0"/>
              <a:t>Verständnis der Grundlagen, Ideen und Prinzipien von digitalen Medien</a:t>
            </a:r>
            <a:r>
              <a:rPr lang="de-DE" sz="2150" dirty="0"/>
              <a:t> ist notwendig, um diese in ihren Funktionen, Chancen und Entwicklungen gewinnbringend nutzen und mitgestalten zu können (vgl. Romeike 2017, S. 105)</a:t>
            </a:r>
          </a:p>
          <a:p>
            <a:pPr marL="342900" indent="-342900">
              <a:buFont typeface="Wingdings" panose="05000000000000000000" pitchFamily="2" charset="2"/>
              <a:buChar char="§"/>
            </a:pPr>
            <a:endParaRPr lang="de-DE" sz="2150" dirty="0"/>
          </a:p>
          <a:p>
            <a:pPr marL="342900" indent="-342900">
              <a:buFont typeface="Wingdings" panose="05000000000000000000" pitchFamily="2" charset="2"/>
              <a:buChar char="§"/>
            </a:pPr>
            <a:endParaRPr lang="de-DE" sz="2150" dirty="0"/>
          </a:p>
          <a:p>
            <a:pPr marL="342900" lvl="0" indent="-342900">
              <a:buFont typeface="Wingdings" panose="05000000000000000000" pitchFamily="2" charset="2"/>
              <a:buChar char="§"/>
            </a:pPr>
            <a:r>
              <a:rPr lang="de-DE" sz="2150" dirty="0"/>
              <a:t>Ziel: souveräne, selbstbestimmte, mündige und kritische Nutzung digitaler Medien mittels kreativer Auseinandersetzung (vgl. EUC 2018, S. 8) </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40</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065734DA-D170-40D8-9B38-76B36644B209}"/>
              </a:ext>
            </a:extLst>
          </p:cNvPr>
          <p:cNvSpPr txBox="1"/>
          <p:nvPr/>
        </p:nvSpPr>
        <p:spPr>
          <a:xfrm>
            <a:off x="8772525" y="4971355"/>
            <a:ext cx="3236179" cy="1384995"/>
          </a:xfrm>
          <a:prstGeom prst="rect">
            <a:avLst/>
          </a:prstGeom>
          <a:noFill/>
        </p:spPr>
        <p:txBody>
          <a:bodyPr wrap="square" rtlCol="0">
            <a:spAutoFit/>
          </a:bodyPr>
          <a:lstStyle/>
          <a:p>
            <a:pPr algn="r"/>
            <a:r>
              <a:rPr lang="de-DE" sz="1200" dirty="0">
                <a:solidFill>
                  <a:schemeClr val="bg1">
                    <a:lumMod val="50000"/>
                  </a:schemeClr>
                </a:solidFill>
              </a:rPr>
              <a:t>vgl. EUP 2006</a:t>
            </a:r>
          </a:p>
          <a:p>
            <a:pPr algn="r"/>
            <a:r>
              <a:rPr lang="de-DE" sz="1200" dirty="0">
                <a:solidFill>
                  <a:schemeClr val="bg1">
                    <a:lumMod val="50000"/>
                  </a:schemeClr>
                </a:solidFill>
              </a:rPr>
              <a:t>vgl. EUC 2018</a:t>
            </a:r>
          </a:p>
          <a:p>
            <a:pPr algn="r"/>
            <a:r>
              <a:rPr lang="de-DE" sz="1200" dirty="0">
                <a:solidFill>
                  <a:schemeClr val="bg1">
                    <a:lumMod val="50000"/>
                  </a:schemeClr>
                </a:solidFill>
              </a:rPr>
              <a:t>vgl. </a:t>
            </a:r>
            <a:r>
              <a:rPr lang="de-DE" sz="1200" dirty="0" err="1">
                <a:solidFill>
                  <a:schemeClr val="bg1">
                    <a:lumMod val="50000"/>
                  </a:schemeClr>
                </a:solidFill>
              </a:rPr>
              <a:t>Irion</a:t>
            </a:r>
            <a:r>
              <a:rPr lang="de-DE" sz="1200" dirty="0">
                <a:solidFill>
                  <a:schemeClr val="bg1">
                    <a:lumMod val="50000"/>
                  </a:schemeClr>
                </a:solidFill>
              </a:rPr>
              <a:t> et al. 2018</a:t>
            </a:r>
          </a:p>
          <a:p>
            <a:pPr algn="r"/>
            <a:r>
              <a:rPr lang="de-DE" sz="1200" dirty="0">
                <a:solidFill>
                  <a:schemeClr val="bg1">
                    <a:lumMod val="50000"/>
                  </a:schemeClr>
                </a:solidFill>
              </a:rPr>
              <a:t>vgl. KMK 2019</a:t>
            </a:r>
          </a:p>
          <a:p>
            <a:pPr algn="r"/>
            <a:r>
              <a:rPr lang="de-DE" sz="1200" dirty="0">
                <a:solidFill>
                  <a:schemeClr val="bg1">
                    <a:lumMod val="50000"/>
                  </a:schemeClr>
                </a:solidFill>
              </a:rPr>
              <a:t>vgl. </a:t>
            </a:r>
            <a:r>
              <a:rPr lang="de-DE" sz="1200" dirty="0" err="1">
                <a:solidFill>
                  <a:schemeClr val="bg1">
                    <a:lumMod val="50000"/>
                  </a:schemeClr>
                </a:solidFill>
              </a:rPr>
              <a:t>mpfs</a:t>
            </a:r>
            <a:r>
              <a:rPr lang="de-DE" sz="1200" dirty="0">
                <a:solidFill>
                  <a:schemeClr val="bg1">
                    <a:lumMod val="50000"/>
                  </a:schemeClr>
                </a:solidFill>
              </a:rPr>
              <a:t> 2018</a:t>
            </a:r>
          </a:p>
          <a:p>
            <a:pPr algn="r"/>
            <a:r>
              <a:rPr lang="de-DE" sz="1200" dirty="0">
                <a:solidFill>
                  <a:schemeClr val="bg1">
                    <a:lumMod val="50000"/>
                  </a:schemeClr>
                </a:solidFill>
              </a:rPr>
              <a:t>vgl. Romeike 2017</a:t>
            </a:r>
          </a:p>
          <a:p>
            <a:pPr algn="r"/>
            <a:r>
              <a:rPr lang="de-DE" sz="1200" dirty="0">
                <a:solidFill>
                  <a:schemeClr val="bg1">
                    <a:lumMod val="50000"/>
                  </a:schemeClr>
                </a:solidFill>
              </a:rPr>
              <a:t>zum Weiterlesen: </a:t>
            </a:r>
            <a:r>
              <a:rPr lang="de-DE" sz="1200" dirty="0" err="1">
                <a:solidFill>
                  <a:schemeClr val="bg1">
                    <a:lumMod val="50000"/>
                  </a:schemeClr>
                </a:solidFill>
              </a:rPr>
              <a:t>Brandhofer</a:t>
            </a:r>
            <a:r>
              <a:rPr lang="de-DE" sz="1200" dirty="0">
                <a:solidFill>
                  <a:schemeClr val="bg1">
                    <a:lumMod val="50000"/>
                  </a:schemeClr>
                </a:solidFill>
              </a:rPr>
              <a:t> et al. 2018</a:t>
            </a:r>
          </a:p>
        </p:txBody>
      </p:sp>
    </p:spTree>
    <p:extLst>
      <p:ext uri="{BB962C8B-B14F-4D97-AF65-F5344CB8AC3E}">
        <p14:creationId xmlns:p14="http://schemas.microsoft.com/office/powerpoint/2010/main" val="263865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21st Century Skills | Fadel et al. 2015 (Theorie)</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8633471" y="5996349"/>
            <a:ext cx="3299033" cy="523220"/>
          </a:xfrm>
          <a:prstGeom prst="rect">
            <a:avLst/>
          </a:prstGeom>
          <a:noFill/>
        </p:spPr>
        <p:txBody>
          <a:bodyPr wrap="square" rtlCol="0">
            <a:spAutoFit/>
          </a:bodyPr>
          <a:lstStyle/>
          <a:p>
            <a:pPr lvl="0" algn="r"/>
            <a:r>
              <a:rPr lang="da-DK" sz="1400" dirty="0">
                <a:solidFill>
                  <a:prstClr val="white">
                    <a:lumMod val="50000"/>
                  </a:prstClr>
                </a:solidFill>
              </a:rPr>
              <a:t>vgl. Fadel et al. 2015</a:t>
            </a:r>
          </a:p>
          <a:p>
            <a:pPr lvl="0" algn="r"/>
            <a:r>
              <a:rPr lang="da-DK" sz="1400" dirty="0">
                <a:solidFill>
                  <a:prstClr val="white">
                    <a:lumMod val="50000"/>
                  </a:prstClr>
                </a:solidFill>
              </a:rPr>
              <a:t>Grafik in Anlehnung an: Fadel et al. 2015</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7" name="Gruppieren 6">
            <a:extLst>
              <a:ext uri="{FF2B5EF4-FFF2-40B4-BE49-F238E27FC236}">
                <a16:creationId xmlns:a16="http://schemas.microsoft.com/office/drawing/2014/main" id="{256E7B58-882A-4EA0-A650-0DBF7685436A}"/>
              </a:ext>
            </a:extLst>
          </p:cNvPr>
          <p:cNvGrpSpPr/>
          <p:nvPr/>
        </p:nvGrpSpPr>
        <p:grpSpPr>
          <a:xfrm>
            <a:off x="3899163" y="1552852"/>
            <a:ext cx="4392086" cy="4392086"/>
            <a:chOff x="626980" y="1911505"/>
            <a:chExt cx="3187389" cy="3187389"/>
          </a:xfrm>
        </p:grpSpPr>
        <p:grpSp>
          <p:nvGrpSpPr>
            <p:cNvPr id="5" name="Gruppieren 4">
              <a:extLst>
                <a:ext uri="{FF2B5EF4-FFF2-40B4-BE49-F238E27FC236}">
                  <a16:creationId xmlns:a16="http://schemas.microsoft.com/office/drawing/2014/main" id="{A71EEC14-5C93-490D-A162-E9FA2C972DAD}"/>
                </a:ext>
              </a:extLst>
            </p:cNvPr>
            <p:cNvGrpSpPr/>
            <p:nvPr/>
          </p:nvGrpSpPr>
          <p:grpSpPr>
            <a:xfrm>
              <a:off x="626980" y="1911505"/>
              <a:ext cx="3187389" cy="3187389"/>
              <a:chOff x="3332080" y="2292505"/>
              <a:chExt cx="3187389" cy="3187389"/>
            </a:xfrm>
          </p:grpSpPr>
          <p:sp>
            <p:nvSpPr>
              <p:cNvPr id="27" name="Oval 14">
                <a:extLst>
                  <a:ext uri="{FF2B5EF4-FFF2-40B4-BE49-F238E27FC236}">
                    <a16:creationId xmlns:a16="http://schemas.microsoft.com/office/drawing/2014/main" id="{DE8B6774-03BF-4BD3-90B7-9E67E9DACFBA}"/>
                  </a:ext>
                </a:extLst>
              </p:cNvPr>
              <p:cNvSpPr/>
              <p:nvPr/>
            </p:nvSpPr>
            <p:spPr>
              <a:xfrm>
                <a:off x="3332080" y="2292505"/>
                <a:ext cx="3187389" cy="3187389"/>
              </a:xfrm>
              <a:prstGeom prst="ellipse">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2" name="Gruppieren 1">
                <a:extLst>
                  <a:ext uri="{FF2B5EF4-FFF2-40B4-BE49-F238E27FC236}">
                    <a16:creationId xmlns:a16="http://schemas.microsoft.com/office/drawing/2014/main" id="{5DB66401-1817-415A-ADD2-D230D0AB5270}"/>
                  </a:ext>
                </a:extLst>
              </p:cNvPr>
              <p:cNvGrpSpPr/>
              <p:nvPr/>
            </p:nvGrpSpPr>
            <p:grpSpPr>
              <a:xfrm>
                <a:off x="3481157" y="2372409"/>
                <a:ext cx="2850146" cy="2534967"/>
                <a:chOff x="3051504" y="1360853"/>
                <a:chExt cx="4967273" cy="4417974"/>
              </a:xfrm>
            </p:grpSpPr>
            <p:sp>
              <p:nvSpPr>
                <p:cNvPr id="26" name="Oval 13">
                  <a:extLst>
                    <a:ext uri="{FF2B5EF4-FFF2-40B4-BE49-F238E27FC236}">
                      <a16:creationId xmlns:a16="http://schemas.microsoft.com/office/drawing/2014/main" id="{1E04EC96-F448-48B6-B277-D4C54C61EF23}"/>
                    </a:ext>
                  </a:extLst>
                </p:cNvPr>
                <p:cNvSpPr/>
                <p:nvPr/>
              </p:nvSpPr>
              <p:spPr>
                <a:xfrm>
                  <a:off x="4267996" y="1360853"/>
                  <a:ext cx="2676574" cy="2676574"/>
                </a:xfrm>
                <a:prstGeom prst="ellipse">
                  <a:avLst/>
                </a:prstGeom>
                <a:solidFill>
                  <a:srgbClr val="007A7D">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Oval 11">
                  <a:extLst>
                    <a:ext uri="{FF2B5EF4-FFF2-40B4-BE49-F238E27FC236}">
                      <a16:creationId xmlns:a16="http://schemas.microsoft.com/office/drawing/2014/main" id="{F3F84775-F0F6-41AD-81F1-A513EE013A2B}"/>
                    </a:ext>
                  </a:extLst>
                </p:cNvPr>
                <p:cNvSpPr/>
                <p:nvPr/>
              </p:nvSpPr>
              <p:spPr>
                <a:xfrm>
                  <a:off x="3051504" y="3026083"/>
                  <a:ext cx="2676575" cy="2676574"/>
                </a:xfrm>
                <a:prstGeom prst="ellipse">
                  <a:avLst/>
                </a:prstGeom>
                <a:solidFill>
                  <a:srgbClr val="66A300">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Oval 12">
                  <a:extLst>
                    <a:ext uri="{FF2B5EF4-FFF2-40B4-BE49-F238E27FC236}">
                      <a16:creationId xmlns:a16="http://schemas.microsoft.com/office/drawing/2014/main" id="{B8E5DBA7-A089-485C-9E2F-4099A891D330}"/>
                    </a:ext>
                  </a:extLst>
                </p:cNvPr>
                <p:cNvSpPr/>
                <p:nvPr/>
              </p:nvSpPr>
              <p:spPr>
                <a:xfrm>
                  <a:off x="5342202" y="3102253"/>
                  <a:ext cx="2676575" cy="2676574"/>
                </a:xfrm>
                <a:prstGeom prst="ellipse">
                  <a:avLst/>
                </a:prstGeom>
                <a:solidFill>
                  <a:srgbClr val="CB1B4A">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6" name="Textfeld 5">
              <a:extLst>
                <a:ext uri="{FF2B5EF4-FFF2-40B4-BE49-F238E27FC236}">
                  <a16:creationId xmlns:a16="http://schemas.microsoft.com/office/drawing/2014/main" id="{F96702E8-FEF4-4832-ADE5-3B306966FB46}"/>
                </a:ext>
              </a:extLst>
            </p:cNvPr>
            <p:cNvSpPr txBox="1"/>
            <p:nvPr/>
          </p:nvSpPr>
          <p:spPr>
            <a:xfrm>
              <a:off x="2275284" y="3510422"/>
              <a:ext cx="1350920" cy="424378"/>
            </a:xfrm>
            <a:prstGeom prst="rect">
              <a:avLst/>
            </a:prstGeom>
            <a:noFill/>
          </p:spPr>
          <p:txBody>
            <a:bodyPr wrap="square" rtlCol="0">
              <a:spAutoFit/>
            </a:bodyPr>
            <a:lstStyle/>
            <a:p>
              <a:pPr algn="ctr"/>
              <a:r>
                <a:rPr lang="de-DE" sz="3200" b="1" dirty="0">
                  <a:solidFill>
                    <a:schemeClr val="bg1"/>
                  </a:solidFill>
                </a:rPr>
                <a:t>Charakter</a:t>
              </a:r>
            </a:p>
          </p:txBody>
        </p:sp>
        <p:sp>
          <p:nvSpPr>
            <p:cNvPr id="32" name="Textfeld 31">
              <a:extLst>
                <a:ext uri="{FF2B5EF4-FFF2-40B4-BE49-F238E27FC236}">
                  <a16:creationId xmlns:a16="http://schemas.microsoft.com/office/drawing/2014/main" id="{BFFE7395-97E7-4F61-A4E9-8AA6C28FDDE7}"/>
                </a:ext>
              </a:extLst>
            </p:cNvPr>
            <p:cNvSpPr txBox="1"/>
            <p:nvPr/>
          </p:nvSpPr>
          <p:spPr>
            <a:xfrm>
              <a:off x="942789" y="3530360"/>
              <a:ext cx="1101686" cy="424378"/>
            </a:xfrm>
            <a:prstGeom prst="rect">
              <a:avLst/>
            </a:prstGeom>
            <a:noFill/>
          </p:spPr>
          <p:txBody>
            <a:bodyPr wrap="square" rtlCol="0">
              <a:spAutoFit/>
            </a:bodyPr>
            <a:lstStyle/>
            <a:p>
              <a:pPr algn="ctr"/>
              <a:r>
                <a:rPr lang="de-DE" sz="3200" b="1" dirty="0">
                  <a:solidFill>
                    <a:schemeClr val="bg1"/>
                  </a:solidFill>
                </a:rPr>
                <a:t>Skills</a:t>
              </a:r>
            </a:p>
          </p:txBody>
        </p:sp>
        <p:sp>
          <p:nvSpPr>
            <p:cNvPr id="33" name="Textfeld 32">
              <a:extLst>
                <a:ext uri="{FF2B5EF4-FFF2-40B4-BE49-F238E27FC236}">
                  <a16:creationId xmlns:a16="http://schemas.microsoft.com/office/drawing/2014/main" id="{38263343-1F90-48F4-9063-FBD36EC9CA2D}"/>
                </a:ext>
              </a:extLst>
            </p:cNvPr>
            <p:cNvSpPr txBox="1"/>
            <p:nvPr/>
          </p:nvSpPr>
          <p:spPr>
            <a:xfrm>
              <a:off x="1691108" y="2525355"/>
              <a:ext cx="1101686" cy="424378"/>
            </a:xfrm>
            <a:prstGeom prst="rect">
              <a:avLst/>
            </a:prstGeom>
            <a:noFill/>
          </p:spPr>
          <p:txBody>
            <a:bodyPr wrap="square" rtlCol="0">
              <a:spAutoFit/>
            </a:bodyPr>
            <a:lstStyle/>
            <a:p>
              <a:pPr algn="ctr"/>
              <a:r>
                <a:rPr lang="de-DE" sz="3200" b="1" dirty="0">
                  <a:solidFill>
                    <a:schemeClr val="bg1"/>
                  </a:solidFill>
                </a:rPr>
                <a:t>Wissen</a:t>
              </a:r>
            </a:p>
          </p:txBody>
        </p:sp>
        <p:sp>
          <p:nvSpPr>
            <p:cNvPr id="34" name="Textfeld 33">
              <a:extLst>
                <a:ext uri="{FF2B5EF4-FFF2-40B4-BE49-F238E27FC236}">
                  <a16:creationId xmlns:a16="http://schemas.microsoft.com/office/drawing/2014/main" id="{49BE67DA-2700-465B-AFDD-0405D1D38C13}"/>
                </a:ext>
              </a:extLst>
            </p:cNvPr>
            <p:cNvSpPr txBox="1"/>
            <p:nvPr/>
          </p:nvSpPr>
          <p:spPr>
            <a:xfrm>
              <a:off x="1223140" y="4434395"/>
              <a:ext cx="1995067" cy="424378"/>
            </a:xfrm>
            <a:prstGeom prst="rect">
              <a:avLst/>
            </a:prstGeom>
            <a:noFill/>
          </p:spPr>
          <p:txBody>
            <a:bodyPr wrap="square" rtlCol="0">
              <a:spAutoFit/>
            </a:bodyPr>
            <a:lstStyle/>
            <a:p>
              <a:pPr algn="ctr"/>
              <a:r>
                <a:rPr lang="de-DE" sz="3200" b="1" dirty="0">
                  <a:solidFill>
                    <a:schemeClr val="bg1"/>
                  </a:solidFill>
                </a:rPr>
                <a:t>Meta-Lernen</a:t>
              </a:r>
            </a:p>
          </p:txBody>
        </p:sp>
      </p:grpSp>
    </p:spTree>
    <p:extLst>
      <p:ext uri="{BB962C8B-B14F-4D97-AF65-F5344CB8AC3E}">
        <p14:creationId xmlns:p14="http://schemas.microsoft.com/office/powerpoint/2010/main" val="3240748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21st Century Skills | Fadel et al. 2015 (Theorie)</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311271" y="5996349"/>
            <a:ext cx="3299033" cy="523220"/>
          </a:xfrm>
          <a:prstGeom prst="rect">
            <a:avLst/>
          </a:prstGeom>
          <a:noFill/>
        </p:spPr>
        <p:txBody>
          <a:bodyPr wrap="square" rtlCol="0">
            <a:spAutoFit/>
          </a:bodyPr>
          <a:lstStyle/>
          <a:p>
            <a:pPr lvl="0"/>
            <a:r>
              <a:rPr lang="da-DK" sz="1400" dirty="0">
                <a:solidFill>
                  <a:prstClr val="white">
                    <a:lumMod val="50000"/>
                  </a:prstClr>
                </a:solidFill>
              </a:rPr>
              <a:t>vgl. Fadel et al. 2015</a:t>
            </a:r>
          </a:p>
          <a:p>
            <a:pPr lvl="0"/>
            <a:r>
              <a:rPr lang="da-DK" sz="1400" dirty="0">
                <a:solidFill>
                  <a:prstClr val="white">
                    <a:lumMod val="50000"/>
                  </a:prstClr>
                </a:solidFill>
              </a:rPr>
              <a:t>Grafik in Anlehnung an: Fadel et al. 2015</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7" name="Gruppieren 6">
            <a:extLst>
              <a:ext uri="{FF2B5EF4-FFF2-40B4-BE49-F238E27FC236}">
                <a16:creationId xmlns:a16="http://schemas.microsoft.com/office/drawing/2014/main" id="{256E7B58-882A-4EA0-A650-0DBF7685436A}"/>
              </a:ext>
            </a:extLst>
          </p:cNvPr>
          <p:cNvGrpSpPr/>
          <p:nvPr/>
        </p:nvGrpSpPr>
        <p:grpSpPr>
          <a:xfrm>
            <a:off x="317531" y="1396903"/>
            <a:ext cx="3187389" cy="3187389"/>
            <a:chOff x="626980" y="1911505"/>
            <a:chExt cx="3187389" cy="3187389"/>
          </a:xfrm>
        </p:grpSpPr>
        <p:grpSp>
          <p:nvGrpSpPr>
            <p:cNvPr id="5" name="Gruppieren 4">
              <a:extLst>
                <a:ext uri="{FF2B5EF4-FFF2-40B4-BE49-F238E27FC236}">
                  <a16:creationId xmlns:a16="http://schemas.microsoft.com/office/drawing/2014/main" id="{A71EEC14-5C93-490D-A162-E9FA2C972DAD}"/>
                </a:ext>
              </a:extLst>
            </p:cNvPr>
            <p:cNvGrpSpPr/>
            <p:nvPr/>
          </p:nvGrpSpPr>
          <p:grpSpPr>
            <a:xfrm>
              <a:off x="626980" y="1911505"/>
              <a:ext cx="3187389" cy="3187389"/>
              <a:chOff x="3332080" y="2292505"/>
              <a:chExt cx="3187389" cy="3187389"/>
            </a:xfrm>
          </p:grpSpPr>
          <p:sp>
            <p:nvSpPr>
              <p:cNvPr id="27" name="Oval 14">
                <a:extLst>
                  <a:ext uri="{FF2B5EF4-FFF2-40B4-BE49-F238E27FC236}">
                    <a16:creationId xmlns:a16="http://schemas.microsoft.com/office/drawing/2014/main" id="{DE8B6774-03BF-4BD3-90B7-9E67E9DACFBA}"/>
                  </a:ext>
                </a:extLst>
              </p:cNvPr>
              <p:cNvSpPr/>
              <p:nvPr/>
            </p:nvSpPr>
            <p:spPr>
              <a:xfrm>
                <a:off x="3332080" y="2292505"/>
                <a:ext cx="3187389" cy="3187389"/>
              </a:xfrm>
              <a:prstGeom prst="ellipse">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2" name="Gruppieren 1">
                <a:extLst>
                  <a:ext uri="{FF2B5EF4-FFF2-40B4-BE49-F238E27FC236}">
                    <a16:creationId xmlns:a16="http://schemas.microsoft.com/office/drawing/2014/main" id="{5DB66401-1817-415A-ADD2-D230D0AB5270}"/>
                  </a:ext>
                </a:extLst>
              </p:cNvPr>
              <p:cNvGrpSpPr/>
              <p:nvPr/>
            </p:nvGrpSpPr>
            <p:grpSpPr>
              <a:xfrm>
                <a:off x="3481157" y="2372409"/>
                <a:ext cx="2850146" cy="2534967"/>
                <a:chOff x="3051504" y="1360853"/>
                <a:chExt cx="4967273" cy="4417974"/>
              </a:xfrm>
            </p:grpSpPr>
            <p:sp>
              <p:nvSpPr>
                <p:cNvPr id="26" name="Oval 13">
                  <a:extLst>
                    <a:ext uri="{FF2B5EF4-FFF2-40B4-BE49-F238E27FC236}">
                      <a16:creationId xmlns:a16="http://schemas.microsoft.com/office/drawing/2014/main" id="{1E04EC96-F448-48B6-B277-D4C54C61EF23}"/>
                    </a:ext>
                  </a:extLst>
                </p:cNvPr>
                <p:cNvSpPr/>
                <p:nvPr/>
              </p:nvSpPr>
              <p:spPr>
                <a:xfrm>
                  <a:off x="4267996" y="1360853"/>
                  <a:ext cx="2676574" cy="2676574"/>
                </a:xfrm>
                <a:prstGeom prst="ellipse">
                  <a:avLst/>
                </a:prstGeom>
                <a:solidFill>
                  <a:srgbClr val="007A7D">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Oval 11">
                  <a:extLst>
                    <a:ext uri="{FF2B5EF4-FFF2-40B4-BE49-F238E27FC236}">
                      <a16:creationId xmlns:a16="http://schemas.microsoft.com/office/drawing/2014/main" id="{F3F84775-F0F6-41AD-81F1-A513EE013A2B}"/>
                    </a:ext>
                  </a:extLst>
                </p:cNvPr>
                <p:cNvSpPr/>
                <p:nvPr/>
              </p:nvSpPr>
              <p:spPr>
                <a:xfrm>
                  <a:off x="3051504" y="3026083"/>
                  <a:ext cx="2676575" cy="2676574"/>
                </a:xfrm>
                <a:prstGeom prst="ellipse">
                  <a:avLst/>
                </a:prstGeom>
                <a:solidFill>
                  <a:srgbClr val="66A300">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Oval 12">
                  <a:extLst>
                    <a:ext uri="{FF2B5EF4-FFF2-40B4-BE49-F238E27FC236}">
                      <a16:creationId xmlns:a16="http://schemas.microsoft.com/office/drawing/2014/main" id="{B8E5DBA7-A089-485C-9E2F-4099A891D330}"/>
                    </a:ext>
                  </a:extLst>
                </p:cNvPr>
                <p:cNvSpPr/>
                <p:nvPr/>
              </p:nvSpPr>
              <p:spPr>
                <a:xfrm>
                  <a:off x="5342202" y="3102253"/>
                  <a:ext cx="2676575" cy="2676574"/>
                </a:xfrm>
                <a:prstGeom prst="ellipse">
                  <a:avLst/>
                </a:prstGeom>
                <a:solidFill>
                  <a:srgbClr val="CB1B4A">
                    <a:alpha val="8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6" name="Textfeld 5">
              <a:extLst>
                <a:ext uri="{FF2B5EF4-FFF2-40B4-BE49-F238E27FC236}">
                  <a16:creationId xmlns:a16="http://schemas.microsoft.com/office/drawing/2014/main" id="{F96702E8-FEF4-4832-ADE5-3B306966FB46}"/>
                </a:ext>
              </a:extLst>
            </p:cNvPr>
            <p:cNvSpPr txBox="1"/>
            <p:nvPr/>
          </p:nvSpPr>
          <p:spPr>
            <a:xfrm>
              <a:off x="2199950" y="3530360"/>
              <a:ext cx="1472203" cy="461665"/>
            </a:xfrm>
            <a:prstGeom prst="rect">
              <a:avLst/>
            </a:prstGeom>
            <a:noFill/>
          </p:spPr>
          <p:txBody>
            <a:bodyPr wrap="square" rtlCol="0">
              <a:spAutoFit/>
            </a:bodyPr>
            <a:lstStyle/>
            <a:p>
              <a:pPr algn="ctr"/>
              <a:r>
                <a:rPr lang="de-DE" sz="2400" b="1" dirty="0">
                  <a:solidFill>
                    <a:schemeClr val="bg1"/>
                  </a:solidFill>
                </a:rPr>
                <a:t>Charakter</a:t>
              </a:r>
            </a:p>
          </p:txBody>
        </p:sp>
        <p:sp>
          <p:nvSpPr>
            <p:cNvPr id="32" name="Textfeld 31">
              <a:extLst>
                <a:ext uri="{FF2B5EF4-FFF2-40B4-BE49-F238E27FC236}">
                  <a16:creationId xmlns:a16="http://schemas.microsoft.com/office/drawing/2014/main" id="{BFFE7395-97E7-4F61-A4E9-8AA6C28FDDE7}"/>
                </a:ext>
              </a:extLst>
            </p:cNvPr>
            <p:cNvSpPr txBox="1"/>
            <p:nvPr/>
          </p:nvSpPr>
          <p:spPr>
            <a:xfrm>
              <a:off x="942789" y="3530360"/>
              <a:ext cx="1101686" cy="461665"/>
            </a:xfrm>
            <a:prstGeom prst="rect">
              <a:avLst/>
            </a:prstGeom>
            <a:noFill/>
          </p:spPr>
          <p:txBody>
            <a:bodyPr wrap="square" rtlCol="0">
              <a:spAutoFit/>
            </a:bodyPr>
            <a:lstStyle/>
            <a:p>
              <a:pPr algn="ctr"/>
              <a:r>
                <a:rPr lang="de-DE" sz="2400" b="1" dirty="0">
                  <a:solidFill>
                    <a:schemeClr val="bg1"/>
                  </a:solidFill>
                </a:rPr>
                <a:t>Skills</a:t>
              </a:r>
            </a:p>
          </p:txBody>
        </p:sp>
        <p:sp>
          <p:nvSpPr>
            <p:cNvPr id="33" name="Textfeld 32">
              <a:extLst>
                <a:ext uri="{FF2B5EF4-FFF2-40B4-BE49-F238E27FC236}">
                  <a16:creationId xmlns:a16="http://schemas.microsoft.com/office/drawing/2014/main" id="{38263343-1F90-48F4-9063-FBD36EC9CA2D}"/>
                </a:ext>
              </a:extLst>
            </p:cNvPr>
            <p:cNvSpPr txBox="1"/>
            <p:nvPr/>
          </p:nvSpPr>
          <p:spPr>
            <a:xfrm>
              <a:off x="1691108" y="2525355"/>
              <a:ext cx="1101686" cy="461665"/>
            </a:xfrm>
            <a:prstGeom prst="rect">
              <a:avLst/>
            </a:prstGeom>
            <a:noFill/>
          </p:spPr>
          <p:txBody>
            <a:bodyPr wrap="square" rtlCol="0">
              <a:spAutoFit/>
            </a:bodyPr>
            <a:lstStyle/>
            <a:p>
              <a:pPr algn="ctr"/>
              <a:r>
                <a:rPr lang="de-DE" sz="2400" b="1" dirty="0">
                  <a:solidFill>
                    <a:schemeClr val="bg1"/>
                  </a:solidFill>
                </a:rPr>
                <a:t>Wissen</a:t>
              </a:r>
            </a:p>
          </p:txBody>
        </p:sp>
        <p:sp>
          <p:nvSpPr>
            <p:cNvPr id="34" name="Textfeld 33">
              <a:extLst>
                <a:ext uri="{FF2B5EF4-FFF2-40B4-BE49-F238E27FC236}">
                  <a16:creationId xmlns:a16="http://schemas.microsoft.com/office/drawing/2014/main" id="{49BE67DA-2700-465B-AFDD-0405D1D38C13}"/>
                </a:ext>
              </a:extLst>
            </p:cNvPr>
            <p:cNvSpPr txBox="1"/>
            <p:nvPr/>
          </p:nvSpPr>
          <p:spPr>
            <a:xfrm>
              <a:off x="1223140" y="4434395"/>
              <a:ext cx="1995067" cy="461665"/>
            </a:xfrm>
            <a:prstGeom prst="rect">
              <a:avLst/>
            </a:prstGeom>
            <a:noFill/>
          </p:spPr>
          <p:txBody>
            <a:bodyPr wrap="square" rtlCol="0">
              <a:spAutoFit/>
            </a:bodyPr>
            <a:lstStyle/>
            <a:p>
              <a:pPr algn="ctr"/>
              <a:r>
                <a:rPr lang="de-DE" sz="2400" b="1" dirty="0">
                  <a:solidFill>
                    <a:schemeClr val="bg1"/>
                  </a:solidFill>
                </a:rPr>
                <a:t>Meta-Lernen</a:t>
              </a:r>
            </a:p>
          </p:txBody>
        </p:sp>
      </p:grpSp>
      <p:grpSp>
        <p:nvGrpSpPr>
          <p:cNvPr id="23" name="Gruppieren 22">
            <a:extLst>
              <a:ext uri="{FF2B5EF4-FFF2-40B4-BE49-F238E27FC236}">
                <a16:creationId xmlns:a16="http://schemas.microsoft.com/office/drawing/2014/main" id="{76099A41-152E-435A-A79B-D4FE735D832B}"/>
              </a:ext>
            </a:extLst>
          </p:cNvPr>
          <p:cNvGrpSpPr/>
          <p:nvPr/>
        </p:nvGrpSpPr>
        <p:grpSpPr>
          <a:xfrm>
            <a:off x="3701031" y="1295718"/>
            <a:ext cx="6127813" cy="3220078"/>
            <a:chOff x="5343552" y="4478036"/>
            <a:chExt cx="1524819" cy="3713168"/>
          </a:xfrm>
        </p:grpSpPr>
        <p:sp>
          <p:nvSpPr>
            <p:cNvPr id="24" name="Rectangle 69">
              <a:extLst>
                <a:ext uri="{FF2B5EF4-FFF2-40B4-BE49-F238E27FC236}">
                  <a16:creationId xmlns:a16="http://schemas.microsoft.com/office/drawing/2014/main" id="{D002B550-F3AF-4719-ADBF-4F743A9C171B}"/>
                </a:ext>
              </a:extLst>
            </p:cNvPr>
            <p:cNvSpPr/>
            <p:nvPr/>
          </p:nvSpPr>
          <p:spPr>
            <a:xfrm>
              <a:off x="5345398" y="4478036"/>
              <a:ext cx="1522973" cy="3713168"/>
            </a:xfrm>
            <a:prstGeom prst="rect">
              <a:avLst/>
            </a:prstGeom>
            <a:solidFill>
              <a:srgbClr val="007A7D">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1900" kern="0" dirty="0"/>
                <a:t>modern und fächerübergreifend</a:t>
              </a:r>
            </a:p>
            <a:p>
              <a:pPr marL="742950" lvl="1" indent="-285750" defTabSz="914309">
                <a:lnSpc>
                  <a:spcPts val="3000"/>
                </a:lnSpc>
                <a:buFont typeface="Wingdings" panose="05000000000000000000" pitchFamily="2" charset="2"/>
                <a:buChar char="§"/>
                <a:defRPr/>
              </a:pPr>
              <a:r>
                <a:rPr lang="de-DE" sz="1900" kern="0" dirty="0"/>
                <a:t>Wissen um Vernetzung, Organisation und Welt</a:t>
              </a:r>
            </a:p>
            <a:p>
              <a:pPr marL="742950" lvl="1" indent="-285750" defTabSz="914309">
                <a:lnSpc>
                  <a:spcPts val="3000"/>
                </a:lnSpc>
                <a:buFont typeface="Wingdings" panose="05000000000000000000" pitchFamily="2" charset="2"/>
                <a:buChar char="§"/>
                <a:defRPr/>
              </a:pPr>
              <a:r>
                <a:rPr lang="de-DE" sz="1900" kern="0" dirty="0"/>
                <a:t>Wissen um Big Data und Neue Medien</a:t>
              </a:r>
            </a:p>
            <a:p>
              <a:pPr marL="742950" lvl="1" indent="-285750" defTabSz="914309">
                <a:lnSpc>
                  <a:spcPts val="3000"/>
                </a:lnSpc>
                <a:buFont typeface="Wingdings" panose="05000000000000000000" pitchFamily="2" charset="2"/>
                <a:buChar char="§"/>
                <a:defRPr/>
              </a:pPr>
              <a:r>
                <a:rPr lang="de-DE" sz="1900" kern="0" dirty="0"/>
                <a:t>Wissen um Umweltbelastungen und -anforderungen</a:t>
              </a:r>
            </a:p>
            <a:p>
              <a:pPr marL="742950" lvl="1" indent="-285750" defTabSz="914309">
                <a:lnSpc>
                  <a:spcPts val="3000"/>
                </a:lnSpc>
                <a:buFont typeface="Wingdings" panose="05000000000000000000" pitchFamily="2" charset="2"/>
                <a:buChar char="§"/>
                <a:defRPr/>
              </a:pPr>
              <a:r>
                <a:rPr lang="de-DE" sz="1900" kern="0" dirty="0"/>
                <a:t>Wissen um globale Kompetenz</a:t>
              </a:r>
            </a:p>
            <a:p>
              <a:pPr marL="742950" lvl="1" indent="-285750" defTabSz="914309">
                <a:lnSpc>
                  <a:spcPts val="3000"/>
                </a:lnSpc>
                <a:buFont typeface="Wingdings" panose="05000000000000000000" pitchFamily="2" charset="2"/>
                <a:buChar char="§"/>
                <a:defRPr/>
              </a:pPr>
              <a:r>
                <a:rPr lang="de-DE" sz="1900" kern="0" dirty="0"/>
                <a:t>Wissen um Informationskompetenz, Systemdenken, </a:t>
              </a:r>
              <a:br>
                <a:rPr lang="de-DE" sz="1900" kern="0" dirty="0"/>
              </a:br>
              <a:r>
                <a:rPr lang="de-DE" sz="1900" kern="0" dirty="0"/>
                <a:t>Design </a:t>
              </a:r>
              <a:r>
                <a:rPr lang="de-DE" sz="1900" kern="0" dirty="0" err="1"/>
                <a:t>Thinking</a:t>
              </a:r>
              <a:r>
                <a:rPr lang="de-DE" sz="1900" kern="0" dirty="0"/>
                <a:t>, Umweltbewusstsein </a:t>
              </a:r>
              <a:br>
                <a:rPr lang="de-DE" sz="1900" kern="0" dirty="0"/>
              </a:br>
              <a:r>
                <a:rPr lang="de-DE" sz="1900" kern="0" dirty="0"/>
                <a:t>und Digitaler Kompetenz</a:t>
              </a:r>
            </a:p>
          </p:txBody>
        </p:sp>
        <p:sp>
          <p:nvSpPr>
            <p:cNvPr id="25" name="Rectangle 80">
              <a:extLst>
                <a:ext uri="{FF2B5EF4-FFF2-40B4-BE49-F238E27FC236}">
                  <a16:creationId xmlns:a16="http://schemas.microsoft.com/office/drawing/2014/main" id="{BFDC48D5-2BDE-4139-8366-6F553B19FB69}"/>
                </a:ext>
              </a:extLst>
            </p:cNvPr>
            <p:cNvSpPr/>
            <p:nvPr/>
          </p:nvSpPr>
          <p:spPr>
            <a:xfrm>
              <a:off x="5343552" y="4478036"/>
              <a:ext cx="21896" cy="3713168"/>
            </a:xfrm>
            <a:prstGeom prst="rect">
              <a:avLst/>
            </a:prstGeom>
            <a:solidFill>
              <a:srgbClr val="007A7D"/>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8" name="Gruppieren 27">
            <a:extLst>
              <a:ext uri="{FF2B5EF4-FFF2-40B4-BE49-F238E27FC236}">
                <a16:creationId xmlns:a16="http://schemas.microsoft.com/office/drawing/2014/main" id="{7E3C1269-CCBE-4153-92C1-422DC96816FE}"/>
              </a:ext>
            </a:extLst>
          </p:cNvPr>
          <p:cNvGrpSpPr/>
          <p:nvPr/>
        </p:nvGrpSpPr>
        <p:grpSpPr>
          <a:xfrm>
            <a:off x="10022849" y="1295718"/>
            <a:ext cx="1983387" cy="3220078"/>
            <a:chOff x="5343552" y="4478036"/>
            <a:chExt cx="434092" cy="3713168"/>
          </a:xfrm>
        </p:grpSpPr>
        <p:sp>
          <p:nvSpPr>
            <p:cNvPr id="31" name="Rectangle 69">
              <a:extLst>
                <a:ext uri="{FF2B5EF4-FFF2-40B4-BE49-F238E27FC236}">
                  <a16:creationId xmlns:a16="http://schemas.microsoft.com/office/drawing/2014/main" id="{CDC880A5-BF4B-4931-B88A-8824293F4BFB}"/>
                </a:ext>
              </a:extLst>
            </p:cNvPr>
            <p:cNvSpPr/>
            <p:nvPr/>
          </p:nvSpPr>
          <p:spPr>
            <a:xfrm>
              <a:off x="5345398" y="4478036"/>
              <a:ext cx="432246" cy="3713168"/>
            </a:xfrm>
            <a:prstGeom prst="rect">
              <a:avLst/>
            </a:prstGeom>
            <a:solidFill>
              <a:srgbClr val="66A300">
                <a:alpha val="20000"/>
              </a:srgbClr>
            </a:solidFill>
            <a:ln w="12700" cap="flat" cmpd="sng" algn="ctr">
              <a:noFill/>
              <a:prstDash val="solid"/>
              <a:miter lim="800000"/>
            </a:ln>
            <a:effectLst/>
          </p:spPr>
          <p:txBody>
            <a:bodyPr rtlCol="0" anchor="ctr"/>
            <a:lstStyle/>
            <a:p>
              <a:pPr algn="ctr" defTabSz="914309">
                <a:lnSpc>
                  <a:spcPts val="3000"/>
                </a:lnSpc>
                <a:defRPr/>
              </a:pPr>
              <a:r>
                <a:rPr lang="de-DE" sz="1900" b="1" kern="0" dirty="0"/>
                <a:t>4K </a:t>
              </a:r>
            </a:p>
            <a:p>
              <a:pPr algn="ctr" defTabSz="914309">
                <a:lnSpc>
                  <a:spcPts val="3000"/>
                </a:lnSpc>
                <a:defRPr/>
              </a:pPr>
              <a:r>
                <a:rPr lang="de-DE" sz="1600" kern="0" dirty="0"/>
                <a:t>(siehe nächste Folie)</a:t>
              </a:r>
            </a:p>
            <a:p>
              <a:pPr algn="ctr" defTabSz="914309">
                <a:lnSpc>
                  <a:spcPts val="3000"/>
                </a:lnSpc>
                <a:defRPr/>
              </a:pPr>
              <a:endParaRPr lang="de-DE" sz="1600" kern="0" dirty="0"/>
            </a:p>
            <a:p>
              <a:pPr algn="ctr" defTabSz="914309">
                <a:lnSpc>
                  <a:spcPts val="3000"/>
                </a:lnSpc>
                <a:defRPr/>
              </a:pPr>
              <a:endParaRPr lang="de-DE" sz="1600" kern="0" dirty="0"/>
            </a:p>
            <a:p>
              <a:pPr algn="ctr" defTabSz="914309">
                <a:lnSpc>
                  <a:spcPts val="3000"/>
                </a:lnSpc>
                <a:defRPr/>
              </a:pPr>
              <a:endParaRPr lang="de-DE" sz="1600" kern="0" dirty="0"/>
            </a:p>
            <a:p>
              <a:pPr algn="ctr" defTabSz="914309">
                <a:lnSpc>
                  <a:spcPts val="3000"/>
                </a:lnSpc>
                <a:defRPr/>
              </a:pPr>
              <a:endParaRPr lang="de-DE" sz="1600" kern="0" dirty="0"/>
            </a:p>
            <a:p>
              <a:pPr algn="ctr" defTabSz="914309">
                <a:lnSpc>
                  <a:spcPts val="3000"/>
                </a:lnSpc>
                <a:defRPr/>
              </a:pPr>
              <a:endParaRPr lang="de-DE" sz="1600" kern="0" dirty="0"/>
            </a:p>
            <a:p>
              <a:pPr algn="ctr" defTabSz="914309">
                <a:lnSpc>
                  <a:spcPts val="3000"/>
                </a:lnSpc>
                <a:defRPr/>
              </a:pPr>
              <a:endParaRPr lang="de-DE" sz="1600" kern="0" dirty="0"/>
            </a:p>
          </p:txBody>
        </p:sp>
        <p:sp>
          <p:nvSpPr>
            <p:cNvPr id="35" name="Rectangle 80">
              <a:extLst>
                <a:ext uri="{FF2B5EF4-FFF2-40B4-BE49-F238E27FC236}">
                  <a16:creationId xmlns:a16="http://schemas.microsoft.com/office/drawing/2014/main" id="{888091CC-67A3-4849-840A-FADD4BEF10E6}"/>
                </a:ext>
              </a:extLst>
            </p:cNvPr>
            <p:cNvSpPr/>
            <p:nvPr/>
          </p:nvSpPr>
          <p:spPr>
            <a:xfrm>
              <a:off x="5343552" y="4478036"/>
              <a:ext cx="21896" cy="3713168"/>
            </a:xfrm>
            <a:prstGeom prst="rect">
              <a:avLst/>
            </a:prstGeom>
            <a:solidFill>
              <a:srgbClr val="66A300"/>
            </a:solidFill>
            <a:ln w="12700" cap="flat" cmpd="sng" algn="ctr">
              <a:noFill/>
              <a:prstDash val="solid"/>
              <a:miter lim="800000"/>
            </a:ln>
            <a:effectLst/>
          </p:spPr>
          <p:txBody>
            <a:bodyPr rtlCol="0" anchor="ctr"/>
            <a:lstStyle/>
            <a:p>
              <a:pPr marR="0" lvl="0" algn="ctr" defTabSz="914309"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36" name="Gruppieren 35">
            <a:extLst>
              <a:ext uri="{FF2B5EF4-FFF2-40B4-BE49-F238E27FC236}">
                <a16:creationId xmlns:a16="http://schemas.microsoft.com/office/drawing/2014/main" id="{DDD28B12-BB20-4FD2-B05E-4C98897361AD}"/>
              </a:ext>
            </a:extLst>
          </p:cNvPr>
          <p:cNvGrpSpPr/>
          <p:nvPr/>
        </p:nvGrpSpPr>
        <p:grpSpPr>
          <a:xfrm>
            <a:off x="3701030" y="4609586"/>
            <a:ext cx="8305206" cy="723067"/>
            <a:chOff x="5343552" y="4478036"/>
            <a:chExt cx="1817710" cy="3713168"/>
          </a:xfrm>
        </p:grpSpPr>
        <p:sp>
          <p:nvSpPr>
            <p:cNvPr id="37" name="Rectangle 69">
              <a:extLst>
                <a:ext uri="{FF2B5EF4-FFF2-40B4-BE49-F238E27FC236}">
                  <a16:creationId xmlns:a16="http://schemas.microsoft.com/office/drawing/2014/main" id="{03A00CBB-3249-464C-9C6C-51BFDBF71F40}"/>
                </a:ext>
              </a:extLst>
            </p:cNvPr>
            <p:cNvSpPr/>
            <p:nvPr/>
          </p:nvSpPr>
          <p:spPr>
            <a:xfrm>
              <a:off x="5345398" y="4478036"/>
              <a:ext cx="1815864" cy="3713168"/>
            </a:xfrm>
            <a:prstGeom prst="rect">
              <a:avLst/>
            </a:prstGeom>
            <a:solidFill>
              <a:srgbClr val="CB1B4A">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1900" kern="0" dirty="0"/>
                <a:t>Ziele der Charaktereigenschaften: Achtsamkeit, Neugier, Mut, Resilienz, Ethik, Menschenführung</a:t>
              </a:r>
            </a:p>
          </p:txBody>
        </p:sp>
        <p:sp>
          <p:nvSpPr>
            <p:cNvPr id="38" name="Rectangle 80">
              <a:extLst>
                <a:ext uri="{FF2B5EF4-FFF2-40B4-BE49-F238E27FC236}">
                  <a16:creationId xmlns:a16="http://schemas.microsoft.com/office/drawing/2014/main" id="{59ABF9AF-F361-471A-BBD4-E53D4F56BF8C}"/>
                </a:ext>
              </a:extLst>
            </p:cNvPr>
            <p:cNvSpPr/>
            <p:nvPr/>
          </p:nvSpPr>
          <p:spPr>
            <a:xfrm>
              <a:off x="5343552" y="4478036"/>
              <a:ext cx="21896" cy="3713168"/>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39" name="Gruppieren 38">
            <a:extLst>
              <a:ext uri="{FF2B5EF4-FFF2-40B4-BE49-F238E27FC236}">
                <a16:creationId xmlns:a16="http://schemas.microsoft.com/office/drawing/2014/main" id="{41AB414A-F928-4B61-A68C-7D63B2B840CC}"/>
              </a:ext>
            </a:extLst>
          </p:cNvPr>
          <p:cNvGrpSpPr/>
          <p:nvPr/>
        </p:nvGrpSpPr>
        <p:grpSpPr>
          <a:xfrm>
            <a:off x="3717898" y="5426443"/>
            <a:ext cx="8305206" cy="723066"/>
            <a:chOff x="5343552" y="4478036"/>
            <a:chExt cx="1817710" cy="3713168"/>
          </a:xfrm>
        </p:grpSpPr>
        <p:sp>
          <p:nvSpPr>
            <p:cNvPr id="40" name="Rectangle 69">
              <a:extLst>
                <a:ext uri="{FF2B5EF4-FFF2-40B4-BE49-F238E27FC236}">
                  <a16:creationId xmlns:a16="http://schemas.microsoft.com/office/drawing/2014/main" id="{4E0618F2-56CE-46F4-9F17-AC7CCEF6EEC5}"/>
                </a:ext>
              </a:extLst>
            </p:cNvPr>
            <p:cNvSpPr/>
            <p:nvPr/>
          </p:nvSpPr>
          <p:spPr>
            <a:xfrm>
              <a:off x="5345398" y="4478036"/>
              <a:ext cx="1815864" cy="3713168"/>
            </a:xfrm>
            <a:prstGeom prst="rect">
              <a:avLst/>
            </a:prstGeom>
            <a:solidFill>
              <a:srgbClr val="FFC000">
                <a:alpha val="20000"/>
              </a:srgbClr>
            </a:solidFill>
            <a:ln w="12700" cap="flat" cmpd="sng" algn="ctr">
              <a:noFill/>
              <a:prstDash val="solid"/>
              <a:miter lim="800000"/>
            </a:ln>
            <a:effectLst/>
          </p:spPr>
          <p:txBody>
            <a:bodyPr rtlCol="0" anchor="ctr"/>
            <a:lstStyle/>
            <a:p>
              <a:pPr marL="742950" lvl="1" indent="-285750" defTabSz="914309">
                <a:lnSpc>
                  <a:spcPts val="3000"/>
                </a:lnSpc>
                <a:buFont typeface="Wingdings" panose="05000000000000000000" pitchFamily="2" charset="2"/>
                <a:buChar char="§"/>
                <a:defRPr/>
              </a:pPr>
              <a:r>
                <a:rPr lang="de-DE" sz="1900" kern="0" dirty="0"/>
                <a:t>Metakognition (Reflexion von Lernzielen, -strategien und -ergebnissen)</a:t>
              </a:r>
            </a:p>
            <a:p>
              <a:pPr marL="742950" lvl="1" indent="-285750" defTabSz="914309">
                <a:lnSpc>
                  <a:spcPts val="3000"/>
                </a:lnSpc>
                <a:buFont typeface="Wingdings" panose="05000000000000000000" pitchFamily="2" charset="2"/>
                <a:buChar char="§"/>
                <a:defRPr/>
              </a:pPr>
              <a:r>
                <a:rPr lang="de-DE" sz="1900" kern="0" dirty="0"/>
                <a:t>Verinnerlichung eines dynamischen Selbstbildes</a:t>
              </a:r>
            </a:p>
          </p:txBody>
        </p:sp>
        <p:sp>
          <p:nvSpPr>
            <p:cNvPr id="41" name="Rectangle 80">
              <a:extLst>
                <a:ext uri="{FF2B5EF4-FFF2-40B4-BE49-F238E27FC236}">
                  <a16:creationId xmlns:a16="http://schemas.microsoft.com/office/drawing/2014/main" id="{2C8A9ADC-4C1D-4395-86BA-729F250C7069}"/>
                </a:ext>
              </a:extLst>
            </p:cNvPr>
            <p:cNvSpPr/>
            <p:nvPr/>
          </p:nvSpPr>
          <p:spPr>
            <a:xfrm>
              <a:off x="5343552" y="4478036"/>
              <a:ext cx="21896" cy="3713168"/>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46" name="Rectangle 3">
            <a:extLst>
              <a:ext uri="{FF2B5EF4-FFF2-40B4-BE49-F238E27FC236}">
                <a16:creationId xmlns:a16="http://schemas.microsoft.com/office/drawing/2014/main" id="{338BEC75-CF1E-45EA-87E9-7CE42EDFBBF4}"/>
              </a:ext>
            </a:extLst>
          </p:cNvPr>
          <p:cNvSpPr/>
          <p:nvPr/>
        </p:nvSpPr>
        <p:spPr>
          <a:xfrm>
            <a:off x="10847243" y="2272257"/>
            <a:ext cx="455753" cy="463348"/>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47" name="Rectangle 4">
            <a:extLst>
              <a:ext uri="{FF2B5EF4-FFF2-40B4-BE49-F238E27FC236}">
                <a16:creationId xmlns:a16="http://schemas.microsoft.com/office/drawing/2014/main" id="{2625E609-F6F4-4E56-A36A-96745DF67A86}"/>
              </a:ext>
            </a:extLst>
          </p:cNvPr>
          <p:cNvSpPr/>
          <p:nvPr/>
        </p:nvSpPr>
        <p:spPr>
          <a:xfrm>
            <a:off x="10847243" y="2795446"/>
            <a:ext cx="455753" cy="463348"/>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48" name="Rectangle 5">
            <a:extLst>
              <a:ext uri="{FF2B5EF4-FFF2-40B4-BE49-F238E27FC236}">
                <a16:creationId xmlns:a16="http://schemas.microsoft.com/office/drawing/2014/main" id="{5369076A-5BC0-4B05-A31F-50AEAD1477BD}"/>
              </a:ext>
            </a:extLst>
          </p:cNvPr>
          <p:cNvSpPr/>
          <p:nvPr/>
        </p:nvSpPr>
        <p:spPr>
          <a:xfrm>
            <a:off x="10866414" y="3318635"/>
            <a:ext cx="455753" cy="463348"/>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49" name="Rectangle 6">
            <a:extLst>
              <a:ext uri="{FF2B5EF4-FFF2-40B4-BE49-F238E27FC236}">
                <a16:creationId xmlns:a16="http://schemas.microsoft.com/office/drawing/2014/main" id="{B6DC2E38-4CA7-4590-A45C-8BC9BA896770}"/>
              </a:ext>
            </a:extLst>
          </p:cNvPr>
          <p:cNvSpPr/>
          <p:nvPr/>
        </p:nvSpPr>
        <p:spPr>
          <a:xfrm>
            <a:off x="10866414" y="3838460"/>
            <a:ext cx="455753" cy="463348"/>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Tree>
    <p:extLst>
      <p:ext uri="{BB962C8B-B14F-4D97-AF65-F5344CB8AC3E}">
        <p14:creationId xmlns:p14="http://schemas.microsoft.com/office/powerpoint/2010/main" val="96627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lvl="0">
                <a:lnSpc>
                  <a:spcPct val="95000"/>
                </a:lnSpc>
                <a:spcAft>
                  <a:spcPts val="400"/>
                </a:spcAft>
                <a:buClr>
                  <a:srgbClr val="969696"/>
                </a:buCl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a:t>
              </a:r>
              <a:r>
                <a:rPr lang="en-US" altLang="de-DE" sz="2300" b="1" noProof="1">
                  <a:solidFill>
                    <a:prstClr val="black">
                      <a:lumMod val="75000"/>
                      <a:lumOff val="25000"/>
                    </a:prstClr>
                  </a:solidFill>
                </a:rPr>
                <a:t>Skills: 4K </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274252" y="6479478"/>
            <a:ext cx="2865863" cy="307777"/>
          </a:xfrm>
          <a:prstGeom prst="rect">
            <a:avLst/>
          </a:prstGeom>
          <a:noFill/>
        </p:spPr>
        <p:txBody>
          <a:bodyPr wrap="square" rtlCol="0">
            <a:spAutoFit/>
          </a:bodyPr>
          <a:lstStyle/>
          <a:p>
            <a:pPr lvl="0" algn="r"/>
            <a:r>
              <a:rPr lang="da-DK" sz="1400" dirty="0">
                <a:solidFill>
                  <a:prstClr val="white">
                    <a:lumMod val="50000"/>
                  </a:prstClr>
                </a:solidFill>
              </a:rPr>
              <a:t>vgl. Fadel et al. 2015, S. 129 ff.</a:t>
            </a:r>
            <a:endPar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90" name="Oval 21">
            <a:extLst>
              <a:ext uri="{FF2B5EF4-FFF2-40B4-BE49-F238E27FC236}">
                <a16:creationId xmlns:a16="http://schemas.microsoft.com/office/drawing/2014/main" id="{F75C845C-2B65-4998-BABF-A3B68B372DF7}"/>
              </a:ext>
            </a:extLst>
          </p:cNvPr>
          <p:cNvSpPr/>
          <p:nvPr/>
        </p:nvSpPr>
        <p:spPr>
          <a:xfrm>
            <a:off x="1667094" y="1495687"/>
            <a:ext cx="924517" cy="924517"/>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3">
            <a:extLst>
              <a:ext uri="{FF2B5EF4-FFF2-40B4-BE49-F238E27FC236}">
                <a16:creationId xmlns:a16="http://schemas.microsoft.com/office/drawing/2014/main" id="{F7B0BC63-AC50-4FD6-B506-8BD4BBA3977A}"/>
              </a:ext>
            </a:extLst>
          </p:cNvPr>
          <p:cNvSpPr/>
          <p:nvPr/>
        </p:nvSpPr>
        <p:spPr>
          <a:xfrm>
            <a:off x="323852" y="1390518"/>
            <a:ext cx="1130690" cy="114953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29" name="Rectangle 4">
            <a:extLst>
              <a:ext uri="{FF2B5EF4-FFF2-40B4-BE49-F238E27FC236}">
                <a16:creationId xmlns:a16="http://schemas.microsoft.com/office/drawing/2014/main" id="{CE06694B-0547-4D04-848F-7E8A256C6AFE}"/>
              </a:ext>
            </a:extLst>
          </p:cNvPr>
          <p:cNvSpPr/>
          <p:nvPr/>
        </p:nvSpPr>
        <p:spPr>
          <a:xfrm>
            <a:off x="323852" y="2688511"/>
            <a:ext cx="1130690" cy="1149532"/>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0" name="Rectangle 5">
            <a:extLst>
              <a:ext uri="{FF2B5EF4-FFF2-40B4-BE49-F238E27FC236}">
                <a16:creationId xmlns:a16="http://schemas.microsoft.com/office/drawing/2014/main" id="{E45E2CF0-C6C6-4C3F-9E3A-744E84A24EE8}"/>
              </a:ext>
            </a:extLst>
          </p:cNvPr>
          <p:cNvSpPr/>
          <p:nvPr/>
        </p:nvSpPr>
        <p:spPr>
          <a:xfrm>
            <a:off x="323852" y="3981274"/>
            <a:ext cx="1130690" cy="1149532"/>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1" name="Rectangle 6">
            <a:extLst>
              <a:ext uri="{FF2B5EF4-FFF2-40B4-BE49-F238E27FC236}">
                <a16:creationId xmlns:a16="http://schemas.microsoft.com/office/drawing/2014/main" id="{3CE624B6-B185-4947-9349-F0D358D3798F}"/>
              </a:ext>
            </a:extLst>
          </p:cNvPr>
          <p:cNvSpPr/>
          <p:nvPr/>
        </p:nvSpPr>
        <p:spPr>
          <a:xfrm>
            <a:off x="323852" y="5270922"/>
            <a:ext cx="1130690" cy="1149532"/>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3" name="Oval 21">
            <a:extLst>
              <a:ext uri="{FF2B5EF4-FFF2-40B4-BE49-F238E27FC236}">
                <a16:creationId xmlns:a16="http://schemas.microsoft.com/office/drawing/2014/main" id="{C78164F1-4ED9-4CCD-964A-D824473CE794}"/>
              </a:ext>
            </a:extLst>
          </p:cNvPr>
          <p:cNvSpPr/>
          <p:nvPr/>
        </p:nvSpPr>
        <p:spPr>
          <a:xfrm>
            <a:off x="1667094" y="2801018"/>
            <a:ext cx="924517" cy="924517"/>
          </a:xfrm>
          <a:prstGeom prst="ellipse">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4" name="Oval 21">
            <a:extLst>
              <a:ext uri="{FF2B5EF4-FFF2-40B4-BE49-F238E27FC236}">
                <a16:creationId xmlns:a16="http://schemas.microsoft.com/office/drawing/2014/main" id="{A2160B6F-753E-4962-AF1E-ED5266890A42}"/>
              </a:ext>
            </a:extLst>
          </p:cNvPr>
          <p:cNvSpPr/>
          <p:nvPr/>
        </p:nvSpPr>
        <p:spPr>
          <a:xfrm>
            <a:off x="1667094" y="4091985"/>
            <a:ext cx="924517" cy="924517"/>
          </a:xfrm>
          <a:prstGeom prst="ellipse">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5" name="Oval 21">
            <a:extLst>
              <a:ext uri="{FF2B5EF4-FFF2-40B4-BE49-F238E27FC236}">
                <a16:creationId xmlns:a16="http://schemas.microsoft.com/office/drawing/2014/main" id="{CF16EDC1-48BF-4BA6-9F65-628AB1718B45}"/>
              </a:ext>
            </a:extLst>
          </p:cNvPr>
          <p:cNvSpPr/>
          <p:nvPr/>
        </p:nvSpPr>
        <p:spPr>
          <a:xfrm>
            <a:off x="1667094" y="5397316"/>
            <a:ext cx="924517" cy="924517"/>
          </a:xfrm>
          <a:prstGeom prst="ellipse">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36" name="Gruppieren 135">
            <a:extLst>
              <a:ext uri="{FF2B5EF4-FFF2-40B4-BE49-F238E27FC236}">
                <a16:creationId xmlns:a16="http://schemas.microsoft.com/office/drawing/2014/main" id="{42C06437-0EB2-4C0A-854C-76183C612B54}"/>
              </a:ext>
            </a:extLst>
          </p:cNvPr>
          <p:cNvGrpSpPr/>
          <p:nvPr/>
        </p:nvGrpSpPr>
        <p:grpSpPr>
          <a:xfrm>
            <a:off x="3474558" y="1362136"/>
            <a:ext cx="8296771" cy="4460785"/>
            <a:chOff x="5345398" y="4465092"/>
            <a:chExt cx="1815864" cy="3726112"/>
          </a:xfrm>
        </p:grpSpPr>
        <p:sp>
          <p:nvSpPr>
            <p:cNvPr id="137" name="Rectangle 69">
              <a:extLst>
                <a:ext uri="{FF2B5EF4-FFF2-40B4-BE49-F238E27FC236}">
                  <a16:creationId xmlns:a16="http://schemas.microsoft.com/office/drawing/2014/main" id="{28D7DB22-607F-4FB5-9877-F6CCDEECDE77}"/>
                </a:ext>
              </a:extLst>
            </p:cNvPr>
            <p:cNvSpPr/>
            <p:nvPr/>
          </p:nvSpPr>
          <p:spPr>
            <a:xfrm>
              <a:off x="5345398" y="4478036"/>
              <a:ext cx="1815864" cy="3713168"/>
            </a:xfrm>
            <a:prstGeom prst="rect">
              <a:avLst/>
            </a:prstGeom>
            <a:solidFill>
              <a:srgbClr val="CB1B4A">
                <a:alpha val="20000"/>
              </a:srgbClr>
            </a:solidFill>
            <a:ln w="12700" cap="flat" cmpd="sng" algn="ctr">
              <a:noFill/>
              <a:prstDash val="solid"/>
              <a:miter lim="800000"/>
            </a:ln>
            <a:effectLst/>
          </p:spPr>
          <p:txBody>
            <a:bodyPr rtlCol="0" anchor="ctr"/>
            <a:lstStyle/>
            <a:p>
              <a:pPr lvl="1" defTabSz="914309">
                <a:lnSpc>
                  <a:spcPts val="3000"/>
                </a:lnSpc>
                <a:defRPr/>
              </a:pPr>
              <a:r>
                <a:rPr lang="de-DE" sz="1900" b="1" kern="0" dirty="0"/>
                <a:t>Kreativität</a:t>
              </a:r>
            </a:p>
            <a:p>
              <a:pPr marL="742950" lvl="1" indent="-285750" defTabSz="914309">
                <a:lnSpc>
                  <a:spcPts val="3000"/>
                </a:lnSpc>
                <a:buFont typeface="Wingdings" panose="05000000000000000000" pitchFamily="2" charset="2"/>
                <a:buChar char="§"/>
                <a:defRPr/>
              </a:pPr>
              <a:r>
                <a:rPr lang="de-DE" sz="1900" kern="0" dirty="0"/>
                <a:t>traditioneller Begriff wird mit künstlerischen Tätigkeiten (bspw. aus den Bereichen Musik und Kunst) verknüpft</a:t>
              </a:r>
            </a:p>
            <a:p>
              <a:pPr marL="742950" lvl="1" indent="-285750" defTabSz="914309">
                <a:lnSpc>
                  <a:spcPts val="3000"/>
                </a:lnSpc>
                <a:buFont typeface="Wingdings" panose="05000000000000000000" pitchFamily="2" charset="2"/>
                <a:buChar char="§"/>
                <a:defRPr/>
              </a:pPr>
              <a:r>
                <a:rPr lang="de-DE" sz="1900" kern="0" dirty="0"/>
                <a:t>gegenwärtig: Kreativität als… </a:t>
              </a:r>
            </a:p>
            <a:p>
              <a:pPr marL="1200150" lvl="2" indent="-285750" defTabSz="914309">
                <a:lnSpc>
                  <a:spcPts val="3000"/>
                </a:lnSpc>
                <a:buFont typeface="Wingdings" panose="05000000000000000000" pitchFamily="2" charset="2"/>
                <a:buChar char="§"/>
                <a:defRPr/>
              </a:pPr>
              <a:r>
                <a:rPr lang="de-DE" sz="1900" kern="0" dirty="0"/>
                <a:t>Komponente eines breiten Spektrums an Fähigkeiten</a:t>
              </a:r>
            </a:p>
            <a:p>
              <a:pPr marL="1200150" lvl="2" indent="-285750" defTabSz="914309">
                <a:lnSpc>
                  <a:spcPts val="3000"/>
                </a:lnSpc>
                <a:buFont typeface="Wingdings" panose="05000000000000000000" pitchFamily="2" charset="2"/>
                <a:buChar char="§"/>
                <a:defRPr/>
              </a:pPr>
              <a:r>
                <a:rPr lang="de-DE" sz="1900" kern="0" dirty="0"/>
                <a:t>erfüllende menschliche Aktivität</a:t>
              </a:r>
            </a:p>
            <a:p>
              <a:pPr marL="1200150" lvl="2" indent="-285750" defTabSz="914309">
                <a:lnSpc>
                  <a:spcPts val="3000"/>
                </a:lnSpc>
                <a:buFont typeface="Wingdings" panose="05000000000000000000" pitchFamily="2" charset="2"/>
                <a:buChar char="§"/>
                <a:defRPr/>
              </a:pPr>
              <a:r>
                <a:rPr lang="de-DE" sz="1900" kern="0" dirty="0"/>
                <a:t>Fähigkeiten zum divergenten Denken – inkl. der Generierung von Ideen, geistiger Flexibilität, Originalität</a:t>
              </a:r>
            </a:p>
            <a:p>
              <a:pPr marL="742950" lvl="1" indent="-285750" defTabSz="914309">
                <a:lnSpc>
                  <a:spcPts val="3000"/>
                </a:lnSpc>
                <a:buFont typeface="Wingdings" panose="05000000000000000000" pitchFamily="2" charset="2"/>
                <a:buChar char="§"/>
                <a:defRPr/>
              </a:pPr>
              <a:r>
                <a:rPr lang="de-DE" sz="1900" kern="0" dirty="0"/>
                <a:t>notwendig, um (gegenwärtig noch unbekannten) Problemen und Herausforderungen des 21. Jahrhunderts zu begegnen und Lösungen zu finden </a:t>
              </a:r>
            </a:p>
          </p:txBody>
        </p:sp>
        <p:sp>
          <p:nvSpPr>
            <p:cNvPr id="138" name="Rectangle 80">
              <a:extLst>
                <a:ext uri="{FF2B5EF4-FFF2-40B4-BE49-F238E27FC236}">
                  <a16:creationId xmlns:a16="http://schemas.microsoft.com/office/drawing/2014/main" id="{1CBBE365-B6A1-4AFE-9657-1E4790801233}"/>
                </a:ext>
              </a:extLst>
            </p:cNvPr>
            <p:cNvSpPr/>
            <p:nvPr/>
          </p:nvSpPr>
          <p:spPr>
            <a:xfrm rot="5400000">
              <a:off x="6234235" y="3576255"/>
              <a:ext cx="38189" cy="1815864"/>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139" name="Grafik 138" descr="Kopf mit Zahnrädern">
            <a:extLst>
              <a:ext uri="{FF2B5EF4-FFF2-40B4-BE49-F238E27FC236}">
                <a16:creationId xmlns:a16="http://schemas.microsoft.com/office/drawing/2014/main" id="{0CE3DD80-BB2B-4A1D-89E1-9CE71DDE75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84588" y="2919713"/>
            <a:ext cx="733161" cy="733161"/>
          </a:xfrm>
          <a:prstGeom prst="rect">
            <a:avLst/>
          </a:prstGeom>
        </p:spPr>
      </p:pic>
      <p:pic>
        <p:nvPicPr>
          <p:cNvPr id="140" name="Grafik 139" descr="Gruppenbrainstorming">
            <a:extLst>
              <a:ext uri="{FF2B5EF4-FFF2-40B4-BE49-F238E27FC236}">
                <a16:creationId xmlns:a16="http://schemas.microsoft.com/office/drawing/2014/main" id="{AB1F182B-CC87-4997-8E62-254B772770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62771" y="5456340"/>
            <a:ext cx="733161" cy="733161"/>
          </a:xfrm>
          <a:prstGeom prst="rect">
            <a:avLst/>
          </a:prstGeom>
        </p:spPr>
      </p:pic>
      <p:pic>
        <p:nvPicPr>
          <p:cNvPr id="141" name="Grafik 140" descr="Chat RNL">
            <a:extLst>
              <a:ext uri="{FF2B5EF4-FFF2-40B4-BE49-F238E27FC236}">
                <a16:creationId xmlns:a16="http://schemas.microsoft.com/office/drawing/2014/main" id="{A2710678-9C17-4B40-AEE4-26F12190C4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62771" y="4237046"/>
            <a:ext cx="733161" cy="733161"/>
          </a:xfrm>
          <a:prstGeom prst="rect">
            <a:avLst/>
          </a:prstGeom>
        </p:spPr>
      </p:pic>
      <p:pic>
        <p:nvPicPr>
          <p:cNvPr id="142" name="Grafik 141" descr="Glühbirne und Zahnrad">
            <a:extLst>
              <a:ext uri="{FF2B5EF4-FFF2-40B4-BE49-F238E27FC236}">
                <a16:creationId xmlns:a16="http://schemas.microsoft.com/office/drawing/2014/main" id="{FEE8611A-E856-4E95-A218-4953D378C5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62770" y="1611402"/>
            <a:ext cx="733161" cy="733161"/>
          </a:xfrm>
          <a:prstGeom prst="rect">
            <a:avLst/>
          </a:prstGeom>
        </p:spPr>
      </p:pic>
    </p:spTree>
    <p:extLst>
      <p:ext uri="{BB962C8B-B14F-4D97-AF65-F5344CB8AC3E}">
        <p14:creationId xmlns:p14="http://schemas.microsoft.com/office/powerpoint/2010/main" val="197904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lvl="0">
                <a:lnSpc>
                  <a:spcPct val="95000"/>
                </a:lnSpc>
                <a:spcAft>
                  <a:spcPts val="400"/>
                </a:spcAft>
                <a:buClr>
                  <a:srgbClr val="969696"/>
                </a:buCl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a:t>
              </a:r>
              <a:r>
                <a:rPr lang="en-US" altLang="de-DE" sz="2300" b="1" noProof="1">
                  <a:solidFill>
                    <a:prstClr val="black">
                      <a:lumMod val="75000"/>
                      <a:lumOff val="25000"/>
                    </a:prstClr>
                  </a:solidFill>
                </a:rPr>
                <a:t>Skills: 4K </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a:xfrm>
            <a:off x="9731761" y="6356350"/>
            <a:ext cx="2134800" cy="36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274252" y="6493491"/>
            <a:ext cx="2865863" cy="307777"/>
          </a:xfrm>
          <a:prstGeom prst="rect">
            <a:avLst/>
          </a:prstGeom>
          <a:noFill/>
        </p:spPr>
        <p:txBody>
          <a:bodyPr wrap="square" rtlCol="0">
            <a:spAutoFit/>
          </a:bodyPr>
          <a:lstStyle/>
          <a:p>
            <a:pPr lvl="0" algn="r"/>
            <a:r>
              <a:rPr lang="da-DK" sz="1400" dirty="0">
                <a:solidFill>
                  <a:prstClr val="white">
                    <a:lumMod val="50000"/>
                  </a:prstClr>
                </a:solidFill>
              </a:rPr>
              <a:t>vgl. Fadel et al. 2015, S. 134 ff.</a:t>
            </a:r>
            <a:endPar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90" name="Oval 21">
            <a:extLst>
              <a:ext uri="{FF2B5EF4-FFF2-40B4-BE49-F238E27FC236}">
                <a16:creationId xmlns:a16="http://schemas.microsoft.com/office/drawing/2014/main" id="{F75C845C-2B65-4998-BABF-A3B68B372DF7}"/>
              </a:ext>
            </a:extLst>
          </p:cNvPr>
          <p:cNvSpPr/>
          <p:nvPr/>
        </p:nvSpPr>
        <p:spPr>
          <a:xfrm>
            <a:off x="1667094" y="1495687"/>
            <a:ext cx="924517" cy="924517"/>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3">
            <a:extLst>
              <a:ext uri="{FF2B5EF4-FFF2-40B4-BE49-F238E27FC236}">
                <a16:creationId xmlns:a16="http://schemas.microsoft.com/office/drawing/2014/main" id="{F7B0BC63-AC50-4FD6-B506-8BD4BBA3977A}"/>
              </a:ext>
            </a:extLst>
          </p:cNvPr>
          <p:cNvSpPr/>
          <p:nvPr/>
        </p:nvSpPr>
        <p:spPr>
          <a:xfrm>
            <a:off x="323852" y="1390518"/>
            <a:ext cx="1130690" cy="114953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29" name="Rectangle 4">
            <a:extLst>
              <a:ext uri="{FF2B5EF4-FFF2-40B4-BE49-F238E27FC236}">
                <a16:creationId xmlns:a16="http://schemas.microsoft.com/office/drawing/2014/main" id="{CE06694B-0547-4D04-848F-7E8A256C6AFE}"/>
              </a:ext>
            </a:extLst>
          </p:cNvPr>
          <p:cNvSpPr/>
          <p:nvPr/>
        </p:nvSpPr>
        <p:spPr>
          <a:xfrm>
            <a:off x="323852" y="2688511"/>
            <a:ext cx="1130690" cy="1149532"/>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0" name="Rectangle 5">
            <a:extLst>
              <a:ext uri="{FF2B5EF4-FFF2-40B4-BE49-F238E27FC236}">
                <a16:creationId xmlns:a16="http://schemas.microsoft.com/office/drawing/2014/main" id="{E45E2CF0-C6C6-4C3F-9E3A-744E84A24EE8}"/>
              </a:ext>
            </a:extLst>
          </p:cNvPr>
          <p:cNvSpPr/>
          <p:nvPr/>
        </p:nvSpPr>
        <p:spPr>
          <a:xfrm>
            <a:off x="323852" y="3981274"/>
            <a:ext cx="1130690" cy="1149532"/>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1" name="Rectangle 6">
            <a:extLst>
              <a:ext uri="{FF2B5EF4-FFF2-40B4-BE49-F238E27FC236}">
                <a16:creationId xmlns:a16="http://schemas.microsoft.com/office/drawing/2014/main" id="{3CE624B6-B185-4947-9349-F0D358D3798F}"/>
              </a:ext>
            </a:extLst>
          </p:cNvPr>
          <p:cNvSpPr/>
          <p:nvPr/>
        </p:nvSpPr>
        <p:spPr>
          <a:xfrm>
            <a:off x="323852" y="5270922"/>
            <a:ext cx="1130690" cy="1149532"/>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3" name="Oval 21">
            <a:extLst>
              <a:ext uri="{FF2B5EF4-FFF2-40B4-BE49-F238E27FC236}">
                <a16:creationId xmlns:a16="http://schemas.microsoft.com/office/drawing/2014/main" id="{C78164F1-4ED9-4CCD-964A-D824473CE794}"/>
              </a:ext>
            </a:extLst>
          </p:cNvPr>
          <p:cNvSpPr/>
          <p:nvPr/>
        </p:nvSpPr>
        <p:spPr>
          <a:xfrm>
            <a:off x="1667094" y="2801018"/>
            <a:ext cx="924517" cy="924517"/>
          </a:xfrm>
          <a:prstGeom prst="ellipse">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4" name="Oval 21">
            <a:extLst>
              <a:ext uri="{FF2B5EF4-FFF2-40B4-BE49-F238E27FC236}">
                <a16:creationId xmlns:a16="http://schemas.microsoft.com/office/drawing/2014/main" id="{A2160B6F-753E-4962-AF1E-ED5266890A42}"/>
              </a:ext>
            </a:extLst>
          </p:cNvPr>
          <p:cNvSpPr/>
          <p:nvPr/>
        </p:nvSpPr>
        <p:spPr>
          <a:xfrm>
            <a:off x="1667094" y="4091985"/>
            <a:ext cx="924517" cy="924517"/>
          </a:xfrm>
          <a:prstGeom prst="ellipse">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5" name="Oval 21">
            <a:extLst>
              <a:ext uri="{FF2B5EF4-FFF2-40B4-BE49-F238E27FC236}">
                <a16:creationId xmlns:a16="http://schemas.microsoft.com/office/drawing/2014/main" id="{CF16EDC1-48BF-4BA6-9F65-628AB1718B45}"/>
              </a:ext>
            </a:extLst>
          </p:cNvPr>
          <p:cNvSpPr/>
          <p:nvPr/>
        </p:nvSpPr>
        <p:spPr>
          <a:xfrm>
            <a:off x="1667094" y="5397316"/>
            <a:ext cx="924517" cy="924517"/>
          </a:xfrm>
          <a:prstGeom prst="ellipse">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36" name="Gruppieren 135">
            <a:extLst>
              <a:ext uri="{FF2B5EF4-FFF2-40B4-BE49-F238E27FC236}">
                <a16:creationId xmlns:a16="http://schemas.microsoft.com/office/drawing/2014/main" id="{42C06437-0EB2-4C0A-854C-76183C612B54}"/>
              </a:ext>
            </a:extLst>
          </p:cNvPr>
          <p:cNvGrpSpPr/>
          <p:nvPr/>
        </p:nvGrpSpPr>
        <p:grpSpPr>
          <a:xfrm>
            <a:off x="3474558" y="1362136"/>
            <a:ext cx="8184042" cy="5354214"/>
            <a:chOff x="5345398" y="4465092"/>
            <a:chExt cx="1815864" cy="4472397"/>
          </a:xfrm>
        </p:grpSpPr>
        <p:sp>
          <p:nvSpPr>
            <p:cNvPr id="137" name="Rectangle 69">
              <a:extLst>
                <a:ext uri="{FF2B5EF4-FFF2-40B4-BE49-F238E27FC236}">
                  <a16:creationId xmlns:a16="http://schemas.microsoft.com/office/drawing/2014/main" id="{28D7DB22-607F-4FB5-9877-F6CCDEECDE77}"/>
                </a:ext>
              </a:extLst>
            </p:cNvPr>
            <p:cNvSpPr/>
            <p:nvPr/>
          </p:nvSpPr>
          <p:spPr>
            <a:xfrm>
              <a:off x="5345398" y="4478036"/>
              <a:ext cx="1815864" cy="4459453"/>
            </a:xfrm>
            <a:prstGeom prst="rect">
              <a:avLst/>
            </a:prstGeom>
            <a:solidFill>
              <a:srgbClr val="42AFB6">
                <a:alpha val="20000"/>
              </a:srgbClr>
            </a:solidFill>
            <a:ln w="12700" cap="flat" cmpd="sng" algn="ctr">
              <a:noFill/>
              <a:prstDash val="solid"/>
              <a:miter lim="800000"/>
            </a:ln>
            <a:effectLst/>
          </p:spPr>
          <p:txBody>
            <a:bodyPr rtlCol="0" anchor="ctr"/>
            <a:lstStyle/>
            <a:p>
              <a:pPr lvl="1" defTabSz="914309">
                <a:lnSpc>
                  <a:spcPts val="3000"/>
                </a:lnSpc>
                <a:defRPr/>
              </a:pPr>
              <a:r>
                <a:rPr lang="de-DE" sz="1900" b="1" kern="0" dirty="0"/>
                <a:t>Kritisches Denken</a:t>
              </a:r>
            </a:p>
            <a:p>
              <a:pPr marL="800100" lvl="1" indent="-342900" defTabSz="914309">
                <a:lnSpc>
                  <a:spcPts val="3000"/>
                </a:lnSpc>
                <a:buFont typeface="Wingdings" panose="05000000000000000000" pitchFamily="2" charset="2"/>
                <a:buChar char="§"/>
                <a:defRPr/>
              </a:pPr>
              <a:r>
                <a:rPr lang="de-DE" sz="1900" kern="0" dirty="0"/>
                <a:t>bewusste, selbstregulative Urteilsbildung inkl. Interpretation, Analyse, Bewertung und Schlussfolgerung </a:t>
              </a:r>
            </a:p>
            <a:p>
              <a:pPr marL="800100" lvl="1" indent="-342900" defTabSz="914309">
                <a:lnSpc>
                  <a:spcPts val="3000"/>
                </a:lnSpc>
                <a:buFont typeface="Wingdings" panose="05000000000000000000" pitchFamily="2" charset="2"/>
                <a:buChar char="§"/>
                <a:defRPr/>
              </a:pPr>
              <a:r>
                <a:rPr lang="de-DE" sz="1900" kern="0" dirty="0"/>
                <a:t>angrenzende Kompetenzen: </a:t>
              </a:r>
            </a:p>
            <a:p>
              <a:pPr marL="1257300" lvl="2" indent="-342900" defTabSz="914309">
                <a:lnSpc>
                  <a:spcPts val="3000"/>
                </a:lnSpc>
                <a:buFont typeface="Wingdings" panose="05000000000000000000" pitchFamily="2" charset="2"/>
                <a:buChar char="§"/>
                <a:defRPr/>
              </a:pPr>
              <a:r>
                <a:rPr lang="de-DE" sz="1900" kern="0" dirty="0"/>
                <a:t>aktives Zuhören</a:t>
              </a:r>
            </a:p>
            <a:p>
              <a:pPr marL="1257300" lvl="2" indent="-342900" defTabSz="914309">
                <a:lnSpc>
                  <a:spcPts val="3000"/>
                </a:lnSpc>
                <a:buFont typeface="Wingdings" panose="05000000000000000000" pitchFamily="2" charset="2"/>
                <a:buChar char="§"/>
                <a:defRPr/>
              </a:pPr>
              <a:r>
                <a:rPr lang="de-DE" sz="1900" kern="0" dirty="0"/>
                <a:t>Klarheit im Argumentationsprozess (mündlich und schriftlich)</a:t>
              </a:r>
            </a:p>
            <a:p>
              <a:pPr marL="1257300" lvl="2" indent="-342900" defTabSz="914309">
                <a:lnSpc>
                  <a:spcPts val="3000"/>
                </a:lnSpc>
                <a:buFont typeface="Wingdings" panose="05000000000000000000" pitchFamily="2" charset="2"/>
                <a:buChar char="§"/>
                <a:defRPr/>
              </a:pPr>
              <a:r>
                <a:rPr lang="de-DE" sz="1900" kern="0" dirty="0"/>
                <a:t>überzeugendes Präsentieren </a:t>
              </a:r>
            </a:p>
            <a:p>
              <a:pPr marL="800100" lvl="1" indent="-342900" defTabSz="914309">
                <a:lnSpc>
                  <a:spcPts val="3000"/>
                </a:lnSpc>
                <a:buFont typeface="Wingdings" panose="05000000000000000000" pitchFamily="2" charset="2"/>
                <a:buChar char="§"/>
                <a:defRPr/>
              </a:pPr>
              <a:r>
                <a:rPr lang="de-DE" sz="1900" kern="0" dirty="0"/>
                <a:t>schulisch bspw. durch Projektarbeit auszubildende Kompetenzen:</a:t>
              </a:r>
            </a:p>
            <a:p>
              <a:pPr marL="1257300" lvl="2" indent="-342900" defTabSz="914309">
                <a:lnSpc>
                  <a:spcPts val="3000"/>
                </a:lnSpc>
                <a:buFont typeface="Wingdings" panose="05000000000000000000" pitchFamily="2" charset="2"/>
                <a:buChar char="§"/>
                <a:defRPr/>
              </a:pPr>
              <a:r>
                <a:rPr lang="de-DE" sz="1900" kern="0" dirty="0"/>
                <a:t>Interpretation von Informationen</a:t>
              </a:r>
            </a:p>
            <a:p>
              <a:pPr marL="1257300" lvl="2" indent="-342900" defTabSz="914309">
                <a:lnSpc>
                  <a:spcPts val="3000"/>
                </a:lnSpc>
                <a:buFont typeface="Wingdings" panose="05000000000000000000" pitchFamily="2" charset="2"/>
                <a:buChar char="§"/>
                <a:defRPr/>
              </a:pPr>
              <a:r>
                <a:rPr lang="de-DE" sz="1900" kern="0" dirty="0"/>
                <a:t>Planung und Analyse von Teilschritten</a:t>
              </a:r>
            </a:p>
            <a:p>
              <a:pPr marL="1257300" lvl="2" indent="-342900" defTabSz="914309">
                <a:lnSpc>
                  <a:spcPts val="3000"/>
                </a:lnSpc>
                <a:buFont typeface="Wingdings" panose="05000000000000000000" pitchFamily="2" charset="2"/>
                <a:buChar char="§"/>
                <a:defRPr/>
              </a:pPr>
              <a:r>
                <a:rPr lang="de-DE" sz="1900" kern="0" dirty="0"/>
                <a:t>Prüfung von Hypothesen </a:t>
              </a:r>
            </a:p>
            <a:p>
              <a:pPr marL="1257300" lvl="2" indent="-342900" defTabSz="914309">
                <a:lnSpc>
                  <a:spcPts val="3000"/>
                </a:lnSpc>
                <a:buFont typeface="Wingdings" panose="05000000000000000000" pitchFamily="2" charset="2"/>
                <a:buChar char="§"/>
                <a:defRPr/>
              </a:pPr>
              <a:r>
                <a:rPr lang="de-DE" sz="1900" kern="0" dirty="0"/>
                <a:t>Übernahme von Perspektiven</a:t>
              </a:r>
            </a:p>
            <a:p>
              <a:pPr marL="1257300" lvl="2" indent="-342900" defTabSz="914309">
                <a:lnSpc>
                  <a:spcPts val="3000"/>
                </a:lnSpc>
                <a:buFont typeface="Wingdings" panose="05000000000000000000" pitchFamily="2" charset="2"/>
                <a:buChar char="§"/>
                <a:defRPr/>
              </a:pPr>
              <a:r>
                <a:rPr lang="de-DE" sz="1900" kern="0" dirty="0"/>
                <a:t>Erkennen von Mustern und Strukturen</a:t>
              </a:r>
            </a:p>
            <a:p>
              <a:pPr marL="1257300" lvl="2" indent="-342900" defTabSz="914309">
                <a:lnSpc>
                  <a:spcPts val="3000"/>
                </a:lnSpc>
                <a:buFont typeface="Wingdings" panose="05000000000000000000" pitchFamily="2" charset="2"/>
                <a:buChar char="§"/>
                <a:defRPr/>
              </a:pPr>
              <a:r>
                <a:rPr lang="de-DE" sz="1900" kern="0" dirty="0"/>
                <a:t>systematisches Assoziieren, Abstraktion</a:t>
              </a:r>
            </a:p>
          </p:txBody>
        </p:sp>
        <p:sp>
          <p:nvSpPr>
            <p:cNvPr id="138" name="Rectangle 80">
              <a:extLst>
                <a:ext uri="{FF2B5EF4-FFF2-40B4-BE49-F238E27FC236}">
                  <a16:creationId xmlns:a16="http://schemas.microsoft.com/office/drawing/2014/main" id="{1CBBE365-B6A1-4AFE-9657-1E4790801233}"/>
                </a:ext>
              </a:extLst>
            </p:cNvPr>
            <p:cNvSpPr/>
            <p:nvPr/>
          </p:nvSpPr>
          <p:spPr>
            <a:xfrm rot="5400000">
              <a:off x="6234235" y="3576255"/>
              <a:ext cx="38189" cy="1815864"/>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pic>
        <p:nvPicPr>
          <p:cNvPr id="27" name="Grafik 26" descr="Kopf mit Zahnrädern">
            <a:extLst>
              <a:ext uri="{FF2B5EF4-FFF2-40B4-BE49-F238E27FC236}">
                <a16:creationId xmlns:a16="http://schemas.microsoft.com/office/drawing/2014/main" id="{4424CA6A-0C74-47C9-A9E6-D5E0CB14685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84588" y="2919713"/>
            <a:ext cx="733161" cy="733161"/>
          </a:xfrm>
          <a:prstGeom prst="rect">
            <a:avLst/>
          </a:prstGeom>
        </p:spPr>
      </p:pic>
      <p:pic>
        <p:nvPicPr>
          <p:cNvPr id="28" name="Grafik 27" descr="Gruppenbrainstorming">
            <a:extLst>
              <a:ext uri="{FF2B5EF4-FFF2-40B4-BE49-F238E27FC236}">
                <a16:creationId xmlns:a16="http://schemas.microsoft.com/office/drawing/2014/main" id="{48BA45FE-5F42-4796-98E5-432894CEF0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62771" y="5456340"/>
            <a:ext cx="733161" cy="733161"/>
          </a:xfrm>
          <a:prstGeom prst="rect">
            <a:avLst/>
          </a:prstGeom>
        </p:spPr>
      </p:pic>
      <p:pic>
        <p:nvPicPr>
          <p:cNvPr id="29" name="Grafik 28" descr="Chat RNL">
            <a:extLst>
              <a:ext uri="{FF2B5EF4-FFF2-40B4-BE49-F238E27FC236}">
                <a16:creationId xmlns:a16="http://schemas.microsoft.com/office/drawing/2014/main" id="{9A600A71-6BD7-4EEB-936D-E51C4BC7E5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62771" y="4237046"/>
            <a:ext cx="733161" cy="733161"/>
          </a:xfrm>
          <a:prstGeom prst="rect">
            <a:avLst/>
          </a:prstGeom>
        </p:spPr>
      </p:pic>
      <p:pic>
        <p:nvPicPr>
          <p:cNvPr id="30" name="Grafik 29" descr="Glühbirne und Zahnrad">
            <a:extLst>
              <a:ext uri="{FF2B5EF4-FFF2-40B4-BE49-F238E27FC236}">
                <a16:creationId xmlns:a16="http://schemas.microsoft.com/office/drawing/2014/main" id="{A56A16DA-2562-4C2A-9DB6-FF90DD100F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62770" y="1611402"/>
            <a:ext cx="733161" cy="733161"/>
          </a:xfrm>
          <a:prstGeom prst="rect">
            <a:avLst/>
          </a:prstGeom>
        </p:spPr>
      </p:pic>
    </p:spTree>
    <p:extLst>
      <p:ext uri="{BB962C8B-B14F-4D97-AF65-F5344CB8AC3E}">
        <p14:creationId xmlns:p14="http://schemas.microsoft.com/office/powerpoint/2010/main" val="824359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lvl="0">
                <a:lnSpc>
                  <a:spcPct val="95000"/>
                </a:lnSpc>
                <a:spcAft>
                  <a:spcPts val="400"/>
                </a:spcAft>
                <a:buClr>
                  <a:srgbClr val="969696"/>
                </a:buCl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a:t>
              </a:r>
              <a:r>
                <a:rPr lang="en-US" altLang="de-DE" sz="2300" b="1" noProof="1">
                  <a:solidFill>
                    <a:prstClr val="black">
                      <a:lumMod val="75000"/>
                      <a:lumOff val="25000"/>
                    </a:prstClr>
                  </a:solidFill>
                </a:rPr>
                <a:t>Skills: 4K </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274252" y="6498346"/>
            <a:ext cx="2865863" cy="307777"/>
          </a:xfrm>
          <a:prstGeom prst="rect">
            <a:avLst/>
          </a:prstGeom>
          <a:noFill/>
        </p:spPr>
        <p:txBody>
          <a:bodyPr wrap="square" rtlCol="0">
            <a:spAutoFit/>
          </a:bodyPr>
          <a:lstStyle/>
          <a:p>
            <a:pPr lvl="0" algn="r"/>
            <a:r>
              <a:rPr lang="da-DK" sz="1400" dirty="0">
                <a:solidFill>
                  <a:prstClr val="white">
                    <a:lumMod val="50000"/>
                  </a:prstClr>
                </a:solidFill>
              </a:rPr>
              <a:t>vgl. Fadel et al. 2015, S. 137 ff.</a:t>
            </a:r>
            <a:endPar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90" name="Oval 21">
            <a:extLst>
              <a:ext uri="{FF2B5EF4-FFF2-40B4-BE49-F238E27FC236}">
                <a16:creationId xmlns:a16="http://schemas.microsoft.com/office/drawing/2014/main" id="{F75C845C-2B65-4998-BABF-A3B68B372DF7}"/>
              </a:ext>
            </a:extLst>
          </p:cNvPr>
          <p:cNvSpPr/>
          <p:nvPr/>
        </p:nvSpPr>
        <p:spPr>
          <a:xfrm>
            <a:off x="1667094" y="1495687"/>
            <a:ext cx="924517" cy="924517"/>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3">
            <a:extLst>
              <a:ext uri="{FF2B5EF4-FFF2-40B4-BE49-F238E27FC236}">
                <a16:creationId xmlns:a16="http://schemas.microsoft.com/office/drawing/2014/main" id="{F7B0BC63-AC50-4FD6-B506-8BD4BBA3977A}"/>
              </a:ext>
            </a:extLst>
          </p:cNvPr>
          <p:cNvSpPr/>
          <p:nvPr/>
        </p:nvSpPr>
        <p:spPr>
          <a:xfrm>
            <a:off x="323852" y="1390518"/>
            <a:ext cx="1130690" cy="114953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29" name="Rectangle 4">
            <a:extLst>
              <a:ext uri="{FF2B5EF4-FFF2-40B4-BE49-F238E27FC236}">
                <a16:creationId xmlns:a16="http://schemas.microsoft.com/office/drawing/2014/main" id="{CE06694B-0547-4D04-848F-7E8A256C6AFE}"/>
              </a:ext>
            </a:extLst>
          </p:cNvPr>
          <p:cNvSpPr/>
          <p:nvPr/>
        </p:nvSpPr>
        <p:spPr>
          <a:xfrm>
            <a:off x="323852" y="2688511"/>
            <a:ext cx="1130690" cy="1149532"/>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0" name="Rectangle 5">
            <a:extLst>
              <a:ext uri="{FF2B5EF4-FFF2-40B4-BE49-F238E27FC236}">
                <a16:creationId xmlns:a16="http://schemas.microsoft.com/office/drawing/2014/main" id="{E45E2CF0-C6C6-4C3F-9E3A-744E84A24EE8}"/>
              </a:ext>
            </a:extLst>
          </p:cNvPr>
          <p:cNvSpPr/>
          <p:nvPr/>
        </p:nvSpPr>
        <p:spPr>
          <a:xfrm>
            <a:off x="323852" y="3981274"/>
            <a:ext cx="1130690" cy="1149532"/>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1" name="Rectangle 6">
            <a:extLst>
              <a:ext uri="{FF2B5EF4-FFF2-40B4-BE49-F238E27FC236}">
                <a16:creationId xmlns:a16="http://schemas.microsoft.com/office/drawing/2014/main" id="{3CE624B6-B185-4947-9349-F0D358D3798F}"/>
              </a:ext>
            </a:extLst>
          </p:cNvPr>
          <p:cNvSpPr/>
          <p:nvPr/>
        </p:nvSpPr>
        <p:spPr>
          <a:xfrm>
            <a:off x="323852" y="5270922"/>
            <a:ext cx="1130690" cy="1149532"/>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3" name="Oval 21">
            <a:extLst>
              <a:ext uri="{FF2B5EF4-FFF2-40B4-BE49-F238E27FC236}">
                <a16:creationId xmlns:a16="http://schemas.microsoft.com/office/drawing/2014/main" id="{C78164F1-4ED9-4CCD-964A-D824473CE794}"/>
              </a:ext>
            </a:extLst>
          </p:cNvPr>
          <p:cNvSpPr/>
          <p:nvPr/>
        </p:nvSpPr>
        <p:spPr>
          <a:xfrm>
            <a:off x="1667094" y="2801018"/>
            <a:ext cx="924517" cy="924517"/>
          </a:xfrm>
          <a:prstGeom prst="ellipse">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4" name="Oval 21">
            <a:extLst>
              <a:ext uri="{FF2B5EF4-FFF2-40B4-BE49-F238E27FC236}">
                <a16:creationId xmlns:a16="http://schemas.microsoft.com/office/drawing/2014/main" id="{A2160B6F-753E-4962-AF1E-ED5266890A42}"/>
              </a:ext>
            </a:extLst>
          </p:cNvPr>
          <p:cNvSpPr/>
          <p:nvPr/>
        </p:nvSpPr>
        <p:spPr>
          <a:xfrm>
            <a:off x="1667094" y="4091985"/>
            <a:ext cx="924517" cy="924517"/>
          </a:xfrm>
          <a:prstGeom prst="ellipse">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5" name="Oval 21">
            <a:extLst>
              <a:ext uri="{FF2B5EF4-FFF2-40B4-BE49-F238E27FC236}">
                <a16:creationId xmlns:a16="http://schemas.microsoft.com/office/drawing/2014/main" id="{CF16EDC1-48BF-4BA6-9F65-628AB1718B45}"/>
              </a:ext>
            </a:extLst>
          </p:cNvPr>
          <p:cNvSpPr/>
          <p:nvPr/>
        </p:nvSpPr>
        <p:spPr>
          <a:xfrm>
            <a:off x="1667094" y="5397316"/>
            <a:ext cx="924517" cy="924517"/>
          </a:xfrm>
          <a:prstGeom prst="ellipse">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36" name="Gruppieren 135">
            <a:extLst>
              <a:ext uri="{FF2B5EF4-FFF2-40B4-BE49-F238E27FC236}">
                <a16:creationId xmlns:a16="http://schemas.microsoft.com/office/drawing/2014/main" id="{42C06437-0EB2-4C0A-854C-76183C612B54}"/>
              </a:ext>
            </a:extLst>
          </p:cNvPr>
          <p:cNvGrpSpPr/>
          <p:nvPr/>
        </p:nvGrpSpPr>
        <p:grpSpPr>
          <a:xfrm>
            <a:off x="3453354" y="1350931"/>
            <a:ext cx="8413207" cy="5088123"/>
            <a:chOff x="5345398" y="4465092"/>
            <a:chExt cx="1815864" cy="3540934"/>
          </a:xfrm>
        </p:grpSpPr>
        <p:sp>
          <p:nvSpPr>
            <p:cNvPr id="137" name="Rectangle 69">
              <a:extLst>
                <a:ext uri="{FF2B5EF4-FFF2-40B4-BE49-F238E27FC236}">
                  <a16:creationId xmlns:a16="http://schemas.microsoft.com/office/drawing/2014/main" id="{28D7DB22-607F-4FB5-9877-F6CCDEECDE77}"/>
                </a:ext>
              </a:extLst>
            </p:cNvPr>
            <p:cNvSpPr/>
            <p:nvPr/>
          </p:nvSpPr>
          <p:spPr>
            <a:xfrm>
              <a:off x="5345398" y="4478036"/>
              <a:ext cx="1815864" cy="3527990"/>
            </a:xfrm>
            <a:prstGeom prst="rect">
              <a:avLst/>
            </a:prstGeom>
            <a:solidFill>
              <a:srgbClr val="074D67">
                <a:alpha val="20000"/>
              </a:srgbClr>
            </a:solidFill>
            <a:ln w="12700" cap="flat" cmpd="sng" algn="ctr">
              <a:noFill/>
              <a:prstDash val="solid"/>
              <a:miter lim="800000"/>
            </a:ln>
            <a:effectLst/>
          </p:spPr>
          <p:txBody>
            <a:bodyPr rtlCol="0" anchor="ctr"/>
            <a:lstStyle/>
            <a:p>
              <a:pPr lvl="1" defTabSz="914309">
                <a:lnSpc>
                  <a:spcPts val="3000"/>
                </a:lnSpc>
                <a:defRPr/>
              </a:pPr>
              <a:r>
                <a:rPr lang="de-DE" sz="1900" b="1" kern="0" dirty="0"/>
                <a:t>Kommunikation</a:t>
              </a:r>
            </a:p>
            <a:p>
              <a:pPr marL="742950" lvl="1" indent="-285750" defTabSz="914309">
                <a:lnSpc>
                  <a:spcPts val="3000"/>
                </a:lnSpc>
                <a:buFont typeface="Wingdings" panose="05000000000000000000" pitchFamily="2" charset="2"/>
                <a:buChar char="§"/>
                <a:defRPr/>
              </a:pPr>
              <a:r>
                <a:rPr lang="de-DE" sz="1900" kern="0" dirty="0"/>
                <a:t>Austausch oder Übertragung von Informationen</a:t>
              </a:r>
            </a:p>
            <a:p>
              <a:pPr marL="742950" lvl="1" indent="-285750" defTabSz="914309">
                <a:lnSpc>
                  <a:spcPts val="3000"/>
                </a:lnSpc>
                <a:buFont typeface="Wingdings" panose="05000000000000000000" pitchFamily="2" charset="2"/>
                <a:buChar char="§"/>
                <a:defRPr/>
              </a:pPr>
              <a:r>
                <a:rPr lang="de-DE" sz="1900" kern="0" dirty="0"/>
                <a:t>Kommunikationsarten: verbal, nonverbal und paraverbal</a:t>
              </a:r>
            </a:p>
            <a:p>
              <a:pPr marL="742950" lvl="1" indent="-285750" defTabSz="914309">
                <a:lnSpc>
                  <a:spcPts val="3000"/>
                </a:lnSpc>
                <a:buFont typeface="Wingdings" panose="05000000000000000000" pitchFamily="2" charset="2"/>
                <a:buChar char="§"/>
                <a:defRPr/>
              </a:pPr>
              <a:r>
                <a:rPr lang="de-DE" sz="1900" kern="0" dirty="0"/>
                <a:t>Kommunikationswege: Sprechen, Schreiben</a:t>
              </a:r>
            </a:p>
            <a:p>
              <a:pPr marL="742950" lvl="1" indent="-285750" defTabSz="914309">
                <a:lnSpc>
                  <a:spcPts val="3000"/>
                </a:lnSpc>
                <a:buFont typeface="Wingdings" panose="05000000000000000000" pitchFamily="2" charset="2"/>
                <a:buChar char="§"/>
                <a:defRPr/>
              </a:pPr>
              <a:r>
                <a:rPr lang="de-DE" sz="1900" kern="0" dirty="0"/>
                <a:t>schulische Verankerung: </a:t>
              </a:r>
            </a:p>
            <a:p>
              <a:pPr marL="1200150" lvl="2" indent="-285750" defTabSz="914309">
                <a:lnSpc>
                  <a:spcPts val="3000"/>
                </a:lnSpc>
                <a:buFont typeface="Wingdings" panose="05000000000000000000" pitchFamily="2" charset="2"/>
                <a:buChar char="§"/>
                <a:defRPr/>
              </a:pPr>
              <a:r>
                <a:rPr lang="de-DE" sz="1900" kern="0" dirty="0"/>
                <a:t>Kollaborative Aufgaben ermöglichen echte Kommunikationserfahrungen (im Gegensatz zu geschlossenen Aufgabenformaten wie dem Verfassen von Aufsätzen).</a:t>
              </a:r>
            </a:p>
            <a:p>
              <a:pPr marL="1200150" lvl="2" indent="-285750" defTabSz="914309">
                <a:lnSpc>
                  <a:spcPts val="3000"/>
                </a:lnSpc>
                <a:buFont typeface="Wingdings" panose="05000000000000000000" pitchFamily="2" charset="2"/>
                <a:buChar char="§"/>
                <a:defRPr/>
              </a:pPr>
              <a:r>
                <a:rPr lang="de-DE" sz="1900" kern="0" dirty="0"/>
                <a:t>methodisch: Helfersysteme (Perspektivübernahme, direkte Feedbacks)</a:t>
              </a:r>
            </a:p>
            <a:p>
              <a:pPr marL="742950" lvl="1" indent="-285750" defTabSz="914309">
                <a:lnSpc>
                  <a:spcPts val="3000"/>
                </a:lnSpc>
                <a:buFont typeface="Wingdings" panose="05000000000000000000" pitchFamily="2" charset="2"/>
                <a:buChar char="§"/>
                <a:defRPr/>
              </a:pPr>
              <a:r>
                <a:rPr lang="de-DE" sz="1900" kern="0" dirty="0"/>
                <a:t>hohe Bedeutung in der globalen Welt (Kommunikation und Kollaboration in heterogenen Teams, orts- und zeitunabhängig, in verschiedenen Sprachen, aus verschiedenen Disziplinen mit unterschiedlichen Kompetenzen…, um vielfältige, facettenreiche Probleme zu lösen)</a:t>
              </a:r>
            </a:p>
          </p:txBody>
        </p:sp>
        <p:sp>
          <p:nvSpPr>
            <p:cNvPr id="138" name="Rectangle 80">
              <a:extLst>
                <a:ext uri="{FF2B5EF4-FFF2-40B4-BE49-F238E27FC236}">
                  <a16:creationId xmlns:a16="http://schemas.microsoft.com/office/drawing/2014/main" id="{1CBBE365-B6A1-4AFE-9657-1E4790801233}"/>
                </a:ext>
              </a:extLst>
            </p:cNvPr>
            <p:cNvSpPr/>
            <p:nvPr/>
          </p:nvSpPr>
          <p:spPr>
            <a:xfrm rot="5400000">
              <a:off x="6234235" y="3576255"/>
              <a:ext cx="38189" cy="1815864"/>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27" name="Grafik 26" descr="Kopf mit Zahnrädern">
            <a:extLst>
              <a:ext uri="{FF2B5EF4-FFF2-40B4-BE49-F238E27FC236}">
                <a16:creationId xmlns:a16="http://schemas.microsoft.com/office/drawing/2014/main" id="{F83F4C99-8743-4959-B2B6-66DF301161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84588" y="2919713"/>
            <a:ext cx="733161" cy="733161"/>
          </a:xfrm>
          <a:prstGeom prst="rect">
            <a:avLst/>
          </a:prstGeom>
        </p:spPr>
      </p:pic>
      <p:pic>
        <p:nvPicPr>
          <p:cNvPr id="28" name="Grafik 27" descr="Gruppenbrainstorming">
            <a:extLst>
              <a:ext uri="{FF2B5EF4-FFF2-40B4-BE49-F238E27FC236}">
                <a16:creationId xmlns:a16="http://schemas.microsoft.com/office/drawing/2014/main" id="{18B93988-DEA8-4860-9815-EDFC44E961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62771" y="5456340"/>
            <a:ext cx="733161" cy="733161"/>
          </a:xfrm>
          <a:prstGeom prst="rect">
            <a:avLst/>
          </a:prstGeom>
        </p:spPr>
      </p:pic>
      <p:pic>
        <p:nvPicPr>
          <p:cNvPr id="29" name="Grafik 28" descr="Chat RNL">
            <a:extLst>
              <a:ext uri="{FF2B5EF4-FFF2-40B4-BE49-F238E27FC236}">
                <a16:creationId xmlns:a16="http://schemas.microsoft.com/office/drawing/2014/main" id="{6142F413-33D8-4E29-80BF-669D93358C8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62771" y="4237046"/>
            <a:ext cx="733161" cy="733161"/>
          </a:xfrm>
          <a:prstGeom prst="rect">
            <a:avLst/>
          </a:prstGeom>
        </p:spPr>
      </p:pic>
      <p:pic>
        <p:nvPicPr>
          <p:cNvPr id="30" name="Grafik 29" descr="Glühbirne und Zahnrad">
            <a:extLst>
              <a:ext uri="{FF2B5EF4-FFF2-40B4-BE49-F238E27FC236}">
                <a16:creationId xmlns:a16="http://schemas.microsoft.com/office/drawing/2014/main" id="{A4F6CFEF-ABA0-4375-83C4-702FF66C4D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62770" y="1611402"/>
            <a:ext cx="733161" cy="733161"/>
          </a:xfrm>
          <a:prstGeom prst="rect">
            <a:avLst/>
          </a:prstGeom>
        </p:spPr>
      </p:pic>
    </p:spTree>
    <p:extLst>
      <p:ext uri="{BB962C8B-B14F-4D97-AF65-F5344CB8AC3E}">
        <p14:creationId xmlns:p14="http://schemas.microsoft.com/office/powerpoint/2010/main" val="196782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lvl="0">
                <a:lnSpc>
                  <a:spcPct val="95000"/>
                </a:lnSpc>
                <a:spcAft>
                  <a:spcPts val="400"/>
                </a:spcAft>
                <a:buClr>
                  <a:srgbClr val="969696"/>
                </a:buCl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a:t>
              </a:r>
              <a:r>
                <a:rPr lang="en-US" altLang="de-DE" sz="2300" b="1" noProof="1">
                  <a:solidFill>
                    <a:prstClr val="black">
                      <a:lumMod val="75000"/>
                      <a:lumOff val="25000"/>
                    </a:prstClr>
                  </a:solidFill>
                </a:rPr>
                <a:t>Skills: 4K </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259365" y="6493491"/>
            <a:ext cx="2865863" cy="307777"/>
          </a:xfrm>
          <a:prstGeom prst="rect">
            <a:avLst/>
          </a:prstGeom>
          <a:noFill/>
        </p:spPr>
        <p:txBody>
          <a:bodyPr wrap="square" rtlCol="0">
            <a:spAutoFit/>
          </a:bodyPr>
          <a:lstStyle/>
          <a:p>
            <a:pPr lvl="0" algn="r"/>
            <a:r>
              <a:rPr lang="da-DK" sz="1400" dirty="0">
                <a:solidFill>
                  <a:prstClr val="white">
                    <a:lumMod val="50000"/>
                  </a:prstClr>
                </a:solidFill>
              </a:rPr>
              <a:t>vgl. Fadel et al. 2015, S. 139 ff.</a:t>
            </a:r>
            <a:endPar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90" name="Oval 21">
            <a:extLst>
              <a:ext uri="{FF2B5EF4-FFF2-40B4-BE49-F238E27FC236}">
                <a16:creationId xmlns:a16="http://schemas.microsoft.com/office/drawing/2014/main" id="{F75C845C-2B65-4998-BABF-A3B68B372DF7}"/>
              </a:ext>
            </a:extLst>
          </p:cNvPr>
          <p:cNvSpPr/>
          <p:nvPr/>
        </p:nvSpPr>
        <p:spPr>
          <a:xfrm>
            <a:off x="1667094" y="1495687"/>
            <a:ext cx="924517" cy="924517"/>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8" name="Rectangle 3">
            <a:extLst>
              <a:ext uri="{FF2B5EF4-FFF2-40B4-BE49-F238E27FC236}">
                <a16:creationId xmlns:a16="http://schemas.microsoft.com/office/drawing/2014/main" id="{F7B0BC63-AC50-4FD6-B506-8BD4BBA3977A}"/>
              </a:ext>
            </a:extLst>
          </p:cNvPr>
          <p:cNvSpPr/>
          <p:nvPr/>
        </p:nvSpPr>
        <p:spPr>
          <a:xfrm>
            <a:off x="323852" y="1390518"/>
            <a:ext cx="1130690" cy="114953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29" name="Rectangle 4">
            <a:extLst>
              <a:ext uri="{FF2B5EF4-FFF2-40B4-BE49-F238E27FC236}">
                <a16:creationId xmlns:a16="http://schemas.microsoft.com/office/drawing/2014/main" id="{CE06694B-0547-4D04-848F-7E8A256C6AFE}"/>
              </a:ext>
            </a:extLst>
          </p:cNvPr>
          <p:cNvSpPr/>
          <p:nvPr/>
        </p:nvSpPr>
        <p:spPr>
          <a:xfrm>
            <a:off x="323852" y="2688511"/>
            <a:ext cx="1130690" cy="1149532"/>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0" name="Rectangle 5">
            <a:extLst>
              <a:ext uri="{FF2B5EF4-FFF2-40B4-BE49-F238E27FC236}">
                <a16:creationId xmlns:a16="http://schemas.microsoft.com/office/drawing/2014/main" id="{E45E2CF0-C6C6-4C3F-9E3A-744E84A24EE8}"/>
              </a:ext>
            </a:extLst>
          </p:cNvPr>
          <p:cNvSpPr/>
          <p:nvPr/>
        </p:nvSpPr>
        <p:spPr>
          <a:xfrm>
            <a:off x="323852" y="3981274"/>
            <a:ext cx="1130690" cy="1149532"/>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1" name="Rectangle 6">
            <a:extLst>
              <a:ext uri="{FF2B5EF4-FFF2-40B4-BE49-F238E27FC236}">
                <a16:creationId xmlns:a16="http://schemas.microsoft.com/office/drawing/2014/main" id="{3CE624B6-B185-4947-9349-F0D358D3798F}"/>
              </a:ext>
            </a:extLst>
          </p:cNvPr>
          <p:cNvSpPr/>
          <p:nvPr/>
        </p:nvSpPr>
        <p:spPr>
          <a:xfrm>
            <a:off x="323852" y="5270922"/>
            <a:ext cx="1130690" cy="1149532"/>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133" name="Oval 21">
            <a:extLst>
              <a:ext uri="{FF2B5EF4-FFF2-40B4-BE49-F238E27FC236}">
                <a16:creationId xmlns:a16="http://schemas.microsoft.com/office/drawing/2014/main" id="{C78164F1-4ED9-4CCD-964A-D824473CE794}"/>
              </a:ext>
            </a:extLst>
          </p:cNvPr>
          <p:cNvSpPr/>
          <p:nvPr/>
        </p:nvSpPr>
        <p:spPr>
          <a:xfrm>
            <a:off x="1667094" y="2801018"/>
            <a:ext cx="924517" cy="924517"/>
          </a:xfrm>
          <a:prstGeom prst="ellipse">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4" name="Oval 21">
            <a:extLst>
              <a:ext uri="{FF2B5EF4-FFF2-40B4-BE49-F238E27FC236}">
                <a16:creationId xmlns:a16="http://schemas.microsoft.com/office/drawing/2014/main" id="{A2160B6F-753E-4962-AF1E-ED5266890A42}"/>
              </a:ext>
            </a:extLst>
          </p:cNvPr>
          <p:cNvSpPr/>
          <p:nvPr/>
        </p:nvSpPr>
        <p:spPr>
          <a:xfrm>
            <a:off x="1667094" y="4091985"/>
            <a:ext cx="924517" cy="924517"/>
          </a:xfrm>
          <a:prstGeom prst="ellipse">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5" name="Oval 21">
            <a:extLst>
              <a:ext uri="{FF2B5EF4-FFF2-40B4-BE49-F238E27FC236}">
                <a16:creationId xmlns:a16="http://schemas.microsoft.com/office/drawing/2014/main" id="{CF16EDC1-48BF-4BA6-9F65-628AB1718B45}"/>
              </a:ext>
            </a:extLst>
          </p:cNvPr>
          <p:cNvSpPr/>
          <p:nvPr/>
        </p:nvSpPr>
        <p:spPr>
          <a:xfrm>
            <a:off x="1667094" y="5397316"/>
            <a:ext cx="924517" cy="924517"/>
          </a:xfrm>
          <a:prstGeom prst="ellipse">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 name="Grafik 4" descr="Kopf mit Zahnrädern">
            <a:extLst>
              <a:ext uri="{FF2B5EF4-FFF2-40B4-BE49-F238E27FC236}">
                <a16:creationId xmlns:a16="http://schemas.microsoft.com/office/drawing/2014/main" id="{33EE34E7-B740-43CD-8280-E8D11A79FB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84588" y="2919713"/>
            <a:ext cx="733161" cy="733161"/>
          </a:xfrm>
          <a:prstGeom prst="rect">
            <a:avLst/>
          </a:prstGeom>
        </p:spPr>
      </p:pic>
      <p:pic>
        <p:nvPicPr>
          <p:cNvPr id="7" name="Grafik 6" descr="Gruppenbrainstorming">
            <a:extLst>
              <a:ext uri="{FF2B5EF4-FFF2-40B4-BE49-F238E27FC236}">
                <a16:creationId xmlns:a16="http://schemas.microsoft.com/office/drawing/2014/main" id="{F28A6D13-09E7-42D8-AFBB-46E2EC760A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62771" y="5456340"/>
            <a:ext cx="733161" cy="733161"/>
          </a:xfrm>
          <a:prstGeom prst="rect">
            <a:avLst/>
          </a:prstGeom>
        </p:spPr>
      </p:pic>
      <p:pic>
        <p:nvPicPr>
          <p:cNvPr id="10" name="Grafik 9" descr="Chat RNL">
            <a:extLst>
              <a:ext uri="{FF2B5EF4-FFF2-40B4-BE49-F238E27FC236}">
                <a16:creationId xmlns:a16="http://schemas.microsoft.com/office/drawing/2014/main" id="{CD1140CB-4902-438E-B142-8DB46F5FCA4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62771" y="4237046"/>
            <a:ext cx="733161" cy="733161"/>
          </a:xfrm>
          <a:prstGeom prst="rect">
            <a:avLst/>
          </a:prstGeom>
        </p:spPr>
      </p:pic>
      <p:pic>
        <p:nvPicPr>
          <p:cNvPr id="132" name="Grafik 131" descr="Glühbirne und Zahnrad">
            <a:extLst>
              <a:ext uri="{FF2B5EF4-FFF2-40B4-BE49-F238E27FC236}">
                <a16:creationId xmlns:a16="http://schemas.microsoft.com/office/drawing/2014/main" id="{C00BF756-8D21-4132-ACF0-05CB4B49593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62770" y="1611402"/>
            <a:ext cx="733161" cy="733161"/>
          </a:xfrm>
          <a:prstGeom prst="rect">
            <a:avLst/>
          </a:prstGeom>
        </p:spPr>
      </p:pic>
      <p:grpSp>
        <p:nvGrpSpPr>
          <p:cNvPr id="136" name="Gruppieren 135">
            <a:extLst>
              <a:ext uri="{FF2B5EF4-FFF2-40B4-BE49-F238E27FC236}">
                <a16:creationId xmlns:a16="http://schemas.microsoft.com/office/drawing/2014/main" id="{42C06437-0EB2-4C0A-854C-76183C612B54}"/>
              </a:ext>
            </a:extLst>
          </p:cNvPr>
          <p:cNvGrpSpPr/>
          <p:nvPr/>
        </p:nvGrpSpPr>
        <p:grpSpPr>
          <a:xfrm>
            <a:off x="3474558" y="1362136"/>
            <a:ext cx="8296771" cy="4460785"/>
            <a:chOff x="5345398" y="4465092"/>
            <a:chExt cx="1815864" cy="3726112"/>
          </a:xfrm>
          <a:solidFill>
            <a:srgbClr val="C2C923">
              <a:alpha val="20000"/>
            </a:srgbClr>
          </a:solidFill>
        </p:grpSpPr>
        <p:sp>
          <p:nvSpPr>
            <p:cNvPr id="137" name="Rectangle 69">
              <a:extLst>
                <a:ext uri="{FF2B5EF4-FFF2-40B4-BE49-F238E27FC236}">
                  <a16:creationId xmlns:a16="http://schemas.microsoft.com/office/drawing/2014/main" id="{28D7DB22-607F-4FB5-9877-F6CCDEECDE77}"/>
                </a:ext>
              </a:extLst>
            </p:cNvPr>
            <p:cNvSpPr/>
            <p:nvPr/>
          </p:nvSpPr>
          <p:spPr>
            <a:xfrm>
              <a:off x="5345398" y="4478036"/>
              <a:ext cx="1815864" cy="3713168"/>
            </a:xfrm>
            <a:prstGeom prst="rect">
              <a:avLst/>
            </a:prstGeom>
            <a:grpFill/>
            <a:ln w="12700" cap="flat" cmpd="sng" algn="ctr">
              <a:noFill/>
              <a:prstDash val="solid"/>
              <a:miter lim="800000"/>
            </a:ln>
            <a:effectLst/>
          </p:spPr>
          <p:txBody>
            <a:bodyPr rtlCol="0" anchor="ctr"/>
            <a:lstStyle/>
            <a:p>
              <a:pPr lvl="1" defTabSz="914309">
                <a:lnSpc>
                  <a:spcPts val="3000"/>
                </a:lnSpc>
                <a:defRPr/>
              </a:pPr>
              <a:r>
                <a:rPr lang="de-DE" sz="1900" b="1" kern="0" dirty="0"/>
                <a:t>Kollaboration</a:t>
              </a:r>
            </a:p>
            <a:p>
              <a:pPr marL="742950" lvl="1" indent="-285750" defTabSz="914309">
                <a:lnSpc>
                  <a:spcPts val="3000"/>
                </a:lnSpc>
                <a:buFont typeface="Wingdings" panose="05000000000000000000" pitchFamily="2" charset="2"/>
                <a:buChar char="§"/>
                <a:defRPr/>
              </a:pPr>
              <a:r>
                <a:rPr lang="de-DE" sz="1900" kern="0" dirty="0"/>
                <a:t>Mehrere Personen arrangieren eine Zusammenarbeit, um ein gemeinsames Ziel zu erreichen.</a:t>
              </a:r>
            </a:p>
            <a:p>
              <a:pPr marL="742950" lvl="1" indent="-285750" defTabSz="914309">
                <a:lnSpc>
                  <a:spcPts val="3000"/>
                </a:lnSpc>
                <a:buFont typeface="Wingdings" panose="05000000000000000000" pitchFamily="2" charset="2"/>
                <a:buChar char="§"/>
                <a:defRPr/>
              </a:pPr>
              <a:r>
                <a:rPr lang="de-DE" sz="1900" kern="0" dirty="0"/>
                <a:t>Schaffen einer gemeinsamen und miteinander geteilten, offenen Wissensbasis durch intensive Interaktion unter- und miteinander</a:t>
              </a:r>
            </a:p>
            <a:p>
              <a:pPr marL="742950" lvl="1" indent="-285750" defTabSz="914309">
                <a:lnSpc>
                  <a:spcPts val="3000"/>
                </a:lnSpc>
                <a:buFont typeface="Wingdings" panose="05000000000000000000" pitchFamily="2" charset="2"/>
                <a:buChar char="§"/>
                <a:defRPr/>
              </a:pPr>
              <a:r>
                <a:rPr lang="de-DE" sz="1900" kern="0" dirty="0"/>
                <a:t>aufeinander bezogenes, durchwirktes, verflochtenes Arbeiten</a:t>
              </a:r>
            </a:p>
            <a:p>
              <a:pPr marL="742950" lvl="1" indent="-285750" defTabSz="914309">
                <a:lnSpc>
                  <a:spcPts val="3000"/>
                </a:lnSpc>
                <a:buFont typeface="Wingdings" panose="05000000000000000000" pitchFamily="2" charset="2"/>
                <a:buChar char="§"/>
                <a:defRPr/>
              </a:pPr>
              <a:r>
                <a:rPr lang="de-DE" sz="1900" kern="0" dirty="0"/>
                <a:t>hohe Bedeutung in der globalen Welt (Kommunikation und Kollaboration in heterogenen Teams, orts- und zeitunabhängig, in verschiedenen Sprachen, aus verschiedenen Disziplinen mit unterschiedlichen Kompetenzen…, um vielfältige, facettenreiche Probleme zu lösen)</a:t>
              </a:r>
            </a:p>
            <a:p>
              <a:pPr marL="742950" lvl="1" indent="-285750" defTabSz="914309">
                <a:lnSpc>
                  <a:spcPts val="3000"/>
                </a:lnSpc>
                <a:buFont typeface="Wingdings" panose="05000000000000000000" pitchFamily="2" charset="2"/>
                <a:buChar char="§"/>
                <a:defRPr/>
              </a:pPr>
              <a:endParaRPr lang="de-DE" sz="1900" kern="0" dirty="0"/>
            </a:p>
          </p:txBody>
        </p:sp>
        <p:sp>
          <p:nvSpPr>
            <p:cNvPr id="138" name="Rectangle 80">
              <a:extLst>
                <a:ext uri="{FF2B5EF4-FFF2-40B4-BE49-F238E27FC236}">
                  <a16:creationId xmlns:a16="http://schemas.microsoft.com/office/drawing/2014/main" id="{1CBBE365-B6A1-4AFE-9657-1E4790801233}"/>
                </a:ext>
              </a:extLst>
            </p:cNvPr>
            <p:cNvSpPr/>
            <p:nvPr/>
          </p:nvSpPr>
          <p:spPr>
            <a:xfrm rot="5400000">
              <a:off x="6234235" y="3576255"/>
              <a:ext cx="38189" cy="1815864"/>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02366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12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4" name="Textfeld 3">
            <a:extLst>
              <a:ext uri="{FF2B5EF4-FFF2-40B4-BE49-F238E27FC236}">
                <a16:creationId xmlns:a16="http://schemas.microsoft.com/office/drawing/2014/main" id="{88D95790-757E-4361-B9F4-E1B03CB7B488}"/>
              </a:ext>
            </a:extLst>
          </p:cNvPr>
          <p:cNvSpPr txBox="1"/>
          <p:nvPr/>
        </p:nvSpPr>
        <p:spPr>
          <a:xfrm>
            <a:off x="311271" y="108667"/>
            <a:ext cx="11554326" cy="523220"/>
          </a:xfrm>
          <a:prstGeom prst="rect">
            <a:avLst/>
          </a:prstGeom>
          <a:solidFill>
            <a:schemeClr val="bg1"/>
          </a:solidFill>
        </p:spPr>
        <p:txBody>
          <a:bodyPr wrap="square" rtlCol="0">
            <a:spAutoFit/>
          </a:bodyPr>
          <a:lstStyle/>
          <a:p>
            <a:pPr lvl="0"/>
            <a:r>
              <a:rPr lang="en-US" sz="1400" dirty="0" err="1">
                <a:solidFill>
                  <a:srgbClr val="074D67"/>
                </a:solidFill>
              </a:rPr>
              <a:t>Videoquerverweis</a:t>
            </a:r>
            <a:r>
              <a:rPr lang="en-US" sz="1400" dirty="0">
                <a:solidFill>
                  <a:srgbClr val="074D67"/>
                </a:solidFill>
              </a:rPr>
              <a:t>: „Here I Go Again (</a:t>
            </a:r>
            <a:r>
              <a:rPr lang="en-US" sz="1400" dirty="0" err="1">
                <a:solidFill>
                  <a:srgbClr val="074D67"/>
                </a:solidFill>
              </a:rPr>
              <a:t>Whitesnake</a:t>
            </a:r>
            <a:r>
              <a:rPr lang="en-US" sz="1400" dirty="0">
                <a:solidFill>
                  <a:srgbClr val="074D67"/>
                </a:solidFill>
              </a:rPr>
              <a:t>); drum cover by </a:t>
            </a:r>
            <a:r>
              <a:rPr lang="en-US" sz="1400" dirty="0" err="1">
                <a:solidFill>
                  <a:srgbClr val="074D67"/>
                </a:solidFill>
              </a:rPr>
              <a:t>Sina</a:t>
            </a:r>
            <a:r>
              <a:rPr lang="en-US" sz="1400" dirty="0">
                <a:solidFill>
                  <a:srgbClr val="074D67"/>
                </a:solidFill>
              </a:rPr>
              <a:t>“ (</a:t>
            </a:r>
            <a:r>
              <a:rPr lang="en-US" sz="1400" dirty="0" err="1">
                <a:solidFill>
                  <a:srgbClr val="074D67"/>
                </a:solidFill>
              </a:rPr>
              <a:t>Youtube</a:t>
            </a:r>
            <a:r>
              <a:rPr lang="en-US" sz="1400" dirty="0">
                <a:solidFill>
                  <a:srgbClr val="074D67"/>
                </a:solidFill>
              </a:rPr>
              <a:t>, https://www.youtube.com/watch?v=grgnwQDygRQ , 0:43 – 1:43), </a:t>
            </a:r>
          </a:p>
          <a:p>
            <a:pPr lvl="0"/>
            <a:r>
              <a:rPr lang="en-US" sz="1400" dirty="0" err="1">
                <a:solidFill>
                  <a:schemeClr val="bg1">
                    <a:lumMod val="65000"/>
                  </a:schemeClr>
                </a:solidFill>
              </a:rPr>
              <a:t>weitere</a:t>
            </a:r>
            <a:r>
              <a:rPr lang="en-US" sz="1400" dirty="0">
                <a:solidFill>
                  <a:schemeClr val="bg1">
                    <a:lumMod val="65000"/>
                  </a:schemeClr>
                </a:solidFill>
              </a:rPr>
              <a:t> </a:t>
            </a:r>
            <a:r>
              <a:rPr lang="en-US" sz="1400" dirty="0" err="1">
                <a:solidFill>
                  <a:schemeClr val="bg1">
                    <a:lumMod val="65000"/>
                  </a:schemeClr>
                </a:solidFill>
              </a:rPr>
              <a:t>Informationen</a:t>
            </a:r>
            <a:r>
              <a:rPr lang="en-US" sz="1400" dirty="0">
                <a:solidFill>
                  <a:schemeClr val="bg1">
                    <a:lumMod val="65000"/>
                  </a:schemeClr>
                </a:solidFill>
              </a:rPr>
              <a:t>: https://toughmagazine.de/special/sina-drums-die-schlagzeugerin-im-interview/ , https://girls-got-groove.com/home/ </a:t>
            </a:r>
            <a:endParaRPr kumimoji="0" lang="de-DE" sz="1400" b="0" i="0" u="none" strike="noStrike" kern="1200" cap="none" spc="0" normalizeH="0" baseline="0" noProof="0" dirty="0">
              <a:ln>
                <a:noFill/>
              </a:ln>
              <a:solidFill>
                <a:schemeClr val="bg1">
                  <a:lumMod val="65000"/>
                </a:schemeClr>
              </a:solidFill>
              <a:effectLst/>
              <a:uLnTx/>
              <a:uFillTx/>
              <a:latin typeface="Calibri"/>
            </a:endParaRPr>
          </a:p>
        </p:txBody>
      </p:sp>
      <p:grpSp>
        <p:nvGrpSpPr>
          <p:cNvPr id="14" name="Gruppieren 13">
            <a:extLst>
              <a:ext uri="{FF2B5EF4-FFF2-40B4-BE49-F238E27FC236}">
                <a16:creationId xmlns:a16="http://schemas.microsoft.com/office/drawing/2014/main" id="{D1C9DBBC-2547-4DE6-BECA-4C6AA665589C}"/>
              </a:ext>
            </a:extLst>
          </p:cNvPr>
          <p:cNvGrpSpPr/>
          <p:nvPr/>
        </p:nvGrpSpPr>
        <p:grpSpPr>
          <a:xfrm>
            <a:off x="311271" y="736450"/>
            <a:ext cx="11554326" cy="5673418"/>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   </a:t>
              </a:r>
              <a:r>
                <a:rPr kumimoji="0" lang="de-DE" altLang="de-DE" sz="20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Kultur der Digitalität</a:t>
              </a: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mn-cs"/>
                </a:rPr>
                <a:t>   Ist Sina digital kompetent?</a:t>
              </a: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lang="de-DE" altLang="de-DE" sz="2300" b="1" noProof="1">
                <a:solidFill>
                  <a:prstClr val="black">
                    <a:lumMod val="75000"/>
                    <a:lumOff val="25000"/>
                  </a:prstClr>
                </a:solidFill>
                <a:latin typeface="Calibri"/>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lang="de-DE" altLang="de-DE" sz="2300" b="1" noProof="1">
                <a:solidFill>
                  <a:prstClr val="black">
                    <a:lumMod val="75000"/>
                    <a:lumOff val="25000"/>
                  </a:prstClr>
                </a:solidFill>
                <a:latin typeface="Calibri"/>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lang="de-DE" altLang="de-DE" sz="2300" b="1" noProof="1">
                <a:solidFill>
                  <a:prstClr val="black">
                    <a:lumMod val="75000"/>
                    <a:lumOff val="25000"/>
                  </a:prstClr>
                </a:solidFill>
                <a:latin typeface="Calibri"/>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kumimoji="0" lang="de-DE" altLang="de-DE" sz="2300" b="1"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lang="de-DE" altLang="de-DE" sz="2300" b="1" noProof="1">
                <a:solidFill>
                  <a:prstClr val="black">
                    <a:lumMod val="75000"/>
                    <a:lumOff val="25000"/>
                  </a:prstClr>
                </a:solidFill>
                <a:latin typeface="Calibri"/>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endPar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4D81B1B5-7120-4769-A2E1-312300EE804C}"/>
              </a:ext>
            </a:extLst>
          </p:cNvPr>
          <p:cNvGrpSpPr/>
          <p:nvPr/>
        </p:nvGrpSpPr>
        <p:grpSpPr>
          <a:xfrm>
            <a:off x="9108615" y="1143711"/>
            <a:ext cx="2002963" cy="4442612"/>
            <a:chOff x="323852" y="1390518"/>
            <a:chExt cx="2267759" cy="5029936"/>
          </a:xfrm>
        </p:grpSpPr>
        <p:sp>
          <p:nvSpPr>
            <p:cNvPr id="21" name="Oval 21">
              <a:extLst>
                <a:ext uri="{FF2B5EF4-FFF2-40B4-BE49-F238E27FC236}">
                  <a16:creationId xmlns:a16="http://schemas.microsoft.com/office/drawing/2014/main" id="{947439BD-2B24-4DC9-88CA-C45292110AC3}"/>
                </a:ext>
              </a:extLst>
            </p:cNvPr>
            <p:cNvSpPr/>
            <p:nvPr/>
          </p:nvSpPr>
          <p:spPr>
            <a:xfrm>
              <a:off x="1667094" y="1495687"/>
              <a:ext cx="924517" cy="924517"/>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3">
              <a:extLst>
                <a:ext uri="{FF2B5EF4-FFF2-40B4-BE49-F238E27FC236}">
                  <a16:creationId xmlns:a16="http://schemas.microsoft.com/office/drawing/2014/main" id="{7271C3DE-E62F-44AD-A9A0-8ACC4DB2198C}"/>
                </a:ext>
              </a:extLst>
            </p:cNvPr>
            <p:cNvSpPr/>
            <p:nvPr/>
          </p:nvSpPr>
          <p:spPr>
            <a:xfrm>
              <a:off x="323852" y="1390518"/>
              <a:ext cx="1130690" cy="1149532"/>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23" name="Rectangle 4">
              <a:extLst>
                <a:ext uri="{FF2B5EF4-FFF2-40B4-BE49-F238E27FC236}">
                  <a16:creationId xmlns:a16="http://schemas.microsoft.com/office/drawing/2014/main" id="{DB87C057-BCC4-445A-B1ED-1634A199718A}"/>
                </a:ext>
              </a:extLst>
            </p:cNvPr>
            <p:cNvSpPr/>
            <p:nvPr/>
          </p:nvSpPr>
          <p:spPr>
            <a:xfrm>
              <a:off x="323852" y="2688511"/>
              <a:ext cx="1130690" cy="1149532"/>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24" name="Rectangle 5">
              <a:extLst>
                <a:ext uri="{FF2B5EF4-FFF2-40B4-BE49-F238E27FC236}">
                  <a16:creationId xmlns:a16="http://schemas.microsoft.com/office/drawing/2014/main" id="{C3998B20-FAD9-4709-A08E-41A6E3D146D7}"/>
                </a:ext>
              </a:extLst>
            </p:cNvPr>
            <p:cNvSpPr/>
            <p:nvPr/>
          </p:nvSpPr>
          <p:spPr>
            <a:xfrm>
              <a:off x="323852" y="3981274"/>
              <a:ext cx="1130690" cy="1149532"/>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25" name="Rectangle 6">
              <a:extLst>
                <a:ext uri="{FF2B5EF4-FFF2-40B4-BE49-F238E27FC236}">
                  <a16:creationId xmlns:a16="http://schemas.microsoft.com/office/drawing/2014/main" id="{7AC320FB-20F5-4737-9DA5-CBA567ED6F43}"/>
                </a:ext>
              </a:extLst>
            </p:cNvPr>
            <p:cNvSpPr/>
            <p:nvPr/>
          </p:nvSpPr>
          <p:spPr>
            <a:xfrm>
              <a:off x="323852" y="5270922"/>
              <a:ext cx="1130690" cy="1149532"/>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rPr>
                <a:t>K</a:t>
              </a:r>
            </a:p>
          </p:txBody>
        </p:sp>
        <p:sp>
          <p:nvSpPr>
            <p:cNvPr id="26" name="Oval 21">
              <a:extLst>
                <a:ext uri="{FF2B5EF4-FFF2-40B4-BE49-F238E27FC236}">
                  <a16:creationId xmlns:a16="http://schemas.microsoft.com/office/drawing/2014/main" id="{6C6E6F25-CA84-4E14-9C67-FDA5174F189C}"/>
                </a:ext>
              </a:extLst>
            </p:cNvPr>
            <p:cNvSpPr/>
            <p:nvPr/>
          </p:nvSpPr>
          <p:spPr>
            <a:xfrm>
              <a:off x="1667094" y="2801018"/>
              <a:ext cx="924517" cy="924517"/>
            </a:xfrm>
            <a:prstGeom prst="ellipse">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7" name="Oval 21">
              <a:extLst>
                <a:ext uri="{FF2B5EF4-FFF2-40B4-BE49-F238E27FC236}">
                  <a16:creationId xmlns:a16="http://schemas.microsoft.com/office/drawing/2014/main" id="{F0332CEA-AF13-45C8-88F4-868AA3B37C20}"/>
                </a:ext>
              </a:extLst>
            </p:cNvPr>
            <p:cNvSpPr/>
            <p:nvPr/>
          </p:nvSpPr>
          <p:spPr>
            <a:xfrm>
              <a:off x="1667094" y="4091985"/>
              <a:ext cx="924517" cy="924517"/>
            </a:xfrm>
            <a:prstGeom prst="ellipse">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8" name="Oval 21">
              <a:extLst>
                <a:ext uri="{FF2B5EF4-FFF2-40B4-BE49-F238E27FC236}">
                  <a16:creationId xmlns:a16="http://schemas.microsoft.com/office/drawing/2014/main" id="{38D0979C-E2CD-4D5A-AE62-C64B31E2639D}"/>
                </a:ext>
              </a:extLst>
            </p:cNvPr>
            <p:cNvSpPr/>
            <p:nvPr/>
          </p:nvSpPr>
          <p:spPr>
            <a:xfrm>
              <a:off x="1667094" y="5397316"/>
              <a:ext cx="924517" cy="924517"/>
            </a:xfrm>
            <a:prstGeom prst="ellipse">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29" name="Grafik 28" descr="Kopf mit Zahnrädern">
              <a:extLst>
                <a:ext uri="{FF2B5EF4-FFF2-40B4-BE49-F238E27FC236}">
                  <a16:creationId xmlns:a16="http://schemas.microsoft.com/office/drawing/2014/main" id="{150FCAB2-03E0-4A2B-8D12-06981B6EC9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4588" y="2919713"/>
              <a:ext cx="733161" cy="733161"/>
            </a:xfrm>
            <a:prstGeom prst="rect">
              <a:avLst/>
            </a:prstGeom>
          </p:spPr>
        </p:pic>
        <p:pic>
          <p:nvPicPr>
            <p:cNvPr id="30" name="Grafik 29" descr="Gruppenbrainstorming">
              <a:extLst>
                <a:ext uri="{FF2B5EF4-FFF2-40B4-BE49-F238E27FC236}">
                  <a16:creationId xmlns:a16="http://schemas.microsoft.com/office/drawing/2014/main" id="{6DC40865-6A23-4376-A4CC-90A46481E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2771" y="5456340"/>
              <a:ext cx="733161" cy="733161"/>
            </a:xfrm>
            <a:prstGeom prst="rect">
              <a:avLst/>
            </a:prstGeom>
          </p:spPr>
        </p:pic>
        <p:pic>
          <p:nvPicPr>
            <p:cNvPr id="31" name="Grafik 30" descr="Chat RNL">
              <a:extLst>
                <a:ext uri="{FF2B5EF4-FFF2-40B4-BE49-F238E27FC236}">
                  <a16:creationId xmlns:a16="http://schemas.microsoft.com/office/drawing/2014/main" id="{F02CDA40-DE0D-489A-A0F2-B2FDB64E2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2771" y="4237046"/>
              <a:ext cx="733161" cy="733161"/>
            </a:xfrm>
            <a:prstGeom prst="rect">
              <a:avLst/>
            </a:prstGeom>
          </p:spPr>
        </p:pic>
        <p:pic>
          <p:nvPicPr>
            <p:cNvPr id="32" name="Grafik 31" descr="Glühbirne und Zahnrad">
              <a:extLst>
                <a:ext uri="{FF2B5EF4-FFF2-40B4-BE49-F238E27FC236}">
                  <a16:creationId xmlns:a16="http://schemas.microsoft.com/office/drawing/2014/main" id="{EF938CEF-7EB6-4B4F-8BD6-11C3F7BB1A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62770" y="1611402"/>
              <a:ext cx="733161" cy="733161"/>
            </a:xfrm>
            <a:prstGeom prst="rect">
              <a:avLst/>
            </a:prstGeom>
          </p:spPr>
        </p:pic>
      </p:grpSp>
      <p:sp>
        <p:nvSpPr>
          <p:cNvPr id="34" name="Rectangle 6">
            <a:extLst>
              <a:ext uri="{FF2B5EF4-FFF2-40B4-BE49-F238E27FC236}">
                <a16:creationId xmlns:a16="http://schemas.microsoft.com/office/drawing/2014/main" id="{1A9CB692-5E86-4EBE-9E48-C75A02067F1B}"/>
              </a:ext>
            </a:extLst>
          </p:cNvPr>
          <p:cNvSpPr>
            <a:spLocks noChangeArrowheads="1"/>
          </p:cNvSpPr>
          <p:nvPr/>
        </p:nvSpPr>
        <p:spPr bwMode="gray">
          <a:xfrm>
            <a:off x="597021" y="3529742"/>
            <a:ext cx="5994279" cy="1740765"/>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Es bleibt die Frage: </a:t>
            </a: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Was ist digitale Kompetenz?</a:t>
            </a:r>
            <a:endParaRPr lang="de-DE" altLang="de-DE" sz="2300" noProof="1">
              <a:solidFill>
                <a:prstClr val="black">
                  <a:lumMod val="75000"/>
                  <a:lumOff val="25000"/>
                </a:prstClr>
              </a:solidFill>
              <a:latin typeface="Calibri"/>
              <a:cs typeface="Arial" charset="0"/>
            </a:endParaRPr>
          </a:p>
          <a:p>
            <a:pPr marL="0" marR="0" lvl="0" indent="0" algn="l" defTabSz="914400" rtl="0" eaLnBrk="1" fontAlgn="auto" latinLnBrk="0" hangingPunct="1">
              <a:lnSpc>
                <a:spcPct val="95000"/>
              </a:lnSpc>
              <a:spcBef>
                <a:spcPts val="0"/>
              </a:spcBef>
              <a:spcAft>
                <a:spcPts val="400"/>
              </a:spcAft>
              <a:buClr>
                <a:srgbClr val="969696"/>
              </a:buClr>
              <a:buSzTx/>
              <a:buFontTx/>
              <a:buNone/>
              <a:tabLst/>
              <a:defRPr/>
            </a:pPr>
            <a:r>
              <a:rPr kumimoji="0" lang="de-DE" altLang="de-DE" sz="2300" b="0" i="0" u="none" strike="noStrike" kern="1200" cap="none" spc="0" normalizeH="0" baseline="0" noProof="1">
                <a:ln>
                  <a:noFill/>
                </a:ln>
                <a:solidFill>
                  <a:prstClr val="black">
                    <a:lumMod val="75000"/>
                    <a:lumOff val="25000"/>
                  </a:prstClr>
                </a:solidFill>
                <a:effectLst/>
                <a:uLnTx/>
                <a:uFillTx/>
                <a:latin typeface="Calibri"/>
                <a:ea typeface="+mn-ea"/>
                <a:cs typeface="Arial" charset="0"/>
              </a:rPr>
              <a:t>Hierzu grenzen wir zunächst Digitale Bildung ein! </a:t>
            </a:r>
          </a:p>
        </p:txBody>
      </p:sp>
    </p:spTree>
    <p:extLst>
      <p:ext uri="{BB962C8B-B14F-4D97-AF65-F5344CB8AC3E}">
        <p14:creationId xmlns:p14="http://schemas.microsoft.com/office/powerpoint/2010/main" val="461993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Digitale Kompetenz – das Wissen um Phänomene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51414" y="1397674"/>
            <a:ext cx="7863911" cy="3515065"/>
          </a:xfrm>
          <a:prstGeom prst="rect">
            <a:avLst/>
          </a:prstGeom>
          <a:noFill/>
        </p:spPr>
        <p:txBody>
          <a:bodyPr wrap="square" rtlCol="0">
            <a:spAutoFit/>
          </a:bodyPr>
          <a:lstStyle/>
          <a:p>
            <a:pPr lvl="0">
              <a:lnSpc>
                <a:spcPct val="150000"/>
              </a:lnSpc>
            </a:pPr>
            <a:r>
              <a:rPr lang="de-DE" sz="2150" b="1" dirty="0"/>
              <a:t>Vorherrschendes Problem im Bereich digitaler Kompetenz: </a:t>
            </a:r>
          </a:p>
          <a:p>
            <a:pPr marL="342900" lvl="0" indent="-342900">
              <a:lnSpc>
                <a:spcPct val="150000"/>
              </a:lnSpc>
              <a:buFont typeface="Wingdings" panose="05000000000000000000" pitchFamily="2" charset="2"/>
              <a:buChar char="§"/>
            </a:pPr>
            <a:r>
              <a:rPr lang="de-DE" sz="2150" dirty="0"/>
              <a:t>fehlendes Wissen über Phänomene (technisch / gesellschaftlich) und deren Funktionsweise </a:t>
            </a:r>
          </a:p>
          <a:p>
            <a:pPr marL="342900" lvl="0" indent="-342900">
              <a:lnSpc>
                <a:spcPct val="150000"/>
              </a:lnSpc>
              <a:buFont typeface="Wingdings" panose="05000000000000000000" pitchFamily="2" charset="2"/>
              <a:buChar char="§"/>
            </a:pPr>
            <a:r>
              <a:rPr lang="de-DE" sz="2150" dirty="0"/>
              <a:t>Häufig erfolgt die Nutzung von ICT, welche „allgegenwärtig [ist und] Einfluss auf alle erdenklichen Alltagsprozesse [nimmt]“ (Romeike 2017, S. 105), rein handlungsorientiert und ungeachtet der informationstechnischen Funktionsweise (vgl. ebd.).</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48</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065734DA-D170-40D8-9B38-76B36644B209}"/>
              </a:ext>
            </a:extLst>
          </p:cNvPr>
          <p:cNvSpPr txBox="1"/>
          <p:nvPr/>
        </p:nvSpPr>
        <p:spPr>
          <a:xfrm>
            <a:off x="8772525" y="5936202"/>
            <a:ext cx="3236179" cy="276999"/>
          </a:xfrm>
          <a:prstGeom prst="rect">
            <a:avLst/>
          </a:prstGeom>
          <a:noFill/>
        </p:spPr>
        <p:txBody>
          <a:bodyPr wrap="square" rtlCol="0">
            <a:spAutoFit/>
          </a:bodyPr>
          <a:lstStyle/>
          <a:p>
            <a:pPr algn="r"/>
            <a:r>
              <a:rPr lang="de-DE" sz="1200" dirty="0">
                <a:solidFill>
                  <a:schemeClr val="bg1">
                    <a:lumMod val="50000"/>
                  </a:schemeClr>
                </a:solidFill>
              </a:rPr>
              <a:t>vgl. Romeike 2017</a:t>
            </a:r>
          </a:p>
        </p:txBody>
      </p:sp>
    </p:spTree>
    <p:extLst>
      <p:ext uri="{BB962C8B-B14F-4D97-AF65-F5344CB8AC3E}">
        <p14:creationId xmlns:p14="http://schemas.microsoft.com/office/powerpoint/2010/main" val="1852954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Digitale Kompetenz – das Wissen um Phänomene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664288" y="1827586"/>
            <a:ext cx="10613880" cy="3048270"/>
          </a:xfrm>
          <a:prstGeom prst="rect">
            <a:avLst/>
          </a:prstGeom>
          <a:noFill/>
        </p:spPr>
        <p:txBody>
          <a:bodyPr wrap="square" numCol="2" rtlCol="0">
            <a:spAutoFit/>
          </a:bodyPr>
          <a:lstStyle/>
          <a:p>
            <a:pPr marL="457200" lvl="0" indent="-457200">
              <a:lnSpc>
                <a:spcPct val="150000"/>
              </a:lnSpc>
              <a:buFont typeface="+mj-lt"/>
              <a:buAutoNum type="arabicPeriod"/>
            </a:pPr>
            <a:r>
              <a:rPr lang="de-DE" sz="2150" b="1" dirty="0">
                <a:solidFill>
                  <a:srgbClr val="074D67"/>
                </a:solidFill>
              </a:rPr>
              <a:t>IT-Sicherheit</a:t>
            </a:r>
          </a:p>
          <a:p>
            <a:pPr marL="457200" lvl="0" indent="-457200">
              <a:lnSpc>
                <a:spcPct val="150000"/>
              </a:lnSpc>
              <a:buFont typeface="+mj-lt"/>
              <a:buAutoNum type="arabicPeriod"/>
            </a:pPr>
            <a:r>
              <a:rPr lang="de-DE" sz="2150" b="1" dirty="0">
                <a:solidFill>
                  <a:srgbClr val="074D67"/>
                </a:solidFill>
              </a:rPr>
              <a:t>5G Mobilfunk</a:t>
            </a:r>
          </a:p>
          <a:p>
            <a:pPr marL="457200" lvl="0" indent="-457200">
              <a:lnSpc>
                <a:spcPct val="150000"/>
              </a:lnSpc>
              <a:buFont typeface="+mj-lt"/>
              <a:buAutoNum type="arabicPeriod"/>
            </a:pPr>
            <a:r>
              <a:rPr lang="de-DE" sz="2150" b="1" dirty="0">
                <a:solidFill>
                  <a:srgbClr val="074D67"/>
                </a:solidFill>
              </a:rPr>
              <a:t>Sensorik</a:t>
            </a:r>
          </a:p>
          <a:p>
            <a:pPr marL="457200" lvl="0" indent="-457200">
              <a:lnSpc>
                <a:spcPct val="150000"/>
              </a:lnSpc>
              <a:buFont typeface="+mj-lt"/>
              <a:buAutoNum type="arabicPeriod"/>
            </a:pPr>
            <a:r>
              <a:rPr lang="de-DE" sz="2150" b="1" dirty="0">
                <a:solidFill>
                  <a:srgbClr val="074D67"/>
                </a:solidFill>
              </a:rPr>
              <a:t>Embedded Systems </a:t>
            </a:r>
          </a:p>
          <a:p>
            <a:pPr marL="457200" lvl="0" indent="-457200">
              <a:lnSpc>
                <a:spcPct val="150000"/>
              </a:lnSpc>
              <a:buFont typeface="+mj-lt"/>
              <a:buAutoNum type="arabicPeriod"/>
            </a:pPr>
            <a:r>
              <a:rPr lang="de-DE" sz="2150" b="1" dirty="0">
                <a:solidFill>
                  <a:srgbClr val="074D67"/>
                </a:solidFill>
              </a:rPr>
              <a:t>RFID </a:t>
            </a:r>
          </a:p>
          <a:p>
            <a:pPr marL="457200" lvl="0" indent="-457200">
              <a:lnSpc>
                <a:spcPct val="150000"/>
              </a:lnSpc>
              <a:buFont typeface="+mj-lt"/>
              <a:buAutoNum type="arabicPeriod"/>
            </a:pPr>
            <a:r>
              <a:rPr lang="de-DE" sz="2150" b="1" dirty="0">
                <a:solidFill>
                  <a:srgbClr val="074D67"/>
                </a:solidFill>
              </a:rPr>
              <a:t>Low Power / Energieautarke Systeme </a:t>
            </a:r>
          </a:p>
          <a:p>
            <a:pPr marL="457200" lvl="0" indent="-457200">
              <a:lnSpc>
                <a:spcPct val="150000"/>
              </a:lnSpc>
              <a:buFont typeface="+mj-lt"/>
              <a:buAutoNum type="arabicPeriod"/>
            </a:pPr>
            <a:r>
              <a:rPr lang="de-DE" sz="2150" b="1" dirty="0">
                <a:solidFill>
                  <a:srgbClr val="074D67"/>
                </a:solidFill>
              </a:rPr>
              <a:t>Cloud und Big Data</a:t>
            </a:r>
          </a:p>
          <a:p>
            <a:pPr marL="457200" lvl="0" indent="-457200">
              <a:lnSpc>
                <a:spcPct val="150000"/>
              </a:lnSpc>
              <a:buFont typeface="+mj-lt"/>
              <a:buAutoNum type="arabicPeriod"/>
            </a:pPr>
            <a:r>
              <a:rPr lang="de-DE" sz="2150" b="1" dirty="0">
                <a:solidFill>
                  <a:srgbClr val="074D67"/>
                </a:solidFill>
              </a:rPr>
              <a:t>Automatisierungstechnik </a:t>
            </a:r>
          </a:p>
          <a:p>
            <a:pPr marL="457200" lvl="0" indent="-457200">
              <a:lnSpc>
                <a:spcPct val="150000"/>
              </a:lnSpc>
              <a:buFont typeface="+mj-lt"/>
              <a:buAutoNum type="arabicPeriod"/>
            </a:pPr>
            <a:r>
              <a:rPr lang="de-DE" sz="2150" b="1" dirty="0">
                <a:solidFill>
                  <a:srgbClr val="074D67"/>
                </a:solidFill>
              </a:rPr>
              <a:t>M2M Kommunikation </a:t>
            </a:r>
          </a:p>
          <a:p>
            <a:pPr marL="457200" lvl="0" indent="-457200">
              <a:lnSpc>
                <a:spcPct val="150000"/>
              </a:lnSpc>
              <a:buFont typeface="+mj-lt"/>
              <a:buAutoNum type="arabicPeriod"/>
            </a:pPr>
            <a:r>
              <a:rPr lang="de-DE" sz="2150" b="1" dirty="0">
                <a:solidFill>
                  <a:srgbClr val="074D67"/>
                </a:solidFill>
              </a:rPr>
              <a:t>H2M Interface</a:t>
            </a:r>
          </a:p>
          <a:p>
            <a:pPr marL="457200" lvl="0" indent="-457200">
              <a:lnSpc>
                <a:spcPct val="150000"/>
              </a:lnSpc>
              <a:buFont typeface="+mj-lt"/>
              <a:buAutoNum type="arabicPeriod"/>
            </a:pPr>
            <a:r>
              <a:rPr lang="de-DE" sz="2150" b="1" dirty="0">
                <a:solidFill>
                  <a:srgbClr val="074D67"/>
                </a:solidFill>
              </a:rPr>
              <a:t>Autonome Systeme</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49</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065734DA-D170-40D8-9B38-76B36644B209}"/>
              </a:ext>
            </a:extLst>
          </p:cNvPr>
          <p:cNvSpPr txBox="1"/>
          <p:nvPr/>
        </p:nvSpPr>
        <p:spPr>
          <a:xfrm>
            <a:off x="8629419" y="4431224"/>
            <a:ext cx="3236179" cy="276999"/>
          </a:xfrm>
          <a:prstGeom prst="rect">
            <a:avLst/>
          </a:prstGeom>
          <a:noFill/>
        </p:spPr>
        <p:txBody>
          <a:bodyPr wrap="square" rtlCol="0">
            <a:spAutoFit/>
          </a:bodyPr>
          <a:lstStyle/>
          <a:p>
            <a:pPr algn="r"/>
            <a:r>
              <a:rPr lang="de-DE" sz="1200" dirty="0">
                <a:solidFill>
                  <a:schemeClr val="bg1">
                    <a:lumMod val="50000"/>
                  </a:schemeClr>
                </a:solidFill>
              </a:rPr>
              <a:t>vgl. VDE-Studie „</a:t>
            </a:r>
            <a:r>
              <a:rPr lang="de-DE" sz="1200" dirty="0" err="1">
                <a:solidFill>
                  <a:schemeClr val="bg1">
                    <a:lumMod val="50000"/>
                  </a:schemeClr>
                </a:solidFill>
              </a:rPr>
              <a:t>IoT</a:t>
            </a:r>
            <a:r>
              <a:rPr lang="de-DE" sz="1200" dirty="0">
                <a:solidFill>
                  <a:schemeClr val="bg1">
                    <a:lumMod val="50000"/>
                  </a:schemeClr>
                </a:solidFill>
              </a:rPr>
              <a:t> Digitalisierung 2020“</a:t>
            </a:r>
          </a:p>
        </p:txBody>
      </p:sp>
      <p:sp>
        <p:nvSpPr>
          <p:cNvPr id="21" name="Textfeld 20">
            <a:extLst>
              <a:ext uri="{FF2B5EF4-FFF2-40B4-BE49-F238E27FC236}">
                <a16:creationId xmlns:a16="http://schemas.microsoft.com/office/drawing/2014/main" id="{21B62AC6-0512-4E9A-AACB-832315316C26}"/>
              </a:ext>
            </a:extLst>
          </p:cNvPr>
          <p:cNvSpPr txBox="1"/>
          <p:nvPr/>
        </p:nvSpPr>
        <p:spPr>
          <a:xfrm>
            <a:off x="311271" y="1254661"/>
            <a:ext cx="11319915" cy="1033616"/>
          </a:xfrm>
          <a:prstGeom prst="rect">
            <a:avLst/>
          </a:prstGeom>
          <a:noFill/>
        </p:spPr>
        <p:txBody>
          <a:bodyPr wrap="square" rtlCol="0">
            <a:spAutoFit/>
          </a:bodyPr>
          <a:lstStyle/>
          <a:p>
            <a:pPr lvl="0">
              <a:lnSpc>
                <a:spcPct val="150000"/>
              </a:lnSpc>
            </a:pPr>
            <a:r>
              <a:rPr lang="de-DE" sz="2150" b="1" dirty="0"/>
              <a:t>Selbsttest: Wie viele der folgenden Technologien nutzen Sie? Können Sie sie allgemein erläutern?</a:t>
            </a:r>
          </a:p>
          <a:p>
            <a:pPr lvl="0">
              <a:lnSpc>
                <a:spcPct val="150000"/>
              </a:lnSpc>
            </a:pPr>
            <a:endParaRPr lang="de-DE" sz="2150" b="1" dirty="0"/>
          </a:p>
        </p:txBody>
      </p:sp>
      <p:sp>
        <p:nvSpPr>
          <p:cNvPr id="5" name="Rechteck 4">
            <a:extLst>
              <a:ext uri="{FF2B5EF4-FFF2-40B4-BE49-F238E27FC236}">
                <a16:creationId xmlns:a16="http://schemas.microsoft.com/office/drawing/2014/main" id="{4F564708-25FC-4C7C-95F4-D56EEC006A6E}"/>
              </a:ext>
            </a:extLst>
          </p:cNvPr>
          <p:cNvSpPr/>
          <p:nvPr/>
        </p:nvSpPr>
        <p:spPr>
          <a:xfrm>
            <a:off x="396995" y="5231988"/>
            <a:ext cx="11556879" cy="967957"/>
          </a:xfrm>
          <a:prstGeom prst="rect">
            <a:avLst/>
          </a:prstGeom>
        </p:spPr>
        <p:txBody>
          <a:bodyPr wrap="square">
            <a:spAutoFit/>
          </a:bodyPr>
          <a:lstStyle/>
          <a:p>
            <a:pPr marL="342900" lvl="0" indent="-342900">
              <a:lnSpc>
                <a:spcPct val="150000"/>
              </a:lnSpc>
              <a:buFont typeface="Wingdings" panose="05000000000000000000" pitchFamily="2" charset="2"/>
              <a:buChar char="à"/>
            </a:pPr>
            <a:r>
              <a:rPr lang="de-DE" sz="2000" b="1" dirty="0">
                <a:solidFill>
                  <a:schemeClr val="bg1">
                    <a:lumMod val="50000"/>
                  </a:schemeClr>
                </a:solidFill>
                <a:sym typeface="Wingdings" panose="05000000000000000000" pitchFamily="2" charset="2"/>
              </a:rPr>
              <a:t>Häufig werden Technologien genutzt, ohne über ihre Existenz, ihre Funktion und Wirkung zu wissen. </a:t>
            </a:r>
          </a:p>
          <a:p>
            <a:pPr marL="342900" lvl="0" indent="-342900">
              <a:lnSpc>
                <a:spcPct val="150000"/>
              </a:lnSpc>
              <a:buFont typeface="Wingdings" panose="05000000000000000000" pitchFamily="2" charset="2"/>
              <a:buChar char="à"/>
            </a:pPr>
            <a:r>
              <a:rPr lang="de-DE" sz="2000" b="1" dirty="0">
                <a:solidFill>
                  <a:schemeClr val="bg1">
                    <a:lumMod val="50000"/>
                  </a:schemeClr>
                </a:solidFill>
                <a:sym typeface="Wingdings" panose="05000000000000000000" pitchFamily="2" charset="2"/>
              </a:rPr>
              <a:t>Lebenslanges Lernen nimmt aufgrund der Digitalisierung an Bedeutung zu! </a:t>
            </a:r>
            <a:endParaRPr lang="de-DE" sz="2000" b="1" dirty="0">
              <a:solidFill>
                <a:schemeClr val="bg1">
                  <a:lumMod val="50000"/>
                </a:schemeClr>
              </a:solidFill>
            </a:endParaRPr>
          </a:p>
        </p:txBody>
      </p:sp>
    </p:spTree>
    <p:extLst>
      <p:ext uri="{BB962C8B-B14F-4D97-AF65-F5344CB8AC3E}">
        <p14:creationId xmlns:p14="http://schemas.microsoft.com/office/powerpoint/2010/main" val="265097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8E1A4-8EF5-4424-A738-A39DAC332C9A}"/>
              </a:ext>
            </a:extLst>
          </p:cNvPr>
          <p:cNvSpPr txBox="1"/>
          <p:nvPr/>
        </p:nvSpPr>
        <p:spPr>
          <a:xfrm>
            <a:off x="246254" y="183697"/>
            <a:ext cx="11820710" cy="646331"/>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Das </a:t>
            </a:r>
            <a:r>
              <a:rPr kumimoji="0" lang="en-GB" sz="3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Erreichen</a:t>
            </a: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von 5o </a:t>
            </a:r>
            <a:r>
              <a:rPr kumimoji="0" lang="en-GB" sz="3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Millionen</a:t>
            </a: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a:t>
            </a:r>
            <a:r>
              <a:rPr kumimoji="0" lang="en-GB" sz="3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Nutzer</a:t>
            </a: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a:t>
            </a:r>
            <a:r>
              <a:rPr kumimoji="0" lang="en-GB" sz="3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innen</a:t>
            </a: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 </a:t>
            </a:r>
            <a:r>
              <a:rPr kumimoji="0" lang="en-GB" sz="3600" b="1" i="0" u="none" strike="noStrike" kern="1200" cap="none" spc="0" normalizeH="0" baseline="0" noProof="0" dirty="0" err="1">
                <a:ln>
                  <a:noFill/>
                </a:ln>
                <a:solidFill>
                  <a:srgbClr val="282F39"/>
                </a:solidFill>
                <a:effectLst/>
                <a:uLnTx/>
                <a:uFillTx/>
                <a:ea typeface="Noto Sans" panose="020B0502040504020204" pitchFamily="34"/>
                <a:cs typeface="Noto Sans" panose="020B0502040504020204" pitchFamily="34"/>
              </a:rPr>
              <a:t>benötigte</a:t>
            </a:r>
            <a:r>
              <a:rPr kumimoji="0" lang="en-GB" sz="3600" b="1" i="0" u="none" strike="noStrike" kern="1200" cap="none" spc="0" normalizeH="0" baseline="0" noProof="0" dirty="0">
                <a:ln>
                  <a:noFill/>
                </a:ln>
                <a:solidFill>
                  <a:srgbClr val="282F39"/>
                </a:solidFill>
                <a:effectLst/>
                <a:uLnTx/>
                <a:uFillTx/>
                <a:ea typeface="Noto Sans" panose="020B0502040504020204" pitchFamily="34"/>
                <a:cs typeface="Noto Sans" panose="020B0502040504020204" pitchFamily="34"/>
              </a:rPr>
              <a:t>…</a:t>
            </a:r>
          </a:p>
        </p:txBody>
      </p:sp>
      <p:sp>
        <p:nvSpPr>
          <p:cNvPr id="16" name="Rectangle: Rounded Corners 1">
            <a:extLst>
              <a:ext uri="{FF2B5EF4-FFF2-40B4-BE49-F238E27FC236}">
                <a16:creationId xmlns:a16="http://schemas.microsoft.com/office/drawing/2014/main" id="{DD779D11-72E8-47AC-813E-FA7EDBD06607}"/>
              </a:ext>
            </a:extLst>
          </p:cNvPr>
          <p:cNvSpPr/>
          <p:nvPr/>
        </p:nvSpPr>
        <p:spPr>
          <a:xfrm>
            <a:off x="177320" y="918563"/>
            <a:ext cx="3605824" cy="2718722"/>
          </a:xfrm>
          <a:prstGeom prst="roundRect">
            <a:avLst>
              <a:gd name="adj" fmla="val 100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7" name="Rectangle: Rounded Corners 121">
            <a:extLst>
              <a:ext uri="{FF2B5EF4-FFF2-40B4-BE49-F238E27FC236}">
                <a16:creationId xmlns:a16="http://schemas.microsoft.com/office/drawing/2014/main" id="{ADC604B7-B637-4E96-A45F-05D9C7294A6D}"/>
              </a:ext>
            </a:extLst>
          </p:cNvPr>
          <p:cNvSpPr/>
          <p:nvPr/>
        </p:nvSpPr>
        <p:spPr>
          <a:xfrm>
            <a:off x="4248413" y="918563"/>
            <a:ext cx="3605824" cy="2718722"/>
          </a:xfrm>
          <a:prstGeom prst="roundRect">
            <a:avLst>
              <a:gd name="adj" fmla="val 100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8" name="Rectangle: Rounded Corners 122">
            <a:extLst>
              <a:ext uri="{FF2B5EF4-FFF2-40B4-BE49-F238E27FC236}">
                <a16:creationId xmlns:a16="http://schemas.microsoft.com/office/drawing/2014/main" id="{AC4D70BD-FE28-4A1C-A568-BE4B1083D103}"/>
              </a:ext>
            </a:extLst>
          </p:cNvPr>
          <p:cNvSpPr/>
          <p:nvPr/>
        </p:nvSpPr>
        <p:spPr>
          <a:xfrm>
            <a:off x="4248412" y="3984610"/>
            <a:ext cx="3605824" cy="2718722"/>
          </a:xfrm>
          <a:prstGeom prst="roundRect">
            <a:avLst>
              <a:gd name="adj" fmla="val 100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9" name="Rectangle: Rounded Corners 123">
            <a:extLst>
              <a:ext uri="{FF2B5EF4-FFF2-40B4-BE49-F238E27FC236}">
                <a16:creationId xmlns:a16="http://schemas.microsoft.com/office/drawing/2014/main" id="{DAF64423-2664-465C-AE2B-55A481AAF05F}"/>
              </a:ext>
            </a:extLst>
          </p:cNvPr>
          <p:cNvSpPr/>
          <p:nvPr/>
        </p:nvSpPr>
        <p:spPr>
          <a:xfrm>
            <a:off x="177318" y="3984610"/>
            <a:ext cx="3605824" cy="2718722"/>
          </a:xfrm>
          <a:prstGeom prst="roundRect">
            <a:avLst>
              <a:gd name="adj" fmla="val 100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20" name="Rectangle: Rounded Corners 124">
            <a:extLst>
              <a:ext uri="{FF2B5EF4-FFF2-40B4-BE49-F238E27FC236}">
                <a16:creationId xmlns:a16="http://schemas.microsoft.com/office/drawing/2014/main" id="{45468A3F-C173-40A8-97EB-BDDE5672E000}"/>
              </a:ext>
            </a:extLst>
          </p:cNvPr>
          <p:cNvSpPr/>
          <p:nvPr/>
        </p:nvSpPr>
        <p:spPr>
          <a:xfrm>
            <a:off x="8392204" y="918563"/>
            <a:ext cx="3605824" cy="2718722"/>
          </a:xfrm>
          <a:prstGeom prst="roundRect">
            <a:avLst>
              <a:gd name="adj" fmla="val 1005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1" name="Rectangle: Rounded Corners 125">
            <a:extLst>
              <a:ext uri="{FF2B5EF4-FFF2-40B4-BE49-F238E27FC236}">
                <a16:creationId xmlns:a16="http://schemas.microsoft.com/office/drawing/2014/main" id="{16924C0A-9D8D-4F1F-867C-EC978EE30231}"/>
              </a:ext>
            </a:extLst>
          </p:cNvPr>
          <p:cNvSpPr/>
          <p:nvPr/>
        </p:nvSpPr>
        <p:spPr>
          <a:xfrm>
            <a:off x="8392202" y="3984610"/>
            <a:ext cx="3605824" cy="2718722"/>
          </a:xfrm>
          <a:prstGeom prst="roundRect">
            <a:avLst>
              <a:gd name="adj" fmla="val 1005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27" name="TextBox 132">
            <a:extLst>
              <a:ext uri="{FF2B5EF4-FFF2-40B4-BE49-F238E27FC236}">
                <a16:creationId xmlns:a16="http://schemas.microsoft.com/office/drawing/2014/main" id="{2559F182-F405-4593-943D-04ECC95D4B6F}"/>
              </a:ext>
            </a:extLst>
          </p:cNvPr>
          <p:cNvSpPr txBox="1"/>
          <p:nvPr/>
        </p:nvSpPr>
        <p:spPr>
          <a:xfrm>
            <a:off x="585717" y="2833057"/>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38 Jahre</a:t>
            </a:r>
          </a:p>
        </p:txBody>
      </p:sp>
      <p:sp>
        <p:nvSpPr>
          <p:cNvPr id="38" name="TextBox 20">
            <a:extLst>
              <a:ext uri="{FF2B5EF4-FFF2-40B4-BE49-F238E27FC236}">
                <a16:creationId xmlns:a16="http://schemas.microsoft.com/office/drawing/2014/main" id="{78AC3044-54E5-45F0-9539-F19E5EE90F16}"/>
              </a:ext>
            </a:extLst>
          </p:cNvPr>
          <p:cNvSpPr txBox="1"/>
          <p:nvPr/>
        </p:nvSpPr>
        <p:spPr>
          <a:xfrm>
            <a:off x="4707699" y="2833057"/>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13 Jahre </a:t>
            </a:r>
          </a:p>
        </p:txBody>
      </p:sp>
      <p:sp>
        <p:nvSpPr>
          <p:cNvPr id="39" name="TextBox 22">
            <a:extLst>
              <a:ext uri="{FF2B5EF4-FFF2-40B4-BE49-F238E27FC236}">
                <a16:creationId xmlns:a16="http://schemas.microsoft.com/office/drawing/2014/main" id="{B3422092-73BE-4070-A2A4-16C80EA152A8}"/>
              </a:ext>
            </a:extLst>
          </p:cNvPr>
          <p:cNvSpPr txBox="1"/>
          <p:nvPr/>
        </p:nvSpPr>
        <p:spPr>
          <a:xfrm>
            <a:off x="8786059" y="2833057"/>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4 Jahre</a:t>
            </a:r>
            <a:endParaRPr kumimoji="0" lang="en-GB" sz="44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40" name="TextBox 23">
            <a:extLst>
              <a:ext uri="{FF2B5EF4-FFF2-40B4-BE49-F238E27FC236}">
                <a16:creationId xmlns:a16="http://schemas.microsoft.com/office/drawing/2014/main" id="{EFCEB7BD-E085-462B-B602-C0DB3815ED36}"/>
              </a:ext>
            </a:extLst>
          </p:cNvPr>
          <p:cNvSpPr txBox="1"/>
          <p:nvPr/>
        </p:nvSpPr>
        <p:spPr>
          <a:xfrm>
            <a:off x="8873298" y="5935036"/>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19 </a:t>
            </a:r>
            <a:r>
              <a:rPr kumimoji="0" lang="en-GB" sz="4400" b="1" i="0" u="none" strike="noStrike" kern="1200" cap="none" spc="0" normalizeH="0" baseline="0" noProof="0" dirty="0" err="1">
                <a:ln>
                  <a:noFill/>
                </a:ln>
                <a:solidFill>
                  <a:srgbClr val="FFFFFF"/>
                </a:solidFill>
                <a:effectLst/>
                <a:uLnTx/>
                <a:uFillTx/>
                <a:ea typeface="Noto Sans" panose="020B0502040504020204" pitchFamily="34"/>
                <a:cs typeface="Noto Sans" panose="020B0502040504020204" pitchFamily="34"/>
              </a:rPr>
              <a:t>Tage</a:t>
            </a:r>
            <a:endPar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41" name="TextBox 24">
            <a:extLst>
              <a:ext uri="{FF2B5EF4-FFF2-40B4-BE49-F238E27FC236}">
                <a16:creationId xmlns:a16="http://schemas.microsoft.com/office/drawing/2014/main" id="{3302A3A3-3F99-46FD-8377-1A760D1A1F58}"/>
              </a:ext>
            </a:extLst>
          </p:cNvPr>
          <p:cNvSpPr txBox="1"/>
          <p:nvPr/>
        </p:nvSpPr>
        <p:spPr>
          <a:xfrm>
            <a:off x="4642271" y="5935036"/>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2 Jahre</a:t>
            </a:r>
          </a:p>
        </p:txBody>
      </p:sp>
      <p:sp>
        <p:nvSpPr>
          <p:cNvPr id="42" name="TextBox 25">
            <a:extLst>
              <a:ext uri="{FF2B5EF4-FFF2-40B4-BE49-F238E27FC236}">
                <a16:creationId xmlns:a16="http://schemas.microsoft.com/office/drawing/2014/main" id="{B616481D-067E-4D7C-8531-CAD0C1B76DAC}"/>
              </a:ext>
            </a:extLst>
          </p:cNvPr>
          <p:cNvSpPr txBox="1"/>
          <p:nvPr/>
        </p:nvSpPr>
        <p:spPr>
          <a:xfrm>
            <a:off x="614796" y="5935036"/>
            <a:ext cx="2789020" cy="7694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rPr>
              <a:t>3 Jahre</a:t>
            </a:r>
          </a:p>
        </p:txBody>
      </p:sp>
      <p:pic>
        <p:nvPicPr>
          <p:cNvPr id="13" name="Grafik 12" descr="Internet">
            <a:extLst>
              <a:ext uri="{FF2B5EF4-FFF2-40B4-BE49-F238E27FC236}">
                <a16:creationId xmlns:a16="http://schemas.microsoft.com/office/drawing/2014/main" id="{2E95B0B8-CB19-4A90-881D-33DDEE2062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51097" y="984937"/>
            <a:ext cx="2258943" cy="2258943"/>
          </a:xfrm>
          <a:prstGeom prst="rect">
            <a:avLst/>
          </a:prstGeom>
        </p:spPr>
      </p:pic>
      <p:pic>
        <p:nvPicPr>
          <p:cNvPr id="77" name="Grafik 76">
            <a:extLst>
              <a:ext uri="{FF2B5EF4-FFF2-40B4-BE49-F238E27FC236}">
                <a16:creationId xmlns:a16="http://schemas.microsoft.com/office/drawing/2014/main" id="{0A876A91-21DD-445A-9746-2DBBCEB72B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7657" y="1330460"/>
            <a:ext cx="1878247" cy="1502597"/>
          </a:xfrm>
          <a:prstGeom prst="rect">
            <a:avLst/>
          </a:prstGeom>
        </p:spPr>
      </p:pic>
      <p:pic>
        <p:nvPicPr>
          <p:cNvPr id="84" name="Grafik 83">
            <a:extLst>
              <a:ext uri="{FF2B5EF4-FFF2-40B4-BE49-F238E27FC236}">
                <a16:creationId xmlns:a16="http://schemas.microsoft.com/office/drawing/2014/main" id="{7D93B9AF-D278-40D3-B037-4EA7786D0DA9}"/>
              </a:ext>
            </a:extLst>
          </p:cNvPr>
          <p:cNvPicPr>
            <a:picLocks noChangeAspect="1"/>
          </p:cNvPicPr>
          <p:nvPr/>
        </p:nvPicPr>
        <p:blipFill>
          <a:blip r:embed="rId6"/>
          <a:stretch>
            <a:fillRect/>
          </a:stretch>
        </p:blipFill>
        <p:spPr>
          <a:xfrm>
            <a:off x="1293296" y="1306687"/>
            <a:ext cx="1483947" cy="1437835"/>
          </a:xfrm>
          <a:prstGeom prst="rect">
            <a:avLst/>
          </a:prstGeom>
        </p:spPr>
      </p:pic>
      <p:pic>
        <p:nvPicPr>
          <p:cNvPr id="87" name="Grafik 86" descr="Ein Bild, das Monitor, Uhr enthält.&#10;&#10;Automatisch generierte Beschreibung">
            <a:extLst>
              <a:ext uri="{FF2B5EF4-FFF2-40B4-BE49-F238E27FC236}">
                <a16:creationId xmlns:a16="http://schemas.microsoft.com/office/drawing/2014/main" id="{065026C8-34D2-434A-961D-78B2A6632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824" y="4319007"/>
            <a:ext cx="1612890" cy="1612890"/>
          </a:xfrm>
          <a:prstGeom prst="rect">
            <a:avLst/>
          </a:prstGeom>
        </p:spPr>
      </p:pic>
      <p:pic>
        <p:nvPicPr>
          <p:cNvPr id="91" name="Grafik 90" descr="Ein Bild, das Zeichnung enthält.&#10;&#10;Automatisch generierte Beschreibung">
            <a:extLst>
              <a:ext uri="{FF2B5EF4-FFF2-40B4-BE49-F238E27FC236}">
                <a16:creationId xmlns:a16="http://schemas.microsoft.com/office/drawing/2014/main" id="{38714687-CFCD-479A-BCE9-69B85BD9AC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8167" y="4506642"/>
            <a:ext cx="1294077" cy="1294077"/>
          </a:xfrm>
          <a:prstGeom prst="rect">
            <a:avLst/>
          </a:prstGeom>
        </p:spPr>
      </p:pic>
      <p:pic>
        <p:nvPicPr>
          <p:cNvPr id="93" name="Grafik 92" descr="Ein Bild, das Schild enthält.&#10;&#10;Automatisch generierte Beschreibung">
            <a:extLst>
              <a:ext uri="{FF2B5EF4-FFF2-40B4-BE49-F238E27FC236}">
                <a16:creationId xmlns:a16="http://schemas.microsoft.com/office/drawing/2014/main" id="{027D01D3-8DDA-41FB-8FA3-DA407363F2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5077" y="4452722"/>
            <a:ext cx="1345462" cy="1345460"/>
          </a:xfrm>
          <a:prstGeom prst="rect">
            <a:avLst/>
          </a:prstGeom>
        </p:spPr>
      </p:pic>
      <p:sp>
        <p:nvSpPr>
          <p:cNvPr id="22" name="TextBox 1">
            <a:extLst>
              <a:ext uri="{FF2B5EF4-FFF2-40B4-BE49-F238E27FC236}">
                <a16:creationId xmlns:a16="http://schemas.microsoft.com/office/drawing/2014/main" id="{A8BE562E-9FBB-4536-89D9-5DD811132A9D}"/>
              </a:ext>
            </a:extLst>
          </p:cNvPr>
          <p:cNvSpPr txBox="1"/>
          <p:nvPr/>
        </p:nvSpPr>
        <p:spPr>
          <a:xfrm>
            <a:off x="10267808" y="3637285"/>
            <a:ext cx="1799156" cy="369332"/>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82F39">
                    <a:lumMod val="25000"/>
                    <a:lumOff val="75000"/>
                  </a:srgbClr>
                </a:solidFill>
                <a:effectLst/>
                <a:uLnTx/>
                <a:uFillTx/>
                <a:ea typeface="Noto Sans" panose="020B0502040504020204" pitchFamily="34"/>
                <a:cs typeface="Noto Sans" panose="020B0502040504020204" pitchFamily="34"/>
              </a:rPr>
              <a:t>Icons: icons8.de</a:t>
            </a:r>
          </a:p>
        </p:txBody>
      </p:sp>
    </p:spTree>
    <p:extLst>
      <p:ext uri="{BB962C8B-B14F-4D97-AF65-F5344CB8AC3E}">
        <p14:creationId xmlns:p14="http://schemas.microsoft.com/office/powerpoint/2010/main" val="1862439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9" grpId="0"/>
      <p:bldP spid="40" grpId="0"/>
      <p:bldP spid="41" grpId="0"/>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Definition: Medien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45076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Medien sind „einerseits kognitive und andererseits kommunikative Werkzeuge zur Verarbeitung, Speicherung und Übermittlung von zeichenhaften Informationen“ (Petko 2014, S. 13)</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Digitale Medien </a:t>
            </a:r>
          </a:p>
          <a:p>
            <a:pPr>
              <a:lnSpc>
                <a:spcPct val="150000"/>
              </a:lnSpc>
            </a:pPr>
            <a:r>
              <a:rPr lang="de-DE" sz="2150" dirty="0">
                <a:solidFill>
                  <a:prstClr val="black"/>
                </a:solidFill>
                <a:effectLst>
                  <a:innerShdw blurRad="76200" dist="25400" dir="13500000">
                    <a:prstClr val="black">
                      <a:alpha val="40000"/>
                    </a:prstClr>
                  </a:innerShdw>
                </a:effectLst>
              </a:rPr>
              <a:t>       (synonym: „quartäre Medien“, „Informations- und Kommunikationstechnologie / IKT“): </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ermöglichen auf sozialer Ebene hohe Interferenz zwischen individueller und kollektiver Informationsverarbeitung und somit kollaboratives Wissen und Lernen.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offerieren komplexe Optionen der Datenspeicherung und -verarbeitung sowie hohe Adaptivität und Multimedialität, für deren effektive Nutzung digitale Kompetenz notwendig ist (Fehrmann 2019b, S. 7f.).</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50</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523220"/>
          </a:xfrm>
          <a:prstGeom prst="rect">
            <a:avLst/>
          </a:prstGeom>
          <a:noFill/>
        </p:spPr>
        <p:txBody>
          <a:bodyPr wrap="square" rtlCol="0">
            <a:spAutoFit/>
          </a:bodyPr>
          <a:lstStyle/>
          <a:p>
            <a:pPr algn="r"/>
            <a:r>
              <a:rPr lang="de-DE" sz="1400" dirty="0">
                <a:solidFill>
                  <a:schemeClr val="bg1">
                    <a:lumMod val="50000"/>
                  </a:schemeClr>
                </a:solidFill>
              </a:rPr>
              <a:t>vgl. Petko 2014</a:t>
            </a:r>
          </a:p>
          <a:p>
            <a:pPr algn="r"/>
            <a:r>
              <a:rPr lang="de-DE" sz="1400" dirty="0">
                <a:solidFill>
                  <a:schemeClr val="bg1">
                    <a:lumMod val="50000"/>
                  </a:schemeClr>
                </a:solidFill>
              </a:rPr>
              <a:t>vgl. Fehrmann 2019b</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58364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 </a:t>
              </a:r>
              <a:r>
                <a:rPr lang="de-DE" altLang="de-DE" sz="2000" baseline="30000" noProof="1">
                  <a:solidFill>
                    <a:schemeClr val="tx1">
                      <a:lumMod val="75000"/>
                      <a:lumOff val="25000"/>
                    </a:schemeClr>
                  </a:solidFill>
                  <a:cs typeface="Arial" charset="0"/>
                </a:rPr>
                <a:t>1</a:t>
              </a:r>
              <a:endParaRPr lang="de-DE" altLang="de-DE" sz="2300" baseline="300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Relevanz digitaler Bildung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252248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Digitale Bildung als </a:t>
            </a:r>
            <a:r>
              <a:rPr lang="de-DE" sz="2150" b="1" dirty="0">
                <a:solidFill>
                  <a:prstClr val="black"/>
                </a:solidFill>
                <a:effectLst>
                  <a:innerShdw blurRad="76200" dist="25400" dir="13500000">
                    <a:prstClr val="black">
                      <a:alpha val="40000"/>
                    </a:prstClr>
                  </a:innerShdw>
                </a:effectLst>
              </a:rPr>
              <a:t>Weg zur Mündigkeit, zu digitaler </a:t>
            </a:r>
            <a:r>
              <a:rPr lang="de-DE" sz="2150" b="1" dirty="0" err="1">
                <a:solidFill>
                  <a:prstClr val="black"/>
                </a:solidFill>
                <a:effectLst>
                  <a:innerShdw blurRad="76200" dist="25400" dir="13500000">
                    <a:prstClr val="black">
                      <a:alpha val="40000"/>
                    </a:prstClr>
                  </a:innerShdw>
                </a:effectLst>
              </a:rPr>
              <a:t>Souverenität</a:t>
            </a:r>
            <a:r>
              <a:rPr lang="de-DE" sz="2150" b="1" dirty="0">
                <a:solidFill>
                  <a:prstClr val="black"/>
                </a:solidFill>
                <a:effectLst>
                  <a:innerShdw blurRad="76200" dist="25400" dir="13500000">
                    <a:prstClr val="black">
                      <a:alpha val="40000"/>
                    </a:prstClr>
                  </a:innerShdw>
                </a:effectLst>
              </a:rPr>
              <a:t>:</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sozial verantwortliches Handeln, Erhalten der Macht über Daten </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Jeder soll sich dafür einsetzen, dass alle Menschen in Würde in einer digitalen Welt leben können.</a:t>
            </a:r>
          </a:p>
          <a:p>
            <a:pPr marL="800100" lvl="1"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51</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025496"/>
            <a:ext cx="2865863" cy="1384995"/>
          </a:xfrm>
          <a:prstGeom prst="rect">
            <a:avLst/>
          </a:prstGeom>
          <a:noFill/>
        </p:spPr>
        <p:txBody>
          <a:bodyPr wrap="square" rtlCol="0">
            <a:spAutoFit/>
          </a:bodyPr>
          <a:lstStyle/>
          <a:p>
            <a:pPr algn="r"/>
            <a:r>
              <a:rPr lang="de-DE" sz="1400" dirty="0">
                <a:solidFill>
                  <a:schemeClr val="bg1">
                    <a:lumMod val="50000"/>
                  </a:schemeClr>
                </a:solidFill>
              </a:rPr>
              <a:t>vgl. EUC 2018</a:t>
            </a:r>
          </a:p>
          <a:p>
            <a:pPr algn="r"/>
            <a:r>
              <a:rPr lang="de-DE" sz="1400" dirty="0">
                <a:solidFill>
                  <a:schemeClr val="bg1">
                    <a:lumMod val="50000"/>
                  </a:schemeClr>
                </a:solidFill>
              </a:rPr>
              <a:t>vgl. </a:t>
            </a:r>
            <a:r>
              <a:rPr lang="de-DE" sz="1400" dirty="0" err="1">
                <a:solidFill>
                  <a:schemeClr val="bg1">
                    <a:lumMod val="50000"/>
                  </a:schemeClr>
                </a:solidFill>
              </a:rPr>
              <a:t>Medienber</a:t>
            </a:r>
            <a:r>
              <a:rPr lang="de-DE" sz="1400" dirty="0">
                <a:solidFill>
                  <a:schemeClr val="bg1">
                    <a:lumMod val="50000"/>
                  </a:schemeClr>
                </a:solidFill>
              </a:rPr>
              <a:t>. / MKR 2018a,b</a:t>
            </a:r>
          </a:p>
          <a:p>
            <a:pPr algn="r"/>
            <a:r>
              <a:rPr lang="de-DE" sz="1400" dirty="0">
                <a:solidFill>
                  <a:schemeClr val="bg1">
                    <a:lumMod val="50000"/>
                  </a:schemeClr>
                </a:solidFill>
              </a:rPr>
              <a:t>vgl. EUP 2006</a:t>
            </a:r>
          </a:p>
          <a:p>
            <a:pPr algn="r"/>
            <a:r>
              <a:rPr lang="de-DE" sz="1400" dirty="0">
                <a:solidFill>
                  <a:schemeClr val="bg1">
                    <a:lumMod val="50000"/>
                  </a:schemeClr>
                </a:solidFill>
              </a:rPr>
              <a:t>zum Weiterlesen im Kontext:</a:t>
            </a:r>
          </a:p>
          <a:p>
            <a:pPr algn="r"/>
            <a:r>
              <a:rPr lang="de-DE" sz="1400" dirty="0" err="1">
                <a:solidFill>
                  <a:schemeClr val="bg1">
                    <a:lumMod val="50000"/>
                  </a:schemeClr>
                </a:solidFill>
              </a:rPr>
              <a:t>Döbeli</a:t>
            </a:r>
            <a:r>
              <a:rPr lang="de-DE" sz="1400" dirty="0">
                <a:solidFill>
                  <a:schemeClr val="bg1">
                    <a:lumMod val="50000"/>
                  </a:schemeClr>
                </a:solidFill>
              </a:rPr>
              <a:t> Honegger 2017a</a:t>
            </a:r>
          </a:p>
          <a:p>
            <a:pPr algn="r"/>
            <a:r>
              <a:rPr lang="de-DE" sz="1400" dirty="0">
                <a:solidFill>
                  <a:schemeClr val="bg1">
                    <a:lumMod val="50000"/>
                  </a:schemeClr>
                </a:solidFill>
              </a:rPr>
              <a:t>Hartman et al. 2015</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CCE304E4-D9F9-466E-8CFF-42A77535A741}"/>
              </a:ext>
            </a:extLst>
          </p:cNvPr>
          <p:cNvSpPr/>
          <p:nvPr/>
        </p:nvSpPr>
        <p:spPr>
          <a:xfrm>
            <a:off x="0" y="6005249"/>
            <a:ext cx="10215191" cy="573298"/>
          </a:xfrm>
          <a:prstGeom prst="rect">
            <a:avLst/>
          </a:prstGeom>
        </p:spPr>
        <p:txBody>
          <a:bodyPr wrap="square">
            <a:spAutoFit/>
          </a:bodyPr>
          <a:lstStyle/>
          <a:p>
            <a:pPr marL="228600">
              <a:lnSpc>
                <a:spcPct val="115000"/>
              </a:lnSpc>
              <a:spcAft>
                <a:spcPts val="800"/>
              </a:spcAft>
            </a:pPr>
            <a:r>
              <a:rPr lang="de-DE" altLang="de-DE" sz="1400" baseline="30000" noProof="1">
                <a:solidFill>
                  <a:schemeClr val="tx1">
                    <a:lumMod val="75000"/>
                    <a:lumOff val="25000"/>
                  </a:schemeClr>
                </a:solidFill>
                <a:cs typeface="Arial" charset="0"/>
              </a:rPr>
              <a:t>1 </a:t>
            </a:r>
            <a:r>
              <a:rPr lang="de-DE" sz="1400" i="1" dirty="0">
                <a:latin typeface="Calibri" panose="020F0502020204030204" pitchFamily="34" charset="0"/>
                <a:ea typeface="Calibri" panose="020F0502020204030204" pitchFamily="34" charset="0"/>
                <a:cs typeface="Times New Roman" panose="02020603050405020304" pitchFamily="18" charset="0"/>
              </a:rPr>
              <a:t>„Digitale Bildung“ wird verortet als Bildung im Kontext der Digitalität / im Kontext des Erwerbs digitaler Kompetenz. Es ist nicht die digital durchgeführte Bildung gemeint.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236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 </a:t>
              </a:r>
              <a:r>
                <a:rPr lang="de-DE" altLang="de-DE" sz="2000" baseline="30000" noProof="1">
                  <a:solidFill>
                    <a:schemeClr val="tx1">
                      <a:lumMod val="75000"/>
                      <a:lumOff val="25000"/>
                    </a:schemeClr>
                  </a:solidFill>
                  <a:cs typeface="Arial" charset="0"/>
                </a:rPr>
                <a:t>1</a:t>
              </a:r>
              <a:endParaRPr lang="de-DE" altLang="de-DE" sz="2300" baseline="300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Relevanz digitaler Bildung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45076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bereits im frühen Kindesalter beginnender Kompetenzzuwachs soll nicht nur Anwendungskompetenzen umfassen, sondern ein </a:t>
            </a:r>
            <a:r>
              <a:rPr lang="de-DE" sz="2150" b="1" dirty="0">
                <a:solidFill>
                  <a:prstClr val="black"/>
                </a:solidFill>
                <a:effectLst>
                  <a:innerShdw blurRad="76200" dist="25400" dir="13500000">
                    <a:prstClr val="black">
                      <a:alpha val="40000"/>
                    </a:prstClr>
                  </a:innerShdw>
                </a:effectLst>
              </a:rPr>
              <a:t>informatisches Grundverständnis für Algorithmen und Informatiksysteme </a:t>
            </a:r>
            <a:r>
              <a:rPr lang="de-DE" sz="2150" dirty="0">
                <a:solidFill>
                  <a:prstClr val="black"/>
                </a:solidFill>
                <a:effectLst>
                  <a:innerShdw blurRad="76200" dist="25400" dir="13500000">
                    <a:prstClr val="black">
                      <a:alpha val="40000"/>
                    </a:prstClr>
                  </a:innerShdw>
                </a:effectLst>
              </a:rPr>
              <a:t>beinhalten (vgl. EUC 2018, S. 8, 9; </a:t>
            </a:r>
            <a:r>
              <a:rPr lang="de-DE" sz="2150" dirty="0" err="1">
                <a:solidFill>
                  <a:prstClr val="black"/>
                </a:solidFill>
                <a:effectLst>
                  <a:innerShdw blurRad="76200" dist="25400" dir="13500000">
                    <a:prstClr val="black">
                      <a:alpha val="40000"/>
                    </a:prstClr>
                  </a:innerShdw>
                </a:effectLst>
              </a:rPr>
              <a:t>vlg</a:t>
            </a:r>
            <a:r>
              <a:rPr lang="de-DE" sz="2150" dirty="0">
                <a:solidFill>
                  <a:prstClr val="black"/>
                </a:solidFill>
                <a:effectLst>
                  <a:innerShdw blurRad="76200" dist="25400" dir="13500000">
                    <a:prstClr val="black">
                      <a:alpha val="40000"/>
                    </a:prstClr>
                  </a:innerShdw>
                </a:effectLst>
              </a:rPr>
              <a:t>. MKR NRW 2018b, S. 4)</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Ziel: Möglichkeit zur aktiven Mitgestaltung digitaler Inhalte bei gleichzeitiger Ausbildung eines kritischen Denkvermögens sowie von Kreativität und Innovation schaffen (vgl. EUP 2006, S. 16)</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zudem: Berücksichtigung der individuellen Bedürfnisse der Schüler*innen und Reduzierung sozioökonomischer Unterschiede und Geschlechtsungleichheit (vgl. EUC 2018, S. 2)</a:t>
            </a: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52</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1" name="Textfeld 20">
            <a:extLst>
              <a:ext uri="{FF2B5EF4-FFF2-40B4-BE49-F238E27FC236}">
                <a16:creationId xmlns:a16="http://schemas.microsoft.com/office/drawing/2014/main" id="{8FEA353C-D335-4D4F-96E3-932D50C9FC87}"/>
              </a:ext>
            </a:extLst>
          </p:cNvPr>
          <p:cNvSpPr txBox="1"/>
          <p:nvPr/>
        </p:nvSpPr>
        <p:spPr>
          <a:xfrm>
            <a:off x="9066641" y="5025496"/>
            <a:ext cx="2865863" cy="1384995"/>
          </a:xfrm>
          <a:prstGeom prst="rect">
            <a:avLst/>
          </a:prstGeom>
          <a:noFill/>
        </p:spPr>
        <p:txBody>
          <a:bodyPr wrap="square" rtlCol="0">
            <a:spAutoFit/>
          </a:bodyPr>
          <a:lstStyle/>
          <a:p>
            <a:pPr algn="r"/>
            <a:r>
              <a:rPr lang="de-DE" sz="1400" dirty="0">
                <a:solidFill>
                  <a:schemeClr val="bg1">
                    <a:lumMod val="50000"/>
                  </a:schemeClr>
                </a:solidFill>
              </a:rPr>
              <a:t>vgl. EUC 2018</a:t>
            </a:r>
          </a:p>
          <a:p>
            <a:pPr algn="r"/>
            <a:r>
              <a:rPr lang="de-DE" sz="1400" dirty="0">
                <a:solidFill>
                  <a:schemeClr val="bg1">
                    <a:lumMod val="50000"/>
                  </a:schemeClr>
                </a:solidFill>
              </a:rPr>
              <a:t>vgl. </a:t>
            </a:r>
            <a:r>
              <a:rPr lang="de-DE" sz="1400" dirty="0" err="1">
                <a:solidFill>
                  <a:schemeClr val="bg1">
                    <a:lumMod val="50000"/>
                  </a:schemeClr>
                </a:solidFill>
              </a:rPr>
              <a:t>Medienber</a:t>
            </a:r>
            <a:r>
              <a:rPr lang="de-DE" sz="1400" dirty="0">
                <a:solidFill>
                  <a:schemeClr val="bg1">
                    <a:lumMod val="50000"/>
                  </a:schemeClr>
                </a:solidFill>
              </a:rPr>
              <a:t>. / MKR 2018a,b</a:t>
            </a:r>
          </a:p>
          <a:p>
            <a:pPr algn="r"/>
            <a:r>
              <a:rPr lang="de-DE" sz="1400" dirty="0">
                <a:solidFill>
                  <a:schemeClr val="bg1">
                    <a:lumMod val="50000"/>
                  </a:schemeClr>
                </a:solidFill>
              </a:rPr>
              <a:t>vgl. EUP 2006</a:t>
            </a:r>
          </a:p>
          <a:p>
            <a:pPr algn="r"/>
            <a:r>
              <a:rPr lang="de-DE" sz="1400" dirty="0">
                <a:solidFill>
                  <a:schemeClr val="bg1">
                    <a:lumMod val="50000"/>
                  </a:schemeClr>
                </a:solidFill>
              </a:rPr>
              <a:t>zum Weiterlesen im Kontext:</a:t>
            </a:r>
          </a:p>
          <a:p>
            <a:pPr algn="r"/>
            <a:r>
              <a:rPr lang="de-DE" sz="1400" dirty="0" err="1">
                <a:solidFill>
                  <a:schemeClr val="bg1">
                    <a:lumMod val="50000"/>
                  </a:schemeClr>
                </a:solidFill>
              </a:rPr>
              <a:t>Döbeli</a:t>
            </a:r>
            <a:r>
              <a:rPr lang="de-DE" sz="1400" dirty="0">
                <a:solidFill>
                  <a:schemeClr val="bg1">
                    <a:lumMod val="50000"/>
                  </a:schemeClr>
                </a:solidFill>
              </a:rPr>
              <a:t> Honegger 2017a</a:t>
            </a:r>
          </a:p>
          <a:p>
            <a:pPr algn="r"/>
            <a:r>
              <a:rPr lang="de-DE" sz="1400" dirty="0">
                <a:solidFill>
                  <a:schemeClr val="bg1">
                    <a:lumMod val="50000"/>
                  </a:schemeClr>
                </a:solidFill>
              </a:rPr>
              <a:t>Hartman et al. 2015</a:t>
            </a:r>
          </a:p>
        </p:txBody>
      </p:sp>
      <p:sp>
        <p:nvSpPr>
          <p:cNvPr id="22" name="Rechteck 21">
            <a:extLst>
              <a:ext uri="{FF2B5EF4-FFF2-40B4-BE49-F238E27FC236}">
                <a16:creationId xmlns:a16="http://schemas.microsoft.com/office/drawing/2014/main" id="{33AFCA1E-0CBD-45DA-B203-58171F6CFA14}"/>
              </a:ext>
            </a:extLst>
          </p:cNvPr>
          <p:cNvSpPr/>
          <p:nvPr/>
        </p:nvSpPr>
        <p:spPr>
          <a:xfrm>
            <a:off x="0" y="6005249"/>
            <a:ext cx="10215191" cy="573298"/>
          </a:xfrm>
          <a:prstGeom prst="rect">
            <a:avLst/>
          </a:prstGeom>
        </p:spPr>
        <p:txBody>
          <a:bodyPr wrap="square">
            <a:spAutoFit/>
          </a:bodyPr>
          <a:lstStyle/>
          <a:p>
            <a:pPr marL="228600">
              <a:lnSpc>
                <a:spcPct val="115000"/>
              </a:lnSpc>
              <a:spcAft>
                <a:spcPts val="800"/>
              </a:spcAft>
            </a:pPr>
            <a:r>
              <a:rPr lang="de-DE" altLang="de-DE" sz="1400" baseline="30000" noProof="1">
                <a:solidFill>
                  <a:schemeClr val="tx1">
                    <a:lumMod val="75000"/>
                    <a:lumOff val="25000"/>
                  </a:schemeClr>
                </a:solidFill>
                <a:cs typeface="Arial" charset="0"/>
              </a:rPr>
              <a:t>1 </a:t>
            </a:r>
            <a:r>
              <a:rPr lang="de-DE" sz="1400" i="1" dirty="0">
                <a:latin typeface="Calibri" panose="020F0502020204030204" pitchFamily="34" charset="0"/>
                <a:ea typeface="Calibri" panose="020F0502020204030204" pitchFamily="34" charset="0"/>
                <a:cs typeface="Times New Roman" panose="02020603050405020304" pitchFamily="18" charset="0"/>
              </a:rPr>
              <a:t>„Digitale Bildung“ wird verortet als Bildung im Kontext der Digitalität / im Kontext des Erwerbs digitaler Kompetenz. Es ist nicht die digital durchgeführte Bildung gemeint.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360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Exkurs: Medienaneignung bei Kindern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53</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5895975" y="5732542"/>
            <a:ext cx="6036529"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Theunert</a:t>
            </a:r>
            <a:r>
              <a:rPr lang="de-DE" sz="1400" dirty="0">
                <a:solidFill>
                  <a:schemeClr val="bg1">
                    <a:lumMod val="50000"/>
                  </a:schemeClr>
                </a:solidFill>
              </a:rPr>
              <a:t> (2007), Demmler &amp; </a:t>
            </a:r>
            <a:r>
              <a:rPr lang="de-DE" sz="1400" dirty="0" err="1">
                <a:solidFill>
                  <a:schemeClr val="bg1">
                    <a:lumMod val="50000"/>
                  </a:schemeClr>
                </a:solidFill>
              </a:rPr>
              <a:t>Struckmeyer</a:t>
            </a:r>
            <a:r>
              <a:rPr lang="de-DE" sz="1400" dirty="0">
                <a:solidFill>
                  <a:schemeClr val="bg1">
                    <a:lumMod val="50000"/>
                  </a:schemeClr>
                </a:solidFill>
              </a:rPr>
              <a:t> (2015), </a:t>
            </a:r>
          </a:p>
          <a:p>
            <a:pPr algn="r"/>
            <a:r>
              <a:rPr lang="de-DE" sz="1400" dirty="0">
                <a:solidFill>
                  <a:schemeClr val="bg1">
                    <a:lumMod val="50000"/>
                  </a:schemeClr>
                </a:solidFill>
              </a:rPr>
              <a:t>zit. n. </a:t>
            </a:r>
            <a:r>
              <a:rPr lang="de-DE" sz="1400" dirty="0" err="1">
                <a:solidFill>
                  <a:schemeClr val="bg1">
                    <a:lumMod val="50000"/>
                  </a:schemeClr>
                </a:solidFill>
              </a:rPr>
              <a:t>Lepold</a:t>
            </a:r>
            <a:r>
              <a:rPr lang="de-DE" sz="1400" dirty="0">
                <a:solidFill>
                  <a:schemeClr val="bg1">
                    <a:lumMod val="50000"/>
                  </a:schemeClr>
                </a:solidFill>
              </a:rPr>
              <a:t> &amp; Ullmann (2018), S. 30 ff.</a:t>
            </a:r>
          </a:p>
          <a:p>
            <a:pPr algn="r"/>
            <a:r>
              <a:rPr lang="de-DE" sz="1400" dirty="0">
                <a:solidFill>
                  <a:schemeClr val="bg1">
                    <a:lumMod val="50000"/>
                  </a:schemeClr>
                </a:solidFill>
              </a:rPr>
              <a:t>Literatur-Empfehlung für die Praxis: BZgA 2019, S. 20 ff.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30420B91-3476-4ED2-875E-A12DF49EDD71}"/>
              </a:ext>
            </a:extLst>
          </p:cNvPr>
          <p:cNvSpPr txBox="1"/>
          <p:nvPr/>
        </p:nvSpPr>
        <p:spPr>
          <a:xfrm>
            <a:off x="164120" y="1991283"/>
            <a:ext cx="11875716" cy="461665"/>
          </a:xfrm>
          <a:prstGeom prst="rect">
            <a:avLst/>
          </a:prstGeom>
          <a:solidFill>
            <a:srgbClr val="FFCC00">
              <a:alpha val="20000"/>
            </a:srgbClr>
          </a:solidFill>
        </p:spPr>
        <p:txBody>
          <a:bodyPr wrap="square" rtlCol="0">
            <a:spAutoFit/>
          </a:bodyPr>
          <a:lstStyle/>
          <a:p>
            <a:pPr algn="r"/>
            <a:r>
              <a:rPr lang="de-DE" sz="2400" b="1" dirty="0"/>
              <a:t>digitale Medien registrieren – (Ungeborenes,) Säuglingsalter (0-1,5 J.)</a:t>
            </a:r>
          </a:p>
        </p:txBody>
      </p:sp>
      <p:sp>
        <p:nvSpPr>
          <p:cNvPr id="34" name="Textfeld 33">
            <a:extLst>
              <a:ext uri="{FF2B5EF4-FFF2-40B4-BE49-F238E27FC236}">
                <a16:creationId xmlns:a16="http://schemas.microsoft.com/office/drawing/2014/main" id="{A6B76EB5-0B09-4230-86C6-61096A3FBE3E}"/>
              </a:ext>
            </a:extLst>
          </p:cNvPr>
          <p:cNvSpPr txBox="1"/>
          <p:nvPr/>
        </p:nvSpPr>
        <p:spPr>
          <a:xfrm>
            <a:off x="164120" y="2632301"/>
            <a:ext cx="11875716" cy="461665"/>
          </a:xfrm>
          <a:prstGeom prst="rect">
            <a:avLst/>
          </a:prstGeom>
          <a:solidFill>
            <a:srgbClr val="FFCC00">
              <a:alpha val="40000"/>
            </a:srgbClr>
          </a:solidFill>
        </p:spPr>
        <p:txBody>
          <a:bodyPr wrap="square" rtlCol="0">
            <a:spAutoFit/>
          </a:bodyPr>
          <a:lstStyle/>
          <a:p>
            <a:pPr algn="r"/>
            <a:r>
              <a:rPr lang="de-DE" sz="2400" b="1" dirty="0"/>
              <a:t>digitale Medien entdecken – Kleinkindalter (1,5-2 J.)</a:t>
            </a:r>
          </a:p>
        </p:txBody>
      </p:sp>
      <p:sp>
        <p:nvSpPr>
          <p:cNvPr id="35" name="Textfeld 34">
            <a:extLst>
              <a:ext uri="{FF2B5EF4-FFF2-40B4-BE49-F238E27FC236}">
                <a16:creationId xmlns:a16="http://schemas.microsoft.com/office/drawing/2014/main" id="{CA62FD48-7F4A-44C5-A19D-5FC5F5704C60}"/>
              </a:ext>
            </a:extLst>
          </p:cNvPr>
          <p:cNvSpPr txBox="1"/>
          <p:nvPr/>
        </p:nvSpPr>
        <p:spPr>
          <a:xfrm>
            <a:off x="164120" y="3304526"/>
            <a:ext cx="11875716" cy="461665"/>
          </a:xfrm>
          <a:prstGeom prst="rect">
            <a:avLst/>
          </a:prstGeom>
          <a:solidFill>
            <a:srgbClr val="FFCC00">
              <a:alpha val="60000"/>
            </a:srgbClr>
          </a:solidFill>
        </p:spPr>
        <p:txBody>
          <a:bodyPr wrap="square" rtlCol="0">
            <a:spAutoFit/>
          </a:bodyPr>
          <a:lstStyle/>
          <a:p>
            <a:pPr algn="r"/>
            <a:r>
              <a:rPr lang="de-DE" sz="2400" b="1" dirty="0"/>
              <a:t>digitale Medien in den Alltag integrieren – ab dem Kindergartenalter (ab 3. J.)</a:t>
            </a:r>
          </a:p>
        </p:txBody>
      </p:sp>
      <p:sp>
        <p:nvSpPr>
          <p:cNvPr id="36" name="Textfeld 35">
            <a:extLst>
              <a:ext uri="{FF2B5EF4-FFF2-40B4-BE49-F238E27FC236}">
                <a16:creationId xmlns:a16="http://schemas.microsoft.com/office/drawing/2014/main" id="{9CB0678F-25A1-4256-8CC9-38C44743BD7A}"/>
              </a:ext>
            </a:extLst>
          </p:cNvPr>
          <p:cNvSpPr txBox="1"/>
          <p:nvPr/>
        </p:nvSpPr>
        <p:spPr>
          <a:xfrm>
            <a:off x="157348" y="3974844"/>
            <a:ext cx="11875716" cy="461665"/>
          </a:xfrm>
          <a:prstGeom prst="rect">
            <a:avLst/>
          </a:prstGeom>
          <a:solidFill>
            <a:srgbClr val="FFCC00"/>
          </a:solidFill>
        </p:spPr>
        <p:txBody>
          <a:bodyPr wrap="square" rtlCol="0">
            <a:spAutoFit/>
          </a:bodyPr>
          <a:lstStyle/>
          <a:p>
            <a:pPr algn="r"/>
            <a:r>
              <a:rPr lang="de-DE" sz="2400" b="1" dirty="0"/>
              <a:t>sich mit digitalen Medien artikulieren – ab dem Grundschulalter</a:t>
            </a:r>
          </a:p>
        </p:txBody>
      </p:sp>
    </p:spTree>
    <p:extLst>
      <p:ext uri="{BB962C8B-B14F-4D97-AF65-F5344CB8AC3E}">
        <p14:creationId xmlns:p14="http://schemas.microsoft.com/office/powerpoint/2010/main" val="211597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Exkurs: Medienaneignung bei Kindern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54</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5895975" y="5732542"/>
            <a:ext cx="6036529"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Theunert</a:t>
            </a:r>
            <a:r>
              <a:rPr lang="de-DE" sz="1400" dirty="0">
                <a:solidFill>
                  <a:schemeClr val="bg1">
                    <a:lumMod val="50000"/>
                  </a:schemeClr>
                </a:solidFill>
              </a:rPr>
              <a:t> (2007), Demmler &amp; </a:t>
            </a:r>
            <a:r>
              <a:rPr lang="de-DE" sz="1400" dirty="0" err="1">
                <a:solidFill>
                  <a:schemeClr val="bg1">
                    <a:lumMod val="50000"/>
                  </a:schemeClr>
                </a:solidFill>
              </a:rPr>
              <a:t>Struckmeyer</a:t>
            </a:r>
            <a:r>
              <a:rPr lang="de-DE" sz="1400" dirty="0">
                <a:solidFill>
                  <a:schemeClr val="bg1">
                    <a:lumMod val="50000"/>
                  </a:schemeClr>
                </a:solidFill>
              </a:rPr>
              <a:t> (2015), </a:t>
            </a:r>
          </a:p>
          <a:p>
            <a:pPr algn="r"/>
            <a:r>
              <a:rPr lang="de-DE" sz="1400" dirty="0">
                <a:solidFill>
                  <a:schemeClr val="bg1">
                    <a:lumMod val="50000"/>
                  </a:schemeClr>
                </a:solidFill>
              </a:rPr>
              <a:t>zit. n. </a:t>
            </a:r>
            <a:r>
              <a:rPr lang="de-DE" sz="1400" dirty="0" err="1">
                <a:solidFill>
                  <a:schemeClr val="bg1">
                    <a:lumMod val="50000"/>
                  </a:schemeClr>
                </a:solidFill>
              </a:rPr>
              <a:t>Lepold</a:t>
            </a:r>
            <a:r>
              <a:rPr lang="de-DE" sz="1400" dirty="0">
                <a:solidFill>
                  <a:schemeClr val="bg1">
                    <a:lumMod val="50000"/>
                  </a:schemeClr>
                </a:solidFill>
              </a:rPr>
              <a:t> &amp; Ullmann (2018), S. 30 ff.</a:t>
            </a:r>
          </a:p>
          <a:p>
            <a:pPr algn="r"/>
            <a:r>
              <a:rPr lang="de-DE" sz="1400" dirty="0">
                <a:solidFill>
                  <a:schemeClr val="bg1">
                    <a:lumMod val="50000"/>
                  </a:schemeClr>
                </a:solidFill>
              </a:rPr>
              <a:t>Literatur-Empfehlung für die Praxis: BZgA 2019, S. 20 ff.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30420B91-3476-4ED2-875E-A12DF49EDD71}"/>
              </a:ext>
            </a:extLst>
          </p:cNvPr>
          <p:cNvSpPr txBox="1"/>
          <p:nvPr/>
        </p:nvSpPr>
        <p:spPr>
          <a:xfrm>
            <a:off x="170892" y="1315992"/>
            <a:ext cx="11875716" cy="461665"/>
          </a:xfrm>
          <a:prstGeom prst="rect">
            <a:avLst/>
          </a:prstGeom>
          <a:solidFill>
            <a:srgbClr val="FFCC00">
              <a:alpha val="20000"/>
            </a:srgbClr>
          </a:solidFill>
        </p:spPr>
        <p:txBody>
          <a:bodyPr wrap="square" rtlCol="0">
            <a:spAutoFit/>
          </a:bodyPr>
          <a:lstStyle/>
          <a:p>
            <a:pPr algn="r"/>
            <a:r>
              <a:rPr lang="de-DE" sz="2400" b="1" dirty="0"/>
              <a:t>digitale Medien registrieren – (Ungeborenes,) Säuglingsalter (0-1,5 J.)</a:t>
            </a:r>
          </a:p>
        </p:txBody>
      </p:sp>
      <p:sp>
        <p:nvSpPr>
          <p:cNvPr id="34" name="Textfeld 33">
            <a:extLst>
              <a:ext uri="{FF2B5EF4-FFF2-40B4-BE49-F238E27FC236}">
                <a16:creationId xmlns:a16="http://schemas.microsoft.com/office/drawing/2014/main" id="{A6B76EB5-0B09-4230-86C6-61096A3FBE3E}"/>
              </a:ext>
            </a:extLst>
          </p:cNvPr>
          <p:cNvSpPr txBox="1"/>
          <p:nvPr/>
        </p:nvSpPr>
        <p:spPr>
          <a:xfrm>
            <a:off x="170892" y="3623885"/>
            <a:ext cx="11875716" cy="461665"/>
          </a:xfrm>
          <a:prstGeom prst="rect">
            <a:avLst/>
          </a:prstGeom>
          <a:solidFill>
            <a:srgbClr val="FFCC00">
              <a:alpha val="40000"/>
            </a:srgbClr>
          </a:solidFill>
        </p:spPr>
        <p:txBody>
          <a:bodyPr wrap="square" rtlCol="0">
            <a:spAutoFit/>
          </a:bodyPr>
          <a:lstStyle/>
          <a:p>
            <a:pPr algn="r"/>
            <a:r>
              <a:rPr lang="de-DE" sz="2400" b="1" dirty="0"/>
              <a:t>digitale Medien entdecken – Kleinkindalter (1,5-2 J.)</a:t>
            </a:r>
          </a:p>
        </p:txBody>
      </p:sp>
      <p:sp>
        <p:nvSpPr>
          <p:cNvPr id="35" name="Textfeld 34">
            <a:extLst>
              <a:ext uri="{FF2B5EF4-FFF2-40B4-BE49-F238E27FC236}">
                <a16:creationId xmlns:a16="http://schemas.microsoft.com/office/drawing/2014/main" id="{CA62FD48-7F4A-44C5-A19D-5FC5F5704C60}"/>
              </a:ext>
            </a:extLst>
          </p:cNvPr>
          <p:cNvSpPr txBox="1"/>
          <p:nvPr/>
        </p:nvSpPr>
        <p:spPr>
          <a:xfrm>
            <a:off x="170892" y="4296110"/>
            <a:ext cx="11875716" cy="461665"/>
          </a:xfrm>
          <a:prstGeom prst="rect">
            <a:avLst/>
          </a:prstGeom>
          <a:solidFill>
            <a:srgbClr val="FFCC00">
              <a:alpha val="60000"/>
            </a:srgbClr>
          </a:solidFill>
        </p:spPr>
        <p:txBody>
          <a:bodyPr wrap="square" rtlCol="0">
            <a:spAutoFit/>
          </a:bodyPr>
          <a:lstStyle/>
          <a:p>
            <a:pPr algn="r"/>
            <a:r>
              <a:rPr lang="de-DE" sz="2400" b="1" dirty="0"/>
              <a:t>digitale Medien in den Alltag integrieren – ab dem Kindergartenalter (ab 3. J.)</a:t>
            </a:r>
          </a:p>
        </p:txBody>
      </p:sp>
      <p:sp>
        <p:nvSpPr>
          <p:cNvPr id="36" name="Textfeld 35">
            <a:extLst>
              <a:ext uri="{FF2B5EF4-FFF2-40B4-BE49-F238E27FC236}">
                <a16:creationId xmlns:a16="http://schemas.microsoft.com/office/drawing/2014/main" id="{9CB0678F-25A1-4256-8CC9-38C44743BD7A}"/>
              </a:ext>
            </a:extLst>
          </p:cNvPr>
          <p:cNvSpPr txBox="1"/>
          <p:nvPr/>
        </p:nvSpPr>
        <p:spPr>
          <a:xfrm>
            <a:off x="164120" y="4966428"/>
            <a:ext cx="11875716" cy="461665"/>
          </a:xfrm>
          <a:prstGeom prst="rect">
            <a:avLst/>
          </a:prstGeom>
          <a:solidFill>
            <a:srgbClr val="FFCC00"/>
          </a:solidFill>
        </p:spPr>
        <p:txBody>
          <a:bodyPr wrap="square" rtlCol="0">
            <a:spAutoFit/>
          </a:bodyPr>
          <a:lstStyle/>
          <a:p>
            <a:pPr algn="r"/>
            <a:r>
              <a:rPr lang="de-DE" sz="2400" b="1" dirty="0"/>
              <a:t>sich mit digitalen Medien artikulieren – ab dem Grundschulalter</a:t>
            </a:r>
          </a:p>
        </p:txBody>
      </p:sp>
      <p:sp>
        <p:nvSpPr>
          <p:cNvPr id="5" name="Rechteck 4">
            <a:extLst>
              <a:ext uri="{FF2B5EF4-FFF2-40B4-BE49-F238E27FC236}">
                <a16:creationId xmlns:a16="http://schemas.microsoft.com/office/drawing/2014/main" id="{6D8A607A-9456-4122-BC72-BE45402D8F01}"/>
              </a:ext>
            </a:extLst>
          </p:cNvPr>
          <p:cNvSpPr/>
          <p:nvPr/>
        </p:nvSpPr>
        <p:spPr>
          <a:xfrm>
            <a:off x="-323850" y="1891572"/>
            <a:ext cx="12363686" cy="1666354"/>
          </a:xfrm>
          <a:prstGeom prst="rect">
            <a:avLst/>
          </a:prstGeom>
        </p:spPr>
        <p:txBody>
          <a:bodyPr wrap="square">
            <a:spAutoFit/>
          </a:bodyPr>
          <a:lstStyle/>
          <a:p>
            <a:pPr marL="1143000" lvl="2" indent="-228600">
              <a:lnSpc>
                <a:spcPct val="115000"/>
              </a:lnSpc>
              <a:spcAft>
                <a:spcPts val="0"/>
              </a:spcAft>
              <a:buFont typeface="Wingdings" panose="05000000000000000000" pitchFamily="2" charset="2"/>
              <a:buChar char=""/>
            </a:pPr>
            <a:r>
              <a:rPr lang="de-DE" dirty="0">
                <a:latin typeface="Calibri" panose="020F0502020204030204" pitchFamily="34" charset="0"/>
                <a:ea typeface="Calibri" panose="020F0502020204030204" pitchFamily="34" charset="0"/>
                <a:cs typeface="Times New Roman" panose="02020603050405020304" pitchFamily="18" charset="0"/>
              </a:rPr>
              <a:t>vor der Geburt: Wahrnehmung von Geräuschen, Musik etc.</a:t>
            </a:r>
          </a:p>
          <a:p>
            <a:pPr marL="1143000" lvl="2" indent="-228600">
              <a:lnSpc>
                <a:spcPct val="115000"/>
              </a:lnSpc>
              <a:spcAft>
                <a:spcPts val="0"/>
              </a:spcAft>
              <a:buFont typeface="Wingdings" panose="05000000000000000000" pitchFamily="2" charset="2"/>
              <a:buChar char=""/>
            </a:pPr>
            <a:r>
              <a:rPr lang="de-DE" dirty="0">
                <a:latin typeface="Calibri" panose="020F0502020204030204" pitchFamily="34" charset="0"/>
                <a:ea typeface="Calibri" panose="020F0502020204030204" pitchFamily="34" charset="0"/>
                <a:cs typeface="Times New Roman" panose="02020603050405020304" pitchFamily="18" charset="0"/>
              </a:rPr>
              <a:t>ab der Geburt: Wahrnehmung aller Medien, die im familiären Medienalltag integriert werden (Fernseher während der Stillzeit, Tablet-Nutzung von Geschwistern…)</a:t>
            </a:r>
          </a:p>
          <a:p>
            <a:pPr marL="1143000" lvl="2" indent="-228600">
              <a:lnSpc>
                <a:spcPct val="115000"/>
              </a:lnSpc>
              <a:spcAft>
                <a:spcPts val="800"/>
              </a:spcAft>
              <a:buFont typeface="Wingdings" panose="05000000000000000000" pitchFamily="2" charset="2"/>
              <a:buChar char=""/>
            </a:pPr>
            <a:r>
              <a:rPr lang="de-DE" dirty="0">
                <a:latin typeface="Calibri" panose="020F0502020204030204" pitchFamily="34" charset="0"/>
                <a:ea typeface="Calibri" panose="020F0502020204030204" pitchFamily="34" charset="0"/>
                <a:cs typeface="Times New Roman" panose="02020603050405020304" pitchFamily="18" charset="0"/>
              </a:rPr>
              <a:t>Sammlung von fremdbestimmten Medienerfahrungen durch Registrierung optischer und akustischer Reize, Reaktion auf diese</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735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Exkurs: Medienaneignung bei Kindern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55</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5895975" y="5732542"/>
            <a:ext cx="6036529"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Theunert</a:t>
            </a:r>
            <a:r>
              <a:rPr lang="de-DE" sz="1400" dirty="0">
                <a:solidFill>
                  <a:schemeClr val="bg1">
                    <a:lumMod val="50000"/>
                  </a:schemeClr>
                </a:solidFill>
              </a:rPr>
              <a:t> (2007), Demmler &amp; </a:t>
            </a:r>
            <a:r>
              <a:rPr lang="de-DE" sz="1400" dirty="0" err="1">
                <a:solidFill>
                  <a:schemeClr val="bg1">
                    <a:lumMod val="50000"/>
                  </a:schemeClr>
                </a:solidFill>
              </a:rPr>
              <a:t>Struckmeyer</a:t>
            </a:r>
            <a:r>
              <a:rPr lang="de-DE" sz="1400" dirty="0">
                <a:solidFill>
                  <a:schemeClr val="bg1">
                    <a:lumMod val="50000"/>
                  </a:schemeClr>
                </a:solidFill>
              </a:rPr>
              <a:t> (2015), </a:t>
            </a:r>
          </a:p>
          <a:p>
            <a:pPr algn="r"/>
            <a:r>
              <a:rPr lang="de-DE" sz="1400" dirty="0">
                <a:solidFill>
                  <a:schemeClr val="bg1">
                    <a:lumMod val="50000"/>
                  </a:schemeClr>
                </a:solidFill>
              </a:rPr>
              <a:t>zit. n. </a:t>
            </a:r>
            <a:r>
              <a:rPr lang="de-DE" sz="1400" dirty="0" err="1">
                <a:solidFill>
                  <a:schemeClr val="bg1">
                    <a:lumMod val="50000"/>
                  </a:schemeClr>
                </a:solidFill>
              </a:rPr>
              <a:t>Lepold</a:t>
            </a:r>
            <a:r>
              <a:rPr lang="de-DE" sz="1400" dirty="0">
                <a:solidFill>
                  <a:schemeClr val="bg1">
                    <a:lumMod val="50000"/>
                  </a:schemeClr>
                </a:solidFill>
              </a:rPr>
              <a:t> &amp; Ullmann (2018), S. 30 ff.</a:t>
            </a:r>
          </a:p>
          <a:p>
            <a:pPr algn="r"/>
            <a:r>
              <a:rPr lang="de-DE" sz="1400" dirty="0">
                <a:solidFill>
                  <a:schemeClr val="bg1">
                    <a:lumMod val="50000"/>
                  </a:schemeClr>
                </a:solidFill>
              </a:rPr>
              <a:t>Literatur-Empfehlung für die Praxis: BZgA 2019, S. 20 ff.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30420B91-3476-4ED2-875E-A12DF49EDD71}"/>
              </a:ext>
            </a:extLst>
          </p:cNvPr>
          <p:cNvSpPr txBox="1"/>
          <p:nvPr/>
        </p:nvSpPr>
        <p:spPr>
          <a:xfrm>
            <a:off x="170892" y="1315992"/>
            <a:ext cx="11875716" cy="461665"/>
          </a:xfrm>
          <a:prstGeom prst="rect">
            <a:avLst/>
          </a:prstGeom>
          <a:solidFill>
            <a:srgbClr val="FFCC00">
              <a:alpha val="20000"/>
            </a:srgbClr>
          </a:solidFill>
        </p:spPr>
        <p:txBody>
          <a:bodyPr wrap="square" rtlCol="0">
            <a:spAutoFit/>
          </a:bodyPr>
          <a:lstStyle/>
          <a:p>
            <a:pPr algn="r"/>
            <a:r>
              <a:rPr lang="de-DE" sz="2400" b="1" dirty="0"/>
              <a:t>digitale Medien registrieren – (Ungeborenes,) Säuglingsalter (0-1,5 J.)</a:t>
            </a:r>
          </a:p>
        </p:txBody>
      </p:sp>
      <p:sp>
        <p:nvSpPr>
          <p:cNvPr id="34" name="Textfeld 33">
            <a:extLst>
              <a:ext uri="{FF2B5EF4-FFF2-40B4-BE49-F238E27FC236}">
                <a16:creationId xmlns:a16="http://schemas.microsoft.com/office/drawing/2014/main" id="{A6B76EB5-0B09-4230-86C6-61096A3FBE3E}"/>
              </a:ext>
            </a:extLst>
          </p:cNvPr>
          <p:cNvSpPr txBox="1"/>
          <p:nvPr/>
        </p:nvSpPr>
        <p:spPr>
          <a:xfrm>
            <a:off x="170892" y="1947603"/>
            <a:ext cx="11875716" cy="461665"/>
          </a:xfrm>
          <a:prstGeom prst="rect">
            <a:avLst/>
          </a:prstGeom>
          <a:solidFill>
            <a:srgbClr val="FFCC00">
              <a:alpha val="40000"/>
            </a:srgbClr>
          </a:solidFill>
        </p:spPr>
        <p:txBody>
          <a:bodyPr wrap="square" rtlCol="0">
            <a:spAutoFit/>
          </a:bodyPr>
          <a:lstStyle/>
          <a:p>
            <a:pPr algn="r"/>
            <a:r>
              <a:rPr lang="de-DE" sz="2400" b="1" dirty="0"/>
              <a:t>digitale Medien entdecken – Kleinkindalter (1,5-2 J.)</a:t>
            </a:r>
          </a:p>
        </p:txBody>
      </p:sp>
      <p:sp>
        <p:nvSpPr>
          <p:cNvPr id="35" name="Textfeld 34">
            <a:extLst>
              <a:ext uri="{FF2B5EF4-FFF2-40B4-BE49-F238E27FC236}">
                <a16:creationId xmlns:a16="http://schemas.microsoft.com/office/drawing/2014/main" id="{CA62FD48-7F4A-44C5-A19D-5FC5F5704C60}"/>
              </a:ext>
            </a:extLst>
          </p:cNvPr>
          <p:cNvSpPr txBox="1"/>
          <p:nvPr/>
        </p:nvSpPr>
        <p:spPr>
          <a:xfrm>
            <a:off x="170892" y="4296110"/>
            <a:ext cx="11875716" cy="461665"/>
          </a:xfrm>
          <a:prstGeom prst="rect">
            <a:avLst/>
          </a:prstGeom>
          <a:solidFill>
            <a:srgbClr val="FFCC00">
              <a:alpha val="60000"/>
            </a:srgbClr>
          </a:solidFill>
        </p:spPr>
        <p:txBody>
          <a:bodyPr wrap="square" rtlCol="0">
            <a:spAutoFit/>
          </a:bodyPr>
          <a:lstStyle/>
          <a:p>
            <a:pPr algn="r"/>
            <a:r>
              <a:rPr lang="de-DE" sz="2400" b="1" dirty="0"/>
              <a:t>digitale Medien in den Alltag integrieren – ab dem Kindergartenalter (ab 3. J.)</a:t>
            </a:r>
          </a:p>
        </p:txBody>
      </p:sp>
      <p:sp>
        <p:nvSpPr>
          <p:cNvPr id="36" name="Textfeld 35">
            <a:extLst>
              <a:ext uri="{FF2B5EF4-FFF2-40B4-BE49-F238E27FC236}">
                <a16:creationId xmlns:a16="http://schemas.microsoft.com/office/drawing/2014/main" id="{9CB0678F-25A1-4256-8CC9-38C44743BD7A}"/>
              </a:ext>
            </a:extLst>
          </p:cNvPr>
          <p:cNvSpPr txBox="1"/>
          <p:nvPr/>
        </p:nvSpPr>
        <p:spPr>
          <a:xfrm>
            <a:off x="164120" y="4966428"/>
            <a:ext cx="11875716" cy="461665"/>
          </a:xfrm>
          <a:prstGeom prst="rect">
            <a:avLst/>
          </a:prstGeom>
          <a:solidFill>
            <a:srgbClr val="FFCC00"/>
          </a:solidFill>
        </p:spPr>
        <p:txBody>
          <a:bodyPr wrap="square" rtlCol="0">
            <a:spAutoFit/>
          </a:bodyPr>
          <a:lstStyle/>
          <a:p>
            <a:pPr algn="r"/>
            <a:r>
              <a:rPr lang="de-DE" sz="2400" b="1" dirty="0"/>
              <a:t>sich mit digitalen Medien artikulieren – ab dem Grundschulalter</a:t>
            </a:r>
          </a:p>
        </p:txBody>
      </p:sp>
      <p:sp>
        <p:nvSpPr>
          <p:cNvPr id="5" name="Rechteck 4">
            <a:extLst>
              <a:ext uri="{FF2B5EF4-FFF2-40B4-BE49-F238E27FC236}">
                <a16:creationId xmlns:a16="http://schemas.microsoft.com/office/drawing/2014/main" id="{6D8A607A-9456-4122-BC72-BE45402D8F01}"/>
              </a:ext>
            </a:extLst>
          </p:cNvPr>
          <p:cNvSpPr/>
          <p:nvPr/>
        </p:nvSpPr>
        <p:spPr>
          <a:xfrm>
            <a:off x="-317078" y="2579214"/>
            <a:ext cx="12363686" cy="923330"/>
          </a:xfrm>
          <a:prstGeom prst="rect">
            <a:avLst/>
          </a:prstGeom>
        </p:spPr>
        <p:txBody>
          <a:bodyPr wrap="square">
            <a:spAutoFit/>
          </a:bodyPr>
          <a:lstStyle/>
          <a:p>
            <a:pPr marL="1200150" lvl="2" indent="-285750">
              <a:buFont typeface="Wingdings" panose="05000000000000000000" pitchFamily="2" charset="2"/>
              <a:buChar char="§"/>
            </a:pPr>
            <a:r>
              <a:rPr lang="de-DE" dirty="0"/>
              <a:t>Interesse für Funktion der Geräte und Medieninhalte, Möglichkeit der Interaktion mit Geräten wird erkannt</a:t>
            </a:r>
          </a:p>
          <a:p>
            <a:pPr marL="1200150" lvl="2" indent="-285750">
              <a:buFont typeface="Wingdings" panose="05000000000000000000" pitchFamily="2" charset="2"/>
              <a:buChar char="§"/>
            </a:pPr>
            <a:r>
              <a:rPr lang="de-DE" dirty="0"/>
              <a:t>aber: keine reflektierte Anwendung, keine „automatisch mündige Verwendung“ (Mythos von Digital Natives)</a:t>
            </a:r>
          </a:p>
          <a:p>
            <a:pPr marL="1200150" lvl="2" indent="-285750">
              <a:buFont typeface="Wingdings" panose="05000000000000000000" pitchFamily="2" charset="2"/>
              <a:buChar char="§"/>
            </a:pPr>
            <a:r>
              <a:rPr lang="de-DE" dirty="0"/>
              <a:t>notwendig: Gelegenheit und Unterstützung, um Beobachtetes begleitet zu üben</a:t>
            </a:r>
          </a:p>
        </p:txBody>
      </p:sp>
    </p:spTree>
    <p:extLst>
      <p:ext uri="{BB962C8B-B14F-4D97-AF65-F5344CB8AC3E}">
        <p14:creationId xmlns:p14="http://schemas.microsoft.com/office/powerpoint/2010/main" val="27326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Exkurs: Medienaneignung bei Kindern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56</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5895975" y="5732542"/>
            <a:ext cx="6036529"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Theunert</a:t>
            </a:r>
            <a:r>
              <a:rPr lang="de-DE" sz="1400" dirty="0">
                <a:solidFill>
                  <a:schemeClr val="bg1">
                    <a:lumMod val="50000"/>
                  </a:schemeClr>
                </a:solidFill>
              </a:rPr>
              <a:t> (2007), Demmler &amp; </a:t>
            </a:r>
            <a:r>
              <a:rPr lang="de-DE" sz="1400" dirty="0" err="1">
                <a:solidFill>
                  <a:schemeClr val="bg1">
                    <a:lumMod val="50000"/>
                  </a:schemeClr>
                </a:solidFill>
              </a:rPr>
              <a:t>Struckmeyer</a:t>
            </a:r>
            <a:r>
              <a:rPr lang="de-DE" sz="1400" dirty="0">
                <a:solidFill>
                  <a:schemeClr val="bg1">
                    <a:lumMod val="50000"/>
                  </a:schemeClr>
                </a:solidFill>
              </a:rPr>
              <a:t> (2015), </a:t>
            </a:r>
          </a:p>
          <a:p>
            <a:pPr algn="r"/>
            <a:r>
              <a:rPr lang="de-DE" sz="1400" dirty="0">
                <a:solidFill>
                  <a:schemeClr val="bg1">
                    <a:lumMod val="50000"/>
                  </a:schemeClr>
                </a:solidFill>
              </a:rPr>
              <a:t>zit. n. </a:t>
            </a:r>
            <a:r>
              <a:rPr lang="de-DE" sz="1400" dirty="0" err="1">
                <a:solidFill>
                  <a:schemeClr val="bg1">
                    <a:lumMod val="50000"/>
                  </a:schemeClr>
                </a:solidFill>
              </a:rPr>
              <a:t>Lepold</a:t>
            </a:r>
            <a:r>
              <a:rPr lang="de-DE" sz="1400" dirty="0">
                <a:solidFill>
                  <a:schemeClr val="bg1">
                    <a:lumMod val="50000"/>
                  </a:schemeClr>
                </a:solidFill>
              </a:rPr>
              <a:t> &amp; Ullmann (2018), S. 30 ff.</a:t>
            </a:r>
          </a:p>
          <a:p>
            <a:pPr algn="r"/>
            <a:r>
              <a:rPr lang="de-DE" sz="1400" dirty="0">
                <a:solidFill>
                  <a:schemeClr val="bg1">
                    <a:lumMod val="50000"/>
                  </a:schemeClr>
                </a:solidFill>
              </a:rPr>
              <a:t>Literatur-Empfehlung für die Praxis: BZgA 2019, S. 20 ff.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30420B91-3476-4ED2-875E-A12DF49EDD71}"/>
              </a:ext>
            </a:extLst>
          </p:cNvPr>
          <p:cNvSpPr txBox="1"/>
          <p:nvPr/>
        </p:nvSpPr>
        <p:spPr>
          <a:xfrm>
            <a:off x="170892" y="1315992"/>
            <a:ext cx="11875716" cy="461665"/>
          </a:xfrm>
          <a:prstGeom prst="rect">
            <a:avLst/>
          </a:prstGeom>
          <a:solidFill>
            <a:srgbClr val="FFCC00">
              <a:alpha val="20000"/>
            </a:srgbClr>
          </a:solidFill>
        </p:spPr>
        <p:txBody>
          <a:bodyPr wrap="square" rtlCol="0">
            <a:spAutoFit/>
          </a:bodyPr>
          <a:lstStyle/>
          <a:p>
            <a:pPr algn="r"/>
            <a:r>
              <a:rPr lang="de-DE" sz="2400" b="1" dirty="0"/>
              <a:t>digitale Medien registrieren – (Ungeborenes,) Säuglingsalter (0-1,5 J.)</a:t>
            </a:r>
          </a:p>
        </p:txBody>
      </p:sp>
      <p:sp>
        <p:nvSpPr>
          <p:cNvPr id="34" name="Textfeld 33">
            <a:extLst>
              <a:ext uri="{FF2B5EF4-FFF2-40B4-BE49-F238E27FC236}">
                <a16:creationId xmlns:a16="http://schemas.microsoft.com/office/drawing/2014/main" id="{A6B76EB5-0B09-4230-86C6-61096A3FBE3E}"/>
              </a:ext>
            </a:extLst>
          </p:cNvPr>
          <p:cNvSpPr txBox="1"/>
          <p:nvPr/>
        </p:nvSpPr>
        <p:spPr>
          <a:xfrm>
            <a:off x="170892" y="1947603"/>
            <a:ext cx="11875716" cy="461665"/>
          </a:xfrm>
          <a:prstGeom prst="rect">
            <a:avLst/>
          </a:prstGeom>
          <a:solidFill>
            <a:srgbClr val="FFCC00">
              <a:alpha val="40000"/>
            </a:srgbClr>
          </a:solidFill>
        </p:spPr>
        <p:txBody>
          <a:bodyPr wrap="square" rtlCol="0">
            <a:spAutoFit/>
          </a:bodyPr>
          <a:lstStyle/>
          <a:p>
            <a:pPr algn="r"/>
            <a:r>
              <a:rPr lang="de-DE" sz="2400" b="1" dirty="0"/>
              <a:t>digitale Medien entdecken – Kleinkindalter (1,5-2 J.)</a:t>
            </a:r>
          </a:p>
        </p:txBody>
      </p:sp>
      <p:sp>
        <p:nvSpPr>
          <p:cNvPr id="35" name="Textfeld 34">
            <a:extLst>
              <a:ext uri="{FF2B5EF4-FFF2-40B4-BE49-F238E27FC236}">
                <a16:creationId xmlns:a16="http://schemas.microsoft.com/office/drawing/2014/main" id="{CA62FD48-7F4A-44C5-A19D-5FC5F5704C60}"/>
              </a:ext>
            </a:extLst>
          </p:cNvPr>
          <p:cNvSpPr txBox="1"/>
          <p:nvPr/>
        </p:nvSpPr>
        <p:spPr>
          <a:xfrm>
            <a:off x="170892" y="2579214"/>
            <a:ext cx="11875716" cy="461665"/>
          </a:xfrm>
          <a:prstGeom prst="rect">
            <a:avLst/>
          </a:prstGeom>
          <a:solidFill>
            <a:srgbClr val="FFCC00">
              <a:alpha val="60000"/>
            </a:srgbClr>
          </a:solidFill>
        </p:spPr>
        <p:txBody>
          <a:bodyPr wrap="square" rtlCol="0">
            <a:spAutoFit/>
          </a:bodyPr>
          <a:lstStyle/>
          <a:p>
            <a:pPr algn="r"/>
            <a:r>
              <a:rPr lang="de-DE" sz="2400" b="1" dirty="0"/>
              <a:t>digitale Medien in den Alltag integrieren – ab dem Kindergartenalter (ab 3. J.)</a:t>
            </a:r>
          </a:p>
        </p:txBody>
      </p:sp>
      <p:sp>
        <p:nvSpPr>
          <p:cNvPr id="36" name="Textfeld 35">
            <a:extLst>
              <a:ext uri="{FF2B5EF4-FFF2-40B4-BE49-F238E27FC236}">
                <a16:creationId xmlns:a16="http://schemas.microsoft.com/office/drawing/2014/main" id="{9CB0678F-25A1-4256-8CC9-38C44743BD7A}"/>
              </a:ext>
            </a:extLst>
          </p:cNvPr>
          <p:cNvSpPr txBox="1"/>
          <p:nvPr/>
        </p:nvSpPr>
        <p:spPr>
          <a:xfrm>
            <a:off x="164120" y="4966428"/>
            <a:ext cx="11875716" cy="461665"/>
          </a:xfrm>
          <a:prstGeom prst="rect">
            <a:avLst/>
          </a:prstGeom>
          <a:solidFill>
            <a:srgbClr val="FFCC00"/>
          </a:solidFill>
        </p:spPr>
        <p:txBody>
          <a:bodyPr wrap="square" rtlCol="0">
            <a:spAutoFit/>
          </a:bodyPr>
          <a:lstStyle/>
          <a:p>
            <a:pPr algn="r"/>
            <a:r>
              <a:rPr lang="de-DE" sz="2400" b="1" dirty="0"/>
              <a:t>sich mit digitalen Medien artikulieren – ab dem Grundschulalter</a:t>
            </a:r>
          </a:p>
        </p:txBody>
      </p:sp>
      <p:sp>
        <p:nvSpPr>
          <p:cNvPr id="5" name="Rechteck 4">
            <a:extLst>
              <a:ext uri="{FF2B5EF4-FFF2-40B4-BE49-F238E27FC236}">
                <a16:creationId xmlns:a16="http://schemas.microsoft.com/office/drawing/2014/main" id="{6D8A607A-9456-4122-BC72-BE45402D8F01}"/>
              </a:ext>
            </a:extLst>
          </p:cNvPr>
          <p:cNvSpPr/>
          <p:nvPr/>
        </p:nvSpPr>
        <p:spPr>
          <a:xfrm>
            <a:off x="-317078" y="3147850"/>
            <a:ext cx="12363686" cy="1477328"/>
          </a:xfrm>
          <a:prstGeom prst="rect">
            <a:avLst/>
          </a:prstGeom>
        </p:spPr>
        <p:txBody>
          <a:bodyPr wrap="square">
            <a:spAutoFit/>
          </a:bodyPr>
          <a:lstStyle/>
          <a:p>
            <a:pPr marL="1200150" lvl="2" indent="-285750">
              <a:buFont typeface="Wingdings" panose="05000000000000000000" pitchFamily="2" charset="2"/>
              <a:buChar char="§"/>
            </a:pPr>
            <a:r>
              <a:rPr lang="de-DE" dirty="0"/>
              <a:t>Kompetenzaufbau, mediale Botschaften zu entschlüsseln</a:t>
            </a:r>
          </a:p>
          <a:p>
            <a:pPr marL="1200150" lvl="2" indent="-285750">
              <a:buFont typeface="Wingdings" panose="05000000000000000000" pitchFamily="2" charset="2"/>
              <a:buChar char="§"/>
            </a:pPr>
            <a:r>
              <a:rPr lang="de-DE" dirty="0"/>
              <a:t>Angebote werden aktiv erlebt, Mediennutzung aus eigenem Antrieb heraus</a:t>
            </a:r>
          </a:p>
          <a:p>
            <a:pPr marL="1200150" lvl="2" indent="-285750">
              <a:buFont typeface="Wingdings" panose="05000000000000000000" pitchFamily="2" charset="2"/>
              <a:buChar char="§"/>
            </a:pPr>
            <a:r>
              <a:rPr lang="de-DE" dirty="0"/>
              <a:t>Weiterhin werden Eindrücke gesammelt, verfeinert, differenzierter, komplexer und vollkommener vertieft, geordnet und systematisiert.</a:t>
            </a:r>
          </a:p>
          <a:p>
            <a:pPr marL="1200150" lvl="2" indent="-285750">
              <a:buFont typeface="Wingdings" panose="05000000000000000000" pitchFamily="2" charset="2"/>
              <a:buChar char="§"/>
            </a:pPr>
            <a:r>
              <a:rPr lang="de-DE" dirty="0"/>
              <a:t>notwendig: Angebote zum aktiven, eigenständigen Gestalten mit Medien</a:t>
            </a:r>
          </a:p>
        </p:txBody>
      </p:sp>
    </p:spTree>
    <p:extLst>
      <p:ext uri="{BB962C8B-B14F-4D97-AF65-F5344CB8AC3E}">
        <p14:creationId xmlns:p14="http://schemas.microsoft.com/office/powerpoint/2010/main" val="28650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Exkurs: Medienaneignung bei Kindern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57</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5895975" y="5732542"/>
            <a:ext cx="6036529"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Theunert</a:t>
            </a:r>
            <a:r>
              <a:rPr lang="de-DE" sz="1400" dirty="0">
                <a:solidFill>
                  <a:schemeClr val="bg1">
                    <a:lumMod val="50000"/>
                  </a:schemeClr>
                </a:solidFill>
              </a:rPr>
              <a:t> (2007), Demmler &amp; </a:t>
            </a:r>
            <a:r>
              <a:rPr lang="de-DE" sz="1400" dirty="0" err="1">
                <a:solidFill>
                  <a:schemeClr val="bg1">
                    <a:lumMod val="50000"/>
                  </a:schemeClr>
                </a:solidFill>
              </a:rPr>
              <a:t>Struckmeyer</a:t>
            </a:r>
            <a:r>
              <a:rPr lang="de-DE" sz="1400" dirty="0">
                <a:solidFill>
                  <a:schemeClr val="bg1">
                    <a:lumMod val="50000"/>
                  </a:schemeClr>
                </a:solidFill>
              </a:rPr>
              <a:t> (2015), </a:t>
            </a:r>
          </a:p>
          <a:p>
            <a:pPr algn="r"/>
            <a:r>
              <a:rPr lang="de-DE" sz="1400" dirty="0">
                <a:solidFill>
                  <a:schemeClr val="bg1">
                    <a:lumMod val="50000"/>
                  </a:schemeClr>
                </a:solidFill>
              </a:rPr>
              <a:t>zit. n. </a:t>
            </a:r>
            <a:r>
              <a:rPr lang="de-DE" sz="1400" dirty="0" err="1">
                <a:solidFill>
                  <a:schemeClr val="bg1">
                    <a:lumMod val="50000"/>
                  </a:schemeClr>
                </a:solidFill>
              </a:rPr>
              <a:t>Lepold</a:t>
            </a:r>
            <a:r>
              <a:rPr lang="de-DE" sz="1400" dirty="0">
                <a:solidFill>
                  <a:schemeClr val="bg1">
                    <a:lumMod val="50000"/>
                  </a:schemeClr>
                </a:solidFill>
              </a:rPr>
              <a:t> &amp; Ullmann (2018), S. 30 ff.</a:t>
            </a:r>
          </a:p>
          <a:p>
            <a:pPr algn="r"/>
            <a:r>
              <a:rPr lang="de-DE" sz="1400" dirty="0">
                <a:solidFill>
                  <a:schemeClr val="bg1">
                    <a:lumMod val="50000"/>
                  </a:schemeClr>
                </a:solidFill>
              </a:rPr>
              <a:t>Literatur-Empfehlung für die Praxis: BZgA 2019, S. 20 ff.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30420B91-3476-4ED2-875E-A12DF49EDD71}"/>
              </a:ext>
            </a:extLst>
          </p:cNvPr>
          <p:cNvSpPr txBox="1"/>
          <p:nvPr/>
        </p:nvSpPr>
        <p:spPr>
          <a:xfrm>
            <a:off x="170892" y="1315992"/>
            <a:ext cx="11875716" cy="461665"/>
          </a:xfrm>
          <a:prstGeom prst="rect">
            <a:avLst/>
          </a:prstGeom>
          <a:solidFill>
            <a:srgbClr val="FFCC00">
              <a:alpha val="20000"/>
            </a:srgbClr>
          </a:solidFill>
        </p:spPr>
        <p:txBody>
          <a:bodyPr wrap="square" rtlCol="0">
            <a:spAutoFit/>
          </a:bodyPr>
          <a:lstStyle/>
          <a:p>
            <a:pPr algn="r"/>
            <a:r>
              <a:rPr lang="de-DE" sz="2400" b="1" dirty="0"/>
              <a:t>digitale Medien registrieren – (Ungeborenes,) Säuglingsalter (0-1,5 J.)</a:t>
            </a:r>
          </a:p>
        </p:txBody>
      </p:sp>
      <p:sp>
        <p:nvSpPr>
          <p:cNvPr id="34" name="Textfeld 33">
            <a:extLst>
              <a:ext uri="{FF2B5EF4-FFF2-40B4-BE49-F238E27FC236}">
                <a16:creationId xmlns:a16="http://schemas.microsoft.com/office/drawing/2014/main" id="{A6B76EB5-0B09-4230-86C6-61096A3FBE3E}"/>
              </a:ext>
            </a:extLst>
          </p:cNvPr>
          <p:cNvSpPr txBox="1"/>
          <p:nvPr/>
        </p:nvSpPr>
        <p:spPr>
          <a:xfrm>
            <a:off x="170892" y="1947603"/>
            <a:ext cx="11875716" cy="461665"/>
          </a:xfrm>
          <a:prstGeom prst="rect">
            <a:avLst/>
          </a:prstGeom>
          <a:solidFill>
            <a:srgbClr val="FFCC00">
              <a:alpha val="40000"/>
            </a:srgbClr>
          </a:solidFill>
        </p:spPr>
        <p:txBody>
          <a:bodyPr wrap="square" rtlCol="0">
            <a:spAutoFit/>
          </a:bodyPr>
          <a:lstStyle/>
          <a:p>
            <a:pPr algn="r"/>
            <a:r>
              <a:rPr lang="de-DE" sz="2400" b="1" dirty="0"/>
              <a:t>digitale Medien entdecken – Kleinkindalter (1,5-2 J.)</a:t>
            </a:r>
          </a:p>
        </p:txBody>
      </p:sp>
      <p:sp>
        <p:nvSpPr>
          <p:cNvPr id="35" name="Textfeld 34">
            <a:extLst>
              <a:ext uri="{FF2B5EF4-FFF2-40B4-BE49-F238E27FC236}">
                <a16:creationId xmlns:a16="http://schemas.microsoft.com/office/drawing/2014/main" id="{CA62FD48-7F4A-44C5-A19D-5FC5F5704C60}"/>
              </a:ext>
            </a:extLst>
          </p:cNvPr>
          <p:cNvSpPr txBox="1"/>
          <p:nvPr/>
        </p:nvSpPr>
        <p:spPr>
          <a:xfrm>
            <a:off x="170892" y="2579214"/>
            <a:ext cx="11875716" cy="461665"/>
          </a:xfrm>
          <a:prstGeom prst="rect">
            <a:avLst/>
          </a:prstGeom>
          <a:solidFill>
            <a:srgbClr val="FFCC00">
              <a:alpha val="60000"/>
            </a:srgbClr>
          </a:solidFill>
        </p:spPr>
        <p:txBody>
          <a:bodyPr wrap="square" rtlCol="0">
            <a:spAutoFit/>
          </a:bodyPr>
          <a:lstStyle/>
          <a:p>
            <a:pPr algn="r"/>
            <a:r>
              <a:rPr lang="de-DE" sz="2400" b="1" dirty="0"/>
              <a:t>digitale Medien in den Alltag integrieren – ab dem Kindergartenalter (ab 3. J.)</a:t>
            </a:r>
          </a:p>
        </p:txBody>
      </p:sp>
      <p:sp>
        <p:nvSpPr>
          <p:cNvPr id="36" name="Textfeld 35">
            <a:extLst>
              <a:ext uri="{FF2B5EF4-FFF2-40B4-BE49-F238E27FC236}">
                <a16:creationId xmlns:a16="http://schemas.microsoft.com/office/drawing/2014/main" id="{9CB0678F-25A1-4256-8CC9-38C44743BD7A}"/>
              </a:ext>
            </a:extLst>
          </p:cNvPr>
          <p:cNvSpPr txBox="1"/>
          <p:nvPr/>
        </p:nvSpPr>
        <p:spPr>
          <a:xfrm>
            <a:off x="164120" y="3174101"/>
            <a:ext cx="11875716" cy="461665"/>
          </a:xfrm>
          <a:prstGeom prst="rect">
            <a:avLst/>
          </a:prstGeom>
          <a:solidFill>
            <a:srgbClr val="FFCC00"/>
          </a:solidFill>
        </p:spPr>
        <p:txBody>
          <a:bodyPr wrap="square" rtlCol="0">
            <a:spAutoFit/>
          </a:bodyPr>
          <a:lstStyle/>
          <a:p>
            <a:pPr algn="r"/>
            <a:r>
              <a:rPr lang="de-DE" sz="2400" b="1" dirty="0"/>
              <a:t>sich mit digitalen Medien artikulieren – ab dem Grundschulalter</a:t>
            </a:r>
          </a:p>
        </p:txBody>
      </p:sp>
      <p:sp>
        <p:nvSpPr>
          <p:cNvPr id="5" name="Rechteck 4">
            <a:extLst>
              <a:ext uri="{FF2B5EF4-FFF2-40B4-BE49-F238E27FC236}">
                <a16:creationId xmlns:a16="http://schemas.microsoft.com/office/drawing/2014/main" id="{6D8A607A-9456-4122-BC72-BE45402D8F01}"/>
              </a:ext>
            </a:extLst>
          </p:cNvPr>
          <p:cNvSpPr/>
          <p:nvPr/>
        </p:nvSpPr>
        <p:spPr>
          <a:xfrm>
            <a:off x="-317078" y="3786615"/>
            <a:ext cx="12363686" cy="923330"/>
          </a:xfrm>
          <a:prstGeom prst="rect">
            <a:avLst/>
          </a:prstGeom>
        </p:spPr>
        <p:txBody>
          <a:bodyPr wrap="square">
            <a:spAutoFit/>
          </a:bodyPr>
          <a:lstStyle/>
          <a:p>
            <a:pPr marL="1200150" lvl="2" indent="-285750">
              <a:buFont typeface="Wingdings" panose="05000000000000000000" pitchFamily="2" charset="2"/>
              <a:buChar char="§"/>
            </a:pPr>
            <a:r>
              <a:rPr lang="de-DE" dirty="0"/>
              <a:t>Erwerb der Lese- und Schreibkompetenz, hierdurch höhere und zielgerichtete Interaktion mit digitalen Medien</a:t>
            </a:r>
          </a:p>
          <a:p>
            <a:pPr marL="1200150" lvl="2" indent="-285750">
              <a:buFont typeface="Wingdings" panose="05000000000000000000" pitchFamily="2" charset="2"/>
              <a:buChar char="§"/>
            </a:pPr>
            <a:r>
              <a:rPr lang="de-DE" dirty="0"/>
              <a:t>Medien werden zu Kommunikationsmitteln, Interaktionsgebieten, Wissensfeldern und Unterhaltungsmitteln.</a:t>
            </a:r>
          </a:p>
          <a:p>
            <a:pPr marL="1200150" lvl="2" indent="-285750">
              <a:buFont typeface="Wingdings" panose="05000000000000000000" pitchFamily="2" charset="2"/>
              <a:buChar char="§"/>
            </a:pPr>
            <a:r>
              <a:rPr lang="de-DE" dirty="0"/>
              <a:t>notwendig: pädagogische Begleitung hin zur mündigen Nutzung, Reflexion des Medienhandelns </a:t>
            </a:r>
          </a:p>
        </p:txBody>
      </p:sp>
    </p:spTree>
    <p:extLst>
      <p:ext uri="{BB962C8B-B14F-4D97-AF65-F5344CB8AC3E}">
        <p14:creationId xmlns:p14="http://schemas.microsoft.com/office/powerpoint/2010/main" val="241095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300" b="1" noProof="1">
                  <a:solidFill>
                    <a:schemeClr val="tx1">
                      <a:lumMod val="75000"/>
                      <a:lumOff val="25000"/>
                    </a:schemeClr>
                  </a:solidFill>
                </a:rPr>
                <a:t>Grundverständnis des Digitalen</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in drei Perspektiven auf ein Phänomen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401135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„Wenn alles formal Beschreibbare auch von einem Computer oder Roboter erledigt werden kann und damit immer mehr Routinearbeiten automatisiert werden können, muss die Schule typische menschliche Kompetenzen wie Teamfähigkeit, Kreativität und Sozialkompetenz stärken.“ (</a:t>
            </a:r>
            <a:r>
              <a:rPr lang="de-DE" sz="2150" dirty="0" err="1">
                <a:solidFill>
                  <a:prstClr val="black"/>
                </a:solidFill>
                <a:effectLst>
                  <a:innerShdw blurRad="76200" dist="25400" dir="13500000">
                    <a:prstClr val="black">
                      <a:alpha val="40000"/>
                    </a:prstClr>
                  </a:innerShdw>
                </a:effectLst>
              </a:rPr>
              <a:t>Döbeli</a:t>
            </a:r>
            <a:r>
              <a:rPr lang="de-DE" sz="2150" dirty="0">
                <a:solidFill>
                  <a:prstClr val="black"/>
                </a:solidFill>
                <a:effectLst>
                  <a:innerShdw blurRad="76200" dist="25400" dir="13500000">
                    <a:prstClr val="black">
                      <a:alpha val="40000"/>
                    </a:prstClr>
                  </a:innerShdw>
                </a:effectLst>
              </a:rPr>
              <a:t> Honegger 2017a, S. 15)</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hierfür </a:t>
            </a:r>
            <a:r>
              <a:rPr lang="de-DE" sz="2150" b="1" dirty="0">
                <a:solidFill>
                  <a:prstClr val="black"/>
                </a:solidFill>
                <a:effectLst>
                  <a:innerShdw blurRad="76200" dist="25400" dir="13500000">
                    <a:prstClr val="black">
                      <a:alpha val="40000"/>
                    </a:prstClr>
                  </a:innerShdw>
                </a:effectLst>
              </a:rPr>
              <a:t>Grundverständnis des Digitalen </a:t>
            </a:r>
            <a:r>
              <a:rPr lang="de-DE" sz="2150" dirty="0">
                <a:solidFill>
                  <a:prstClr val="black"/>
                </a:solidFill>
                <a:effectLst>
                  <a:innerShdw blurRad="76200" dist="25400" dir="13500000">
                    <a:prstClr val="black">
                      <a:alpha val="40000"/>
                    </a:prstClr>
                  </a:innerShdw>
                </a:effectLst>
              </a:rPr>
              <a:t>erforderlich, 3 Perspektiven zur Betrachtung eines digitalen Phänomens: </a:t>
            </a:r>
            <a:r>
              <a:rPr lang="de-DE" sz="2150" b="1" dirty="0">
                <a:solidFill>
                  <a:prstClr val="black"/>
                </a:solidFill>
                <a:effectLst>
                  <a:innerShdw blurRad="76200" dist="25400" dir="13500000">
                    <a:prstClr val="black">
                      <a:alpha val="40000"/>
                    </a:prstClr>
                  </a:innerShdw>
                </a:effectLst>
              </a:rPr>
              <a:t>Das </a:t>
            </a:r>
            <a:r>
              <a:rPr lang="de-DE" sz="2150" b="1" dirty="0" err="1">
                <a:solidFill>
                  <a:prstClr val="black"/>
                </a:solidFill>
                <a:effectLst>
                  <a:innerShdw blurRad="76200" dist="25400" dir="13500000">
                    <a:prstClr val="black">
                      <a:alpha val="40000"/>
                    </a:prstClr>
                  </a:innerShdw>
                </a:effectLst>
              </a:rPr>
              <a:t>Dagstuhl</a:t>
            </a:r>
            <a:r>
              <a:rPr lang="de-DE" sz="2150" b="1" dirty="0">
                <a:solidFill>
                  <a:prstClr val="black"/>
                </a:solidFill>
                <a:effectLst>
                  <a:innerShdw blurRad="76200" dist="25400" dir="13500000">
                    <a:prstClr val="black">
                      <a:alpha val="40000"/>
                    </a:prstClr>
                  </a:innerShdw>
                </a:effectLst>
              </a:rPr>
              <a:t>-Dreieck</a:t>
            </a:r>
          </a:p>
          <a:p>
            <a:pPr>
              <a:lnSpc>
                <a:spcPct val="150000"/>
              </a:lnSpc>
            </a:pPr>
            <a:endParaRPr lang="de-DE" sz="215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58</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14F924BC-1D59-42A2-8046-2F408803B02F}"/>
              </a:ext>
            </a:extLst>
          </p:cNvPr>
          <p:cNvSpPr txBox="1"/>
          <p:nvPr/>
        </p:nvSpPr>
        <p:spPr>
          <a:xfrm>
            <a:off x="2562225" y="5854660"/>
            <a:ext cx="9370279" cy="523220"/>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 GI 2016, 2019</a:t>
            </a:r>
          </a:p>
          <a:p>
            <a:pPr algn="r"/>
            <a:r>
              <a:rPr lang="de-DE" sz="1400" dirty="0">
                <a:solidFill>
                  <a:schemeClr val="bg1">
                    <a:lumMod val="50000"/>
                  </a:schemeClr>
                </a:solidFill>
              </a:rPr>
              <a:t>zum Weiterlesen: Vergleich aktueller Kompetenzmodelle (bundeslandunspezifisch) in: </a:t>
            </a:r>
            <a:r>
              <a:rPr lang="de-DE" sz="1400" dirty="0" err="1">
                <a:solidFill>
                  <a:schemeClr val="bg1">
                    <a:lumMod val="50000"/>
                  </a:schemeClr>
                </a:solidFill>
              </a:rPr>
              <a:t>Brandhofer</a:t>
            </a:r>
            <a:r>
              <a:rPr lang="de-DE" sz="1400" dirty="0">
                <a:solidFill>
                  <a:schemeClr val="bg1">
                    <a:lumMod val="50000"/>
                  </a:schemeClr>
                </a:solidFill>
              </a:rPr>
              <a:t> et al. 2018;</a:t>
            </a:r>
          </a:p>
        </p:txBody>
      </p:sp>
    </p:spTree>
    <p:extLst>
      <p:ext uri="{BB962C8B-B14F-4D97-AF65-F5344CB8AC3E}">
        <p14:creationId xmlns:p14="http://schemas.microsoft.com/office/powerpoint/2010/main" val="59998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rPr>
                <a:t>Grundverständnis des Digitalen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Das Dagstuhl-Dreieck</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59</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9665A958-10E2-44D6-A3BD-2C349AA5EA2B}"/>
              </a:ext>
            </a:extLst>
          </p:cNvPr>
          <p:cNvSpPr txBox="1"/>
          <p:nvPr/>
        </p:nvSpPr>
        <p:spPr>
          <a:xfrm>
            <a:off x="2562225" y="5854660"/>
            <a:ext cx="9370279" cy="523220"/>
          </a:xfrm>
          <a:prstGeom prst="rect">
            <a:avLst/>
          </a:prstGeom>
          <a:noFill/>
        </p:spPr>
        <p:txBody>
          <a:bodyPr wrap="square" rtlCol="0">
            <a:spAutoFit/>
          </a:bodyPr>
          <a:lstStyle/>
          <a:p>
            <a:pPr algn="r"/>
            <a:r>
              <a:rPr lang="de-DE" sz="1400" dirty="0">
                <a:solidFill>
                  <a:schemeClr val="bg1">
                    <a:lumMod val="50000"/>
                  </a:schemeClr>
                </a:solidFill>
              </a:rPr>
              <a:t>Das </a:t>
            </a:r>
            <a:r>
              <a:rPr lang="de-DE" sz="1400" dirty="0" err="1">
                <a:solidFill>
                  <a:schemeClr val="bg1">
                    <a:lumMod val="50000"/>
                  </a:schemeClr>
                </a:solidFill>
              </a:rPr>
              <a:t>Dagstuhl</a:t>
            </a:r>
            <a:r>
              <a:rPr lang="de-DE" sz="1400" dirty="0">
                <a:solidFill>
                  <a:schemeClr val="bg1">
                    <a:lumMod val="50000"/>
                  </a:schemeClr>
                </a:solidFill>
              </a:rPr>
              <a:t>-Dreieck – eigene Abb., in Anl. an Döbeli Honegger 2017a, GI 2016, 2019</a:t>
            </a:r>
          </a:p>
          <a:p>
            <a:pPr algn="r"/>
            <a:r>
              <a:rPr lang="de-DE" sz="1400" dirty="0">
                <a:solidFill>
                  <a:schemeClr val="bg1">
                    <a:lumMod val="50000"/>
                  </a:schemeClr>
                </a:solidFill>
              </a:rPr>
              <a:t>zum Weiterlesen: Vergleich aktueller Kompetenzmodelle (bundeslandunspezifisch) in: </a:t>
            </a:r>
            <a:r>
              <a:rPr lang="de-DE" sz="1400" dirty="0" err="1">
                <a:solidFill>
                  <a:schemeClr val="bg1">
                    <a:lumMod val="50000"/>
                  </a:schemeClr>
                </a:solidFill>
              </a:rPr>
              <a:t>Brandhofer</a:t>
            </a:r>
            <a:r>
              <a:rPr lang="de-DE" sz="1400" dirty="0">
                <a:solidFill>
                  <a:schemeClr val="bg1">
                    <a:lumMod val="50000"/>
                  </a:schemeClr>
                </a:solidFill>
              </a:rPr>
              <a:t> et al. 2018;</a:t>
            </a:r>
          </a:p>
        </p:txBody>
      </p:sp>
      <p:grpSp>
        <p:nvGrpSpPr>
          <p:cNvPr id="7" name="Gruppieren 6">
            <a:extLst>
              <a:ext uri="{FF2B5EF4-FFF2-40B4-BE49-F238E27FC236}">
                <a16:creationId xmlns:a16="http://schemas.microsoft.com/office/drawing/2014/main" id="{D321FDE3-1B7C-4FD9-BBC9-F8646EDD6160}"/>
              </a:ext>
            </a:extLst>
          </p:cNvPr>
          <p:cNvGrpSpPr/>
          <p:nvPr/>
        </p:nvGrpSpPr>
        <p:grpSpPr>
          <a:xfrm>
            <a:off x="291981" y="3646539"/>
            <a:ext cx="2918181" cy="2594572"/>
            <a:chOff x="7958" y="2646952"/>
            <a:chExt cx="2918181" cy="2594572"/>
          </a:xfrm>
        </p:grpSpPr>
        <p:sp>
          <p:nvSpPr>
            <p:cNvPr id="25" name="Rechteck 24">
              <a:extLst>
                <a:ext uri="{FF2B5EF4-FFF2-40B4-BE49-F238E27FC236}">
                  <a16:creationId xmlns:a16="http://schemas.microsoft.com/office/drawing/2014/main" id="{4924AD70-0C46-4864-AC8A-7F21FCB973CB}"/>
                </a:ext>
              </a:extLst>
            </p:cNvPr>
            <p:cNvSpPr/>
            <p:nvPr/>
          </p:nvSpPr>
          <p:spPr bwMode="gray">
            <a:xfrm rot="233770">
              <a:off x="7958" y="2928805"/>
              <a:ext cx="2918181" cy="2312719"/>
            </a:xfrm>
            <a:prstGeom prst="rect">
              <a:avLst/>
            </a:prstGeom>
            <a:solidFill>
              <a:srgbClr val="FFFFFF"/>
            </a:solidFill>
            <a:ln w="12700">
              <a:noFill/>
              <a:miter lim="800000"/>
              <a:headEnd/>
              <a:tailEnd/>
            </a:ln>
            <a:effectLst>
              <a:outerShdw blurRad="88900" dist="25400" dir="7800000" algn="tl" rotWithShape="0">
                <a:prstClr val="black">
                  <a:alpha val="35000"/>
                </a:prstClr>
              </a:outerShdw>
            </a:effectLst>
          </p:spPr>
          <p:txBody>
            <a:bodyPr lIns="143986" tIns="143986" rIns="191981" bIns="95990" rtlCol="0" anchor="ctr"/>
            <a:lstStyle/>
            <a:p>
              <a:pPr algn="ctr">
                <a:lnSpc>
                  <a:spcPct val="95000"/>
                </a:lnSpc>
                <a:spcAft>
                  <a:spcPts val="800"/>
                </a:spcAft>
                <a:buClr>
                  <a:srgbClr val="969696"/>
                </a:buClr>
              </a:pPr>
              <a:r>
                <a:rPr lang="de-DE" sz="1700" noProof="1">
                  <a:solidFill>
                    <a:schemeClr val="accent5">
                      <a:lumMod val="75000"/>
                    </a:schemeClr>
                  </a:solidFill>
                  <a:cs typeface="Arial" charset="0"/>
                </a:rPr>
                <a:t>2019: Erweiterung des Dagstuhl-Dreiecks auf ein multidimensionales Modell mit mehreren Ebenen („Frankfurter Dreieck“), </a:t>
              </a:r>
              <a:br>
                <a:rPr lang="de-DE" sz="1700" noProof="1">
                  <a:solidFill>
                    <a:schemeClr val="accent5">
                      <a:lumMod val="75000"/>
                    </a:schemeClr>
                  </a:solidFill>
                  <a:cs typeface="Arial" charset="0"/>
                </a:rPr>
              </a:br>
              <a:r>
                <a:rPr lang="de-DE" sz="1700" noProof="1">
                  <a:solidFill>
                    <a:schemeClr val="accent5">
                      <a:lumMod val="75000"/>
                    </a:schemeClr>
                  </a:solidFill>
                  <a:cs typeface="Arial" charset="0"/>
                </a:rPr>
                <a:t>zum Weiterlesen: Weich 2019 </a:t>
              </a:r>
            </a:p>
          </p:txBody>
        </p:sp>
        <p:pic>
          <p:nvPicPr>
            <p:cNvPr id="26" name="Picture 4" descr="Tessafilm_2">
              <a:extLst>
                <a:ext uri="{FF2B5EF4-FFF2-40B4-BE49-F238E27FC236}">
                  <a16:creationId xmlns:a16="http://schemas.microsoft.com/office/drawing/2014/main" id="{8195CEA6-D312-493B-B1DA-08149AFD62C9}"/>
                </a:ext>
              </a:extLst>
            </p:cNvPr>
            <p:cNvPicPr>
              <a:picLocks noChangeAspect="1" noChangeArrowheads="1"/>
            </p:cNvPicPr>
            <p:nvPr/>
          </p:nvPicPr>
          <p:blipFill>
            <a:blip r:embed="rId12" cstate="print"/>
            <a:srcRect l="71863" b="90001"/>
            <a:stretch>
              <a:fillRect/>
            </a:stretch>
          </p:blipFill>
          <p:spPr bwMode="auto">
            <a:xfrm rot="205102">
              <a:off x="1300497" y="2646952"/>
              <a:ext cx="1068947" cy="467148"/>
            </a:xfrm>
            <a:prstGeom prst="rect">
              <a:avLst/>
            </a:prstGeom>
            <a:noFill/>
          </p:spPr>
        </p:pic>
      </p:grpSp>
      <p:pic>
        <p:nvPicPr>
          <p:cNvPr id="21" name="Grafik 20">
            <a:extLst>
              <a:ext uri="{FF2B5EF4-FFF2-40B4-BE49-F238E27FC236}">
                <a16:creationId xmlns:a16="http://schemas.microsoft.com/office/drawing/2014/main" id="{41F149C8-F726-43CA-BAF2-984211CFDC73}"/>
              </a:ext>
            </a:extLst>
          </p:cNvPr>
          <p:cNvPicPr/>
          <p:nvPr/>
        </p:nvPicPr>
        <p:blipFill>
          <a:blip r:embed="rId13">
            <a:clrChange>
              <a:clrFrom>
                <a:srgbClr val="FFFFFF"/>
              </a:clrFrom>
              <a:clrTo>
                <a:srgbClr val="FFFFFF">
                  <a:alpha val="0"/>
                </a:srgbClr>
              </a:clrTo>
            </a:clrChange>
          </a:blip>
          <a:stretch>
            <a:fillRect/>
          </a:stretch>
        </p:blipFill>
        <p:spPr>
          <a:xfrm>
            <a:off x="2162536" y="1270303"/>
            <a:ext cx="7865339" cy="4008981"/>
          </a:xfrm>
          <a:prstGeom prst="rect">
            <a:avLst/>
          </a:prstGeom>
        </p:spPr>
      </p:pic>
    </p:spTree>
    <p:extLst>
      <p:ext uri="{BB962C8B-B14F-4D97-AF65-F5344CB8AC3E}">
        <p14:creationId xmlns:p14="http://schemas.microsoft.com/office/powerpoint/2010/main" val="56560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oziale Medien, Medien, Tafel, Vernetzung, Präsentation">
            <a:extLst>
              <a:ext uri="{FF2B5EF4-FFF2-40B4-BE49-F238E27FC236}">
                <a16:creationId xmlns:a16="http://schemas.microsoft.com/office/drawing/2014/main" id="{1A597B12-5A43-441F-B524-01DAA5268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2">
            <a:extLst>
              <a:ext uri="{FF2B5EF4-FFF2-40B4-BE49-F238E27FC236}">
                <a16:creationId xmlns:a16="http://schemas.microsoft.com/office/drawing/2014/main" id="{D29D6CC7-844A-488A-8461-1DBEA76E4B56}"/>
              </a:ext>
            </a:extLst>
          </p:cNvPr>
          <p:cNvGrpSpPr/>
          <p:nvPr/>
        </p:nvGrpSpPr>
        <p:grpSpPr>
          <a:xfrm>
            <a:off x="20" y="391834"/>
            <a:ext cx="11842575" cy="859428"/>
            <a:chOff x="-242265" y="-3751960"/>
            <a:chExt cx="7172960" cy="1137920"/>
          </a:xfrm>
          <a:solidFill>
            <a:srgbClr val="7030A0"/>
          </a:solidFill>
        </p:grpSpPr>
        <p:sp>
          <p:nvSpPr>
            <p:cNvPr id="9" name="Arrow: Chevron 23">
              <a:extLst>
                <a:ext uri="{FF2B5EF4-FFF2-40B4-BE49-F238E27FC236}">
                  <a16:creationId xmlns:a16="http://schemas.microsoft.com/office/drawing/2014/main" id="{12C54EC9-C189-4DC0-8F94-6096CA772638}"/>
                </a:ext>
              </a:extLst>
            </p:cNvPr>
            <p:cNvSpPr/>
            <p:nvPr/>
          </p:nvSpPr>
          <p:spPr>
            <a:xfrm>
              <a:off x="-242265" y="-375196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Zeitalter</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der Information und </a:t>
              </a: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Digitalisierung</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308E8CE8-CAA7-47E1-A8AD-30CB22507CC7}"/>
                </a:ext>
              </a:extLst>
            </p:cNvPr>
            <p:cNvSpPr/>
            <p:nvPr/>
          </p:nvSpPr>
          <p:spPr>
            <a:xfrm>
              <a:off x="-242265" y="-3751960"/>
              <a:ext cx="596672"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2871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Souveränität erfordert computational thinking </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103961"/>
          </a:xfrm>
          <a:prstGeom prst="rect">
            <a:avLst/>
          </a:prstGeom>
          <a:noFill/>
        </p:spPr>
        <p:txBody>
          <a:bodyPr wrap="square" rtlCol="0">
            <a:spAutoFit/>
          </a:bodyPr>
          <a:lstStyle/>
          <a:p>
            <a:pPr>
              <a:lnSpc>
                <a:spcPct val="150000"/>
              </a:lnSpc>
            </a:pPr>
            <a:r>
              <a:rPr lang="de-DE" sz="2150" b="1" dirty="0" err="1">
                <a:solidFill>
                  <a:prstClr val="black"/>
                </a:solidFill>
                <a:effectLst>
                  <a:innerShdw blurRad="76200" dist="25400" dir="13500000">
                    <a:prstClr val="black">
                      <a:alpha val="40000"/>
                    </a:prstClr>
                  </a:innerShdw>
                </a:effectLst>
              </a:rPr>
              <a:t>computational</a:t>
            </a:r>
            <a:r>
              <a:rPr lang="de-DE" sz="2150" b="1" dirty="0">
                <a:solidFill>
                  <a:prstClr val="black"/>
                </a:solidFill>
                <a:effectLst>
                  <a:innerShdw blurRad="76200" dist="25400" dir="13500000">
                    <a:prstClr val="black">
                      <a:alpha val="40000"/>
                    </a:prstClr>
                  </a:innerShdw>
                </a:effectLst>
              </a:rPr>
              <a:t> </a:t>
            </a:r>
            <a:r>
              <a:rPr lang="de-DE" sz="2150" b="1" dirty="0" err="1">
                <a:solidFill>
                  <a:prstClr val="black"/>
                </a:solidFill>
                <a:effectLst>
                  <a:innerShdw blurRad="76200" dist="25400" dir="13500000">
                    <a:prstClr val="black">
                      <a:alpha val="40000"/>
                    </a:prstClr>
                  </a:innerShdw>
                </a:effectLst>
              </a:rPr>
              <a:t>thinking</a:t>
            </a:r>
            <a:r>
              <a:rPr lang="de-DE" sz="2150" b="1" dirty="0">
                <a:solidFill>
                  <a:prstClr val="black"/>
                </a:solidFill>
                <a:effectLst>
                  <a:innerShdw blurRad="76200" dist="25400" dir="13500000">
                    <a:prstClr val="black">
                      <a:alpha val="40000"/>
                    </a:prstClr>
                  </a:innerShdw>
                </a:effectLst>
              </a:rPr>
              <a:t> – informatisches, problemorientiertes Denken (J. Wing)</a:t>
            </a:r>
          </a:p>
          <a:p>
            <a:pPr marL="800100" lvl="1" indent="-342900">
              <a:buFont typeface="Wingdings" panose="05000000000000000000" pitchFamily="2" charset="2"/>
              <a:buChar char="§"/>
            </a:pPr>
            <a:r>
              <a:rPr lang="de-DE" sz="2000" dirty="0" err="1"/>
              <a:t>computational</a:t>
            </a:r>
            <a:r>
              <a:rPr lang="de-DE" sz="2000" dirty="0"/>
              <a:t> </a:t>
            </a:r>
            <a:r>
              <a:rPr lang="de-DE" sz="2000" dirty="0" err="1"/>
              <a:t>thinking</a:t>
            </a:r>
            <a:r>
              <a:rPr lang="de-DE" sz="2000" dirty="0"/>
              <a:t> als eine „Reihe von Gedankenprozessen, die an der Formulierung und Lösung von Problemen beteiligt sind“ (</a:t>
            </a:r>
            <a:r>
              <a:rPr lang="de-DE" sz="2000" dirty="0" err="1"/>
              <a:t>Bollin</a:t>
            </a:r>
            <a:r>
              <a:rPr lang="de-DE" sz="2000" dirty="0"/>
              <a:t> 2016, S. 28)</a:t>
            </a:r>
          </a:p>
          <a:p>
            <a:pPr marL="800100" lvl="1" indent="-342900">
              <a:buFont typeface="Wingdings" panose="05000000000000000000" pitchFamily="2" charset="2"/>
              <a:buChar char="§"/>
            </a:pPr>
            <a:r>
              <a:rPr lang="de-DE" sz="2000" dirty="0"/>
              <a:t>mit dem Ziel, diese Reihe / diesen Algorithmus so darzustellen, dass ein Computer diese/n ausführen könnte (ebd.)</a:t>
            </a:r>
          </a:p>
          <a:p>
            <a:pPr>
              <a:lnSpc>
                <a:spcPct val="150000"/>
              </a:lnSpc>
            </a:pPr>
            <a:endParaRPr lang="de-DE" sz="2150" dirty="0">
              <a:solidFill>
                <a:prstClr val="black"/>
              </a:solidFill>
              <a:effectLst>
                <a:innerShdw blurRad="76200" dist="25400" dir="13500000">
                  <a:prstClr val="black">
                    <a:alpha val="40000"/>
                  </a:prstClr>
                </a:innerShdw>
              </a:effectLst>
            </a:endParaRPr>
          </a:p>
          <a:p>
            <a:pPr>
              <a:lnSpc>
                <a:spcPct val="150000"/>
              </a:lnSpc>
            </a:pPr>
            <a:r>
              <a:rPr lang="de-DE" sz="2150" b="1" dirty="0">
                <a:solidFill>
                  <a:prstClr val="black"/>
                </a:solidFill>
                <a:effectLst>
                  <a:innerShdw blurRad="76200" dist="25400" dir="13500000">
                    <a:prstClr val="black">
                      <a:alpha val="40000"/>
                    </a:prstClr>
                  </a:innerShdw>
                </a:effectLst>
              </a:rPr>
              <a:t>Annahme:</a:t>
            </a:r>
          </a:p>
          <a:p>
            <a:pPr marL="800100" lvl="1" indent="-342900">
              <a:buFont typeface="Wingdings" panose="05000000000000000000" pitchFamily="2" charset="2"/>
              <a:buChar char="§"/>
            </a:pPr>
            <a:r>
              <a:rPr lang="de-DE" sz="2000" dirty="0"/>
              <a:t>Informatische Prinzipien finden sich in allen Lebensbereichen.</a:t>
            </a:r>
          </a:p>
          <a:p>
            <a:pPr marL="800100" lvl="1" indent="-342900">
              <a:buFont typeface="Wingdings" panose="05000000000000000000" pitchFamily="2" charset="2"/>
              <a:buChar char="§"/>
            </a:pPr>
            <a:r>
              <a:rPr lang="de-DE" sz="2000" dirty="0"/>
              <a:t>Verwendung der informatischen Komponente nicht im traditionellen Sinne (Codierung von Informationen in Zeichenfolgen), </a:t>
            </a:r>
          </a:p>
          <a:p>
            <a:pPr marL="800100" lvl="1" indent="-342900">
              <a:buFont typeface="Wingdings" panose="05000000000000000000" pitchFamily="2" charset="2"/>
              <a:buChar char="§"/>
            </a:pPr>
            <a:r>
              <a:rPr lang="de-DE" sz="2000" dirty="0"/>
              <a:t>sondern als </a:t>
            </a:r>
            <a:r>
              <a:rPr lang="de-DE" sz="2000" b="1" dirty="0"/>
              <a:t>Entwickeln einer Problemlösekompetenz</a:t>
            </a:r>
            <a:r>
              <a:rPr lang="de-DE" sz="2000" dirty="0"/>
              <a:t> </a:t>
            </a:r>
            <a:r>
              <a:rPr lang="de-DE" sz="2000" b="1" dirty="0"/>
              <a:t>durch algorithmisch-schematisches Handeln</a:t>
            </a:r>
            <a:r>
              <a:rPr lang="de-DE" sz="2000" dirty="0"/>
              <a:t> (Probleme identifizieren bzw. genau definieren, Strategien entwickeln, Lösungen dokumentieren und kommunizieren, Kreativität fördern etc.)</a:t>
            </a:r>
          </a:p>
          <a:p>
            <a:pPr>
              <a:lnSpc>
                <a:spcPct val="150000"/>
              </a:lnSpc>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60</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8DCAE7A2-2F98-4A3A-99A7-12E1C02830C4}"/>
              </a:ext>
            </a:extLst>
          </p:cNvPr>
          <p:cNvSpPr txBox="1"/>
          <p:nvPr/>
        </p:nvSpPr>
        <p:spPr>
          <a:xfrm>
            <a:off x="9066641" y="5842565"/>
            <a:ext cx="2865863" cy="523220"/>
          </a:xfrm>
          <a:prstGeom prst="rect">
            <a:avLst/>
          </a:prstGeom>
          <a:noFill/>
        </p:spPr>
        <p:txBody>
          <a:bodyPr wrap="square" rtlCol="0">
            <a:spAutoFit/>
          </a:bodyPr>
          <a:lstStyle/>
          <a:p>
            <a:pPr algn="r"/>
            <a:r>
              <a:rPr lang="de-DE" sz="1400" dirty="0">
                <a:solidFill>
                  <a:schemeClr val="bg1">
                    <a:lumMod val="50000"/>
                  </a:schemeClr>
                </a:solidFill>
              </a:rPr>
              <a:t>vgl. Wing 2006</a:t>
            </a:r>
          </a:p>
          <a:p>
            <a:pPr algn="r"/>
            <a:r>
              <a:rPr lang="de-DE" sz="1400" dirty="0">
                <a:solidFill>
                  <a:schemeClr val="bg1">
                    <a:lumMod val="50000"/>
                  </a:schemeClr>
                </a:solidFill>
              </a:rPr>
              <a:t>vgl. </a:t>
            </a:r>
            <a:r>
              <a:rPr lang="de-DE" sz="1400" dirty="0" err="1">
                <a:solidFill>
                  <a:schemeClr val="bg1">
                    <a:lumMod val="50000"/>
                  </a:schemeClr>
                </a:solidFill>
              </a:rPr>
              <a:t>Bollin</a:t>
            </a:r>
            <a:r>
              <a:rPr lang="de-DE" sz="1400" dirty="0">
                <a:solidFill>
                  <a:schemeClr val="bg1">
                    <a:lumMod val="50000"/>
                  </a:schemeClr>
                </a:solidFill>
              </a:rPr>
              <a:t> 2016</a:t>
            </a:r>
          </a:p>
        </p:txBody>
      </p:sp>
    </p:spTree>
    <p:extLst>
      <p:ext uri="{BB962C8B-B14F-4D97-AF65-F5344CB8AC3E}">
        <p14:creationId xmlns:p14="http://schemas.microsoft.com/office/powerpoint/2010/main" val="2031305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Souveränität erfordert computational thinking </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285762" cy="5500224"/>
          </a:xfrm>
          <a:prstGeom prst="rect">
            <a:avLst/>
          </a:prstGeom>
          <a:noFill/>
        </p:spPr>
        <p:txBody>
          <a:bodyPr wrap="square" rtlCol="0">
            <a:spAutoFit/>
          </a:bodyPr>
          <a:lstStyle/>
          <a:p>
            <a:pPr>
              <a:lnSpc>
                <a:spcPct val="150000"/>
              </a:lnSpc>
            </a:pPr>
            <a:r>
              <a:rPr lang="de-DE" sz="2150" b="1" dirty="0" err="1">
                <a:solidFill>
                  <a:prstClr val="black"/>
                </a:solidFill>
                <a:effectLst>
                  <a:innerShdw blurRad="76200" dist="25400" dir="13500000">
                    <a:prstClr val="black">
                      <a:alpha val="40000"/>
                    </a:prstClr>
                  </a:innerShdw>
                </a:effectLst>
              </a:rPr>
              <a:t>computational</a:t>
            </a:r>
            <a:r>
              <a:rPr lang="de-DE" sz="2150" b="1" dirty="0">
                <a:solidFill>
                  <a:prstClr val="black"/>
                </a:solidFill>
                <a:effectLst>
                  <a:innerShdw blurRad="76200" dist="25400" dir="13500000">
                    <a:prstClr val="black">
                      <a:alpha val="40000"/>
                    </a:prstClr>
                  </a:innerShdw>
                </a:effectLst>
              </a:rPr>
              <a:t> </a:t>
            </a:r>
            <a:r>
              <a:rPr lang="de-DE" sz="2150" b="1" dirty="0" err="1">
                <a:solidFill>
                  <a:prstClr val="black"/>
                </a:solidFill>
                <a:effectLst>
                  <a:innerShdw blurRad="76200" dist="25400" dir="13500000">
                    <a:prstClr val="black">
                      <a:alpha val="40000"/>
                    </a:prstClr>
                  </a:innerShdw>
                </a:effectLst>
              </a:rPr>
              <a:t>thinking</a:t>
            </a:r>
            <a:r>
              <a:rPr lang="de-DE" sz="2150" b="1" dirty="0">
                <a:solidFill>
                  <a:prstClr val="black"/>
                </a:solidFill>
                <a:effectLst>
                  <a:innerShdw blurRad="76200" dist="25400" dir="13500000">
                    <a:prstClr val="black">
                      <a:alpha val="40000"/>
                    </a:prstClr>
                  </a:innerShdw>
                </a:effectLst>
              </a:rPr>
              <a:t> – Definition</a:t>
            </a:r>
          </a:p>
          <a:p>
            <a:pPr>
              <a:lnSpc>
                <a:spcPct val="150000"/>
              </a:lnSpc>
            </a:pPr>
            <a:r>
              <a:rPr lang="de-DE" sz="2150" dirty="0"/>
              <a:t>Ausprägung der analytischen Fähigkeiten zur Dekomposition und Abstraktion, </a:t>
            </a:r>
          </a:p>
          <a:p>
            <a:pPr>
              <a:lnSpc>
                <a:spcPct val="150000"/>
              </a:lnSpc>
            </a:pPr>
            <a:r>
              <a:rPr lang="de-DE" sz="2150" dirty="0"/>
              <a:t>welche durch die kleinschrittige Zerlegung und Analyse von bspw. informatischen Problemstellungen zur Lösung dieser erfahren werden </a:t>
            </a:r>
          </a:p>
          <a:p>
            <a:pPr>
              <a:lnSpc>
                <a:spcPct val="150000"/>
              </a:lnSpc>
            </a:pPr>
            <a:endParaRPr lang="de-DE" sz="2150" b="1" dirty="0"/>
          </a:p>
          <a:p>
            <a:pPr>
              <a:lnSpc>
                <a:spcPct val="150000"/>
              </a:lnSpc>
            </a:pPr>
            <a:r>
              <a:rPr lang="de-DE" sz="2150" b="1" dirty="0"/>
              <a:t>Dreischritt des </a:t>
            </a:r>
            <a:r>
              <a:rPr lang="de-DE" sz="2150" b="1" dirty="0" err="1"/>
              <a:t>computational</a:t>
            </a:r>
            <a:r>
              <a:rPr lang="de-DE" sz="2150" b="1" dirty="0"/>
              <a:t> </a:t>
            </a:r>
            <a:r>
              <a:rPr lang="de-DE" sz="2150" b="1" dirty="0" err="1"/>
              <a:t>thinkings</a:t>
            </a:r>
            <a:r>
              <a:rPr lang="de-DE" sz="2150" b="1" dirty="0"/>
              <a:t>:</a:t>
            </a:r>
          </a:p>
          <a:p>
            <a:pPr marL="342900" indent="-342900">
              <a:lnSpc>
                <a:spcPct val="150000"/>
              </a:lnSpc>
              <a:buFont typeface="Wingdings" panose="05000000000000000000" pitchFamily="2" charset="2"/>
              <a:buChar char="§"/>
            </a:pPr>
            <a:r>
              <a:rPr lang="de-DE" sz="2150" dirty="0"/>
              <a:t>Formulierung des Problems (Abstraktion)</a:t>
            </a:r>
          </a:p>
          <a:p>
            <a:pPr marL="342900" indent="-342900">
              <a:lnSpc>
                <a:spcPct val="150000"/>
              </a:lnSpc>
              <a:buFont typeface="Wingdings" panose="05000000000000000000" pitchFamily="2" charset="2"/>
              <a:buChar char="§"/>
            </a:pPr>
            <a:r>
              <a:rPr lang="de-DE" sz="2150" dirty="0"/>
              <a:t>Formulierung der Lösungsschritte (Automatisierung)</a:t>
            </a:r>
          </a:p>
          <a:p>
            <a:pPr marL="342900" indent="-342900">
              <a:lnSpc>
                <a:spcPct val="150000"/>
              </a:lnSpc>
              <a:buFont typeface="Wingdings" panose="05000000000000000000" pitchFamily="2" charset="2"/>
              <a:buChar char="§"/>
            </a:pPr>
            <a:r>
              <a:rPr lang="de-DE" sz="2150" dirty="0"/>
              <a:t>Ausführung und Auswertung der Lösungsschritte (Analyse)</a:t>
            </a:r>
          </a:p>
          <a:p>
            <a:pPr>
              <a:lnSpc>
                <a:spcPct val="150000"/>
              </a:lnSpc>
            </a:pPr>
            <a:endParaRPr lang="de-DE" sz="2150" dirty="0"/>
          </a:p>
          <a:p>
            <a:pPr>
              <a:lnSpc>
                <a:spcPct val="150000"/>
              </a:lnSpc>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61</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617686"/>
            <a:ext cx="2865863" cy="738664"/>
          </a:xfrm>
          <a:prstGeom prst="rect">
            <a:avLst/>
          </a:prstGeom>
          <a:noFill/>
        </p:spPr>
        <p:txBody>
          <a:bodyPr wrap="square" rtlCol="0">
            <a:spAutoFit/>
          </a:bodyPr>
          <a:lstStyle/>
          <a:p>
            <a:pPr algn="r"/>
            <a:r>
              <a:rPr lang="de-DE" sz="1400" dirty="0">
                <a:solidFill>
                  <a:schemeClr val="bg1">
                    <a:lumMod val="50000"/>
                  </a:schemeClr>
                </a:solidFill>
              </a:rPr>
              <a:t>vgl. Wing 2006</a:t>
            </a:r>
          </a:p>
          <a:p>
            <a:pPr algn="r"/>
            <a:r>
              <a:rPr lang="de-DE" sz="1400" dirty="0">
                <a:solidFill>
                  <a:schemeClr val="bg1">
                    <a:lumMod val="50000"/>
                  </a:schemeClr>
                </a:solidFill>
              </a:rPr>
              <a:t>vgl. </a:t>
            </a:r>
            <a:r>
              <a:rPr lang="de-DE" sz="1400" dirty="0" err="1">
                <a:solidFill>
                  <a:schemeClr val="bg1">
                    <a:lumMod val="50000"/>
                  </a:schemeClr>
                </a:solidFill>
              </a:rPr>
              <a:t>Bollin</a:t>
            </a:r>
            <a:r>
              <a:rPr lang="de-DE" sz="1400" dirty="0">
                <a:solidFill>
                  <a:schemeClr val="bg1">
                    <a:lumMod val="50000"/>
                  </a:schemeClr>
                </a:solidFill>
              </a:rPr>
              <a:t> 2016</a:t>
            </a:r>
          </a:p>
          <a:p>
            <a:pPr algn="r"/>
            <a:r>
              <a:rPr lang="de-DE" sz="1400" dirty="0">
                <a:solidFill>
                  <a:schemeClr val="bg1">
                    <a:lumMod val="50000"/>
                  </a:schemeClr>
                </a:solidFill>
              </a:rPr>
              <a:t>vgl. Baumann 2016</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E1AD728C-EBFE-463E-AA54-54914830EB52}"/>
              </a:ext>
            </a:extLst>
          </p:cNvPr>
          <p:cNvSpPr/>
          <p:nvPr/>
        </p:nvSpPr>
        <p:spPr>
          <a:xfrm>
            <a:off x="10260949" y="3207168"/>
            <a:ext cx="1697068" cy="382092"/>
          </a:xfrm>
          <a:prstGeom prst="rect">
            <a:avLst/>
          </a:prstGeom>
        </p:spPr>
        <p:txBody>
          <a:bodyPr wrap="none">
            <a:spAutoFit/>
          </a:bodyPr>
          <a:lstStyle/>
          <a:p>
            <a:pPr algn="r">
              <a:lnSpc>
                <a:spcPct val="150000"/>
              </a:lnSpc>
            </a:pPr>
            <a:r>
              <a:rPr lang="de-DE" sz="1400" dirty="0">
                <a:solidFill>
                  <a:schemeClr val="tx1">
                    <a:lumMod val="50000"/>
                    <a:lumOff val="50000"/>
                  </a:schemeClr>
                </a:solidFill>
              </a:rPr>
              <a:t>vgl. Wing 2006, S. 33</a:t>
            </a:r>
            <a:endParaRPr lang="de-DE" sz="1400" b="1" dirty="0">
              <a:solidFill>
                <a:schemeClr val="tx1">
                  <a:lumMod val="50000"/>
                  <a:lumOff val="50000"/>
                </a:schemeClr>
              </a:solidFill>
              <a:effectLst>
                <a:innerShdw blurRad="76200" dist="25400" dir="13500000">
                  <a:prstClr val="black">
                    <a:alpha val="40000"/>
                  </a:prstClr>
                </a:innerShdw>
              </a:effectLst>
            </a:endParaRPr>
          </a:p>
        </p:txBody>
      </p:sp>
    </p:spTree>
    <p:extLst>
      <p:ext uri="{BB962C8B-B14F-4D97-AF65-F5344CB8AC3E}">
        <p14:creationId xmlns:p14="http://schemas.microsoft.com/office/powerpoint/2010/main" val="4050845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Souveränität erfordert computational thinking </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285762" cy="4507644"/>
          </a:xfrm>
          <a:prstGeom prst="rect">
            <a:avLst/>
          </a:prstGeom>
          <a:noFill/>
        </p:spPr>
        <p:txBody>
          <a:bodyPr wrap="square" rtlCol="0">
            <a:spAutoFit/>
          </a:bodyPr>
          <a:lstStyle/>
          <a:p>
            <a:pPr>
              <a:lnSpc>
                <a:spcPct val="150000"/>
              </a:lnSpc>
            </a:pPr>
            <a:r>
              <a:rPr lang="de-DE" sz="2150" b="1" dirty="0" err="1">
                <a:solidFill>
                  <a:prstClr val="black"/>
                </a:solidFill>
                <a:effectLst>
                  <a:innerShdw blurRad="76200" dist="25400" dir="13500000">
                    <a:prstClr val="black">
                      <a:alpha val="40000"/>
                    </a:prstClr>
                  </a:innerShdw>
                </a:effectLst>
              </a:rPr>
              <a:t>computational</a:t>
            </a:r>
            <a:r>
              <a:rPr lang="de-DE" sz="2150" b="1" dirty="0">
                <a:solidFill>
                  <a:prstClr val="black"/>
                </a:solidFill>
                <a:effectLst>
                  <a:innerShdw blurRad="76200" dist="25400" dir="13500000">
                    <a:prstClr val="black">
                      <a:alpha val="40000"/>
                    </a:prstClr>
                  </a:innerShdw>
                </a:effectLst>
              </a:rPr>
              <a:t> </a:t>
            </a:r>
            <a:r>
              <a:rPr lang="de-DE" sz="2150" b="1" dirty="0" err="1">
                <a:solidFill>
                  <a:prstClr val="black"/>
                </a:solidFill>
                <a:effectLst>
                  <a:innerShdw blurRad="76200" dist="25400" dir="13500000">
                    <a:prstClr val="black">
                      <a:alpha val="40000"/>
                    </a:prstClr>
                  </a:innerShdw>
                </a:effectLst>
              </a:rPr>
              <a:t>thinking</a:t>
            </a:r>
            <a:r>
              <a:rPr lang="de-DE" sz="2150" b="1" dirty="0">
                <a:solidFill>
                  <a:prstClr val="black"/>
                </a:solidFill>
                <a:effectLst>
                  <a:innerShdw blurRad="76200" dist="25400" dir="13500000">
                    <a:prstClr val="black">
                      <a:alpha val="40000"/>
                    </a:prstClr>
                  </a:innerShdw>
                </a:effectLst>
              </a:rPr>
              <a:t> betont</a:t>
            </a:r>
          </a:p>
          <a:p>
            <a:pPr marL="342900" indent="-342900">
              <a:lnSpc>
                <a:spcPct val="150000"/>
              </a:lnSpc>
              <a:buFont typeface="Wingdings" panose="05000000000000000000" pitchFamily="2" charset="2"/>
              <a:buChar char="§"/>
            </a:pPr>
            <a:r>
              <a:rPr lang="de-DE" sz="2150" b="1" dirty="0"/>
              <a:t>Konzepte der Problemlösung</a:t>
            </a:r>
            <a:r>
              <a:rPr lang="de-DE" sz="2150" dirty="0"/>
              <a:t> (Logik / Analysieren, Abstraktion / Auswahl des Relevanten, Dekomposition / Zergliedern, </a:t>
            </a:r>
            <a:r>
              <a:rPr lang="de-DE" sz="2150" dirty="0" err="1"/>
              <a:t>Algorithmisierung</a:t>
            </a:r>
            <a:r>
              <a:rPr lang="de-DE" sz="2150" dirty="0"/>
              <a:t> / Nachvollziehen von Abläufen)</a:t>
            </a:r>
          </a:p>
          <a:p>
            <a:pPr marL="342900" indent="-342900">
              <a:lnSpc>
                <a:spcPct val="150000"/>
              </a:lnSpc>
              <a:buFont typeface="Wingdings" panose="05000000000000000000" pitchFamily="2" charset="2"/>
              <a:buChar char="§"/>
            </a:pPr>
            <a:r>
              <a:rPr lang="de-DE" sz="2150" dirty="0"/>
              <a:t>und </a:t>
            </a:r>
            <a:r>
              <a:rPr lang="de-DE" sz="2150" b="1" dirty="0"/>
              <a:t>Handlungsweisen</a:t>
            </a:r>
            <a:r>
              <a:rPr lang="de-DE" sz="2150" dirty="0"/>
              <a:t> (kreatives Gestalten, Debuggen / Fehleranalyse und -behebung, Durchhaltevermögen, Kollaboration),</a:t>
            </a:r>
          </a:p>
          <a:p>
            <a:pPr>
              <a:lnSpc>
                <a:spcPct val="150000"/>
              </a:lnSpc>
            </a:pPr>
            <a:r>
              <a:rPr lang="de-DE" sz="2150" dirty="0"/>
              <a:t>die fächerübergreifend das lebensweltliche Handeln eines Jeden prägen </a:t>
            </a:r>
          </a:p>
          <a:p>
            <a:pPr>
              <a:lnSpc>
                <a:spcPct val="150000"/>
              </a:lnSpc>
            </a:pPr>
            <a:endParaRPr lang="de-DE" sz="2150" dirty="0">
              <a:solidFill>
                <a:prstClr val="black"/>
              </a:solidFill>
              <a:effectLst>
                <a:innerShdw blurRad="76200" dist="25400" dir="13500000">
                  <a:prstClr val="black">
                    <a:alpha val="40000"/>
                  </a:prstClr>
                </a:innerShdw>
              </a:effectLst>
            </a:endParaRPr>
          </a:p>
          <a:p>
            <a:pPr>
              <a:lnSpc>
                <a:spcPct val="150000"/>
              </a:lnSpc>
            </a:pPr>
            <a:r>
              <a:rPr lang="de-DE" sz="2150" b="1" dirty="0">
                <a:solidFill>
                  <a:prstClr val="black"/>
                </a:solidFill>
                <a:effectLst>
                  <a:innerShdw blurRad="76200" dist="25400" dir="13500000">
                    <a:prstClr val="black">
                      <a:alpha val="40000"/>
                    </a:prstClr>
                  </a:innerShdw>
                </a:effectLst>
              </a:rPr>
              <a:t>Algorithmisches Denken </a:t>
            </a:r>
            <a:r>
              <a:rPr lang="de-DE" sz="2150" dirty="0">
                <a:solidFill>
                  <a:prstClr val="black"/>
                </a:solidFill>
                <a:effectLst>
                  <a:innerShdw blurRad="76200" dist="25400" dir="13500000">
                    <a:prstClr val="black">
                      <a:alpha val="40000"/>
                    </a:prstClr>
                  </a:innerShdw>
                </a:effectLst>
              </a:rPr>
              <a:t>findet in zahlreichen Handlungsfeldern </a:t>
            </a:r>
            <a:br>
              <a:rPr lang="de-DE" sz="2150" dirty="0">
                <a:solidFill>
                  <a:prstClr val="black"/>
                </a:solidFill>
                <a:effectLst>
                  <a:innerShdw blurRad="76200" dist="25400" dir="13500000">
                    <a:prstClr val="black">
                      <a:alpha val="40000"/>
                    </a:prstClr>
                  </a:innerShdw>
                </a:effectLst>
              </a:rPr>
            </a:br>
            <a:r>
              <a:rPr lang="de-DE" sz="2150" dirty="0">
                <a:solidFill>
                  <a:prstClr val="black"/>
                </a:solidFill>
                <a:effectLst>
                  <a:innerShdw blurRad="76200" dist="25400" dir="13500000">
                    <a:prstClr val="black">
                      <a:alpha val="40000"/>
                    </a:prstClr>
                  </a:innerShdw>
                </a:effectLst>
              </a:rPr>
              <a:t>(auch ohne den Einsatz von Informations- und Kommunikationstechnik) Anwendung!</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62</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617686"/>
            <a:ext cx="2865863" cy="523220"/>
          </a:xfrm>
          <a:prstGeom prst="rect">
            <a:avLst/>
          </a:prstGeom>
          <a:noFill/>
        </p:spPr>
        <p:txBody>
          <a:bodyPr wrap="square" rtlCol="0">
            <a:spAutoFit/>
          </a:bodyPr>
          <a:lstStyle/>
          <a:p>
            <a:pPr algn="r"/>
            <a:r>
              <a:rPr lang="de-DE" sz="1400" dirty="0">
                <a:solidFill>
                  <a:schemeClr val="bg1">
                    <a:lumMod val="50000"/>
                  </a:schemeClr>
                </a:solidFill>
              </a:rPr>
              <a:t>vgl. Romeike 2017</a:t>
            </a:r>
          </a:p>
          <a:p>
            <a:pPr algn="r"/>
            <a:r>
              <a:rPr lang="de-DE" sz="1400" dirty="0">
                <a:solidFill>
                  <a:schemeClr val="bg1">
                    <a:lumMod val="50000"/>
                  </a:schemeClr>
                </a:solidFill>
              </a:rPr>
              <a:t>vgl. </a:t>
            </a:r>
            <a:r>
              <a:rPr lang="de-DE" sz="1400" dirty="0" err="1">
                <a:solidFill>
                  <a:schemeClr val="bg1">
                    <a:lumMod val="50000"/>
                  </a:schemeClr>
                </a:solidFill>
              </a:rPr>
              <a:t>Futschek</a:t>
            </a:r>
            <a:r>
              <a:rPr lang="de-DE" sz="1400" dirty="0">
                <a:solidFill>
                  <a:schemeClr val="bg1">
                    <a:lumMod val="50000"/>
                  </a:schemeClr>
                </a:solidFill>
              </a:rPr>
              <a:t> 2016</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2C0824B8-7A8F-498E-94E0-78C64D759F39}"/>
              </a:ext>
            </a:extLst>
          </p:cNvPr>
          <p:cNvSpPr txBox="1"/>
          <p:nvPr/>
        </p:nvSpPr>
        <p:spPr>
          <a:xfrm>
            <a:off x="9096043" y="4140358"/>
            <a:ext cx="2865863" cy="738664"/>
          </a:xfrm>
          <a:prstGeom prst="rect">
            <a:avLst/>
          </a:prstGeom>
          <a:noFill/>
        </p:spPr>
        <p:txBody>
          <a:bodyPr wrap="square" rtlCol="0">
            <a:spAutoFit/>
          </a:bodyPr>
          <a:lstStyle/>
          <a:p>
            <a:pPr algn="r"/>
            <a:r>
              <a:rPr lang="de-DE" sz="1400" dirty="0">
                <a:solidFill>
                  <a:schemeClr val="bg1">
                    <a:lumMod val="50000"/>
                  </a:schemeClr>
                </a:solidFill>
              </a:rPr>
              <a:t>vgl. Wing 2006</a:t>
            </a:r>
          </a:p>
          <a:p>
            <a:pPr algn="r"/>
            <a:r>
              <a:rPr lang="de-DE" sz="1400" dirty="0">
                <a:solidFill>
                  <a:schemeClr val="bg1">
                    <a:lumMod val="50000"/>
                  </a:schemeClr>
                </a:solidFill>
              </a:rPr>
              <a:t>vgl. </a:t>
            </a:r>
            <a:r>
              <a:rPr lang="de-DE" sz="1400" dirty="0" err="1">
                <a:solidFill>
                  <a:schemeClr val="bg1">
                    <a:lumMod val="50000"/>
                  </a:schemeClr>
                </a:solidFill>
              </a:rPr>
              <a:t>Bollin</a:t>
            </a:r>
            <a:r>
              <a:rPr lang="de-DE" sz="1400" dirty="0">
                <a:solidFill>
                  <a:schemeClr val="bg1">
                    <a:lumMod val="50000"/>
                  </a:schemeClr>
                </a:solidFill>
              </a:rPr>
              <a:t> 2016</a:t>
            </a:r>
          </a:p>
          <a:p>
            <a:pPr algn="r"/>
            <a:r>
              <a:rPr lang="de-DE" sz="1400" dirty="0">
                <a:solidFill>
                  <a:schemeClr val="bg1">
                    <a:lumMod val="50000"/>
                  </a:schemeClr>
                </a:solidFill>
              </a:rPr>
              <a:t>vgl. Baumann 2016</a:t>
            </a:r>
          </a:p>
        </p:txBody>
      </p:sp>
    </p:spTree>
    <p:extLst>
      <p:ext uri="{BB962C8B-B14F-4D97-AF65-F5344CB8AC3E}">
        <p14:creationId xmlns:p14="http://schemas.microsoft.com/office/powerpoint/2010/main" val="397628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Souveränität erfordert computational thinking </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00393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srgbClr val="074D67"/>
                </a:solidFill>
                <a:effectLst>
                  <a:innerShdw blurRad="76200" dist="25400" dir="13500000">
                    <a:prstClr val="black">
                      <a:alpha val="40000"/>
                    </a:prstClr>
                  </a:innerShdw>
                </a:effectLst>
              </a:rPr>
              <a:t>Resultierender schulischer Bildungsauftrag: </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fächerübergreifender Aufbau </a:t>
            </a:r>
            <a:r>
              <a:rPr lang="de-DE" sz="2150" dirty="0">
                <a:solidFill>
                  <a:prstClr val="black"/>
                </a:solidFill>
                <a:effectLst>
                  <a:innerShdw blurRad="76200" dist="25400" dir="13500000">
                    <a:prstClr val="black">
                      <a:alpha val="40000"/>
                    </a:prstClr>
                  </a:innerShdw>
                </a:effectLst>
              </a:rPr>
              <a:t>eines „Verständnis[es] für die Nutzung und Bearbeitung von Daten und das </a:t>
            </a:r>
            <a:r>
              <a:rPr lang="de-DE" sz="2150" b="1" dirty="0">
                <a:solidFill>
                  <a:prstClr val="black"/>
                </a:solidFill>
                <a:effectLst>
                  <a:innerShdw blurRad="76200" dist="25400" dir="13500000">
                    <a:prstClr val="black">
                      <a:alpha val="40000"/>
                    </a:prstClr>
                  </a:innerShdw>
                </a:effectLst>
              </a:rPr>
              <a:t>Lösen von Problemen </a:t>
            </a:r>
            <a:r>
              <a:rPr lang="de-DE" sz="2150" dirty="0">
                <a:solidFill>
                  <a:prstClr val="black"/>
                </a:solidFill>
                <a:effectLst>
                  <a:innerShdw blurRad="76200" dist="25400" dir="13500000">
                    <a:prstClr val="black">
                      <a:alpha val="40000"/>
                    </a:prstClr>
                  </a:innerShdw>
                </a:effectLst>
              </a:rPr>
              <a:t>[u.a.] mithilfe computergestützter Methoden“ (Hartmann et al. 2015, S. 75 f.)</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Förderung des </a:t>
            </a:r>
            <a:r>
              <a:rPr lang="de-DE" sz="2150" b="1" dirty="0">
                <a:solidFill>
                  <a:prstClr val="black"/>
                </a:solidFill>
                <a:effectLst>
                  <a:innerShdw blurRad="76200" dist="25400" dir="13500000">
                    <a:prstClr val="black">
                      <a:alpha val="40000"/>
                    </a:prstClr>
                  </a:innerShdw>
                </a:effectLst>
              </a:rPr>
              <a:t>problemlöseorientierten Denkens </a:t>
            </a:r>
            <a:r>
              <a:rPr lang="de-DE" sz="2150" dirty="0">
                <a:solidFill>
                  <a:prstClr val="black"/>
                </a:solidFill>
                <a:effectLst>
                  <a:innerShdw blurRad="76200" dist="25400" dir="13500000">
                    <a:prstClr val="black">
                      <a:alpha val="40000"/>
                    </a:prstClr>
                  </a:innerShdw>
                </a:effectLst>
              </a:rPr>
              <a:t>in „abstrakten Modellen und in vernetzten Systemen“ (ebd.)</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exemplarisches </a:t>
            </a:r>
            <a:r>
              <a:rPr lang="de-DE" sz="2150" b="1" dirty="0">
                <a:solidFill>
                  <a:prstClr val="black"/>
                </a:solidFill>
                <a:effectLst>
                  <a:innerShdw blurRad="76200" dist="25400" dir="13500000">
                    <a:prstClr val="black">
                      <a:alpha val="40000"/>
                    </a:prstClr>
                  </a:innerShdw>
                </a:effectLst>
              </a:rPr>
              <a:t>Erstellen von Modellen und Nutzung von Simulationen </a:t>
            </a:r>
            <a:r>
              <a:rPr lang="de-DE" sz="2150" dirty="0">
                <a:solidFill>
                  <a:prstClr val="black"/>
                </a:solidFill>
                <a:effectLst>
                  <a:innerShdw blurRad="76200" dist="25400" dir="13500000">
                    <a:prstClr val="black">
                      <a:alpha val="40000"/>
                    </a:prstClr>
                  </a:innerShdw>
                </a:effectLst>
              </a:rPr>
              <a:t>zur Planung und Entscheidungsfindung inkl. der Ableitung von Grenzen dieser Modelle</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didaktisch </a:t>
            </a:r>
            <a:r>
              <a:rPr lang="de-DE" sz="2150" b="1" dirty="0">
                <a:solidFill>
                  <a:prstClr val="black"/>
                </a:solidFill>
                <a:effectLst>
                  <a:innerShdw blurRad="76200" dist="25400" dir="13500000">
                    <a:prstClr val="black">
                      <a:alpha val="40000"/>
                    </a:prstClr>
                  </a:innerShdw>
                </a:effectLst>
              </a:rPr>
              <a:t>reduzierter Aufbau von Problemlösekompetenz: Coding von Lernrobotern </a:t>
            </a:r>
          </a:p>
          <a:p>
            <a:pPr lvl="1">
              <a:lnSpc>
                <a:spcPct val="150000"/>
              </a:lnSpc>
            </a:pPr>
            <a:r>
              <a:rPr lang="de-DE" sz="2150" dirty="0">
                <a:solidFill>
                  <a:prstClr val="black"/>
                </a:solidFill>
                <a:effectLst>
                  <a:innerShdw blurRad="76200" dist="25400" dir="13500000">
                    <a:prstClr val="black">
                      <a:alpha val="40000"/>
                    </a:prstClr>
                  </a:innerShdw>
                </a:effectLst>
              </a:rPr>
              <a:t>       </a:t>
            </a:r>
            <a:r>
              <a:rPr lang="de-DE" sz="2150" i="1" dirty="0">
                <a:solidFill>
                  <a:prstClr val="black"/>
                </a:solidFill>
                <a:effectLst>
                  <a:innerShdw blurRad="76200" dist="25400" dir="13500000">
                    <a:prstClr val="black">
                      <a:alpha val="40000"/>
                    </a:prstClr>
                  </a:innerShdw>
                </a:effectLst>
              </a:rPr>
              <a:t>– hierzu nächste Woche mehr! </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63</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a:t>
            </a:r>
            <a:r>
              <a:rPr lang="nb-NO" sz="1400" dirty="0">
                <a:solidFill>
                  <a:schemeClr val="bg1">
                    <a:lumMod val="50000"/>
                  </a:schemeClr>
                </a:solidFill>
              </a:rPr>
              <a:t> Hartmann et al. 2015, S. 75 f.</a:t>
            </a:r>
            <a:r>
              <a:rPr lang="de-DE" sz="1400" dirty="0">
                <a:solidFill>
                  <a:schemeClr val="bg1">
                    <a:lumMod val="50000"/>
                  </a:schemeClr>
                </a:solidFill>
              </a:rPr>
              <a:t> </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260058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Definition: Digitale Kompetenz</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6" y="1377733"/>
            <a:ext cx="11554327" cy="509626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srgbClr val="074D67"/>
                </a:solidFill>
                <a:effectLst>
                  <a:innerShdw blurRad="76200" dist="25400" dir="13500000">
                    <a:prstClr val="black">
                      <a:alpha val="40000"/>
                    </a:prstClr>
                  </a:innerShdw>
                </a:effectLst>
              </a:rPr>
              <a:t>zurückgehend</a:t>
            </a:r>
            <a:r>
              <a:rPr lang="de-DE" sz="2150" dirty="0">
                <a:solidFill>
                  <a:srgbClr val="074D67"/>
                </a:solidFill>
                <a:effectLst>
                  <a:innerShdw blurRad="76200" dist="25400" dir="13500000">
                    <a:prstClr val="black">
                      <a:alpha val="40000"/>
                    </a:prstClr>
                  </a:innerShdw>
                </a:effectLst>
              </a:rPr>
              <a:t> auf </a:t>
            </a:r>
            <a:r>
              <a:rPr lang="de-DE" sz="2150" b="1" dirty="0">
                <a:solidFill>
                  <a:srgbClr val="074D67"/>
                </a:solidFill>
                <a:effectLst>
                  <a:innerShdw blurRad="76200" dist="25400" dir="13500000">
                    <a:prstClr val="black">
                      <a:alpha val="40000"/>
                    </a:prstClr>
                  </a:innerShdw>
                </a:effectLst>
              </a:rPr>
              <a:t>„</a:t>
            </a:r>
            <a:r>
              <a:rPr lang="de-DE" sz="2150" b="1" dirty="0" err="1">
                <a:solidFill>
                  <a:srgbClr val="074D67"/>
                </a:solidFill>
                <a:effectLst>
                  <a:innerShdw blurRad="76200" dist="25400" dir="13500000">
                    <a:prstClr val="black">
                      <a:alpha val="40000"/>
                    </a:prstClr>
                  </a:innerShdw>
                </a:effectLst>
              </a:rPr>
              <a:t>computer</a:t>
            </a:r>
            <a:r>
              <a:rPr lang="de-DE" sz="2150" b="1" dirty="0">
                <a:solidFill>
                  <a:srgbClr val="074D67"/>
                </a:solidFill>
                <a:effectLst>
                  <a:innerShdw blurRad="76200" dist="25400" dir="13500000">
                    <a:prstClr val="black">
                      <a:alpha val="40000"/>
                    </a:prstClr>
                  </a:innerShdw>
                </a:effectLst>
              </a:rPr>
              <a:t> </a:t>
            </a:r>
            <a:r>
              <a:rPr lang="de-DE" sz="2150" b="1" dirty="0" err="1">
                <a:solidFill>
                  <a:srgbClr val="074D67"/>
                </a:solidFill>
                <a:effectLst>
                  <a:innerShdw blurRad="76200" dist="25400" dir="13500000">
                    <a:prstClr val="black">
                      <a:alpha val="40000"/>
                    </a:prstClr>
                  </a:innerShdw>
                </a:effectLst>
              </a:rPr>
              <a:t>literacy</a:t>
            </a:r>
            <a:r>
              <a:rPr lang="de-DE" sz="2150" b="1" dirty="0">
                <a:solidFill>
                  <a:srgbClr val="074D67"/>
                </a:solidFill>
                <a:effectLst>
                  <a:innerShdw blurRad="76200" dist="25400" dir="13500000">
                    <a:prstClr val="black">
                      <a:alpha val="40000"/>
                    </a:prstClr>
                  </a:innerShdw>
                </a:effectLst>
              </a:rPr>
              <a:t>“, 1985, Bork</a:t>
            </a:r>
            <a:r>
              <a:rPr lang="de-DE" sz="2150" dirty="0">
                <a:solidFill>
                  <a:srgbClr val="074D67"/>
                </a:solidFill>
                <a:effectLst>
                  <a:innerShdw blurRad="76200" dist="25400" dir="13500000">
                    <a:prstClr val="black">
                      <a:alpha val="40000"/>
                    </a:prstClr>
                  </a:innerShdw>
                </a:effectLst>
              </a:rPr>
              <a:t>:</a:t>
            </a:r>
          </a:p>
          <a:p>
            <a:pPr lvl="1">
              <a:lnSpc>
                <a:spcPct val="150000"/>
              </a:lnSpc>
            </a:pPr>
            <a:r>
              <a:rPr lang="de-DE" dirty="0">
                <a:solidFill>
                  <a:schemeClr val="bg2">
                    <a:lumMod val="50000"/>
                  </a:schemeClr>
                </a:solidFill>
                <a:effectLst>
                  <a:innerShdw blurRad="76200" dist="25400" dir="13500000">
                    <a:prstClr val="black">
                      <a:alpha val="40000"/>
                    </a:prstClr>
                  </a:innerShdw>
                </a:effectLst>
              </a:rPr>
              <a:t>„Computer </a:t>
            </a:r>
            <a:r>
              <a:rPr lang="de-DE" dirty="0" err="1">
                <a:solidFill>
                  <a:schemeClr val="bg2">
                    <a:lumMod val="50000"/>
                  </a:schemeClr>
                </a:solidFill>
                <a:effectLst>
                  <a:innerShdw blurRad="76200" dist="25400" dir="13500000">
                    <a:prstClr val="black">
                      <a:alpha val="40000"/>
                    </a:prstClr>
                  </a:innerShdw>
                </a:effectLst>
              </a:rPr>
              <a:t>literacy</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can</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be</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considered</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to</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mean</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the</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minimum</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knowledge</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knowhow</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familiarity</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capabilities</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abilities</a:t>
            </a:r>
            <a:r>
              <a:rPr lang="de-DE" dirty="0">
                <a:solidFill>
                  <a:schemeClr val="bg2">
                    <a:lumMod val="50000"/>
                  </a:schemeClr>
                </a:solidFill>
                <a:effectLst>
                  <a:innerShdw blurRad="76200" dist="25400" dir="13500000">
                    <a:prstClr val="black">
                      <a:alpha val="40000"/>
                    </a:prstClr>
                  </a:innerShdw>
                </a:effectLst>
              </a:rPr>
              <a:t>, and so </a:t>
            </a:r>
            <a:r>
              <a:rPr lang="de-DE" dirty="0" err="1">
                <a:solidFill>
                  <a:schemeClr val="bg2">
                    <a:lumMod val="50000"/>
                  </a:schemeClr>
                </a:solidFill>
                <a:effectLst>
                  <a:innerShdw blurRad="76200" dist="25400" dir="13500000">
                    <a:prstClr val="black">
                      <a:alpha val="40000"/>
                    </a:prstClr>
                  </a:innerShdw>
                </a:effectLst>
              </a:rPr>
              <a:t>forth</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about</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computers</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essentials</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for</a:t>
            </a:r>
            <a:r>
              <a:rPr lang="de-DE" dirty="0">
                <a:solidFill>
                  <a:schemeClr val="bg2">
                    <a:lumMod val="50000"/>
                  </a:schemeClr>
                </a:solidFill>
                <a:effectLst>
                  <a:innerShdw blurRad="76200" dist="25400" dir="13500000">
                    <a:prstClr val="black">
                      <a:alpha val="40000"/>
                    </a:prstClr>
                  </a:innerShdw>
                </a:effectLst>
              </a:rPr>
              <a:t> a </a:t>
            </a:r>
            <a:r>
              <a:rPr lang="de-DE" dirty="0" err="1">
                <a:solidFill>
                  <a:schemeClr val="bg2">
                    <a:lumMod val="50000"/>
                  </a:schemeClr>
                </a:solidFill>
                <a:effectLst>
                  <a:innerShdw blurRad="76200" dist="25400" dir="13500000">
                    <a:prstClr val="black">
                      <a:alpha val="40000"/>
                    </a:prstClr>
                  </a:innerShdw>
                </a:effectLst>
              </a:rPr>
              <a:t>person</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to</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function</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well</a:t>
            </a:r>
            <a:r>
              <a:rPr lang="de-DE" dirty="0">
                <a:solidFill>
                  <a:schemeClr val="bg2">
                    <a:lumMod val="50000"/>
                  </a:schemeClr>
                </a:solidFill>
                <a:effectLst>
                  <a:innerShdw blurRad="76200" dist="25400" dir="13500000">
                    <a:prstClr val="black">
                      <a:alpha val="40000"/>
                    </a:prstClr>
                  </a:innerShdw>
                </a:effectLst>
              </a:rPr>
              <a:t> in </a:t>
            </a:r>
            <a:r>
              <a:rPr lang="de-DE" dirty="0" err="1">
                <a:solidFill>
                  <a:schemeClr val="bg2">
                    <a:lumMod val="50000"/>
                  </a:schemeClr>
                </a:solidFill>
                <a:effectLst>
                  <a:innerShdw blurRad="76200" dist="25400" dir="13500000">
                    <a:prstClr val="black">
                      <a:alpha val="40000"/>
                    </a:prstClr>
                  </a:innerShdw>
                </a:effectLst>
              </a:rPr>
              <a:t>the</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contemporary</a:t>
            </a:r>
            <a:r>
              <a:rPr lang="de-DE" dirty="0">
                <a:solidFill>
                  <a:schemeClr val="bg2">
                    <a:lumMod val="50000"/>
                  </a:schemeClr>
                </a:solidFill>
                <a:effectLst>
                  <a:innerShdw blurRad="76200" dist="25400" dir="13500000">
                    <a:prstClr val="black">
                      <a:alpha val="40000"/>
                    </a:prstClr>
                  </a:innerShdw>
                </a:effectLst>
              </a:rPr>
              <a:t> </a:t>
            </a:r>
            <a:r>
              <a:rPr lang="de-DE" dirty="0" err="1">
                <a:solidFill>
                  <a:schemeClr val="bg2">
                    <a:lumMod val="50000"/>
                  </a:schemeClr>
                </a:solidFill>
                <a:effectLst>
                  <a:innerShdw blurRad="76200" dist="25400" dir="13500000">
                    <a:prstClr val="black">
                      <a:alpha val="40000"/>
                    </a:prstClr>
                  </a:innerShdw>
                </a:effectLst>
              </a:rPr>
              <a:t>world</a:t>
            </a:r>
            <a:r>
              <a:rPr lang="de-DE" dirty="0">
                <a:solidFill>
                  <a:schemeClr val="bg2">
                    <a:lumMod val="50000"/>
                  </a:schemeClr>
                </a:solidFill>
                <a:effectLst>
                  <a:innerShdw blurRad="76200" dist="25400" dir="13500000">
                    <a:prstClr val="black">
                      <a:alpha val="40000"/>
                    </a:prstClr>
                  </a:innerShdw>
                </a:effectLst>
              </a:rPr>
              <a:t>“ (Bork 1985, S. 33).</a:t>
            </a:r>
          </a:p>
          <a:p>
            <a:pPr marL="342900" indent="-342900">
              <a:lnSpc>
                <a:spcPct val="150000"/>
              </a:lnSpc>
              <a:buFont typeface="Wingdings" panose="05000000000000000000" pitchFamily="2" charset="2"/>
              <a:buChar char="§"/>
            </a:pPr>
            <a:r>
              <a:rPr lang="de-DE" sz="2150" dirty="0">
                <a:solidFill>
                  <a:srgbClr val="074D67"/>
                </a:solidFill>
                <a:effectLst>
                  <a:innerShdw blurRad="76200" dist="25400" dir="13500000">
                    <a:prstClr val="black">
                      <a:alpha val="40000"/>
                    </a:prstClr>
                  </a:innerShdw>
                </a:effectLst>
              </a:rPr>
              <a:t>Weiterentwicklung zu </a:t>
            </a:r>
            <a:r>
              <a:rPr lang="de-DE" sz="2150" b="1" dirty="0">
                <a:solidFill>
                  <a:srgbClr val="074D67"/>
                </a:solidFill>
                <a:effectLst>
                  <a:innerShdw blurRad="76200" dist="25400" dir="13500000">
                    <a:prstClr val="black">
                      <a:alpha val="40000"/>
                    </a:prstClr>
                  </a:innerShdw>
                </a:effectLst>
              </a:rPr>
              <a:t>„</a:t>
            </a:r>
            <a:r>
              <a:rPr lang="de-DE" sz="2150" b="1" dirty="0" err="1">
                <a:solidFill>
                  <a:srgbClr val="074D67"/>
                </a:solidFill>
                <a:effectLst>
                  <a:innerShdw blurRad="76200" dist="25400" dir="13500000">
                    <a:prstClr val="black">
                      <a:alpha val="40000"/>
                    </a:prstClr>
                  </a:innerShdw>
                </a:effectLst>
              </a:rPr>
              <a:t>computational</a:t>
            </a:r>
            <a:r>
              <a:rPr lang="de-DE" sz="2150" b="1" dirty="0">
                <a:solidFill>
                  <a:srgbClr val="074D67"/>
                </a:solidFill>
                <a:effectLst>
                  <a:innerShdw blurRad="76200" dist="25400" dir="13500000">
                    <a:prstClr val="black">
                      <a:alpha val="40000"/>
                    </a:prstClr>
                  </a:innerShdw>
                </a:effectLst>
              </a:rPr>
              <a:t> </a:t>
            </a:r>
            <a:r>
              <a:rPr lang="de-DE" sz="2150" b="1" dirty="0" err="1">
                <a:solidFill>
                  <a:srgbClr val="074D67"/>
                </a:solidFill>
                <a:effectLst>
                  <a:innerShdw blurRad="76200" dist="25400" dir="13500000">
                    <a:prstClr val="black">
                      <a:alpha val="40000"/>
                    </a:prstClr>
                  </a:innerShdw>
                </a:effectLst>
              </a:rPr>
              <a:t>thinking</a:t>
            </a:r>
            <a:r>
              <a:rPr lang="de-DE" sz="2150" b="1" dirty="0">
                <a:solidFill>
                  <a:srgbClr val="074D67"/>
                </a:solidFill>
                <a:effectLst>
                  <a:innerShdw blurRad="76200" dist="25400" dir="13500000">
                    <a:prstClr val="black">
                      <a:alpha val="40000"/>
                    </a:prstClr>
                  </a:innerShdw>
                </a:effectLst>
              </a:rPr>
              <a:t>“, 2006, Wing</a:t>
            </a:r>
          </a:p>
          <a:p>
            <a:pPr marL="800100" lvl="1" indent="-342900">
              <a:lnSpc>
                <a:spcPct val="150000"/>
              </a:lnSpc>
              <a:buFont typeface="Wingdings" panose="05000000000000000000" pitchFamily="2" charset="2"/>
              <a:buChar char="§"/>
            </a:pPr>
            <a:r>
              <a:rPr lang="de-DE" dirty="0">
                <a:solidFill>
                  <a:schemeClr val="bg2">
                    <a:lumMod val="50000"/>
                  </a:schemeClr>
                </a:solidFill>
                <a:effectLst>
                  <a:innerShdw blurRad="76200" dist="25400" dir="13500000">
                    <a:prstClr val="black">
                      <a:alpha val="40000"/>
                    </a:prstClr>
                  </a:innerShdw>
                </a:effectLst>
              </a:rPr>
              <a:t>fokussiert die Ausprägung der analytischen Fähigkeiten zur Dekomposition und Abstraktion, </a:t>
            </a:r>
          </a:p>
          <a:p>
            <a:pPr marL="800100" lvl="1" indent="-342900">
              <a:lnSpc>
                <a:spcPct val="150000"/>
              </a:lnSpc>
              <a:buFont typeface="Wingdings" panose="05000000000000000000" pitchFamily="2" charset="2"/>
              <a:buChar char="§"/>
            </a:pPr>
            <a:r>
              <a:rPr lang="de-DE" dirty="0">
                <a:solidFill>
                  <a:schemeClr val="bg2">
                    <a:lumMod val="50000"/>
                  </a:schemeClr>
                </a:solidFill>
                <a:effectLst>
                  <a:innerShdw blurRad="76200" dist="25400" dir="13500000">
                    <a:prstClr val="black">
                      <a:alpha val="40000"/>
                    </a:prstClr>
                  </a:innerShdw>
                </a:effectLst>
              </a:rPr>
              <a:t>Ausbildung durch die kleinschrittige Zerlegung und Analyse von bspw. informatischen Problemstellungen zur Lösung</a:t>
            </a:r>
          </a:p>
          <a:p>
            <a:pPr marL="342900" indent="-342900">
              <a:lnSpc>
                <a:spcPct val="150000"/>
              </a:lnSpc>
              <a:buFont typeface="Wingdings" panose="05000000000000000000" pitchFamily="2" charset="2"/>
              <a:buChar char="§"/>
            </a:pPr>
            <a:r>
              <a:rPr lang="de-DE" sz="2150" dirty="0">
                <a:solidFill>
                  <a:srgbClr val="074D67"/>
                </a:solidFill>
                <a:effectLst>
                  <a:innerShdw blurRad="76200" dist="25400" dir="13500000">
                    <a:prstClr val="black">
                      <a:alpha val="40000"/>
                    </a:prstClr>
                  </a:innerShdw>
                </a:effectLst>
              </a:rPr>
              <a:t>Weiterentwicklung zur </a:t>
            </a:r>
            <a:r>
              <a:rPr lang="de-DE" sz="2150" b="1" dirty="0">
                <a:solidFill>
                  <a:srgbClr val="074D67"/>
                </a:solidFill>
                <a:effectLst>
                  <a:innerShdw blurRad="76200" dist="25400" dir="13500000">
                    <a:prstClr val="black">
                      <a:alpha val="40000"/>
                    </a:prstClr>
                  </a:innerShdw>
                </a:effectLst>
              </a:rPr>
              <a:t>„informatische Literalität“ nach Puhlmann</a:t>
            </a:r>
            <a:endParaRPr lang="de-DE" sz="2150" dirty="0">
              <a:solidFill>
                <a:srgbClr val="074D67"/>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r>
              <a:rPr lang="de-DE" dirty="0">
                <a:solidFill>
                  <a:schemeClr val="bg2">
                    <a:lumMod val="50000"/>
                  </a:schemeClr>
                </a:solidFill>
                <a:effectLst>
                  <a:innerShdw blurRad="76200" dist="25400" dir="13500000">
                    <a:prstClr val="black">
                      <a:alpha val="40000"/>
                    </a:prstClr>
                  </a:innerShdw>
                </a:effectLst>
              </a:rPr>
              <a:t>ergänzt die darüber hinausreichende Fähigkeit zur reflektierten, aktiven und konstruktiven Beurteilung von Informatik und informatischen Anwendungen zur Lebensbewältigung</a:t>
            </a:r>
          </a:p>
          <a:p>
            <a:pPr marL="342900" indent="-342900">
              <a:lnSpc>
                <a:spcPct val="150000"/>
              </a:lnSpc>
              <a:buFont typeface="Wingdings" panose="05000000000000000000" pitchFamily="2" charset="2"/>
              <a:buChar char="§"/>
            </a:pPr>
            <a:r>
              <a:rPr lang="de-DE" sz="2150" dirty="0">
                <a:solidFill>
                  <a:srgbClr val="074D67"/>
                </a:solidFill>
                <a:effectLst>
                  <a:innerShdw blurRad="76200" dist="25400" dir="13500000">
                    <a:prstClr val="black">
                      <a:alpha val="40000"/>
                    </a:prstClr>
                  </a:innerShdw>
                </a:effectLst>
              </a:rPr>
              <a:t>hin zum Begriff der </a:t>
            </a:r>
            <a:r>
              <a:rPr lang="de-DE" sz="2150" b="1" dirty="0">
                <a:solidFill>
                  <a:srgbClr val="074D67"/>
                </a:solidFill>
                <a:effectLst>
                  <a:innerShdw blurRad="76200" dist="25400" dir="13500000">
                    <a:prstClr val="black">
                      <a:alpha val="40000"/>
                    </a:prstClr>
                  </a:innerShdw>
                </a:effectLst>
              </a:rPr>
              <a:t>Digitalen Kompetenz (nächste Folie)</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64</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423479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Definition: Digitale Kompetenz</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65</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2" name="Textfeld 11">
            <a:extLst>
              <a:ext uri="{FF2B5EF4-FFF2-40B4-BE49-F238E27FC236}">
                <a16:creationId xmlns:a16="http://schemas.microsoft.com/office/drawing/2014/main" id="{C078A1CD-5106-44B3-B9C5-6E003D8DA40A}"/>
              </a:ext>
            </a:extLst>
          </p:cNvPr>
          <p:cNvSpPr txBox="1"/>
          <p:nvPr/>
        </p:nvSpPr>
        <p:spPr>
          <a:xfrm>
            <a:off x="155635" y="1169196"/>
            <a:ext cx="12034778" cy="464871"/>
          </a:xfrm>
          <a:prstGeom prst="rect">
            <a:avLst/>
          </a:prstGeom>
          <a:noFill/>
        </p:spPr>
        <p:txBody>
          <a:bodyPr wrap="square" rtlCol="0">
            <a:spAutoFit/>
          </a:bodyPr>
          <a:lstStyle/>
          <a:p>
            <a:pPr>
              <a:lnSpc>
                <a:spcPct val="150000"/>
              </a:lnSpc>
            </a:pPr>
            <a:r>
              <a:rPr lang="de-DE" dirty="0">
                <a:solidFill>
                  <a:prstClr val="black"/>
                </a:solidFill>
                <a:effectLst>
                  <a:innerShdw blurRad="76200" dist="25400" dir="13500000">
                    <a:prstClr val="black">
                      <a:alpha val="40000"/>
                    </a:prstClr>
                  </a:innerShdw>
                </a:effectLst>
              </a:rPr>
              <a:t>aktuellster, umfassendster, durch die </a:t>
            </a:r>
            <a:r>
              <a:rPr lang="de-DE" dirty="0" err="1">
                <a:solidFill>
                  <a:prstClr val="black"/>
                </a:solidFill>
                <a:effectLst>
                  <a:innerShdw blurRad="76200" dist="25400" dir="13500000">
                    <a:prstClr val="black">
                      <a:alpha val="40000"/>
                    </a:prstClr>
                  </a:innerShdw>
                </a:effectLst>
              </a:rPr>
              <a:t>europ</a:t>
            </a:r>
            <a:r>
              <a:rPr lang="de-DE" dirty="0">
                <a:solidFill>
                  <a:prstClr val="black"/>
                </a:solidFill>
                <a:effectLst>
                  <a:innerShdw blurRad="76200" dist="25400" dir="13500000">
                    <a:prstClr val="black">
                      <a:alpha val="40000"/>
                    </a:prstClr>
                  </a:innerShdw>
                </a:effectLst>
              </a:rPr>
              <a:t>. Kommission präferierter Begriff der </a:t>
            </a:r>
            <a:r>
              <a:rPr lang="de-DE" b="1" dirty="0">
                <a:solidFill>
                  <a:prstClr val="black"/>
                </a:solidFill>
                <a:effectLst>
                  <a:innerShdw blurRad="76200" dist="25400" dir="13500000">
                    <a:prstClr val="black">
                      <a:alpha val="40000"/>
                    </a:prstClr>
                  </a:innerShdw>
                </a:effectLst>
              </a:rPr>
              <a:t>„digitalen Kompetenz“ (vgl. </a:t>
            </a:r>
            <a:r>
              <a:rPr lang="de-DE" b="1" dirty="0" err="1">
                <a:solidFill>
                  <a:prstClr val="black"/>
                </a:solidFill>
                <a:effectLst>
                  <a:innerShdw blurRad="76200" dist="25400" dir="13500000">
                    <a:prstClr val="black">
                      <a:alpha val="40000"/>
                    </a:prstClr>
                  </a:innerShdw>
                </a:effectLst>
              </a:rPr>
              <a:t>Filzmoser</a:t>
            </a:r>
            <a:r>
              <a:rPr lang="de-DE" b="1" dirty="0">
                <a:solidFill>
                  <a:prstClr val="black"/>
                </a:solidFill>
                <a:effectLst>
                  <a:innerShdw blurRad="76200" dist="25400" dir="13500000">
                    <a:prstClr val="black">
                      <a:alpha val="40000"/>
                    </a:prstClr>
                  </a:innerShdw>
                </a:effectLst>
              </a:rPr>
              <a:t> 2016):</a:t>
            </a:r>
          </a:p>
        </p:txBody>
      </p:sp>
      <p:sp>
        <p:nvSpPr>
          <p:cNvPr id="2" name="Rechteck 1">
            <a:extLst>
              <a:ext uri="{FF2B5EF4-FFF2-40B4-BE49-F238E27FC236}">
                <a16:creationId xmlns:a16="http://schemas.microsoft.com/office/drawing/2014/main" id="{4630E1EE-7F1F-4A77-8B21-9323123A2182}"/>
              </a:ext>
            </a:extLst>
          </p:cNvPr>
          <p:cNvSpPr/>
          <p:nvPr/>
        </p:nvSpPr>
        <p:spPr>
          <a:xfrm>
            <a:off x="-308377" y="1882637"/>
            <a:ext cx="12368832" cy="3737946"/>
          </a:xfrm>
          <a:prstGeom prst="rect">
            <a:avLst/>
          </a:prstGeom>
        </p:spPr>
        <p:txBody>
          <a:bodyPr wrap="square">
            <a:spAutoFit/>
          </a:bodyPr>
          <a:lstStyle/>
          <a:p>
            <a:pPr marL="457200" algn="just">
              <a:lnSpc>
                <a:spcPct val="150000"/>
              </a:lnSpc>
              <a:spcAft>
                <a:spcPts val="0"/>
              </a:spcAft>
            </a:pPr>
            <a:r>
              <a:rPr lang="de-DE" sz="2000" dirty="0">
                <a:latin typeface="Calibri" panose="020F0502020204030204" pitchFamily="34" charset="0"/>
                <a:ea typeface="Calibri" panose="020F0502020204030204" pitchFamily="34" charset="0"/>
                <a:cs typeface="Times New Roman" panose="02020603050405020304" pitchFamily="18" charset="0"/>
              </a:rPr>
              <a:t>„Digitale Kompetenz ist die Zusammensetzung an </a:t>
            </a:r>
            <a: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Wissen, Fertigkeiten, Einstellungen </a:t>
            </a:r>
            <a:r>
              <a:rPr lang="de-DE" sz="2000" dirty="0">
                <a:latin typeface="Calibri" panose="020F0502020204030204" pitchFamily="34" charset="0"/>
                <a:ea typeface="Calibri" panose="020F0502020204030204" pitchFamily="34" charset="0"/>
                <a:cs typeface="Times New Roman" panose="02020603050405020304" pitchFamily="18" charset="0"/>
              </a:rPr>
              <a:t>(einschließlich von Fähigkeiten, Strategien, Werten und Bewusstsein), die erforderlich sind, um </a:t>
            </a:r>
            <a: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mithilfe von Informations- und Kommunikationstechnologien</a:t>
            </a:r>
            <a:r>
              <a:rPr lang="de-DE" sz="2000" dirty="0">
                <a:latin typeface="Calibri" panose="020F0502020204030204" pitchFamily="34" charset="0"/>
                <a:ea typeface="Calibri" panose="020F0502020204030204" pitchFamily="34" charset="0"/>
                <a:cs typeface="Times New Roman" panose="02020603050405020304" pitchFamily="18" charset="0"/>
              </a:rPr>
              <a:t> sowie mithilfe von </a:t>
            </a:r>
            <a: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digitalen Medien </a:t>
            </a:r>
            <a:r>
              <a:rPr lang="de-DE" sz="2000" b="1" dirty="0">
                <a:solidFill>
                  <a:srgbClr val="66A300"/>
                </a:solidFill>
                <a:latin typeface="Calibri" panose="020F0502020204030204" pitchFamily="34" charset="0"/>
                <a:ea typeface="Calibri" panose="020F0502020204030204" pitchFamily="34" charset="0"/>
                <a:cs typeface="Times New Roman" panose="02020603050405020304" pitchFamily="18" charset="0"/>
              </a:rPr>
              <a:t>Aufgaben zu bearbeiten, Probleme zu lösen, zu kommunizieren, Informationen zu verwalten, zusammenzuarbeiten </a:t>
            </a:r>
            <a:r>
              <a:rPr lang="de-DE" sz="2000" dirty="0">
                <a:latin typeface="Calibri" panose="020F0502020204030204" pitchFamily="34" charset="0"/>
                <a:ea typeface="Calibri" panose="020F0502020204030204" pitchFamily="34" charset="0"/>
                <a:cs typeface="Times New Roman" panose="02020603050405020304" pitchFamily="18" charset="0"/>
              </a:rPr>
              <a:t>und </a:t>
            </a:r>
            <a:r>
              <a:rPr lang="de-DE" sz="2000" b="1" dirty="0">
                <a:solidFill>
                  <a:srgbClr val="66A300"/>
                </a:solidFill>
                <a:latin typeface="Calibri" panose="020F0502020204030204" pitchFamily="34" charset="0"/>
                <a:ea typeface="Calibri" panose="020F0502020204030204" pitchFamily="34" charset="0"/>
                <a:cs typeface="Times New Roman" panose="02020603050405020304" pitchFamily="18" charset="0"/>
              </a:rPr>
              <a:t>Inhalte zu erstellen und zu teilen </a:t>
            </a:r>
            <a:r>
              <a:rPr lang="de-DE" sz="2000" dirty="0">
                <a:latin typeface="Calibri" panose="020F0502020204030204" pitchFamily="34" charset="0"/>
                <a:ea typeface="Calibri" panose="020F0502020204030204" pitchFamily="34" charset="0"/>
                <a:cs typeface="Times New Roman" panose="02020603050405020304" pitchFamily="18" charset="0"/>
              </a:rPr>
              <a:t>sowie </a:t>
            </a:r>
            <a:r>
              <a:rPr lang="de-DE" sz="2000" b="1" dirty="0">
                <a:solidFill>
                  <a:srgbClr val="66A300"/>
                </a:solidFill>
                <a:latin typeface="Calibri" panose="020F0502020204030204" pitchFamily="34" charset="0"/>
                <a:ea typeface="Calibri" panose="020F0502020204030204" pitchFamily="34" charset="0"/>
                <a:cs typeface="Times New Roman" panose="02020603050405020304" pitchFamily="18" charset="0"/>
              </a:rPr>
              <a:t>Wissen effektiv, effizient, angemessen, kritisch, kreativ, autonom, flexibel, ethisch, reflektierend für Arbeit, Freizeit, Partizipation, Lernen, Geselligkeit, Konsum und Empowerment aufzubauen.</a:t>
            </a:r>
            <a:r>
              <a:rPr lang="de-DE" sz="2000" dirty="0">
                <a:latin typeface="Calibri" panose="020F0502020204030204" pitchFamily="34" charset="0"/>
                <a:ea typeface="Calibri" panose="020F0502020204030204" pitchFamily="34" charset="0"/>
                <a:cs typeface="Times New Roman" panose="02020603050405020304" pitchFamily="18" charset="0"/>
              </a:rPr>
              <a:t>“ </a:t>
            </a:r>
          </a:p>
          <a:p>
            <a:pPr marL="457200" algn="r">
              <a:lnSpc>
                <a:spcPct val="150000"/>
              </a:lnSpc>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(übersetzt aus: Ferrari 2012, S. 3)</a:t>
            </a:r>
          </a:p>
          <a:p>
            <a:pPr marL="1371600">
              <a:lnSpc>
                <a:spcPct val="150000"/>
              </a:lnSpc>
              <a:spcAft>
                <a:spcPts val="0"/>
              </a:spcAft>
            </a:pPr>
            <a:r>
              <a:rPr lang="de-DE" sz="20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1" name="Textfeld 20">
            <a:extLst>
              <a:ext uri="{FF2B5EF4-FFF2-40B4-BE49-F238E27FC236}">
                <a16:creationId xmlns:a16="http://schemas.microsoft.com/office/drawing/2014/main" id="{8FBECDCE-164C-428C-9C6E-2B184518F0DF}"/>
              </a:ext>
            </a:extLst>
          </p:cNvPr>
          <p:cNvSpPr txBox="1"/>
          <p:nvPr/>
        </p:nvSpPr>
        <p:spPr>
          <a:xfrm>
            <a:off x="8661979" y="5280849"/>
            <a:ext cx="2865863" cy="1384995"/>
          </a:xfrm>
          <a:prstGeom prst="rect">
            <a:avLst/>
          </a:prstGeom>
          <a:noFill/>
        </p:spPr>
        <p:txBody>
          <a:bodyPr wrap="square" rtlCol="0">
            <a:spAutoFit/>
          </a:bodyPr>
          <a:lstStyle/>
          <a:p>
            <a:pPr algn="r"/>
            <a:r>
              <a:rPr lang="de-DE" sz="1400" dirty="0">
                <a:solidFill>
                  <a:schemeClr val="bg1">
                    <a:lumMod val="50000"/>
                  </a:schemeClr>
                </a:solidFill>
              </a:rPr>
              <a:t>vgl. Bork 1985</a:t>
            </a:r>
          </a:p>
          <a:p>
            <a:pPr algn="r"/>
            <a:r>
              <a:rPr lang="de-DE" sz="1400" dirty="0">
                <a:solidFill>
                  <a:schemeClr val="bg1">
                    <a:lumMod val="50000"/>
                  </a:schemeClr>
                </a:solidFill>
              </a:rPr>
              <a:t>vgl. Wing 2006</a:t>
            </a:r>
          </a:p>
          <a:p>
            <a:pPr algn="r"/>
            <a:r>
              <a:rPr lang="de-DE" sz="1400" dirty="0">
                <a:solidFill>
                  <a:schemeClr val="bg1">
                    <a:lumMod val="50000"/>
                  </a:schemeClr>
                </a:solidFill>
              </a:rPr>
              <a:t>vgl. </a:t>
            </a:r>
            <a:r>
              <a:rPr lang="de-DE" sz="1400" dirty="0" err="1">
                <a:solidFill>
                  <a:schemeClr val="bg1">
                    <a:lumMod val="50000"/>
                  </a:schemeClr>
                </a:solidFill>
              </a:rPr>
              <a:t>Filzmoser</a:t>
            </a:r>
            <a:r>
              <a:rPr lang="de-DE" sz="1400" dirty="0">
                <a:solidFill>
                  <a:schemeClr val="bg1">
                    <a:lumMod val="50000"/>
                  </a:schemeClr>
                </a:solidFill>
              </a:rPr>
              <a:t> 2016</a:t>
            </a:r>
          </a:p>
          <a:p>
            <a:pPr algn="r"/>
            <a:r>
              <a:rPr lang="de-DE" sz="1400" dirty="0">
                <a:solidFill>
                  <a:schemeClr val="bg1">
                    <a:lumMod val="50000"/>
                  </a:schemeClr>
                </a:solidFill>
              </a:rPr>
              <a:t>vgl. Ferrari 2012</a:t>
            </a:r>
          </a:p>
          <a:p>
            <a:pPr algn="r"/>
            <a:r>
              <a:rPr lang="de-DE" sz="1400" dirty="0">
                <a:solidFill>
                  <a:schemeClr val="bg1">
                    <a:lumMod val="50000"/>
                  </a:schemeClr>
                </a:solidFill>
              </a:rPr>
              <a:t>vgl. Baumgartner et al. 2015</a:t>
            </a:r>
          </a:p>
          <a:p>
            <a:pPr algn="r"/>
            <a:r>
              <a:rPr lang="de-DE" sz="1400" dirty="0">
                <a:solidFill>
                  <a:schemeClr val="bg1">
                    <a:lumMod val="50000"/>
                  </a:schemeClr>
                </a:solidFill>
              </a:rPr>
              <a:t>vgl. Puhlmann 2004</a:t>
            </a:r>
          </a:p>
        </p:txBody>
      </p:sp>
      <p:sp>
        <p:nvSpPr>
          <p:cNvPr id="5" name="Rechteck 4">
            <a:extLst>
              <a:ext uri="{FF2B5EF4-FFF2-40B4-BE49-F238E27FC236}">
                <a16:creationId xmlns:a16="http://schemas.microsoft.com/office/drawing/2014/main" id="{8E92318F-99FA-44F5-8FFC-3B2BE026352C}"/>
              </a:ext>
            </a:extLst>
          </p:cNvPr>
          <p:cNvSpPr/>
          <p:nvPr/>
        </p:nvSpPr>
        <p:spPr>
          <a:xfrm>
            <a:off x="-200563" y="5160415"/>
            <a:ext cx="9397433" cy="1450397"/>
          </a:xfrm>
          <a:prstGeom prst="rect">
            <a:avLst/>
          </a:prstGeom>
        </p:spPr>
        <p:txBody>
          <a:bodyPr wrap="square">
            <a:spAutoFit/>
          </a:bodyPr>
          <a:lstStyle/>
          <a:p>
            <a:pPr marL="457200">
              <a:lnSpc>
                <a:spcPct val="115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Der Begriff der digitalen Kompetenz umfasst damit </a:t>
            </a:r>
            <a:r>
              <a:rPr lang="de-DE"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sowohl zu erwerbende Kompetenzen in den Bereichen der Medienkunde, der Problemlösung, der Kommunikation sowie des Informationsmanagements </a:t>
            </a:r>
            <a:r>
              <a:rPr lang="de-DE" dirty="0">
                <a:latin typeface="Calibri" panose="020F0502020204030204" pitchFamily="34" charset="0"/>
                <a:ea typeface="Calibri" panose="020F0502020204030204" pitchFamily="34" charset="0"/>
                <a:cs typeface="Times New Roman" panose="02020603050405020304" pitchFamily="18" charset="0"/>
              </a:rPr>
              <a:t>als auch den </a:t>
            </a:r>
            <a:r>
              <a:rPr lang="de-DE"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Erwerb einer gesellschaftskritischen Haltung. </a:t>
            </a:r>
          </a:p>
          <a:p>
            <a:pPr marL="457200">
              <a:lnSpc>
                <a:spcPct val="115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(vgl. Baumgartner et al. 2015, S. 96)</a:t>
            </a:r>
          </a:p>
        </p:txBody>
      </p:sp>
    </p:spTree>
    <p:extLst>
      <p:ext uri="{BB962C8B-B14F-4D97-AF65-F5344CB8AC3E}">
        <p14:creationId xmlns:p14="http://schemas.microsoft.com/office/powerpoint/2010/main" val="822297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Definition: Digitale Kompetenz</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66</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4630E1EE-7F1F-4A77-8B21-9323123A2182}"/>
              </a:ext>
            </a:extLst>
          </p:cNvPr>
          <p:cNvSpPr/>
          <p:nvPr/>
        </p:nvSpPr>
        <p:spPr>
          <a:xfrm>
            <a:off x="1587800" y="1540298"/>
            <a:ext cx="12368832" cy="589072"/>
          </a:xfrm>
          <a:prstGeom prst="rect">
            <a:avLst/>
          </a:prstGeom>
        </p:spPr>
        <p:txBody>
          <a:bodyPr wrap="square">
            <a:spAutoFit/>
          </a:bodyPr>
          <a:lstStyle/>
          <a:p>
            <a:pPr marL="457200" algn="just">
              <a:lnSpc>
                <a:spcPct val="150000"/>
              </a:lnSpc>
              <a:spcAft>
                <a:spcPts val="0"/>
              </a:spcAft>
            </a:pPr>
            <a:r>
              <a:rPr lang="de-DE" sz="24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daher: Verwendung des Begriffs „digitale Kompetenz“ im Seminarkontext</a:t>
            </a:r>
          </a:p>
        </p:txBody>
      </p:sp>
      <p:sp>
        <p:nvSpPr>
          <p:cNvPr id="21" name="Textfeld 20">
            <a:extLst>
              <a:ext uri="{FF2B5EF4-FFF2-40B4-BE49-F238E27FC236}">
                <a16:creationId xmlns:a16="http://schemas.microsoft.com/office/drawing/2014/main" id="{8FBECDCE-164C-428C-9C6E-2B184518F0DF}"/>
              </a:ext>
            </a:extLst>
          </p:cNvPr>
          <p:cNvSpPr txBox="1"/>
          <p:nvPr/>
        </p:nvSpPr>
        <p:spPr>
          <a:xfrm>
            <a:off x="9114366" y="6054778"/>
            <a:ext cx="2865863" cy="30777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Filzmoser</a:t>
            </a:r>
            <a:r>
              <a:rPr lang="de-DE" sz="1400" dirty="0">
                <a:solidFill>
                  <a:schemeClr val="bg1">
                    <a:lumMod val="50000"/>
                  </a:schemeClr>
                </a:solidFill>
              </a:rPr>
              <a:t> 2016</a:t>
            </a:r>
          </a:p>
        </p:txBody>
      </p:sp>
      <p:sp>
        <p:nvSpPr>
          <p:cNvPr id="4" name="Rechteck 3">
            <a:extLst>
              <a:ext uri="{FF2B5EF4-FFF2-40B4-BE49-F238E27FC236}">
                <a16:creationId xmlns:a16="http://schemas.microsoft.com/office/drawing/2014/main" id="{E94A0684-B8A4-4602-8635-437C200E3A90}"/>
              </a:ext>
            </a:extLst>
          </p:cNvPr>
          <p:cNvSpPr/>
          <p:nvPr/>
        </p:nvSpPr>
        <p:spPr>
          <a:xfrm>
            <a:off x="979378" y="3247822"/>
            <a:ext cx="3477929" cy="1724318"/>
          </a:xfrm>
          <a:prstGeom prst="rect">
            <a:avLst/>
          </a:prstGeom>
        </p:spPr>
        <p:txBody>
          <a:bodyPr wrap="square">
            <a:spAutoFit/>
          </a:bodyPr>
          <a:lstStyle/>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Achtung:</a:t>
            </a:r>
            <a:r>
              <a:rPr lang="de-DE" sz="2000" dirty="0">
                <a:latin typeface="Calibri" panose="020F0502020204030204" pitchFamily="34" charset="0"/>
                <a:ea typeface="Calibri" panose="020F0502020204030204" pitchFamily="34" charset="0"/>
                <a:cs typeface="Times New Roman" panose="02020603050405020304" pitchFamily="18" charset="0"/>
              </a:rPr>
              <a:t> „heterogene, aber synonyme Begriffsverwendung“ in offiziellen Papieren und Handreichungen, Überblick hierzu in </a:t>
            </a:r>
            <a:r>
              <a:rPr lang="de-DE" sz="2000" dirty="0" err="1">
                <a:latin typeface="Calibri" panose="020F0502020204030204" pitchFamily="34" charset="0"/>
                <a:ea typeface="Calibri" panose="020F0502020204030204" pitchFamily="34" charset="0"/>
                <a:cs typeface="Times New Roman" panose="02020603050405020304" pitchFamily="18" charset="0"/>
              </a:rPr>
              <a:t>Filzmoser</a:t>
            </a:r>
            <a:r>
              <a:rPr lang="de-DE" sz="2000" dirty="0">
                <a:latin typeface="Calibri" panose="020F0502020204030204" pitchFamily="34" charset="0"/>
                <a:ea typeface="Calibri" panose="020F0502020204030204" pitchFamily="34" charset="0"/>
                <a:cs typeface="Times New Roman" panose="02020603050405020304" pitchFamily="18" charset="0"/>
              </a:rPr>
              <a:t> 2016: </a:t>
            </a:r>
          </a:p>
        </p:txBody>
      </p:sp>
      <p:pic>
        <p:nvPicPr>
          <p:cNvPr id="7" name="Grafik 6" descr="Warnung">
            <a:extLst>
              <a:ext uri="{FF2B5EF4-FFF2-40B4-BE49-F238E27FC236}">
                <a16:creationId xmlns:a16="http://schemas.microsoft.com/office/drawing/2014/main" id="{4A911E21-4217-419C-B2E4-9998F8F77D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9378" y="1377634"/>
            <a:ext cx="914400" cy="914400"/>
          </a:xfrm>
          <a:prstGeom prst="rect">
            <a:avLst/>
          </a:prstGeom>
        </p:spPr>
      </p:pic>
      <p:pic>
        <p:nvPicPr>
          <p:cNvPr id="9" name="Grafik 8">
            <a:extLst>
              <a:ext uri="{FF2B5EF4-FFF2-40B4-BE49-F238E27FC236}">
                <a16:creationId xmlns:a16="http://schemas.microsoft.com/office/drawing/2014/main" id="{90C81DF7-B98E-492E-AF24-536C4F8258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691246" y="3033644"/>
            <a:ext cx="5219968" cy="2870348"/>
          </a:xfrm>
          <a:prstGeom prst="rect">
            <a:avLst/>
          </a:prstGeom>
        </p:spPr>
      </p:pic>
    </p:spTree>
    <p:extLst>
      <p:ext uri="{BB962C8B-B14F-4D97-AF65-F5344CB8AC3E}">
        <p14:creationId xmlns:p14="http://schemas.microsoft.com/office/powerpoint/2010/main" val="3426613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Schulische Rahmenbedingungen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45076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„Bildung in einer digitalen Welt</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…zielt darauf ab, Menschen und Gesellschaften zu befähigen, Anforderungen einer digitalen Welt gestaltend bewältigen zu können. „Bildung in der digitalen Welt“ umfasst die Kompetenz digitale Technik zu verstehen, anzuwenden und zu reflektieren,</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um das Wissen der Kultur zu erschließen,</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um die eigene Identität auszudrücken und zu entwickeln, </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um berufliche Anforderungen zu bewältigen und</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an gesellschaftlicher Kommunikation teilzuhaben.“ </a:t>
            </a:r>
          </a:p>
          <a:p>
            <a:pPr algn="r">
              <a:lnSpc>
                <a:spcPct val="150000"/>
              </a:lnSpc>
            </a:pPr>
            <a:r>
              <a:rPr lang="de-DE" sz="2150" dirty="0">
                <a:solidFill>
                  <a:prstClr val="black"/>
                </a:solidFill>
                <a:effectLst>
                  <a:innerShdw blurRad="76200" dist="25400" dir="13500000">
                    <a:prstClr val="black">
                      <a:alpha val="40000"/>
                    </a:prstClr>
                  </a:innerShdw>
                </a:effectLst>
              </a:rPr>
              <a:t>(</a:t>
            </a:r>
            <a:r>
              <a:rPr lang="de-DE" sz="2150" dirty="0" err="1">
                <a:solidFill>
                  <a:prstClr val="black"/>
                </a:solidFill>
                <a:effectLst>
                  <a:innerShdw blurRad="76200" dist="25400" dir="13500000">
                    <a:prstClr val="black">
                      <a:alpha val="40000"/>
                    </a:prstClr>
                  </a:innerShdw>
                </a:effectLst>
              </a:rPr>
              <a:t>Kerres</a:t>
            </a:r>
            <a:r>
              <a:rPr lang="de-DE" sz="2150" dirty="0">
                <a:solidFill>
                  <a:prstClr val="black"/>
                </a:solidFill>
                <a:effectLst>
                  <a:innerShdw blurRad="76200" dist="25400" dir="13500000">
                    <a:prstClr val="black">
                      <a:alpha val="40000"/>
                    </a:prstClr>
                  </a:innerShdw>
                </a:effectLst>
              </a:rPr>
              <a:t> 2018, S. 67)</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67</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Kerres</a:t>
            </a:r>
            <a:r>
              <a:rPr lang="de-DE" sz="1400" dirty="0">
                <a:solidFill>
                  <a:schemeClr val="bg1">
                    <a:lumMod val="50000"/>
                  </a:schemeClr>
                </a:solidFill>
              </a:rPr>
              <a:t> 2018 </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2905603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Curriculare Grundlagen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369022" y="1402804"/>
            <a:ext cx="11554327" cy="1891287"/>
          </a:xfrm>
          <a:prstGeom prst="rect">
            <a:avLst/>
          </a:prstGeom>
          <a:noFill/>
        </p:spPr>
        <p:txBody>
          <a:bodyPr wrap="square" rtlCol="0">
            <a:spAutoFit/>
          </a:bodyPr>
          <a:lstStyle/>
          <a:p>
            <a:pPr>
              <a:lnSpc>
                <a:spcPct val="150000"/>
              </a:lnSpc>
            </a:pPr>
            <a:r>
              <a:rPr lang="de-DE" sz="2000" b="1" dirty="0">
                <a:solidFill>
                  <a:prstClr val="black"/>
                </a:solidFill>
                <a:effectLst>
                  <a:innerShdw blurRad="76200" dist="25400" dir="13500000">
                    <a:prstClr val="black">
                      <a:alpha val="40000"/>
                    </a:prstClr>
                  </a:innerShdw>
                </a:effectLst>
              </a:rPr>
              <a:t>Erste Verankerung in KMK 2009:</a:t>
            </a:r>
          </a:p>
          <a:p>
            <a:pPr marL="342900" indent="-342900">
              <a:lnSpc>
                <a:spcPct val="150000"/>
              </a:lnSpc>
              <a:buFont typeface="Wingdings" panose="05000000000000000000" pitchFamily="2" charset="2"/>
              <a:buChar char="§"/>
            </a:pPr>
            <a:r>
              <a:rPr lang="de-DE" sz="2000" dirty="0">
                <a:solidFill>
                  <a:prstClr val="black"/>
                </a:solidFill>
                <a:effectLst>
                  <a:innerShdw blurRad="76200" dist="25400" dir="13500000">
                    <a:prstClr val="black">
                      <a:alpha val="40000"/>
                    </a:prstClr>
                  </a:innerShdw>
                </a:effectLst>
              </a:rPr>
              <a:t>„Empfehlung der Kultusministerkonferenz zur Stärkung der </a:t>
            </a:r>
            <a:r>
              <a:rPr lang="de-DE" sz="2000" dirty="0" err="1">
                <a:solidFill>
                  <a:prstClr val="black"/>
                </a:solidFill>
                <a:effectLst>
                  <a:innerShdw blurRad="76200" dist="25400" dir="13500000">
                    <a:prstClr val="black">
                      <a:alpha val="40000"/>
                    </a:prstClr>
                  </a:innerShdw>
                </a:effectLst>
              </a:rPr>
              <a:t>mathem</a:t>
            </a:r>
            <a:r>
              <a:rPr lang="de-DE" sz="2000" dirty="0">
                <a:solidFill>
                  <a:prstClr val="black"/>
                </a:solidFill>
                <a:effectLst>
                  <a:innerShdw blurRad="76200" dist="25400" dir="13500000">
                    <a:prstClr val="black">
                      <a:alpha val="40000"/>
                    </a:prstClr>
                  </a:innerShdw>
                </a:effectLst>
              </a:rPr>
              <a:t>.-</a:t>
            </a:r>
            <a:r>
              <a:rPr lang="de-DE" sz="2000" dirty="0" err="1">
                <a:solidFill>
                  <a:prstClr val="black"/>
                </a:solidFill>
                <a:effectLst>
                  <a:innerShdw blurRad="76200" dist="25400" dir="13500000">
                    <a:prstClr val="black">
                      <a:alpha val="40000"/>
                    </a:prstClr>
                  </a:innerShdw>
                </a:effectLst>
              </a:rPr>
              <a:t>naturwiss</a:t>
            </a:r>
            <a:r>
              <a:rPr lang="de-DE" sz="2000" dirty="0">
                <a:solidFill>
                  <a:prstClr val="black"/>
                </a:solidFill>
                <a:effectLst>
                  <a:innerShdw blurRad="76200" dist="25400" dir="13500000">
                    <a:prstClr val="black">
                      <a:alpha val="40000"/>
                    </a:prstClr>
                  </a:innerShdw>
                </a:effectLst>
              </a:rPr>
              <a:t>.-technischen Bildung“ </a:t>
            </a:r>
          </a:p>
          <a:p>
            <a:pPr marL="342900" indent="-342900">
              <a:lnSpc>
                <a:spcPct val="150000"/>
              </a:lnSpc>
              <a:buFont typeface="Wingdings" panose="05000000000000000000" pitchFamily="2" charset="2"/>
              <a:buChar char="§"/>
            </a:pPr>
            <a:r>
              <a:rPr lang="de-DE" sz="2000" dirty="0">
                <a:solidFill>
                  <a:prstClr val="black"/>
                </a:solidFill>
                <a:effectLst>
                  <a:innerShdw blurRad="76200" dist="25400" dir="13500000">
                    <a:prstClr val="black">
                      <a:alpha val="40000"/>
                    </a:prstClr>
                  </a:innerShdw>
                </a:effectLst>
              </a:rPr>
              <a:t>„Handlungsfeld Primarbereich: an experimentelle Tätigkeiten heranführen und eine informatische Vorbildung sichern (KMK 2009, S. 4).“</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68</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357053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Curriculare Grundlagen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369022" y="1402804"/>
            <a:ext cx="11554327" cy="5122941"/>
          </a:xfrm>
          <a:prstGeom prst="rect">
            <a:avLst/>
          </a:prstGeom>
          <a:noFill/>
        </p:spPr>
        <p:txBody>
          <a:bodyPr wrap="square" rtlCol="0">
            <a:spAutoFit/>
          </a:bodyPr>
          <a:lstStyle/>
          <a:p>
            <a:pPr>
              <a:lnSpc>
                <a:spcPct val="150000"/>
              </a:lnSpc>
            </a:pPr>
            <a:r>
              <a:rPr lang="de-DE" sz="2000" b="1" dirty="0">
                <a:solidFill>
                  <a:prstClr val="black"/>
                </a:solidFill>
                <a:effectLst>
                  <a:innerShdw blurRad="76200" dist="25400" dir="13500000">
                    <a:prstClr val="black">
                      <a:alpha val="40000"/>
                    </a:prstClr>
                  </a:innerShdw>
                </a:effectLst>
              </a:rPr>
              <a:t>Konkretisierung / KMK 2016:</a:t>
            </a:r>
          </a:p>
          <a:p>
            <a:pPr>
              <a:lnSpc>
                <a:spcPct val="150000"/>
              </a:lnSpc>
            </a:pPr>
            <a:r>
              <a:rPr lang="de-DE" dirty="0"/>
              <a:t>„Wenn mit Blick auf die Veränderungen in Produktion und Arbeitsleben im 19. Jahrhundert von einer „industriellen Revolution“ gesprochen wird, so ließen sich die derzeitigen Veränderungen durchaus als „</a:t>
            </a:r>
            <a:r>
              <a:rPr lang="de-DE" b="1" dirty="0"/>
              <a:t>digitale Revolution</a:t>
            </a:r>
            <a:r>
              <a:rPr lang="de-DE" dirty="0"/>
              <a:t>“ bezeichnen. Die Digitalisierung unserer Welt wird hier im weiteren Sinne verstanden als Prozess, in dem digitale Medien und </a:t>
            </a:r>
            <a:r>
              <a:rPr lang="de-DE" b="1" dirty="0"/>
              <a:t>digitale Werkzeuge zunehmend an die Stelle analoger Verfahren treten und diese nicht nur ablösen, sondern neue Perspektiven in allen gesellschaftlichen, wirtschaftlichen und wissenschaftlichen Bereichen erschließen</a:t>
            </a:r>
            <a:r>
              <a:rPr lang="de-DE" dirty="0"/>
              <a:t>, aber auch neue Fragestellungen z. B. zum Schutz der Privatsphäre mit sich bringen. Sie ist für den gesamten Bildungsbereich Chance und Herausforderung zugleich. Chance, weil sie dazu beitragen kann, </a:t>
            </a:r>
            <a:r>
              <a:rPr lang="de-DE" b="1" dirty="0"/>
              <a:t>formale Bildungsprozesse – das Lehren und Lernen – so zu verändern, dass Talente und Potentiale individuell gefördert werden</a:t>
            </a:r>
            <a:r>
              <a:rPr lang="de-DE" dirty="0"/>
              <a:t>; Herausforderung, weil sowohl die bisher praktizierten </a:t>
            </a:r>
            <a:r>
              <a:rPr lang="de-DE" b="1" dirty="0"/>
              <a:t>Lehr- und Lernformen sowie die Struktur von Lernumgebungen überdacht und neu gestaltet </a:t>
            </a:r>
            <a:r>
              <a:rPr lang="de-DE" dirty="0"/>
              <a:t>als auch die Bildungsziele kritisch überprüft und erweitert werden müssen.“</a:t>
            </a:r>
          </a:p>
          <a:p>
            <a:pPr>
              <a:lnSpc>
                <a:spcPct val="150000"/>
              </a:lnSpc>
            </a:pPr>
            <a:endParaRPr lang="de-DE" sz="20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69</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KMK 2016, S. 3</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2748760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ziale Medien, Medien, Tafel, Vernetzung, Präsentation">
            <a:extLst>
              <a:ext uri="{FF2B5EF4-FFF2-40B4-BE49-F238E27FC236}">
                <a16:creationId xmlns:a16="http://schemas.microsoft.com/office/drawing/2014/main" id="{1A597B12-5A43-441F-B524-01DAA5268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hevron 23">
            <a:extLst>
              <a:ext uri="{FF2B5EF4-FFF2-40B4-BE49-F238E27FC236}">
                <a16:creationId xmlns:a16="http://schemas.microsoft.com/office/drawing/2014/main" id="{B584D099-7317-41B2-BA0D-D879F5F37FAE}"/>
              </a:ext>
            </a:extLst>
          </p:cNvPr>
          <p:cNvSpPr/>
          <p:nvPr/>
        </p:nvSpPr>
        <p:spPr>
          <a:xfrm>
            <a:off x="51245" y="5185317"/>
            <a:ext cx="12087922" cy="998499"/>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Die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vorhandene</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Datenmenge</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verdoppelt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sich</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alle</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2 Jahre</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grpSp>
        <p:nvGrpSpPr>
          <p:cNvPr id="8" name="Group 22">
            <a:extLst>
              <a:ext uri="{FF2B5EF4-FFF2-40B4-BE49-F238E27FC236}">
                <a16:creationId xmlns:a16="http://schemas.microsoft.com/office/drawing/2014/main" id="{D29D6CC7-844A-488A-8461-1DBEA76E4B56}"/>
              </a:ext>
            </a:extLst>
          </p:cNvPr>
          <p:cNvGrpSpPr/>
          <p:nvPr/>
        </p:nvGrpSpPr>
        <p:grpSpPr>
          <a:xfrm>
            <a:off x="20" y="391834"/>
            <a:ext cx="11842575" cy="859428"/>
            <a:chOff x="-242265" y="-3751960"/>
            <a:chExt cx="7172960" cy="1137920"/>
          </a:xfrm>
          <a:solidFill>
            <a:srgbClr val="7030A0"/>
          </a:solidFill>
        </p:grpSpPr>
        <p:sp>
          <p:nvSpPr>
            <p:cNvPr id="9" name="Arrow: Chevron 23">
              <a:extLst>
                <a:ext uri="{FF2B5EF4-FFF2-40B4-BE49-F238E27FC236}">
                  <a16:creationId xmlns:a16="http://schemas.microsoft.com/office/drawing/2014/main" id="{12C54EC9-C189-4DC0-8F94-6096CA772638}"/>
                </a:ext>
              </a:extLst>
            </p:cNvPr>
            <p:cNvSpPr/>
            <p:nvPr/>
          </p:nvSpPr>
          <p:spPr>
            <a:xfrm>
              <a:off x="-242265" y="-375196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Zeitalter</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der Information und </a:t>
              </a: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Digitalisierung</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308E8CE8-CAA7-47E1-A8AD-30CB22507CC7}"/>
                </a:ext>
              </a:extLst>
            </p:cNvPr>
            <p:cNvSpPr/>
            <p:nvPr/>
          </p:nvSpPr>
          <p:spPr>
            <a:xfrm>
              <a:off x="-242265" y="-3751960"/>
              <a:ext cx="596672"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38930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Curriculare Grundlagen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369022" y="1402804"/>
            <a:ext cx="11554327" cy="5122941"/>
          </a:xfrm>
          <a:prstGeom prst="rect">
            <a:avLst/>
          </a:prstGeom>
          <a:noFill/>
        </p:spPr>
        <p:txBody>
          <a:bodyPr wrap="square" rtlCol="0">
            <a:spAutoFit/>
          </a:bodyPr>
          <a:lstStyle/>
          <a:p>
            <a:pPr>
              <a:lnSpc>
                <a:spcPct val="150000"/>
              </a:lnSpc>
            </a:pPr>
            <a:r>
              <a:rPr lang="de-DE" sz="2000" b="1" dirty="0">
                <a:solidFill>
                  <a:prstClr val="black"/>
                </a:solidFill>
                <a:effectLst>
                  <a:innerShdw blurRad="76200" dist="25400" dir="13500000">
                    <a:prstClr val="black">
                      <a:alpha val="40000"/>
                    </a:prstClr>
                  </a:innerShdw>
                </a:effectLst>
              </a:rPr>
              <a:t>Konkretisierung / KMK 2016:</a:t>
            </a:r>
          </a:p>
          <a:p>
            <a:pPr>
              <a:lnSpc>
                <a:spcPct val="150000"/>
              </a:lnSpc>
            </a:pPr>
            <a:r>
              <a:rPr lang="de-DE" dirty="0"/>
              <a:t>„Die sinnvolle Einbindung digitaler Lernumgebungen erfordert eine neue Gestaltung der Lehr- und Lernprozesse. Dadurch verändern sich das Lehren und Lernen, aber auch die Spannbreite der Gestaltungsmöglichkeiten im Unterricht. Durch die Digitalisierung entwickelt sich eine </a:t>
            </a:r>
            <a:r>
              <a:rPr lang="de-DE" b="1" dirty="0"/>
              <a:t>neue Kulturtechnik</a:t>
            </a:r>
            <a:r>
              <a:rPr lang="de-DE" dirty="0"/>
              <a:t> – der kompetente Umgang mit digitalen Medien –, die ihrerseits die traditionellen Kulturtechniken Lesen, Schreiben und Rechnen ergänzt und verändert. Die sich ständig erweiternde Verfügbarkeit von digitalen Bildungsinhalten ermöglicht zunehmend auch die </a:t>
            </a:r>
            <a:r>
              <a:rPr lang="de-DE" b="1" dirty="0"/>
              <a:t>Übernahme von Verantwortung zur Planung und Gestaltung der persönlichen Lernziele und Lernwege</a:t>
            </a:r>
            <a:r>
              <a:rPr lang="de-DE" dirty="0"/>
              <a:t> durch die Lernenden. […]</a:t>
            </a:r>
          </a:p>
          <a:p>
            <a:pPr>
              <a:lnSpc>
                <a:spcPct val="150000"/>
              </a:lnSpc>
            </a:pPr>
            <a:r>
              <a:rPr lang="de-DE" dirty="0"/>
              <a:t>Beim Lernen selbst rückt […] das </a:t>
            </a:r>
            <a:r>
              <a:rPr lang="de-DE" b="1" dirty="0"/>
              <a:t>prozess- und ergebnisorientierte – kreative und kritische – Lernen</a:t>
            </a:r>
            <a:r>
              <a:rPr lang="de-DE" dirty="0"/>
              <a:t> in den Fokus. Dabei ist klar: Einordnung, Bewertung und Analyse setzen </a:t>
            </a:r>
            <a:r>
              <a:rPr lang="de-DE" b="1" dirty="0"/>
              <a:t>Wissen</a:t>
            </a:r>
            <a:r>
              <a:rPr lang="de-DE" dirty="0"/>
              <a:t> voraus. Insgesamt wird es noch stärker darauf ankommen, Fakten, Prozesse, Entwicklungen einerseits einzuordnen und zu verknüpfen und andererseits zu bewerten und dazu Stellung zu nehmen.</a:t>
            </a:r>
          </a:p>
          <a:p>
            <a:pPr>
              <a:lnSpc>
                <a:spcPct val="150000"/>
              </a:lnSpc>
            </a:pPr>
            <a:endParaRPr lang="de-DE" sz="20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70</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KMK 2016, S. 8 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3205960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Curriculare Grundlagen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369022" y="1402804"/>
            <a:ext cx="11554327" cy="6184770"/>
          </a:xfrm>
          <a:prstGeom prst="rect">
            <a:avLst/>
          </a:prstGeom>
          <a:noFill/>
        </p:spPr>
        <p:txBody>
          <a:bodyPr wrap="square" rtlCol="0">
            <a:spAutoFit/>
          </a:bodyPr>
          <a:lstStyle/>
          <a:p>
            <a:pPr>
              <a:lnSpc>
                <a:spcPct val="150000"/>
              </a:lnSpc>
            </a:pPr>
            <a:r>
              <a:rPr lang="de-DE" sz="2000" b="1" dirty="0">
                <a:solidFill>
                  <a:prstClr val="black"/>
                </a:solidFill>
                <a:effectLst>
                  <a:innerShdw blurRad="76200" dist="25400" dir="13500000">
                    <a:prstClr val="black">
                      <a:alpha val="40000"/>
                    </a:prstClr>
                  </a:innerShdw>
                </a:effectLst>
              </a:rPr>
              <a:t>Konkretisierung / KMK 2016:</a:t>
            </a:r>
          </a:p>
          <a:p>
            <a:pPr>
              <a:lnSpc>
                <a:spcPct val="150000"/>
              </a:lnSpc>
            </a:pPr>
            <a:r>
              <a:rPr lang="de-DE" dirty="0"/>
              <a:t>[…] [Digitale] Lernumgebungen helfen Schülerinnen und Schülern, sich im </a:t>
            </a:r>
            <a:r>
              <a:rPr lang="de-DE" b="1" dirty="0"/>
              <a:t>Team zu organisieren</a:t>
            </a:r>
            <a:r>
              <a:rPr lang="de-DE" dirty="0"/>
              <a:t>, gemeinsam Lösungen zu entwickeln, </a:t>
            </a:r>
            <a:r>
              <a:rPr lang="de-DE" b="1" dirty="0"/>
              <a:t>selbstständig Hilfen heranzuziehen</a:t>
            </a:r>
            <a:r>
              <a:rPr lang="de-DE" dirty="0"/>
              <a:t> und ermöglichen unmittelbare Rückmeldungen. Sie vereinfachen die </a:t>
            </a:r>
            <a:r>
              <a:rPr lang="de-DE" b="1" dirty="0"/>
              <a:t>Organisation und Kommunikation</a:t>
            </a:r>
            <a:r>
              <a:rPr lang="de-DE" dirty="0"/>
              <a:t> von Arbeitsprozessen und helfen dabei, dass </a:t>
            </a:r>
            <a:r>
              <a:rPr lang="de-DE" b="1" dirty="0"/>
              <a:t>Arbeitsmaterialien und Zwischenstände jederzeit dokumentiert und verfügbar</a:t>
            </a:r>
            <a:r>
              <a:rPr lang="de-DE" dirty="0"/>
              <a:t> sind.</a:t>
            </a:r>
          </a:p>
          <a:p>
            <a:pPr>
              <a:lnSpc>
                <a:spcPct val="150000"/>
              </a:lnSpc>
            </a:pPr>
            <a:r>
              <a:rPr lang="de-DE" dirty="0"/>
              <a:t>[…] Insgesamt bietet sich die Chance, den Schülerinnen und Schülern mehr Verantwortung für die Gestaltung des eigenen Lernens zu übertragen und damit ihre </a:t>
            </a:r>
            <a:r>
              <a:rPr lang="de-DE" b="1" dirty="0"/>
              <a:t>Selbstständigkeit zu fördern</a:t>
            </a:r>
            <a:r>
              <a:rPr lang="de-DE" dirty="0"/>
              <a:t>.“</a:t>
            </a:r>
          </a:p>
          <a:p>
            <a:pPr>
              <a:lnSpc>
                <a:spcPct val="150000"/>
              </a:lnSpc>
            </a:pPr>
            <a:endParaRPr lang="de-DE" dirty="0"/>
          </a:p>
          <a:p>
            <a:pPr marL="285750" indent="-285750">
              <a:lnSpc>
                <a:spcPct val="150000"/>
              </a:lnSpc>
              <a:buFont typeface="Wingdings" panose="05000000000000000000" pitchFamily="2" charset="2"/>
              <a:buChar char="§"/>
            </a:pPr>
            <a:r>
              <a:rPr lang="de-DE" sz="2000" dirty="0"/>
              <a:t>KMK 2016: definiert sechs Kompetenzbereiche von Medienkompetenz</a:t>
            </a:r>
          </a:p>
          <a:p>
            <a:pPr marL="285750" indent="-285750">
              <a:lnSpc>
                <a:spcPct val="150000"/>
              </a:lnSpc>
              <a:buFont typeface="Wingdings" panose="05000000000000000000" pitchFamily="2" charset="2"/>
              <a:buChar char="§"/>
            </a:pPr>
            <a:r>
              <a:rPr lang="de-DE" sz="2000" dirty="0"/>
              <a:t>bietet Orientierung für die Entwicklung der Bundesländer-Kompetenzrahmen </a:t>
            </a:r>
            <a:br>
              <a:rPr lang="de-DE" sz="2000" dirty="0"/>
            </a:br>
            <a:r>
              <a:rPr lang="de-DE" sz="2000" dirty="0">
                <a:sym typeface="Wingdings" panose="05000000000000000000" pitchFamily="2" charset="2"/>
              </a:rPr>
              <a:t> Medienkompetenzrahmen NRW</a:t>
            </a:r>
            <a:endParaRPr lang="de-DE" sz="2000" dirty="0"/>
          </a:p>
          <a:p>
            <a:pPr marL="285750" indent="-285750">
              <a:lnSpc>
                <a:spcPct val="150000"/>
              </a:lnSpc>
              <a:buFont typeface="Wingdings" panose="05000000000000000000" pitchFamily="2" charset="2"/>
              <a:buChar char="§"/>
            </a:pPr>
            <a:r>
              <a:rPr lang="de-DE" sz="2000" dirty="0"/>
              <a:t>teilweise differenzierter formuliert als Bundesländer-Kompetenzrahmen</a:t>
            </a:r>
          </a:p>
          <a:p>
            <a:pPr marL="285750" indent="-285750">
              <a:lnSpc>
                <a:spcPct val="150000"/>
              </a:lnSpc>
              <a:buFont typeface="Wingdings" panose="05000000000000000000" pitchFamily="2" charset="2"/>
              <a:buChar char="§"/>
            </a:pPr>
            <a:endParaRPr lang="de-DE" sz="2000" dirty="0"/>
          </a:p>
          <a:p>
            <a:pPr>
              <a:lnSpc>
                <a:spcPct val="150000"/>
              </a:lnSpc>
            </a:pPr>
            <a:endParaRPr lang="de-DE" sz="20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71</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4369680"/>
            <a:ext cx="2865863" cy="307777"/>
          </a:xfrm>
          <a:prstGeom prst="rect">
            <a:avLst/>
          </a:prstGeom>
          <a:noFill/>
        </p:spPr>
        <p:txBody>
          <a:bodyPr wrap="square" rtlCol="0">
            <a:spAutoFit/>
          </a:bodyPr>
          <a:lstStyle/>
          <a:p>
            <a:pPr algn="r"/>
            <a:r>
              <a:rPr lang="de-DE" sz="1400" dirty="0">
                <a:solidFill>
                  <a:schemeClr val="bg1">
                    <a:lumMod val="50000"/>
                  </a:schemeClr>
                </a:solidFill>
              </a:rPr>
              <a:t>KMK 2016, S. 8 f.</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411164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Digitale Kompetenz</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369023" y="1745934"/>
            <a:ext cx="8517526" cy="3170099"/>
          </a:xfrm>
          <a:prstGeom prst="rect">
            <a:avLst/>
          </a:prstGeom>
          <a:noFill/>
        </p:spPr>
        <p:txBody>
          <a:bodyPr wrap="square" rtlCol="0">
            <a:spAutoFit/>
          </a:bodyPr>
          <a:lstStyle/>
          <a:p>
            <a:r>
              <a:rPr lang="de-DE" sz="2000" dirty="0">
                <a:solidFill>
                  <a:prstClr val="black"/>
                </a:solidFill>
                <a:effectLst>
                  <a:innerShdw blurRad="76200" dist="25400" dir="13500000">
                    <a:prstClr val="black">
                      <a:alpha val="40000"/>
                    </a:prstClr>
                  </a:innerShdw>
                </a:effectLst>
              </a:rPr>
              <a:t>Die Anwendung digitaler Medien </a:t>
            </a:r>
          </a:p>
          <a:p>
            <a:endParaRPr lang="de-DE" sz="2000" dirty="0">
              <a:solidFill>
                <a:prstClr val="black"/>
              </a:solidFill>
              <a:effectLst>
                <a:innerShdw blurRad="76200" dist="25400" dir="13500000">
                  <a:prstClr val="black">
                    <a:alpha val="40000"/>
                  </a:prstClr>
                </a:innerShdw>
              </a:effectLst>
            </a:endParaRPr>
          </a:p>
          <a:p>
            <a:pPr marL="342900" indent="-342900">
              <a:buFont typeface="Arial" panose="020B0604020202020204" pitchFamily="34" charset="0"/>
              <a:buChar char="•"/>
            </a:pPr>
            <a:r>
              <a:rPr lang="de-DE" sz="2000" dirty="0">
                <a:solidFill>
                  <a:prstClr val="black"/>
                </a:solidFill>
                <a:effectLst>
                  <a:innerShdw blurRad="76200" dist="25400" dir="13500000">
                    <a:prstClr val="black">
                      <a:alpha val="40000"/>
                    </a:prstClr>
                  </a:innerShdw>
                </a:effectLst>
              </a:rPr>
              <a:t>unter fachspezifischen, fachübergreifenden und methodischen Gesichtspunkten </a:t>
            </a:r>
            <a:r>
              <a:rPr lang="de-DE" sz="2000" b="1" dirty="0">
                <a:solidFill>
                  <a:prstClr val="black"/>
                </a:solidFill>
                <a:effectLst>
                  <a:innerShdw blurRad="76200" dist="25400" dir="13500000">
                    <a:prstClr val="black">
                      <a:alpha val="40000"/>
                    </a:prstClr>
                  </a:innerShdw>
                </a:effectLst>
              </a:rPr>
              <a:t>(ein Lernen mit Medien) </a:t>
            </a:r>
          </a:p>
          <a:p>
            <a:endParaRPr lang="de-DE" sz="2000" b="1" dirty="0">
              <a:solidFill>
                <a:prstClr val="black"/>
              </a:solidFill>
              <a:effectLst>
                <a:innerShdw blurRad="76200" dist="25400" dir="13500000">
                  <a:prstClr val="black">
                    <a:alpha val="40000"/>
                  </a:prstClr>
                </a:innerShdw>
              </a:effectLst>
            </a:endParaRPr>
          </a:p>
          <a:p>
            <a:pPr marL="342900" indent="-342900">
              <a:buFont typeface="Arial" panose="020B0604020202020204" pitchFamily="34" charset="0"/>
              <a:buChar char="•"/>
            </a:pPr>
            <a:r>
              <a:rPr lang="de-DE" sz="2000" dirty="0">
                <a:solidFill>
                  <a:prstClr val="black"/>
                </a:solidFill>
                <a:effectLst>
                  <a:innerShdw blurRad="76200" dist="25400" dir="13500000">
                    <a:prstClr val="black">
                      <a:alpha val="40000"/>
                    </a:prstClr>
                  </a:innerShdw>
                </a:effectLst>
              </a:rPr>
              <a:t>sowie unter Aspekten der Funktionsweise und den resultierenden Möglichkeiten und Gefahren </a:t>
            </a:r>
            <a:r>
              <a:rPr lang="de-DE" sz="2000" b="1" dirty="0">
                <a:solidFill>
                  <a:prstClr val="black"/>
                </a:solidFill>
                <a:effectLst>
                  <a:innerShdw blurRad="76200" dist="25400" dir="13500000">
                    <a:prstClr val="black">
                      <a:alpha val="40000"/>
                    </a:prstClr>
                  </a:innerShdw>
                </a:effectLst>
              </a:rPr>
              <a:t>(ein Lernen über Medien) </a:t>
            </a:r>
          </a:p>
          <a:p>
            <a:endParaRPr lang="de-DE" sz="2000" b="1" dirty="0">
              <a:solidFill>
                <a:prstClr val="black"/>
              </a:solidFill>
              <a:effectLst>
                <a:innerShdw blurRad="76200" dist="25400" dir="13500000">
                  <a:prstClr val="black">
                    <a:alpha val="40000"/>
                  </a:prstClr>
                </a:innerShdw>
              </a:effectLst>
            </a:endParaRPr>
          </a:p>
          <a:p>
            <a:pPr marL="342900" indent="-342900">
              <a:buFont typeface="Arial" panose="020B0604020202020204" pitchFamily="34" charset="0"/>
              <a:buChar char="•"/>
            </a:pPr>
            <a:r>
              <a:rPr lang="de-DE" sz="2000" dirty="0">
                <a:solidFill>
                  <a:prstClr val="black"/>
                </a:solidFill>
                <a:effectLst>
                  <a:innerShdw blurRad="76200" dist="25400" dir="13500000">
                    <a:prstClr val="black">
                      <a:alpha val="40000"/>
                    </a:prstClr>
                  </a:innerShdw>
                </a:effectLst>
              </a:rPr>
              <a:t>lässt </a:t>
            </a:r>
            <a:r>
              <a:rPr lang="de-DE" sz="2000" b="1" dirty="0">
                <a:solidFill>
                  <a:prstClr val="black"/>
                </a:solidFill>
                <a:effectLst>
                  <a:innerShdw blurRad="76200" dist="25400" dir="13500000">
                    <a:prstClr val="black">
                      <a:alpha val="40000"/>
                    </a:prstClr>
                  </a:innerShdw>
                </a:effectLst>
              </a:rPr>
              <a:t>ICT im Unterricht als Unterrichtsgegenstand, Medium und Werkzeug </a:t>
            </a:r>
            <a:r>
              <a:rPr lang="de-DE" sz="2000" dirty="0">
                <a:solidFill>
                  <a:prstClr val="black"/>
                </a:solidFill>
                <a:effectLst>
                  <a:innerShdw blurRad="76200" dist="25400" dir="13500000">
                    <a:prstClr val="black">
                      <a:alpha val="40000"/>
                    </a:prstClr>
                  </a:innerShdw>
                </a:effectLst>
              </a:rPr>
              <a:t>erfahrbar werden (vgl. Hartmann, Näf &amp; Reichert 2006, S. 4).</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72</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57486" y="4234318"/>
            <a:ext cx="2865863" cy="307777"/>
          </a:xfrm>
          <a:prstGeom prst="rect">
            <a:avLst/>
          </a:prstGeom>
          <a:noFill/>
        </p:spPr>
        <p:txBody>
          <a:bodyPr wrap="square" rtlCol="0">
            <a:spAutoFit/>
          </a:bodyPr>
          <a:lstStyle/>
          <a:p>
            <a:pPr algn="r"/>
            <a:r>
              <a:rPr lang="nb-NO" sz="1400" dirty="0">
                <a:solidFill>
                  <a:schemeClr val="bg1">
                    <a:lumMod val="50000"/>
                  </a:schemeClr>
                </a:solidFill>
              </a:rPr>
              <a:t>vgl. Hartmann et al. 2006</a:t>
            </a:r>
            <a:endParaRPr lang="de-DE" sz="1400" dirty="0">
              <a:solidFill>
                <a:schemeClr val="bg1">
                  <a:lumMod val="50000"/>
                </a:schemeClr>
              </a:solidFill>
            </a:endParaRP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192294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Gründe für digitale Bildung – 4 Argumente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73</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617686"/>
            <a:ext cx="2865863"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et al. 2018</a:t>
            </a:r>
          </a:p>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41" name="Group 25">
            <a:extLst>
              <a:ext uri="{FF2B5EF4-FFF2-40B4-BE49-F238E27FC236}">
                <a16:creationId xmlns:a16="http://schemas.microsoft.com/office/drawing/2014/main" id="{241D95DB-5066-4814-8440-A3DB4B051DEA}"/>
              </a:ext>
            </a:extLst>
          </p:cNvPr>
          <p:cNvGrpSpPr/>
          <p:nvPr/>
        </p:nvGrpSpPr>
        <p:grpSpPr>
          <a:xfrm rot="802060">
            <a:off x="4517346" y="1300318"/>
            <a:ext cx="312105" cy="812812"/>
            <a:chOff x="3097662" y="4456372"/>
            <a:chExt cx="703343" cy="1831715"/>
          </a:xfrm>
          <a:solidFill>
            <a:srgbClr val="42AFB6"/>
          </a:solidFill>
        </p:grpSpPr>
        <p:sp>
          <p:nvSpPr>
            <p:cNvPr id="42" name="Freeform 7">
              <a:extLst>
                <a:ext uri="{FF2B5EF4-FFF2-40B4-BE49-F238E27FC236}">
                  <a16:creationId xmlns:a16="http://schemas.microsoft.com/office/drawing/2014/main" id="{4F337E51-8B09-4BF8-9DF7-65EF77A11566}"/>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3" name="Freeform 8">
              <a:extLst>
                <a:ext uri="{FF2B5EF4-FFF2-40B4-BE49-F238E27FC236}">
                  <a16:creationId xmlns:a16="http://schemas.microsoft.com/office/drawing/2014/main" id="{0F42C006-6FBC-4039-BC92-DB022866174F}"/>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4" name="Group 13">
            <a:extLst>
              <a:ext uri="{FF2B5EF4-FFF2-40B4-BE49-F238E27FC236}">
                <a16:creationId xmlns:a16="http://schemas.microsoft.com/office/drawing/2014/main" id="{798011B3-7356-42D1-9BEE-32DC61A7DBD2}"/>
              </a:ext>
            </a:extLst>
          </p:cNvPr>
          <p:cNvGrpSpPr/>
          <p:nvPr/>
        </p:nvGrpSpPr>
        <p:grpSpPr>
          <a:xfrm rot="326814">
            <a:off x="4062551" y="4317455"/>
            <a:ext cx="312105" cy="812812"/>
            <a:chOff x="2043326" y="4456372"/>
            <a:chExt cx="703343" cy="1831715"/>
          </a:xfrm>
          <a:solidFill>
            <a:srgbClr val="C2C923"/>
          </a:solidFill>
        </p:grpSpPr>
        <p:sp>
          <p:nvSpPr>
            <p:cNvPr id="45" name="Freeform 5">
              <a:extLst>
                <a:ext uri="{FF2B5EF4-FFF2-40B4-BE49-F238E27FC236}">
                  <a16:creationId xmlns:a16="http://schemas.microsoft.com/office/drawing/2014/main" id="{C0735636-5CD8-45A4-BCE2-2FE5EDD9BFFE}"/>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6" name="Freeform 6">
              <a:extLst>
                <a:ext uri="{FF2B5EF4-FFF2-40B4-BE49-F238E27FC236}">
                  <a16:creationId xmlns:a16="http://schemas.microsoft.com/office/drawing/2014/main" id="{383F7E85-D610-41C8-80C5-9FFCC7F22352}"/>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7" name="Group 12">
            <a:extLst>
              <a:ext uri="{FF2B5EF4-FFF2-40B4-BE49-F238E27FC236}">
                <a16:creationId xmlns:a16="http://schemas.microsoft.com/office/drawing/2014/main" id="{C5416A68-4A27-4833-9134-14A0EA94648F}"/>
              </a:ext>
            </a:extLst>
          </p:cNvPr>
          <p:cNvGrpSpPr/>
          <p:nvPr/>
        </p:nvGrpSpPr>
        <p:grpSpPr>
          <a:xfrm rot="802060">
            <a:off x="4590350" y="3783625"/>
            <a:ext cx="312105" cy="812812"/>
            <a:chOff x="3097662" y="4456372"/>
            <a:chExt cx="703343" cy="1831715"/>
          </a:xfrm>
          <a:solidFill>
            <a:srgbClr val="C2C923"/>
          </a:solidFill>
        </p:grpSpPr>
        <p:sp>
          <p:nvSpPr>
            <p:cNvPr id="48" name="Freeform 7">
              <a:extLst>
                <a:ext uri="{FF2B5EF4-FFF2-40B4-BE49-F238E27FC236}">
                  <a16:creationId xmlns:a16="http://schemas.microsoft.com/office/drawing/2014/main" id="{FF1C3574-6C06-41EB-9D6A-B0A898B0EDF7}"/>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9" name="Freeform 8">
              <a:extLst>
                <a:ext uri="{FF2B5EF4-FFF2-40B4-BE49-F238E27FC236}">
                  <a16:creationId xmlns:a16="http://schemas.microsoft.com/office/drawing/2014/main" id="{8003B783-FD4B-41FA-B396-83FA1A407D00}"/>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0" name="Group 16">
            <a:extLst>
              <a:ext uri="{FF2B5EF4-FFF2-40B4-BE49-F238E27FC236}">
                <a16:creationId xmlns:a16="http://schemas.microsoft.com/office/drawing/2014/main" id="{36266713-8BB4-4EBA-95D5-7728D71ED956}"/>
              </a:ext>
            </a:extLst>
          </p:cNvPr>
          <p:cNvGrpSpPr/>
          <p:nvPr/>
        </p:nvGrpSpPr>
        <p:grpSpPr>
          <a:xfrm rot="326814">
            <a:off x="4020327" y="3060783"/>
            <a:ext cx="312105" cy="812812"/>
            <a:chOff x="2043326" y="4456372"/>
            <a:chExt cx="703343" cy="1831715"/>
          </a:xfrm>
          <a:solidFill>
            <a:srgbClr val="CB1B4A"/>
          </a:solidFill>
        </p:grpSpPr>
        <p:sp>
          <p:nvSpPr>
            <p:cNvPr id="51" name="Freeform 5">
              <a:extLst>
                <a:ext uri="{FF2B5EF4-FFF2-40B4-BE49-F238E27FC236}">
                  <a16:creationId xmlns:a16="http://schemas.microsoft.com/office/drawing/2014/main" id="{900BB4FA-6A99-46C0-B0C7-D203C3D5D072}"/>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2" name="Freeform 6">
              <a:extLst>
                <a:ext uri="{FF2B5EF4-FFF2-40B4-BE49-F238E27FC236}">
                  <a16:creationId xmlns:a16="http://schemas.microsoft.com/office/drawing/2014/main" id="{D4992B4C-D026-4292-99D8-7E5DBF7837B8}"/>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3" name="Group 19">
            <a:extLst>
              <a:ext uri="{FF2B5EF4-FFF2-40B4-BE49-F238E27FC236}">
                <a16:creationId xmlns:a16="http://schemas.microsoft.com/office/drawing/2014/main" id="{CC7AB59B-0418-4EF0-A4B1-4F39D53613B8}"/>
              </a:ext>
            </a:extLst>
          </p:cNvPr>
          <p:cNvGrpSpPr/>
          <p:nvPr/>
        </p:nvGrpSpPr>
        <p:grpSpPr>
          <a:xfrm rot="802060">
            <a:off x="4549245" y="2520403"/>
            <a:ext cx="312105" cy="812812"/>
            <a:chOff x="3097662" y="4456372"/>
            <a:chExt cx="703343" cy="1831715"/>
          </a:xfrm>
          <a:solidFill>
            <a:srgbClr val="CB1B4A"/>
          </a:solidFill>
        </p:grpSpPr>
        <p:sp>
          <p:nvSpPr>
            <p:cNvPr id="54" name="Freeform 7">
              <a:extLst>
                <a:ext uri="{FF2B5EF4-FFF2-40B4-BE49-F238E27FC236}">
                  <a16:creationId xmlns:a16="http://schemas.microsoft.com/office/drawing/2014/main" id="{DAF367E5-D28B-427F-B476-29A2BB2D942C}"/>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5" name="Freeform 8">
              <a:extLst>
                <a:ext uri="{FF2B5EF4-FFF2-40B4-BE49-F238E27FC236}">
                  <a16:creationId xmlns:a16="http://schemas.microsoft.com/office/drawing/2014/main" id="{5227FFA4-A926-4FD2-8CF6-F9669B11D5E7}"/>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6" name="Group 22">
            <a:extLst>
              <a:ext uri="{FF2B5EF4-FFF2-40B4-BE49-F238E27FC236}">
                <a16:creationId xmlns:a16="http://schemas.microsoft.com/office/drawing/2014/main" id="{83C6F487-B339-417C-BC14-FD0372600CF2}"/>
              </a:ext>
            </a:extLst>
          </p:cNvPr>
          <p:cNvGrpSpPr/>
          <p:nvPr/>
        </p:nvGrpSpPr>
        <p:grpSpPr>
          <a:xfrm rot="326814">
            <a:off x="3983532" y="1869329"/>
            <a:ext cx="312105" cy="812812"/>
            <a:chOff x="2043326" y="4456372"/>
            <a:chExt cx="703343" cy="1831715"/>
          </a:xfrm>
          <a:solidFill>
            <a:srgbClr val="42AFB6"/>
          </a:solidFill>
        </p:grpSpPr>
        <p:sp>
          <p:nvSpPr>
            <p:cNvPr id="57" name="Freeform 5">
              <a:extLst>
                <a:ext uri="{FF2B5EF4-FFF2-40B4-BE49-F238E27FC236}">
                  <a16:creationId xmlns:a16="http://schemas.microsoft.com/office/drawing/2014/main" id="{F1CCF343-A062-4D80-8F66-C421D945AD60}"/>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8" name="Freeform 6">
              <a:extLst>
                <a:ext uri="{FF2B5EF4-FFF2-40B4-BE49-F238E27FC236}">
                  <a16:creationId xmlns:a16="http://schemas.microsoft.com/office/drawing/2014/main" id="{43EFC5A9-1C1E-4FFE-BA5A-1BC3B22CE3B3}"/>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59" name="TextBox 38">
            <a:extLst>
              <a:ext uri="{FF2B5EF4-FFF2-40B4-BE49-F238E27FC236}">
                <a16:creationId xmlns:a16="http://schemas.microsoft.com/office/drawing/2014/main" id="{335BAC56-AA6D-43FC-9E5C-989AEA28B552}"/>
              </a:ext>
            </a:extLst>
          </p:cNvPr>
          <p:cNvSpPr txBox="1"/>
          <p:nvPr/>
        </p:nvSpPr>
        <p:spPr>
          <a:xfrm>
            <a:off x="4577978" y="1877159"/>
            <a:ext cx="3117452" cy="400110"/>
          </a:xfrm>
          <a:prstGeom prst="rect">
            <a:avLst/>
          </a:prstGeom>
          <a:noFill/>
        </p:spPr>
        <p:txBody>
          <a:bodyPr wrap="square" rtlCol="0">
            <a:spAutoFit/>
          </a:bodyPr>
          <a:lstStyle/>
          <a:p>
            <a:pPr algn="ctr" defTabSz="914309">
              <a:defRPr/>
            </a:pPr>
            <a:r>
              <a:rPr lang="en-US" sz="2000" b="1" dirty="0" err="1">
                <a:solidFill>
                  <a:srgbClr val="42AFB6"/>
                </a:solidFill>
                <a:latin typeface="Open Sans" panose="020B0606030504020204" pitchFamily="34" charset="0"/>
              </a:rPr>
              <a:t>Lebensweltargument</a:t>
            </a:r>
            <a:endParaRPr lang="en-GB" sz="2000" b="1" dirty="0">
              <a:solidFill>
                <a:srgbClr val="42AFB6"/>
              </a:solidFill>
              <a:latin typeface="Noto Sans" panose="020B0502040504020204" pitchFamily="34"/>
              <a:ea typeface="Noto Sans" panose="020B0502040504020204" pitchFamily="34"/>
              <a:cs typeface="Noto Sans" panose="020B0502040504020204" pitchFamily="34"/>
            </a:endParaRPr>
          </a:p>
        </p:txBody>
      </p:sp>
      <p:sp>
        <p:nvSpPr>
          <p:cNvPr id="60" name="TextBox 41">
            <a:extLst>
              <a:ext uri="{FF2B5EF4-FFF2-40B4-BE49-F238E27FC236}">
                <a16:creationId xmlns:a16="http://schemas.microsoft.com/office/drawing/2014/main" id="{BD423FC3-AC0D-4CF3-82F2-51952E93F4FF}"/>
              </a:ext>
            </a:extLst>
          </p:cNvPr>
          <p:cNvSpPr txBox="1"/>
          <p:nvPr/>
        </p:nvSpPr>
        <p:spPr>
          <a:xfrm>
            <a:off x="4739681" y="3158649"/>
            <a:ext cx="2663424" cy="400110"/>
          </a:xfrm>
          <a:prstGeom prst="rect">
            <a:avLst/>
          </a:prstGeom>
          <a:noFill/>
        </p:spPr>
        <p:txBody>
          <a:bodyPr wrap="square" rtlCol="0">
            <a:spAutoFit/>
          </a:bodyPr>
          <a:lstStyle/>
          <a:p>
            <a:pPr algn="ctr" defTabSz="914309">
              <a:defRPr/>
            </a:pPr>
            <a:r>
              <a:rPr lang="en-US" sz="2000" b="1" dirty="0" err="1">
                <a:solidFill>
                  <a:srgbClr val="CB1B4A"/>
                </a:solidFill>
                <a:latin typeface="Open Sans" panose="020B0606030504020204" pitchFamily="34" charset="0"/>
              </a:rPr>
              <a:t>Zukunftsargument</a:t>
            </a:r>
            <a:endParaRPr lang="en-GB" sz="2000" b="1" dirty="0">
              <a:solidFill>
                <a:srgbClr val="CB1B4A"/>
              </a:solidFill>
              <a:latin typeface="Noto Sans" panose="020B0502040504020204" pitchFamily="34"/>
              <a:ea typeface="Noto Sans" panose="020B0502040504020204" pitchFamily="34"/>
              <a:cs typeface="Noto Sans" panose="020B0502040504020204" pitchFamily="34"/>
            </a:endParaRPr>
          </a:p>
        </p:txBody>
      </p:sp>
      <p:sp>
        <p:nvSpPr>
          <p:cNvPr id="61" name="TextBox 42">
            <a:extLst>
              <a:ext uri="{FF2B5EF4-FFF2-40B4-BE49-F238E27FC236}">
                <a16:creationId xmlns:a16="http://schemas.microsoft.com/office/drawing/2014/main" id="{168306AA-DDF9-43F5-9C6F-6753F1E3D4A4}"/>
              </a:ext>
            </a:extLst>
          </p:cNvPr>
          <p:cNvSpPr txBox="1"/>
          <p:nvPr/>
        </p:nvSpPr>
        <p:spPr>
          <a:xfrm>
            <a:off x="4787306" y="4381064"/>
            <a:ext cx="2147669" cy="400110"/>
          </a:xfrm>
          <a:prstGeom prst="rect">
            <a:avLst/>
          </a:prstGeom>
          <a:noFill/>
        </p:spPr>
        <p:txBody>
          <a:bodyPr wrap="square" rtlCol="0">
            <a:spAutoFit/>
          </a:bodyPr>
          <a:lstStyle/>
          <a:p>
            <a:pPr algn="ctr" defTabSz="914309">
              <a:defRPr/>
            </a:pPr>
            <a:r>
              <a:rPr lang="en-US" sz="2000" b="1" dirty="0" err="1">
                <a:solidFill>
                  <a:srgbClr val="C2C923"/>
                </a:solidFill>
                <a:latin typeface="Open Sans" panose="020B0606030504020204" pitchFamily="34" charset="0"/>
              </a:rPr>
              <a:t>Lernargument</a:t>
            </a:r>
            <a:endParaRPr lang="en-GB" sz="2000" b="1" dirty="0">
              <a:solidFill>
                <a:srgbClr val="C2C923"/>
              </a:solidFill>
              <a:latin typeface="Noto Sans" panose="020B0502040504020204" pitchFamily="34"/>
              <a:ea typeface="Noto Sans" panose="020B0502040504020204" pitchFamily="34"/>
              <a:cs typeface="Noto Sans" panose="020B0502040504020204" pitchFamily="34"/>
            </a:endParaRPr>
          </a:p>
        </p:txBody>
      </p:sp>
      <p:grpSp>
        <p:nvGrpSpPr>
          <p:cNvPr id="62" name="Group 13">
            <a:extLst>
              <a:ext uri="{FF2B5EF4-FFF2-40B4-BE49-F238E27FC236}">
                <a16:creationId xmlns:a16="http://schemas.microsoft.com/office/drawing/2014/main" id="{9B328BDE-4FE9-4AA8-A809-FB079AC3CA47}"/>
              </a:ext>
            </a:extLst>
          </p:cNvPr>
          <p:cNvGrpSpPr/>
          <p:nvPr/>
        </p:nvGrpSpPr>
        <p:grpSpPr>
          <a:xfrm rot="326814">
            <a:off x="4062551" y="5540870"/>
            <a:ext cx="312105" cy="812812"/>
            <a:chOff x="2043326" y="4456372"/>
            <a:chExt cx="703343" cy="1831715"/>
          </a:xfrm>
          <a:solidFill>
            <a:srgbClr val="074D67"/>
          </a:solidFill>
        </p:grpSpPr>
        <p:sp>
          <p:nvSpPr>
            <p:cNvPr id="63" name="Freeform 5">
              <a:extLst>
                <a:ext uri="{FF2B5EF4-FFF2-40B4-BE49-F238E27FC236}">
                  <a16:creationId xmlns:a16="http://schemas.microsoft.com/office/drawing/2014/main" id="{9BBA325C-EF71-4FCE-BDD9-58F4C5E3F93D}"/>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4" name="Freeform 6">
              <a:extLst>
                <a:ext uri="{FF2B5EF4-FFF2-40B4-BE49-F238E27FC236}">
                  <a16:creationId xmlns:a16="http://schemas.microsoft.com/office/drawing/2014/main" id="{4AB5C3FD-6087-4D67-847A-4A8BD841EDE0}"/>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65" name="Group 12">
            <a:extLst>
              <a:ext uri="{FF2B5EF4-FFF2-40B4-BE49-F238E27FC236}">
                <a16:creationId xmlns:a16="http://schemas.microsoft.com/office/drawing/2014/main" id="{504FF5E3-E776-4411-9DE7-66650649FD81}"/>
              </a:ext>
            </a:extLst>
          </p:cNvPr>
          <p:cNvGrpSpPr/>
          <p:nvPr/>
        </p:nvGrpSpPr>
        <p:grpSpPr>
          <a:xfrm rot="802060">
            <a:off x="4590350" y="5007040"/>
            <a:ext cx="312105" cy="812812"/>
            <a:chOff x="3097662" y="4456372"/>
            <a:chExt cx="703343" cy="1831715"/>
          </a:xfrm>
          <a:solidFill>
            <a:srgbClr val="074D67"/>
          </a:solidFill>
        </p:grpSpPr>
        <p:sp>
          <p:nvSpPr>
            <p:cNvPr id="66" name="Freeform 7">
              <a:extLst>
                <a:ext uri="{FF2B5EF4-FFF2-40B4-BE49-F238E27FC236}">
                  <a16:creationId xmlns:a16="http://schemas.microsoft.com/office/drawing/2014/main" id="{C33CF58F-1C34-41D7-8044-385A6B3EE8CF}"/>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7" name="Freeform 8">
              <a:extLst>
                <a:ext uri="{FF2B5EF4-FFF2-40B4-BE49-F238E27FC236}">
                  <a16:creationId xmlns:a16="http://schemas.microsoft.com/office/drawing/2014/main" id="{9B56FFF3-8CA4-4FC4-910F-D85E2EA82C84}"/>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68" name="TextBox 42">
            <a:extLst>
              <a:ext uri="{FF2B5EF4-FFF2-40B4-BE49-F238E27FC236}">
                <a16:creationId xmlns:a16="http://schemas.microsoft.com/office/drawing/2014/main" id="{4ABD0E88-3ECD-4689-8281-92D6714246C1}"/>
              </a:ext>
            </a:extLst>
          </p:cNvPr>
          <p:cNvSpPr txBox="1"/>
          <p:nvPr/>
        </p:nvSpPr>
        <p:spPr>
          <a:xfrm>
            <a:off x="4787306" y="5604479"/>
            <a:ext cx="2615799" cy="400110"/>
          </a:xfrm>
          <a:prstGeom prst="rect">
            <a:avLst/>
          </a:prstGeom>
          <a:noFill/>
        </p:spPr>
        <p:txBody>
          <a:bodyPr wrap="square" rtlCol="0">
            <a:spAutoFit/>
          </a:bodyPr>
          <a:lstStyle/>
          <a:p>
            <a:pPr algn="ctr" defTabSz="914309">
              <a:defRPr/>
            </a:pPr>
            <a:r>
              <a:rPr lang="en-US" sz="2000" b="1" dirty="0" err="1">
                <a:solidFill>
                  <a:srgbClr val="074D67"/>
                </a:solidFill>
                <a:latin typeface="Open Sans" panose="020B0606030504020204" pitchFamily="34" charset="0"/>
              </a:rPr>
              <a:t>Effizienzargument</a:t>
            </a:r>
            <a:endParaRPr lang="en-GB" sz="2000" b="1" dirty="0">
              <a:solidFill>
                <a:srgbClr val="074D67"/>
              </a:solidFill>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302457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Gründe für digitale Bildung – 4 Argumente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74</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41" name="Group 25">
            <a:extLst>
              <a:ext uri="{FF2B5EF4-FFF2-40B4-BE49-F238E27FC236}">
                <a16:creationId xmlns:a16="http://schemas.microsoft.com/office/drawing/2014/main" id="{241D95DB-5066-4814-8440-A3DB4B051DEA}"/>
              </a:ext>
            </a:extLst>
          </p:cNvPr>
          <p:cNvGrpSpPr/>
          <p:nvPr/>
        </p:nvGrpSpPr>
        <p:grpSpPr>
          <a:xfrm rot="802060">
            <a:off x="968868" y="1300318"/>
            <a:ext cx="312105" cy="812812"/>
            <a:chOff x="3097662" y="4456372"/>
            <a:chExt cx="703343" cy="1831715"/>
          </a:xfrm>
          <a:solidFill>
            <a:srgbClr val="42AFB6"/>
          </a:solidFill>
        </p:grpSpPr>
        <p:sp>
          <p:nvSpPr>
            <p:cNvPr id="42" name="Freeform 7">
              <a:extLst>
                <a:ext uri="{FF2B5EF4-FFF2-40B4-BE49-F238E27FC236}">
                  <a16:creationId xmlns:a16="http://schemas.microsoft.com/office/drawing/2014/main" id="{4F337E51-8B09-4BF8-9DF7-65EF77A11566}"/>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3" name="Freeform 8">
              <a:extLst>
                <a:ext uri="{FF2B5EF4-FFF2-40B4-BE49-F238E27FC236}">
                  <a16:creationId xmlns:a16="http://schemas.microsoft.com/office/drawing/2014/main" id="{0F42C006-6FBC-4039-BC92-DB022866174F}"/>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4" name="Group 13">
            <a:extLst>
              <a:ext uri="{FF2B5EF4-FFF2-40B4-BE49-F238E27FC236}">
                <a16:creationId xmlns:a16="http://schemas.microsoft.com/office/drawing/2014/main" id="{798011B3-7356-42D1-9BEE-32DC61A7DBD2}"/>
              </a:ext>
            </a:extLst>
          </p:cNvPr>
          <p:cNvGrpSpPr/>
          <p:nvPr/>
        </p:nvGrpSpPr>
        <p:grpSpPr>
          <a:xfrm rot="326814">
            <a:off x="514073" y="4317455"/>
            <a:ext cx="312105" cy="812812"/>
            <a:chOff x="2043326" y="4456372"/>
            <a:chExt cx="703343" cy="1831715"/>
          </a:xfrm>
          <a:solidFill>
            <a:srgbClr val="C2C923"/>
          </a:solidFill>
        </p:grpSpPr>
        <p:sp>
          <p:nvSpPr>
            <p:cNvPr id="45" name="Freeform 5">
              <a:extLst>
                <a:ext uri="{FF2B5EF4-FFF2-40B4-BE49-F238E27FC236}">
                  <a16:creationId xmlns:a16="http://schemas.microsoft.com/office/drawing/2014/main" id="{C0735636-5CD8-45A4-BCE2-2FE5EDD9BFFE}"/>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6" name="Freeform 6">
              <a:extLst>
                <a:ext uri="{FF2B5EF4-FFF2-40B4-BE49-F238E27FC236}">
                  <a16:creationId xmlns:a16="http://schemas.microsoft.com/office/drawing/2014/main" id="{383F7E85-D610-41C8-80C5-9FFCC7F22352}"/>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7" name="Group 12">
            <a:extLst>
              <a:ext uri="{FF2B5EF4-FFF2-40B4-BE49-F238E27FC236}">
                <a16:creationId xmlns:a16="http://schemas.microsoft.com/office/drawing/2014/main" id="{C5416A68-4A27-4833-9134-14A0EA94648F}"/>
              </a:ext>
            </a:extLst>
          </p:cNvPr>
          <p:cNvGrpSpPr/>
          <p:nvPr/>
        </p:nvGrpSpPr>
        <p:grpSpPr>
          <a:xfrm rot="802060">
            <a:off x="1041872" y="3783625"/>
            <a:ext cx="312105" cy="812812"/>
            <a:chOff x="3097662" y="4456372"/>
            <a:chExt cx="703343" cy="1831715"/>
          </a:xfrm>
          <a:solidFill>
            <a:srgbClr val="C2C923"/>
          </a:solidFill>
        </p:grpSpPr>
        <p:sp>
          <p:nvSpPr>
            <p:cNvPr id="48" name="Freeform 7">
              <a:extLst>
                <a:ext uri="{FF2B5EF4-FFF2-40B4-BE49-F238E27FC236}">
                  <a16:creationId xmlns:a16="http://schemas.microsoft.com/office/drawing/2014/main" id="{FF1C3574-6C06-41EB-9D6A-B0A898B0EDF7}"/>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9" name="Freeform 8">
              <a:extLst>
                <a:ext uri="{FF2B5EF4-FFF2-40B4-BE49-F238E27FC236}">
                  <a16:creationId xmlns:a16="http://schemas.microsoft.com/office/drawing/2014/main" id="{8003B783-FD4B-41FA-B396-83FA1A407D00}"/>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0" name="Group 16">
            <a:extLst>
              <a:ext uri="{FF2B5EF4-FFF2-40B4-BE49-F238E27FC236}">
                <a16:creationId xmlns:a16="http://schemas.microsoft.com/office/drawing/2014/main" id="{36266713-8BB4-4EBA-95D5-7728D71ED956}"/>
              </a:ext>
            </a:extLst>
          </p:cNvPr>
          <p:cNvGrpSpPr/>
          <p:nvPr/>
        </p:nvGrpSpPr>
        <p:grpSpPr>
          <a:xfrm rot="326814">
            <a:off x="471849" y="3060783"/>
            <a:ext cx="312105" cy="812812"/>
            <a:chOff x="2043326" y="4456372"/>
            <a:chExt cx="703343" cy="1831715"/>
          </a:xfrm>
          <a:solidFill>
            <a:srgbClr val="CB1B4A"/>
          </a:solidFill>
        </p:grpSpPr>
        <p:sp>
          <p:nvSpPr>
            <p:cNvPr id="51" name="Freeform 5">
              <a:extLst>
                <a:ext uri="{FF2B5EF4-FFF2-40B4-BE49-F238E27FC236}">
                  <a16:creationId xmlns:a16="http://schemas.microsoft.com/office/drawing/2014/main" id="{900BB4FA-6A99-46C0-B0C7-D203C3D5D072}"/>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2" name="Freeform 6">
              <a:extLst>
                <a:ext uri="{FF2B5EF4-FFF2-40B4-BE49-F238E27FC236}">
                  <a16:creationId xmlns:a16="http://schemas.microsoft.com/office/drawing/2014/main" id="{D4992B4C-D026-4292-99D8-7E5DBF7837B8}"/>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3" name="Group 19">
            <a:extLst>
              <a:ext uri="{FF2B5EF4-FFF2-40B4-BE49-F238E27FC236}">
                <a16:creationId xmlns:a16="http://schemas.microsoft.com/office/drawing/2014/main" id="{CC7AB59B-0418-4EF0-A4B1-4F39D53613B8}"/>
              </a:ext>
            </a:extLst>
          </p:cNvPr>
          <p:cNvGrpSpPr/>
          <p:nvPr/>
        </p:nvGrpSpPr>
        <p:grpSpPr>
          <a:xfrm rot="802060">
            <a:off x="1000767" y="2520403"/>
            <a:ext cx="312105" cy="812812"/>
            <a:chOff x="3097662" y="4456372"/>
            <a:chExt cx="703343" cy="1831715"/>
          </a:xfrm>
          <a:solidFill>
            <a:srgbClr val="CB1B4A"/>
          </a:solidFill>
        </p:grpSpPr>
        <p:sp>
          <p:nvSpPr>
            <p:cNvPr id="54" name="Freeform 7">
              <a:extLst>
                <a:ext uri="{FF2B5EF4-FFF2-40B4-BE49-F238E27FC236}">
                  <a16:creationId xmlns:a16="http://schemas.microsoft.com/office/drawing/2014/main" id="{DAF367E5-D28B-427F-B476-29A2BB2D942C}"/>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5" name="Freeform 8">
              <a:extLst>
                <a:ext uri="{FF2B5EF4-FFF2-40B4-BE49-F238E27FC236}">
                  <a16:creationId xmlns:a16="http://schemas.microsoft.com/office/drawing/2014/main" id="{5227FFA4-A926-4FD2-8CF6-F9669B11D5E7}"/>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6" name="Group 22">
            <a:extLst>
              <a:ext uri="{FF2B5EF4-FFF2-40B4-BE49-F238E27FC236}">
                <a16:creationId xmlns:a16="http://schemas.microsoft.com/office/drawing/2014/main" id="{83C6F487-B339-417C-BC14-FD0372600CF2}"/>
              </a:ext>
            </a:extLst>
          </p:cNvPr>
          <p:cNvGrpSpPr/>
          <p:nvPr/>
        </p:nvGrpSpPr>
        <p:grpSpPr>
          <a:xfrm rot="326814">
            <a:off x="435054" y="1869329"/>
            <a:ext cx="312105" cy="812812"/>
            <a:chOff x="2043326" y="4456372"/>
            <a:chExt cx="703343" cy="1831715"/>
          </a:xfrm>
          <a:solidFill>
            <a:srgbClr val="42AFB6"/>
          </a:solidFill>
        </p:grpSpPr>
        <p:sp>
          <p:nvSpPr>
            <p:cNvPr id="57" name="Freeform 5">
              <a:extLst>
                <a:ext uri="{FF2B5EF4-FFF2-40B4-BE49-F238E27FC236}">
                  <a16:creationId xmlns:a16="http://schemas.microsoft.com/office/drawing/2014/main" id="{F1CCF343-A062-4D80-8F66-C421D945AD60}"/>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8" name="Freeform 6">
              <a:extLst>
                <a:ext uri="{FF2B5EF4-FFF2-40B4-BE49-F238E27FC236}">
                  <a16:creationId xmlns:a16="http://schemas.microsoft.com/office/drawing/2014/main" id="{43EFC5A9-1C1E-4FFE-BA5A-1BC3B22CE3B3}"/>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59" name="TextBox 38">
            <a:extLst>
              <a:ext uri="{FF2B5EF4-FFF2-40B4-BE49-F238E27FC236}">
                <a16:creationId xmlns:a16="http://schemas.microsoft.com/office/drawing/2014/main" id="{335BAC56-AA6D-43FC-9E5C-989AEA28B552}"/>
              </a:ext>
            </a:extLst>
          </p:cNvPr>
          <p:cNvSpPr txBox="1"/>
          <p:nvPr/>
        </p:nvSpPr>
        <p:spPr>
          <a:xfrm>
            <a:off x="1029500" y="1877159"/>
            <a:ext cx="3117452" cy="400110"/>
          </a:xfrm>
          <a:prstGeom prst="rect">
            <a:avLst/>
          </a:prstGeom>
          <a:noFill/>
        </p:spPr>
        <p:txBody>
          <a:bodyPr wrap="square" rtlCol="0">
            <a:spAutoFit/>
          </a:bodyPr>
          <a:lstStyle/>
          <a:p>
            <a:pPr algn="ctr" defTabSz="914309">
              <a:defRPr/>
            </a:pPr>
            <a:r>
              <a:rPr lang="en-US" sz="2000" b="1" dirty="0" err="1">
                <a:solidFill>
                  <a:srgbClr val="42AFB6"/>
                </a:solidFill>
                <a:latin typeface="Open Sans" panose="020B0606030504020204" pitchFamily="34" charset="0"/>
              </a:rPr>
              <a:t>Lebensweltargument</a:t>
            </a:r>
            <a:endParaRPr lang="en-GB" sz="2000" b="1" dirty="0">
              <a:solidFill>
                <a:srgbClr val="42AFB6"/>
              </a:solidFill>
              <a:latin typeface="Noto Sans" panose="020B0502040504020204" pitchFamily="34"/>
              <a:ea typeface="Noto Sans" panose="020B0502040504020204" pitchFamily="34"/>
              <a:cs typeface="Noto Sans" panose="020B0502040504020204" pitchFamily="34"/>
            </a:endParaRPr>
          </a:p>
        </p:txBody>
      </p:sp>
      <p:sp>
        <p:nvSpPr>
          <p:cNvPr id="60" name="TextBox 41">
            <a:extLst>
              <a:ext uri="{FF2B5EF4-FFF2-40B4-BE49-F238E27FC236}">
                <a16:creationId xmlns:a16="http://schemas.microsoft.com/office/drawing/2014/main" id="{BD423FC3-AC0D-4CF3-82F2-51952E93F4FF}"/>
              </a:ext>
            </a:extLst>
          </p:cNvPr>
          <p:cNvSpPr txBox="1"/>
          <p:nvPr/>
        </p:nvSpPr>
        <p:spPr>
          <a:xfrm>
            <a:off x="1191203" y="3158649"/>
            <a:ext cx="2663424" cy="400110"/>
          </a:xfrm>
          <a:prstGeom prst="rect">
            <a:avLst/>
          </a:prstGeom>
          <a:noFill/>
        </p:spPr>
        <p:txBody>
          <a:bodyPr wrap="square" rtlCol="0">
            <a:spAutoFit/>
          </a:bodyPr>
          <a:lstStyle/>
          <a:p>
            <a:pPr algn="ctr" defTabSz="914309">
              <a:defRPr/>
            </a:pPr>
            <a:r>
              <a:rPr lang="en-US" sz="2000" b="1" dirty="0" err="1">
                <a:solidFill>
                  <a:srgbClr val="CB1B4A"/>
                </a:solidFill>
                <a:latin typeface="Open Sans" panose="020B0606030504020204" pitchFamily="34" charset="0"/>
              </a:rPr>
              <a:t>Zukunftsargument</a:t>
            </a:r>
            <a:endParaRPr lang="en-GB" sz="2000" b="1" dirty="0">
              <a:solidFill>
                <a:srgbClr val="CB1B4A"/>
              </a:solidFill>
              <a:latin typeface="Noto Sans" panose="020B0502040504020204" pitchFamily="34"/>
              <a:ea typeface="Noto Sans" panose="020B0502040504020204" pitchFamily="34"/>
              <a:cs typeface="Noto Sans" panose="020B0502040504020204" pitchFamily="34"/>
            </a:endParaRPr>
          </a:p>
        </p:txBody>
      </p:sp>
      <p:sp>
        <p:nvSpPr>
          <p:cNvPr id="61" name="TextBox 42">
            <a:extLst>
              <a:ext uri="{FF2B5EF4-FFF2-40B4-BE49-F238E27FC236}">
                <a16:creationId xmlns:a16="http://schemas.microsoft.com/office/drawing/2014/main" id="{168306AA-DDF9-43F5-9C6F-6753F1E3D4A4}"/>
              </a:ext>
            </a:extLst>
          </p:cNvPr>
          <p:cNvSpPr txBox="1"/>
          <p:nvPr/>
        </p:nvSpPr>
        <p:spPr>
          <a:xfrm>
            <a:off x="1238828" y="4381064"/>
            <a:ext cx="2147669" cy="400110"/>
          </a:xfrm>
          <a:prstGeom prst="rect">
            <a:avLst/>
          </a:prstGeom>
          <a:noFill/>
        </p:spPr>
        <p:txBody>
          <a:bodyPr wrap="square" rtlCol="0">
            <a:spAutoFit/>
          </a:bodyPr>
          <a:lstStyle/>
          <a:p>
            <a:pPr algn="ctr" defTabSz="914309">
              <a:defRPr/>
            </a:pPr>
            <a:r>
              <a:rPr lang="en-US" sz="2000" b="1" dirty="0" err="1">
                <a:solidFill>
                  <a:srgbClr val="C2C923"/>
                </a:solidFill>
                <a:latin typeface="Open Sans" panose="020B0606030504020204" pitchFamily="34" charset="0"/>
              </a:rPr>
              <a:t>Lernargument</a:t>
            </a:r>
            <a:endParaRPr lang="en-GB" sz="2000" b="1" dirty="0">
              <a:solidFill>
                <a:srgbClr val="C2C923"/>
              </a:solidFill>
              <a:latin typeface="Noto Sans" panose="020B0502040504020204" pitchFamily="34"/>
              <a:ea typeface="Noto Sans" panose="020B0502040504020204" pitchFamily="34"/>
              <a:cs typeface="Noto Sans" panose="020B0502040504020204" pitchFamily="34"/>
            </a:endParaRPr>
          </a:p>
        </p:txBody>
      </p:sp>
      <p:grpSp>
        <p:nvGrpSpPr>
          <p:cNvPr id="62" name="Group 13">
            <a:extLst>
              <a:ext uri="{FF2B5EF4-FFF2-40B4-BE49-F238E27FC236}">
                <a16:creationId xmlns:a16="http://schemas.microsoft.com/office/drawing/2014/main" id="{9B328BDE-4FE9-4AA8-A809-FB079AC3CA47}"/>
              </a:ext>
            </a:extLst>
          </p:cNvPr>
          <p:cNvGrpSpPr/>
          <p:nvPr/>
        </p:nvGrpSpPr>
        <p:grpSpPr>
          <a:xfrm rot="326814">
            <a:off x="514073" y="5540870"/>
            <a:ext cx="312105" cy="812812"/>
            <a:chOff x="2043326" y="4456372"/>
            <a:chExt cx="703343" cy="1831715"/>
          </a:xfrm>
          <a:solidFill>
            <a:srgbClr val="074D67"/>
          </a:solidFill>
        </p:grpSpPr>
        <p:sp>
          <p:nvSpPr>
            <p:cNvPr id="63" name="Freeform 5">
              <a:extLst>
                <a:ext uri="{FF2B5EF4-FFF2-40B4-BE49-F238E27FC236}">
                  <a16:creationId xmlns:a16="http://schemas.microsoft.com/office/drawing/2014/main" id="{9BBA325C-EF71-4FCE-BDD9-58F4C5E3F93D}"/>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4" name="Freeform 6">
              <a:extLst>
                <a:ext uri="{FF2B5EF4-FFF2-40B4-BE49-F238E27FC236}">
                  <a16:creationId xmlns:a16="http://schemas.microsoft.com/office/drawing/2014/main" id="{4AB5C3FD-6087-4D67-847A-4A8BD841EDE0}"/>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65" name="Group 12">
            <a:extLst>
              <a:ext uri="{FF2B5EF4-FFF2-40B4-BE49-F238E27FC236}">
                <a16:creationId xmlns:a16="http://schemas.microsoft.com/office/drawing/2014/main" id="{504FF5E3-E776-4411-9DE7-66650649FD81}"/>
              </a:ext>
            </a:extLst>
          </p:cNvPr>
          <p:cNvGrpSpPr/>
          <p:nvPr/>
        </p:nvGrpSpPr>
        <p:grpSpPr>
          <a:xfrm rot="802060">
            <a:off x="1041872" y="5007040"/>
            <a:ext cx="312105" cy="812812"/>
            <a:chOff x="3097662" y="4456372"/>
            <a:chExt cx="703343" cy="1831715"/>
          </a:xfrm>
          <a:solidFill>
            <a:srgbClr val="074D67"/>
          </a:solidFill>
        </p:grpSpPr>
        <p:sp>
          <p:nvSpPr>
            <p:cNvPr id="66" name="Freeform 7">
              <a:extLst>
                <a:ext uri="{FF2B5EF4-FFF2-40B4-BE49-F238E27FC236}">
                  <a16:creationId xmlns:a16="http://schemas.microsoft.com/office/drawing/2014/main" id="{C33CF58F-1C34-41D7-8044-385A6B3EE8CF}"/>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7" name="Freeform 8">
              <a:extLst>
                <a:ext uri="{FF2B5EF4-FFF2-40B4-BE49-F238E27FC236}">
                  <a16:creationId xmlns:a16="http://schemas.microsoft.com/office/drawing/2014/main" id="{9B56FFF3-8CA4-4FC4-910F-D85E2EA82C84}"/>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68" name="TextBox 42">
            <a:extLst>
              <a:ext uri="{FF2B5EF4-FFF2-40B4-BE49-F238E27FC236}">
                <a16:creationId xmlns:a16="http://schemas.microsoft.com/office/drawing/2014/main" id="{4ABD0E88-3ECD-4689-8281-92D6714246C1}"/>
              </a:ext>
            </a:extLst>
          </p:cNvPr>
          <p:cNvSpPr txBox="1"/>
          <p:nvPr/>
        </p:nvSpPr>
        <p:spPr>
          <a:xfrm>
            <a:off x="1238828" y="5604479"/>
            <a:ext cx="2615799" cy="400110"/>
          </a:xfrm>
          <a:prstGeom prst="rect">
            <a:avLst/>
          </a:prstGeom>
          <a:noFill/>
        </p:spPr>
        <p:txBody>
          <a:bodyPr wrap="square" rtlCol="0">
            <a:spAutoFit/>
          </a:bodyPr>
          <a:lstStyle/>
          <a:p>
            <a:pPr algn="ctr" defTabSz="914309">
              <a:defRPr/>
            </a:pPr>
            <a:r>
              <a:rPr lang="en-US" sz="2000" b="1" dirty="0" err="1">
                <a:solidFill>
                  <a:srgbClr val="074D67"/>
                </a:solidFill>
                <a:latin typeface="Open Sans" panose="020B0606030504020204" pitchFamily="34" charset="0"/>
              </a:rPr>
              <a:t>Effizienzargument</a:t>
            </a:r>
            <a:endParaRPr lang="en-GB" sz="2000" b="1" dirty="0">
              <a:solidFill>
                <a:srgbClr val="074D67"/>
              </a:solidFill>
              <a:latin typeface="Noto Sans" panose="020B0502040504020204" pitchFamily="34"/>
              <a:ea typeface="Noto Sans" panose="020B0502040504020204" pitchFamily="34"/>
              <a:cs typeface="Noto Sans" panose="020B0502040504020204" pitchFamily="34"/>
            </a:endParaRPr>
          </a:p>
        </p:txBody>
      </p:sp>
      <p:grpSp>
        <p:nvGrpSpPr>
          <p:cNvPr id="69" name="Gruppieren 68">
            <a:extLst>
              <a:ext uri="{FF2B5EF4-FFF2-40B4-BE49-F238E27FC236}">
                <a16:creationId xmlns:a16="http://schemas.microsoft.com/office/drawing/2014/main" id="{D9175BBA-6B8F-4A67-B3A2-398EFA19815E}"/>
              </a:ext>
            </a:extLst>
          </p:cNvPr>
          <p:cNvGrpSpPr/>
          <p:nvPr/>
        </p:nvGrpSpPr>
        <p:grpSpPr>
          <a:xfrm>
            <a:off x="4552220" y="1383649"/>
            <a:ext cx="7219109" cy="3260372"/>
            <a:chOff x="5345398" y="4465092"/>
            <a:chExt cx="1815864" cy="2723402"/>
          </a:xfrm>
        </p:grpSpPr>
        <p:sp>
          <p:nvSpPr>
            <p:cNvPr id="70" name="Rectangle 69">
              <a:extLst>
                <a:ext uri="{FF2B5EF4-FFF2-40B4-BE49-F238E27FC236}">
                  <a16:creationId xmlns:a16="http://schemas.microsoft.com/office/drawing/2014/main" id="{8F4DC78A-2D03-4A67-81DD-85ED3699C9E2}"/>
                </a:ext>
              </a:extLst>
            </p:cNvPr>
            <p:cNvSpPr/>
            <p:nvPr/>
          </p:nvSpPr>
          <p:spPr>
            <a:xfrm>
              <a:off x="5345398" y="4478037"/>
              <a:ext cx="1815864" cy="2710457"/>
            </a:xfrm>
            <a:prstGeom prst="rect">
              <a:avLst/>
            </a:prstGeom>
            <a:solidFill>
              <a:srgbClr val="00B0F0">
                <a:alpha val="20000"/>
              </a:srgbClr>
            </a:solidFill>
            <a:ln w="12700" cap="flat" cmpd="sng" algn="ctr">
              <a:noFill/>
              <a:prstDash val="solid"/>
              <a:miter lim="800000"/>
            </a:ln>
            <a:effectLst/>
          </p:spPr>
          <p:txBody>
            <a:bodyPr rtlCol="0" anchor="ctr"/>
            <a:lstStyle/>
            <a:p>
              <a:pPr marL="800100" lvl="1" indent="-342900" defTabSz="914309">
                <a:lnSpc>
                  <a:spcPts val="3000"/>
                </a:lnSpc>
                <a:buFont typeface="Wingdings" panose="05000000000000000000" pitchFamily="2" charset="2"/>
                <a:buChar char="§"/>
                <a:defRPr/>
              </a:pPr>
              <a:r>
                <a:rPr lang="de-DE" sz="1900" kern="0" dirty="0"/>
                <a:t>Digitale Kompetenz unterstützt Schüler*innen bei der </a:t>
              </a:r>
              <a:r>
                <a:rPr lang="de-DE" sz="1900" b="1" kern="0" dirty="0"/>
                <a:t>Gestaltung ihrer Lebenswelt</a:t>
              </a:r>
              <a:r>
                <a:rPr lang="de-DE" sz="1900" kern="0" dirty="0"/>
                <a:t>.</a:t>
              </a:r>
            </a:p>
            <a:p>
              <a:pPr marL="800100" lvl="1" indent="-342900" defTabSz="914309">
                <a:lnSpc>
                  <a:spcPts val="3000"/>
                </a:lnSpc>
                <a:buFont typeface="Wingdings" panose="05000000000000000000" pitchFamily="2" charset="2"/>
                <a:buChar char="§"/>
                <a:defRPr/>
              </a:pPr>
              <a:r>
                <a:rPr lang="de-DE" sz="1900" kern="0" dirty="0"/>
                <a:t>„Digitales gehört in die Schule, weil es die </a:t>
              </a:r>
              <a:r>
                <a:rPr lang="de-DE" sz="1900" b="1" kern="0" dirty="0"/>
                <a:t>Alltagsrealität</a:t>
              </a:r>
              <a:r>
                <a:rPr lang="de-DE" sz="1900" kern="0" dirty="0"/>
                <a:t> der Schüler*innen prägt.“ (</a:t>
              </a:r>
              <a:r>
                <a:rPr lang="de-DE" sz="1900" kern="0" dirty="0" err="1"/>
                <a:t>Döbeli</a:t>
              </a:r>
              <a:r>
                <a:rPr lang="de-DE" sz="1900" kern="0" dirty="0"/>
                <a:t> Honegger 2017a, S. 73)</a:t>
              </a:r>
            </a:p>
            <a:p>
              <a:pPr marL="800100" lvl="1" indent="-342900" defTabSz="914309">
                <a:lnSpc>
                  <a:spcPts val="3000"/>
                </a:lnSpc>
                <a:buFont typeface="Wingdings" panose="05000000000000000000" pitchFamily="2" charset="2"/>
                <a:buChar char="§"/>
                <a:defRPr/>
              </a:pPr>
              <a:r>
                <a:rPr lang="de-DE" sz="1900" kern="0" dirty="0"/>
                <a:t>Durch die Digitalisierung bzw. das </a:t>
              </a:r>
              <a:r>
                <a:rPr lang="de-DE" sz="1900" b="1" kern="0" dirty="0"/>
                <a:t>Aufwachsen in einer von Digitalisierung geprägten Welt </a:t>
              </a:r>
              <a:r>
                <a:rPr lang="de-DE" sz="1900" kern="0" dirty="0"/>
                <a:t>hat sich das </a:t>
              </a:r>
              <a:r>
                <a:rPr lang="de-DE" sz="1900" b="1" kern="0" dirty="0"/>
                <a:t>Aufwachsen von Kindern und Jugendlichen stark verändert</a:t>
              </a:r>
              <a:r>
                <a:rPr lang="de-DE" sz="1900" kern="0" dirty="0"/>
                <a:t>. (vgl. auch </a:t>
              </a:r>
              <a:r>
                <a:rPr lang="de-DE" sz="1900" kern="0" dirty="0" err="1"/>
                <a:t>mpfs</a:t>
              </a:r>
              <a:r>
                <a:rPr lang="de-DE" sz="1900" kern="0" dirty="0"/>
                <a:t> 2018 / KIM-JIM-Studie)</a:t>
              </a:r>
            </a:p>
          </p:txBody>
        </p:sp>
        <p:sp>
          <p:nvSpPr>
            <p:cNvPr id="71" name="Rectangle 80">
              <a:extLst>
                <a:ext uri="{FF2B5EF4-FFF2-40B4-BE49-F238E27FC236}">
                  <a16:creationId xmlns:a16="http://schemas.microsoft.com/office/drawing/2014/main" id="{90128488-0CF5-496C-BB87-F1ADD9BD94AC}"/>
                </a:ext>
              </a:extLst>
            </p:cNvPr>
            <p:cNvSpPr/>
            <p:nvPr/>
          </p:nvSpPr>
          <p:spPr>
            <a:xfrm rot="5400000">
              <a:off x="6234235" y="3576255"/>
              <a:ext cx="38189" cy="1815864"/>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72" name="Textfeld 71">
            <a:extLst>
              <a:ext uri="{FF2B5EF4-FFF2-40B4-BE49-F238E27FC236}">
                <a16:creationId xmlns:a16="http://schemas.microsoft.com/office/drawing/2014/main" id="{51953796-8E78-4446-8363-67199EB6B2EB}"/>
              </a:ext>
            </a:extLst>
          </p:cNvPr>
          <p:cNvSpPr txBox="1"/>
          <p:nvPr/>
        </p:nvSpPr>
        <p:spPr>
          <a:xfrm>
            <a:off x="9066641" y="5617686"/>
            <a:ext cx="2865863"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et al. 2018</a:t>
            </a:r>
          </a:p>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p:txBody>
      </p:sp>
    </p:spTree>
    <p:extLst>
      <p:ext uri="{BB962C8B-B14F-4D97-AF65-F5344CB8AC3E}">
        <p14:creationId xmlns:p14="http://schemas.microsoft.com/office/powerpoint/2010/main" val="363874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Gründe für digitale Bildung – 4 Argumente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75</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41" name="Group 25">
            <a:extLst>
              <a:ext uri="{FF2B5EF4-FFF2-40B4-BE49-F238E27FC236}">
                <a16:creationId xmlns:a16="http://schemas.microsoft.com/office/drawing/2014/main" id="{241D95DB-5066-4814-8440-A3DB4B051DEA}"/>
              </a:ext>
            </a:extLst>
          </p:cNvPr>
          <p:cNvGrpSpPr/>
          <p:nvPr/>
        </p:nvGrpSpPr>
        <p:grpSpPr>
          <a:xfrm rot="802060">
            <a:off x="968868" y="1300318"/>
            <a:ext cx="312105" cy="812812"/>
            <a:chOff x="3097662" y="4456372"/>
            <a:chExt cx="703343" cy="1831715"/>
          </a:xfrm>
          <a:solidFill>
            <a:srgbClr val="42AFB6"/>
          </a:solidFill>
        </p:grpSpPr>
        <p:sp>
          <p:nvSpPr>
            <p:cNvPr id="42" name="Freeform 7">
              <a:extLst>
                <a:ext uri="{FF2B5EF4-FFF2-40B4-BE49-F238E27FC236}">
                  <a16:creationId xmlns:a16="http://schemas.microsoft.com/office/drawing/2014/main" id="{4F337E51-8B09-4BF8-9DF7-65EF77A11566}"/>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3" name="Freeform 8">
              <a:extLst>
                <a:ext uri="{FF2B5EF4-FFF2-40B4-BE49-F238E27FC236}">
                  <a16:creationId xmlns:a16="http://schemas.microsoft.com/office/drawing/2014/main" id="{0F42C006-6FBC-4039-BC92-DB022866174F}"/>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4" name="Group 13">
            <a:extLst>
              <a:ext uri="{FF2B5EF4-FFF2-40B4-BE49-F238E27FC236}">
                <a16:creationId xmlns:a16="http://schemas.microsoft.com/office/drawing/2014/main" id="{798011B3-7356-42D1-9BEE-32DC61A7DBD2}"/>
              </a:ext>
            </a:extLst>
          </p:cNvPr>
          <p:cNvGrpSpPr/>
          <p:nvPr/>
        </p:nvGrpSpPr>
        <p:grpSpPr>
          <a:xfrm rot="326814">
            <a:off x="514073" y="4317455"/>
            <a:ext cx="312105" cy="812812"/>
            <a:chOff x="2043326" y="4456372"/>
            <a:chExt cx="703343" cy="1831715"/>
          </a:xfrm>
          <a:solidFill>
            <a:srgbClr val="C2C923"/>
          </a:solidFill>
        </p:grpSpPr>
        <p:sp>
          <p:nvSpPr>
            <p:cNvPr id="45" name="Freeform 5">
              <a:extLst>
                <a:ext uri="{FF2B5EF4-FFF2-40B4-BE49-F238E27FC236}">
                  <a16:creationId xmlns:a16="http://schemas.microsoft.com/office/drawing/2014/main" id="{C0735636-5CD8-45A4-BCE2-2FE5EDD9BFFE}"/>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6" name="Freeform 6">
              <a:extLst>
                <a:ext uri="{FF2B5EF4-FFF2-40B4-BE49-F238E27FC236}">
                  <a16:creationId xmlns:a16="http://schemas.microsoft.com/office/drawing/2014/main" id="{383F7E85-D610-41C8-80C5-9FFCC7F22352}"/>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7" name="Group 12">
            <a:extLst>
              <a:ext uri="{FF2B5EF4-FFF2-40B4-BE49-F238E27FC236}">
                <a16:creationId xmlns:a16="http://schemas.microsoft.com/office/drawing/2014/main" id="{C5416A68-4A27-4833-9134-14A0EA94648F}"/>
              </a:ext>
            </a:extLst>
          </p:cNvPr>
          <p:cNvGrpSpPr/>
          <p:nvPr/>
        </p:nvGrpSpPr>
        <p:grpSpPr>
          <a:xfrm rot="802060">
            <a:off x="1041872" y="3783625"/>
            <a:ext cx="312105" cy="812812"/>
            <a:chOff x="3097662" y="4456372"/>
            <a:chExt cx="703343" cy="1831715"/>
          </a:xfrm>
          <a:solidFill>
            <a:srgbClr val="C2C923"/>
          </a:solidFill>
        </p:grpSpPr>
        <p:sp>
          <p:nvSpPr>
            <p:cNvPr id="48" name="Freeform 7">
              <a:extLst>
                <a:ext uri="{FF2B5EF4-FFF2-40B4-BE49-F238E27FC236}">
                  <a16:creationId xmlns:a16="http://schemas.microsoft.com/office/drawing/2014/main" id="{FF1C3574-6C06-41EB-9D6A-B0A898B0EDF7}"/>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9" name="Freeform 8">
              <a:extLst>
                <a:ext uri="{FF2B5EF4-FFF2-40B4-BE49-F238E27FC236}">
                  <a16:creationId xmlns:a16="http://schemas.microsoft.com/office/drawing/2014/main" id="{8003B783-FD4B-41FA-B396-83FA1A407D00}"/>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0" name="Group 16">
            <a:extLst>
              <a:ext uri="{FF2B5EF4-FFF2-40B4-BE49-F238E27FC236}">
                <a16:creationId xmlns:a16="http://schemas.microsoft.com/office/drawing/2014/main" id="{36266713-8BB4-4EBA-95D5-7728D71ED956}"/>
              </a:ext>
            </a:extLst>
          </p:cNvPr>
          <p:cNvGrpSpPr/>
          <p:nvPr/>
        </p:nvGrpSpPr>
        <p:grpSpPr>
          <a:xfrm rot="326814">
            <a:off x="471849" y="3060783"/>
            <a:ext cx="312105" cy="812812"/>
            <a:chOff x="2043326" y="4456372"/>
            <a:chExt cx="703343" cy="1831715"/>
          </a:xfrm>
          <a:solidFill>
            <a:srgbClr val="CB1B4A"/>
          </a:solidFill>
        </p:grpSpPr>
        <p:sp>
          <p:nvSpPr>
            <p:cNvPr id="51" name="Freeform 5">
              <a:extLst>
                <a:ext uri="{FF2B5EF4-FFF2-40B4-BE49-F238E27FC236}">
                  <a16:creationId xmlns:a16="http://schemas.microsoft.com/office/drawing/2014/main" id="{900BB4FA-6A99-46C0-B0C7-D203C3D5D072}"/>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2" name="Freeform 6">
              <a:extLst>
                <a:ext uri="{FF2B5EF4-FFF2-40B4-BE49-F238E27FC236}">
                  <a16:creationId xmlns:a16="http://schemas.microsoft.com/office/drawing/2014/main" id="{D4992B4C-D026-4292-99D8-7E5DBF7837B8}"/>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3" name="Group 19">
            <a:extLst>
              <a:ext uri="{FF2B5EF4-FFF2-40B4-BE49-F238E27FC236}">
                <a16:creationId xmlns:a16="http://schemas.microsoft.com/office/drawing/2014/main" id="{CC7AB59B-0418-4EF0-A4B1-4F39D53613B8}"/>
              </a:ext>
            </a:extLst>
          </p:cNvPr>
          <p:cNvGrpSpPr/>
          <p:nvPr/>
        </p:nvGrpSpPr>
        <p:grpSpPr>
          <a:xfrm rot="802060">
            <a:off x="1000767" y="2520403"/>
            <a:ext cx="312105" cy="812812"/>
            <a:chOff x="3097662" y="4456372"/>
            <a:chExt cx="703343" cy="1831715"/>
          </a:xfrm>
          <a:solidFill>
            <a:srgbClr val="CB1B4A"/>
          </a:solidFill>
        </p:grpSpPr>
        <p:sp>
          <p:nvSpPr>
            <p:cNvPr id="54" name="Freeform 7">
              <a:extLst>
                <a:ext uri="{FF2B5EF4-FFF2-40B4-BE49-F238E27FC236}">
                  <a16:creationId xmlns:a16="http://schemas.microsoft.com/office/drawing/2014/main" id="{DAF367E5-D28B-427F-B476-29A2BB2D942C}"/>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5" name="Freeform 8">
              <a:extLst>
                <a:ext uri="{FF2B5EF4-FFF2-40B4-BE49-F238E27FC236}">
                  <a16:creationId xmlns:a16="http://schemas.microsoft.com/office/drawing/2014/main" id="{5227FFA4-A926-4FD2-8CF6-F9669B11D5E7}"/>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6" name="Group 22">
            <a:extLst>
              <a:ext uri="{FF2B5EF4-FFF2-40B4-BE49-F238E27FC236}">
                <a16:creationId xmlns:a16="http://schemas.microsoft.com/office/drawing/2014/main" id="{83C6F487-B339-417C-BC14-FD0372600CF2}"/>
              </a:ext>
            </a:extLst>
          </p:cNvPr>
          <p:cNvGrpSpPr/>
          <p:nvPr/>
        </p:nvGrpSpPr>
        <p:grpSpPr>
          <a:xfrm rot="326814">
            <a:off x="435054" y="1869329"/>
            <a:ext cx="312105" cy="812812"/>
            <a:chOff x="2043326" y="4456372"/>
            <a:chExt cx="703343" cy="1831715"/>
          </a:xfrm>
          <a:solidFill>
            <a:srgbClr val="42AFB6"/>
          </a:solidFill>
        </p:grpSpPr>
        <p:sp>
          <p:nvSpPr>
            <p:cNvPr id="57" name="Freeform 5">
              <a:extLst>
                <a:ext uri="{FF2B5EF4-FFF2-40B4-BE49-F238E27FC236}">
                  <a16:creationId xmlns:a16="http://schemas.microsoft.com/office/drawing/2014/main" id="{F1CCF343-A062-4D80-8F66-C421D945AD60}"/>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8" name="Freeform 6">
              <a:extLst>
                <a:ext uri="{FF2B5EF4-FFF2-40B4-BE49-F238E27FC236}">
                  <a16:creationId xmlns:a16="http://schemas.microsoft.com/office/drawing/2014/main" id="{43EFC5A9-1C1E-4FFE-BA5A-1BC3B22CE3B3}"/>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59" name="TextBox 38">
            <a:extLst>
              <a:ext uri="{FF2B5EF4-FFF2-40B4-BE49-F238E27FC236}">
                <a16:creationId xmlns:a16="http://schemas.microsoft.com/office/drawing/2014/main" id="{335BAC56-AA6D-43FC-9E5C-989AEA28B552}"/>
              </a:ext>
            </a:extLst>
          </p:cNvPr>
          <p:cNvSpPr txBox="1"/>
          <p:nvPr/>
        </p:nvSpPr>
        <p:spPr>
          <a:xfrm>
            <a:off x="1029500" y="1877159"/>
            <a:ext cx="3117452" cy="400110"/>
          </a:xfrm>
          <a:prstGeom prst="rect">
            <a:avLst/>
          </a:prstGeom>
          <a:noFill/>
        </p:spPr>
        <p:txBody>
          <a:bodyPr wrap="square" rtlCol="0">
            <a:spAutoFit/>
          </a:bodyPr>
          <a:lstStyle/>
          <a:p>
            <a:pPr algn="ctr" defTabSz="914309">
              <a:defRPr/>
            </a:pPr>
            <a:r>
              <a:rPr lang="en-US" sz="2000" b="1" dirty="0" err="1">
                <a:solidFill>
                  <a:srgbClr val="42AFB6"/>
                </a:solidFill>
                <a:latin typeface="Open Sans" panose="020B0606030504020204" pitchFamily="34" charset="0"/>
              </a:rPr>
              <a:t>Lebensweltargument</a:t>
            </a:r>
            <a:endParaRPr lang="en-GB" sz="2000" b="1" dirty="0">
              <a:solidFill>
                <a:srgbClr val="42AFB6"/>
              </a:solidFill>
              <a:latin typeface="Noto Sans" panose="020B0502040504020204" pitchFamily="34"/>
              <a:ea typeface="Noto Sans" panose="020B0502040504020204" pitchFamily="34"/>
              <a:cs typeface="Noto Sans" panose="020B0502040504020204" pitchFamily="34"/>
            </a:endParaRPr>
          </a:p>
        </p:txBody>
      </p:sp>
      <p:sp>
        <p:nvSpPr>
          <p:cNvPr id="60" name="TextBox 41">
            <a:extLst>
              <a:ext uri="{FF2B5EF4-FFF2-40B4-BE49-F238E27FC236}">
                <a16:creationId xmlns:a16="http://schemas.microsoft.com/office/drawing/2014/main" id="{BD423FC3-AC0D-4CF3-82F2-51952E93F4FF}"/>
              </a:ext>
            </a:extLst>
          </p:cNvPr>
          <p:cNvSpPr txBox="1"/>
          <p:nvPr/>
        </p:nvSpPr>
        <p:spPr>
          <a:xfrm>
            <a:off x="1191203" y="3158649"/>
            <a:ext cx="2663424" cy="400110"/>
          </a:xfrm>
          <a:prstGeom prst="rect">
            <a:avLst/>
          </a:prstGeom>
          <a:noFill/>
        </p:spPr>
        <p:txBody>
          <a:bodyPr wrap="square" rtlCol="0">
            <a:spAutoFit/>
          </a:bodyPr>
          <a:lstStyle/>
          <a:p>
            <a:pPr algn="ctr" defTabSz="914309">
              <a:defRPr/>
            </a:pPr>
            <a:r>
              <a:rPr lang="en-US" sz="2000" b="1" dirty="0" err="1">
                <a:solidFill>
                  <a:srgbClr val="CB1B4A"/>
                </a:solidFill>
                <a:latin typeface="Open Sans" panose="020B0606030504020204" pitchFamily="34" charset="0"/>
              </a:rPr>
              <a:t>Zukunftsargument</a:t>
            </a:r>
            <a:endParaRPr lang="en-GB" sz="2000" b="1" dirty="0">
              <a:solidFill>
                <a:srgbClr val="CB1B4A"/>
              </a:solidFill>
              <a:latin typeface="Noto Sans" panose="020B0502040504020204" pitchFamily="34"/>
              <a:ea typeface="Noto Sans" panose="020B0502040504020204" pitchFamily="34"/>
              <a:cs typeface="Noto Sans" panose="020B0502040504020204" pitchFamily="34"/>
            </a:endParaRPr>
          </a:p>
        </p:txBody>
      </p:sp>
      <p:sp>
        <p:nvSpPr>
          <p:cNvPr id="61" name="TextBox 42">
            <a:extLst>
              <a:ext uri="{FF2B5EF4-FFF2-40B4-BE49-F238E27FC236}">
                <a16:creationId xmlns:a16="http://schemas.microsoft.com/office/drawing/2014/main" id="{168306AA-DDF9-43F5-9C6F-6753F1E3D4A4}"/>
              </a:ext>
            </a:extLst>
          </p:cNvPr>
          <p:cNvSpPr txBox="1"/>
          <p:nvPr/>
        </p:nvSpPr>
        <p:spPr>
          <a:xfrm>
            <a:off x="1238828" y="4381064"/>
            <a:ext cx="2147669" cy="400110"/>
          </a:xfrm>
          <a:prstGeom prst="rect">
            <a:avLst/>
          </a:prstGeom>
          <a:noFill/>
        </p:spPr>
        <p:txBody>
          <a:bodyPr wrap="square" rtlCol="0">
            <a:spAutoFit/>
          </a:bodyPr>
          <a:lstStyle/>
          <a:p>
            <a:pPr algn="ctr" defTabSz="914309">
              <a:defRPr/>
            </a:pPr>
            <a:r>
              <a:rPr lang="en-US" sz="2000" b="1" dirty="0" err="1">
                <a:solidFill>
                  <a:srgbClr val="C2C923"/>
                </a:solidFill>
                <a:latin typeface="Open Sans" panose="020B0606030504020204" pitchFamily="34" charset="0"/>
              </a:rPr>
              <a:t>Lernargument</a:t>
            </a:r>
            <a:endParaRPr lang="en-GB" sz="2000" b="1" dirty="0">
              <a:solidFill>
                <a:srgbClr val="C2C923"/>
              </a:solidFill>
              <a:latin typeface="Noto Sans" panose="020B0502040504020204" pitchFamily="34"/>
              <a:ea typeface="Noto Sans" panose="020B0502040504020204" pitchFamily="34"/>
              <a:cs typeface="Noto Sans" panose="020B0502040504020204" pitchFamily="34"/>
            </a:endParaRPr>
          </a:p>
        </p:txBody>
      </p:sp>
      <p:grpSp>
        <p:nvGrpSpPr>
          <p:cNvPr id="62" name="Group 13">
            <a:extLst>
              <a:ext uri="{FF2B5EF4-FFF2-40B4-BE49-F238E27FC236}">
                <a16:creationId xmlns:a16="http://schemas.microsoft.com/office/drawing/2014/main" id="{9B328BDE-4FE9-4AA8-A809-FB079AC3CA47}"/>
              </a:ext>
            </a:extLst>
          </p:cNvPr>
          <p:cNvGrpSpPr/>
          <p:nvPr/>
        </p:nvGrpSpPr>
        <p:grpSpPr>
          <a:xfrm rot="326814">
            <a:off x="514073" y="5540870"/>
            <a:ext cx="312105" cy="812812"/>
            <a:chOff x="2043326" y="4456372"/>
            <a:chExt cx="703343" cy="1831715"/>
          </a:xfrm>
          <a:solidFill>
            <a:srgbClr val="074D67"/>
          </a:solidFill>
        </p:grpSpPr>
        <p:sp>
          <p:nvSpPr>
            <p:cNvPr id="63" name="Freeform 5">
              <a:extLst>
                <a:ext uri="{FF2B5EF4-FFF2-40B4-BE49-F238E27FC236}">
                  <a16:creationId xmlns:a16="http://schemas.microsoft.com/office/drawing/2014/main" id="{9BBA325C-EF71-4FCE-BDD9-58F4C5E3F93D}"/>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4" name="Freeform 6">
              <a:extLst>
                <a:ext uri="{FF2B5EF4-FFF2-40B4-BE49-F238E27FC236}">
                  <a16:creationId xmlns:a16="http://schemas.microsoft.com/office/drawing/2014/main" id="{4AB5C3FD-6087-4D67-847A-4A8BD841EDE0}"/>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65" name="Group 12">
            <a:extLst>
              <a:ext uri="{FF2B5EF4-FFF2-40B4-BE49-F238E27FC236}">
                <a16:creationId xmlns:a16="http://schemas.microsoft.com/office/drawing/2014/main" id="{504FF5E3-E776-4411-9DE7-66650649FD81}"/>
              </a:ext>
            </a:extLst>
          </p:cNvPr>
          <p:cNvGrpSpPr/>
          <p:nvPr/>
        </p:nvGrpSpPr>
        <p:grpSpPr>
          <a:xfrm rot="802060">
            <a:off x="1041872" y="5007040"/>
            <a:ext cx="312105" cy="812812"/>
            <a:chOff x="3097662" y="4456372"/>
            <a:chExt cx="703343" cy="1831715"/>
          </a:xfrm>
          <a:solidFill>
            <a:srgbClr val="074D67"/>
          </a:solidFill>
        </p:grpSpPr>
        <p:sp>
          <p:nvSpPr>
            <p:cNvPr id="66" name="Freeform 7">
              <a:extLst>
                <a:ext uri="{FF2B5EF4-FFF2-40B4-BE49-F238E27FC236}">
                  <a16:creationId xmlns:a16="http://schemas.microsoft.com/office/drawing/2014/main" id="{C33CF58F-1C34-41D7-8044-385A6B3EE8CF}"/>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7" name="Freeform 8">
              <a:extLst>
                <a:ext uri="{FF2B5EF4-FFF2-40B4-BE49-F238E27FC236}">
                  <a16:creationId xmlns:a16="http://schemas.microsoft.com/office/drawing/2014/main" id="{9B56FFF3-8CA4-4FC4-910F-D85E2EA82C84}"/>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68" name="TextBox 42">
            <a:extLst>
              <a:ext uri="{FF2B5EF4-FFF2-40B4-BE49-F238E27FC236}">
                <a16:creationId xmlns:a16="http://schemas.microsoft.com/office/drawing/2014/main" id="{4ABD0E88-3ECD-4689-8281-92D6714246C1}"/>
              </a:ext>
            </a:extLst>
          </p:cNvPr>
          <p:cNvSpPr txBox="1"/>
          <p:nvPr/>
        </p:nvSpPr>
        <p:spPr>
          <a:xfrm>
            <a:off x="1238828" y="5604479"/>
            <a:ext cx="2615799" cy="400110"/>
          </a:xfrm>
          <a:prstGeom prst="rect">
            <a:avLst/>
          </a:prstGeom>
          <a:noFill/>
        </p:spPr>
        <p:txBody>
          <a:bodyPr wrap="square" rtlCol="0">
            <a:spAutoFit/>
          </a:bodyPr>
          <a:lstStyle/>
          <a:p>
            <a:pPr algn="ctr" defTabSz="914309">
              <a:defRPr/>
            </a:pPr>
            <a:r>
              <a:rPr lang="en-US" sz="2000" b="1" dirty="0" err="1">
                <a:solidFill>
                  <a:srgbClr val="074D67"/>
                </a:solidFill>
                <a:latin typeface="Open Sans" panose="020B0606030504020204" pitchFamily="34" charset="0"/>
              </a:rPr>
              <a:t>Effizienzargument</a:t>
            </a:r>
            <a:endParaRPr lang="en-GB" sz="2000" b="1" dirty="0">
              <a:solidFill>
                <a:srgbClr val="074D67"/>
              </a:solidFill>
              <a:latin typeface="Noto Sans" panose="020B0502040504020204" pitchFamily="34"/>
              <a:ea typeface="Noto Sans" panose="020B0502040504020204" pitchFamily="34"/>
              <a:cs typeface="Noto Sans" panose="020B0502040504020204" pitchFamily="34"/>
            </a:endParaRPr>
          </a:p>
        </p:txBody>
      </p:sp>
      <p:grpSp>
        <p:nvGrpSpPr>
          <p:cNvPr id="69" name="Gruppieren 68">
            <a:extLst>
              <a:ext uri="{FF2B5EF4-FFF2-40B4-BE49-F238E27FC236}">
                <a16:creationId xmlns:a16="http://schemas.microsoft.com/office/drawing/2014/main" id="{D9175BBA-6B8F-4A67-B3A2-398EFA19815E}"/>
              </a:ext>
            </a:extLst>
          </p:cNvPr>
          <p:cNvGrpSpPr/>
          <p:nvPr/>
        </p:nvGrpSpPr>
        <p:grpSpPr>
          <a:xfrm>
            <a:off x="4552220" y="1383649"/>
            <a:ext cx="7219109" cy="3260372"/>
            <a:chOff x="5345398" y="4465092"/>
            <a:chExt cx="1815864" cy="2723402"/>
          </a:xfrm>
        </p:grpSpPr>
        <p:sp>
          <p:nvSpPr>
            <p:cNvPr id="70" name="Rectangle 69">
              <a:extLst>
                <a:ext uri="{FF2B5EF4-FFF2-40B4-BE49-F238E27FC236}">
                  <a16:creationId xmlns:a16="http://schemas.microsoft.com/office/drawing/2014/main" id="{8F4DC78A-2D03-4A67-81DD-85ED3699C9E2}"/>
                </a:ext>
              </a:extLst>
            </p:cNvPr>
            <p:cNvSpPr/>
            <p:nvPr/>
          </p:nvSpPr>
          <p:spPr>
            <a:xfrm>
              <a:off x="5345398" y="4478037"/>
              <a:ext cx="1815864" cy="2710457"/>
            </a:xfrm>
            <a:prstGeom prst="rect">
              <a:avLst/>
            </a:prstGeom>
            <a:solidFill>
              <a:srgbClr val="C00000">
                <a:alpha val="20000"/>
              </a:srgbClr>
            </a:solidFill>
            <a:ln w="12700" cap="flat" cmpd="sng" algn="ctr">
              <a:noFill/>
              <a:prstDash val="solid"/>
              <a:miter lim="800000"/>
            </a:ln>
            <a:effectLst/>
          </p:spPr>
          <p:txBody>
            <a:bodyPr rtlCol="0" anchor="ctr"/>
            <a:lstStyle/>
            <a:p>
              <a:pPr marL="800100" lvl="1" indent="-342900" defTabSz="914309">
                <a:lnSpc>
                  <a:spcPts val="3000"/>
                </a:lnSpc>
                <a:buFont typeface="Wingdings" panose="05000000000000000000" pitchFamily="2" charset="2"/>
                <a:buChar char="§"/>
                <a:defRPr/>
              </a:pPr>
              <a:r>
                <a:rPr lang="de-DE" sz="1900" kern="0" dirty="0"/>
                <a:t>Digitale Bildung in der Schule stellt die </a:t>
              </a:r>
              <a:r>
                <a:rPr lang="de-DE" sz="1900" b="1" kern="0" dirty="0"/>
                <a:t>Weichen für zukünftige Bildungsprozesse</a:t>
              </a:r>
              <a:r>
                <a:rPr lang="de-DE" sz="1900" kern="0" dirty="0"/>
                <a:t>.</a:t>
              </a:r>
            </a:p>
            <a:p>
              <a:pPr marL="800100" lvl="1" indent="-342900" defTabSz="914309">
                <a:lnSpc>
                  <a:spcPts val="3000"/>
                </a:lnSpc>
                <a:buFont typeface="Wingdings" panose="05000000000000000000" pitchFamily="2" charset="2"/>
                <a:buChar char="§"/>
                <a:defRPr/>
              </a:pPr>
              <a:r>
                <a:rPr lang="de-DE" sz="1900" b="1" kern="0" dirty="0" err="1"/>
                <a:t>Deepening</a:t>
              </a:r>
              <a:r>
                <a:rPr lang="de-DE" sz="1900" b="1" kern="0" dirty="0"/>
                <a:t> Divide</a:t>
              </a:r>
              <a:r>
                <a:rPr lang="de-DE" sz="1900" kern="0" dirty="0"/>
                <a:t> (Vertiefung sozialer Ungleichheit </a:t>
              </a:r>
              <a:r>
                <a:rPr lang="de-DE" sz="1900" kern="0" dirty="0" err="1"/>
                <a:t>zurch</a:t>
              </a:r>
              <a:r>
                <a:rPr lang="de-DE" sz="1900" kern="0" dirty="0"/>
                <a:t> digitale Medien) muss vermieden werden. </a:t>
              </a:r>
            </a:p>
            <a:p>
              <a:pPr marL="800100" lvl="1" indent="-342900" defTabSz="914309">
                <a:lnSpc>
                  <a:spcPts val="3000"/>
                </a:lnSpc>
                <a:buFont typeface="Wingdings" panose="05000000000000000000" pitchFamily="2" charset="2"/>
                <a:buChar char="§"/>
                <a:defRPr/>
              </a:pPr>
              <a:r>
                <a:rPr lang="de-DE" sz="1900" kern="0" dirty="0"/>
                <a:t>Die </a:t>
              </a:r>
              <a:r>
                <a:rPr lang="de-DE" sz="1900" b="1" kern="0" dirty="0"/>
                <a:t>Unbestimmtheit</a:t>
              </a:r>
              <a:r>
                <a:rPr lang="de-DE" sz="1900" kern="0" dirty="0"/>
                <a:t> </a:t>
              </a:r>
              <a:r>
                <a:rPr lang="de-DE" sz="1900" b="1" kern="0" dirty="0"/>
                <a:t>der künftigen Welt gilt als größte Herausforderung</a:t>
              </a:r>
              <a:r>
                <a:rPr lang="de-DE" sz="1900" kern="0" dirty="0"/>
                <a:t> – ein Kompetenzerwerb (u. a. im </a:t>
              </a:r>
              <a:r>
                <a:rPr lang="de-DE" sz="1900" b="1" kern="0" dirty="0"/>
                <a:t>Problemlösen und kreativen Handeln </a:t>
              </a:r>
              <a:r>
                <a:rPr lang="de-DE" sz="1900" kern="0" dirty="0"/>
                <a:t>/ vgl. 21st Century Skills) ist nötig. </a:t>
              </a:r>
            </a:p>
          </p:txBody>
        </p:sp>
        <p:sp>
          <p:nvSpPr>
            <p:cNvPr id="71" name="Rectangle 80">
              <a:extLst>
                <a:ext uri="{FF2B5EF4-FFF2-40B4-BE49-F238E27FC236}">
                  <a16:creationId xmlns:a16="http://schemas.microsoft.com/office/drawing/2014/main" id="{90128488-0CF5-496C-BB87-F1ADD9BD94AC}"/>
                </a:ext>
              </a:extLst>
            </p:cNvPr>
            <p:cNvSpPr/>
            <p:nvPr/>
          </p:nvSpPr>
          <p:spPr>
            <a:xfrm rot="5400000">
              <a:off x="6234235" y="3576255"/>
              <a:ext cx="38189" cy="181586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72" name="Textfeld 71">
            <a:extLst>
              <a:ext uri="{FF2B5EF4-FFF2-40B4-BE49-F238E27FC236}">
                <a16:creationId xmlns:a16="http://schemas.microsoft.com/office/drawing/2014/main" id="{51953796-8E78-4446-8363-67199EB6B2EB}"/>
              </a:ext>
            </a:extLst>
          </p:cNvPr>
          <p:cNvSpPr txBox="1"/>
          <p:nvPr/>
        </p:nvSpPr>
        <p:spPr>
          <a:xfrm>
            <a:off x="9066641" y="5617686"/>
            <a:ext cx="2865863"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et al. 2018</a:t>
            </a:r>
          </a:p>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p:txBody>
      </p:sp>
    </p:spTree>
    <p:extLst>
      <p:ext uri="{BB962C8B-B14F-4D97-AF65-F5344CB8AC3E}">
        <p14:creationId xmlns:p14="http://schemas.microsoft.com/office/powerpoint/2010/main" val="919120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Gründe für digitale Bildung – 4 Argumente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76</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41" name="Group 25">
            <a:extLst>
              <a:ext uri="{FF2B5EF4-FFF2-40B4-BE49-F238E27FC236}">
                <a16:creationId xmlns:a16="http://schemas.microsoft.com/office/drawing/2014/main" id="{241D95DB-5066-4814-8440-A3DB4B051DEA}"/>
              </a:ext>
            </a:extLst>
          </p:cNvPr>
          <p:cNvGrpSpPr/>
          <p:nvPr/>
        </p:nvGrpSpPr>
        <p:grpSpPr>
          <a:xfrm rot="802060">
            <a:off x="968868" y="1300318"/>
            <a:ext cx="312105" cy="812812"/>
            <a:chOff x="3097662" y="4456372"/>
            <a:chExt cx="703343" cy="1831715"/>
          </a:xfrm>
          <a:solidFill>
            <a:srgbClr val="42AFB6"/>
          </a:solidFill>
        </p:grpSpPr>
        <p:sp>
          <p:nvSpPr>
            <p:cNvPr id="42" name="Freeform 7">
              <a:extLst>
                <a:ext uri="{FF2B5EF4-FFF2-40B4-BE49-F238E27FC236}">
                  <a16:creationId xmlns:a16="http://schemas.microsoft.com/office/drawing/2014/main" id="{4F337E51-8B09-4BF8-9DF7-65EF77A11566}"/>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3" name="Freeform 8">
              <a:extLst>
                <a:ext uri="{FF2B5EF4-FFF2-40B4-BE49-F238E27FC236}">
                  <a16:creationId xmlns:a16="http://schemas.microsoft.com/office/drawing/2014/main" id="{0F42C006-6FBC-4039-BC92-DB022866174F}"/>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4" name="Group 13">
            <a:extLst>
              <a:ext uri="{FF2B5EF4-FFF2-40B4-BE49-F238E27FC236}">
                <a16:creationId xmlns:a16="http://schemas.microsoft.com/office/drawing/2014/main" id="{798011B3-7356-42D1-9BEE-32DC61A7DBD2}"/>
              </a:ext>
            </a:extLst>
          </p:cNvPr>
          <p:cNvGrpSpPr/>
          <p:nvPr/>
        </p:nvGrpSpPr>
        <p:grpSpPr>
          <a:xfrm rot="326814">
            <a:off x="514073" y="4317455"/>
            <a:ext cx="312105" cy="812812"/>
            <a:chOff x="2043326" y="4456372"/>
            <a:chExt cx="703343" cy="1831715"/>
          </a:xfrm>
          <a:solidFill>
            <a:srgbClr val="C2C923"/>
          </a:solidFill>
        </p:grpSpPr>
        <p:sp>
          <p:nvSpPr>
            <p:cNvPr id="45" name="Freeform 5">
              <a:extLst>
                <a:ext uri="{FF2B5EF4-FFF2-40B4-BE49-F238E27FC236}">
                  <a16:creationId xmlns:a16="http://schemas.microsoft.com/office/drawing/2014/main" id="{C0735636-5CD8-45A4-BCE2-2FE5EDD9BFFE}"/>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6" name="Freeform 6">
              <a:extLst>
                <a:ext uri="{FF2B5EF4-FFF2-40B4-BE49-F238E27FC236}">
                  <a16:creationId xmlns:a16="http://schemas.microsoft.com/office/drawing/2014/main" id="{383F7E85-D610-41C8-80C5-9FFCC7F22352}"/>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7" name="Group 12">
            <a:extLst>
              <a:ext uri="{FF2B5EF4-FFF2-40B4-BE49-F238E27FC236}">
                <a16:creationId xmlns:a16="http://schemas.microsoft.com/office/drawing/2014/main" id="{C5416A68-4A27-4833-9134-14A0EA94648F}"/>
              </a:ext>
            </a:extLst>
          </p:cNvPr>
          <p:cNvGrpSpPr/>
          <p:nvPr/>
        </p:nvGrpSpPr>
        <p:grpSpPr>
          <a:xfrm rot="802060">
            <a:off x="1041872" y="3783625"/>
            <a:ext cx="312105" cy="812812"/>
            <a:chOff x="3097662" y="4456372"/>
            <a:chExt cx="703343" cy="1831715"/>
          </a:xfrm>
          <a:solidFill>
            <a:srgbClr val="C2C923"/>
          </a:solidFill>
        </p:grpSpPr>
        <p:sp>
          <p:nvSpPr>
            <p:cNvPr id="48" name="Freeform 7">
              <a:extLst>
                <a:ext uri="{FF2B5EF4-FFF2-40B4-BE49-F238E27FC236}">
                  <a16:creationId xmlns:a16="http://schemas.microsoft.com/office/drawing/2014/main" id="{FF1C3574-6C06-41EB-9D6A-B0A898B0EDF7}"/>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9" name="Freeform 8">
              <a:extLst>
                <a:ext uri="{FF2B5EF4-FFF2-40B4-BE49-F238E27FC236}">
                  <a16:creationId xmlns:a16="http://schemas.microsoft.com/office/drawing/2014/main" id="{8003B783-FD4B-41FA-B396-83FA1A407D00}"/>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0" name="Group 16">
            <a:extLst>
              <a:ext uri="{FF2B5EF4-FFF2-40B4-BE49-F238E27FC236}">
                <a16:creationId xmlns:a16="http://schemas.microsoft.com/office/drawing/2014/main" id="{36266713-8BB4-4EBA-95D5-7728D71ED956}"/>
              </a:ext>
            </a:extLst>
          </p:cNvPr>
          <p:cNvGrpSpPr/>
          <p:nvPr/>
        </p:nvGrpSpPr>
        <p:grpSpPr>
          <a:xfrm rot="326814">
            <a:off x="471849" y="3060783"/>
            <a:ext cx="312105" cy="812812"/>
            <a:chOff x="2043326" y="4456372"/>
            <a:chExt cx="703343" cy="1831715"/>
          </a:xfrm>
          <a:solidFill>
            <a:srgbClr val="CB1B4A"/>
          </a:solidFill>
        </p:grpSpPr>
        <p:sp>
          <p:nvSpPr>
            <p:cNvPr id="51" name="Freeform 5">
              <a:extLst>
                <a:ext uri="{FF2B5EF4-FFF2-40B4-BE49-F238E27FC236}">
                  <a16:creationId xmlns:a16="http://schemas.microsoft.com/office/drawing/2014/main" id="{900BB4FA-6A99-46C0-B0C7-D203C3D5D072}"/>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2" name="Freeform 6">
              <a:extLst>
                <a:ext uri="{FF2B5EF4-FFF2-40B4-BE49-F238E27FC236}">
                  <a16:creationId xmlns:a16="http://schemas.microsoft.com/office/drawing/2014/main" id="{D4992B4C-D026-4292-99D8-7E5DBF7837B8}"/>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3" name="Group 19">
            <a:extLst>
              <a:ext uri="{FF2B5EF4-FFF2-40B4-BE49-F238E27FC236}">
                <a16:creationId xmlns:a16="http://schemas.microsoft.com/office/drawing/2014/main" id="{CC7AB59B-0418-4EF0-A4B1-4F39D53613B8}"/>
              </a:ext>
            </a:extLst>
          </p:cNvPr>
          <p:cNvGrpSpPr/>
          <p:nvPr/>
        </p:nvGrpSpPr>
        <p:grpSpPr>
          <a:xfrm rot="802060">
            <a:off x="1000767" y="2520403"/>
            <a:ext cx="312105" cy="812812"/>
            <a:chOff x="3097662" y="4456372"/>
            <a:chExt cx="703343" cy="1831715"/>
          </a:xfrm>
          <a:solidFill>
            <a:srgbClr val="CB1B4A"/>
          </a:solidFill>
        </p:grpSpPr>
        <p:sp>
          <p:nvSpPr>
            <p:cNvPr id="54" name="Freeform 7">
              <a:extLst>
                <a:ext uri="{FF2B5EF4-FFF2-40B4-BE49-F238E27FC236}">
                  <a16:creationId xmlns:a16="http://schemas.microsoft.com/office/drawing/2014/main" id="{DAF367E5-D28B-427F-B476-29A2BB2D942C}"/>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5" name="Freeform 8">
              <a:extLst>
                <a:ext uri="{FF2B5EF4-FFF2-40B4-BE49-F238E27FC236}">
                  <a16:creationId xmlns:a16="http://schemas.microsoft.com/office/drawing/2014/main" id="{5227FFA4-A926-4FD2-8CF6-F9669B11D5E7}"/>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6" name="Group 22">
            <a:extLst>
              <a:ext uri="{FF2B5EF4-FFF2-40B4-BE49-F238E27FC236}">
                <a16:creationId xmlns:a16="http://schemas.microsoft.com/office/drawing/2014/main" id="{83C6F487-B339-417C-BC14-FD0372600CF2}"/>
              </a:ext>
            </a:extLst>
          </p:cNvPr>
          <p:cNvGrpSpPr/>
          <p:nvPr/>
        </p:nvGrpSpPr>
        <p:grpSpPr>
          <a:xfrm rot="326814">
            <a:off x="435054" y="1869329"/>
            <a:ext cx="312105" cy="812812"/>
            <a:chOff x="2043326" y="4456372"/>
            <a:chExt cx="703343" cy="1831715"/>
          </a:xfrm>
          <a:solidFill>
            <a:srgbClr val="42AFB6"/>
          </a:solidFill>
        </p:grpSpPr>
        <p:sp>
          <p:nvSpPr>
            <p:cNvPr id="57" name="Freeform 5">
              <a:extLst>
                <a:ext uri="{FF2B5EF4-FFF2-40B4-BE49-F238E27FC236}">
                  <a16:creationId xmlns:a16="http://schemas.microsoft.com/office/drawing/2014/main" id="{F1CCF343-A062-4D80-8F66-C421D945AD60}"/>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8" name="Freeform 6">
              <a:extLst>
                <a:ext uri="{FF2B5EF4-FFF2-40B4-BE49-F238E27FC236}">
                  <a16:creationId xmlns:a16="http://schemas.microsoft.com/office/drawing/2014/main" id="{43EFC5A9-1C1E-4FFE-BA5A-1BC3B22CE3B3}"/>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59" name="TextBox 38">
            <a:extLst>
              <a:ext uri="{FF2B5EF4-FFF2-40B4-BE49-F238E27FC236}">
                <a16:creationId xmlns:a16="http://schemas.microsoft.com/office/drawing/2014/main" id="{335BAC56-AA6D-43FC-9E5C-989AEA28B552}"/>
              </a:ext>
            </a:extLst>
          </p:cNvPr>
          <p:cNvSpPr txBox="1"/>
          <p:nvPr/>
        </p:nvSpPr>
        <p:spPr>
          <a:xfrm>
            <a:off x="1029500" y="1877159"/>
            <a:ext cx="3117452" cy="400110"/>
          </a:xfrm>
          <a:prstGeom prst="rect">
            <a:avLst/>
          </a:prstGeom>
          <a:noFill/>
        </p:spPr>
        <p:txBody>
          <a:bodyPr wrap="square" rtlCol="0">
            <a:spAutoFit/>
          </a:bodyPr>
          <a:lstStyle/>
          <a:p>
            <a:pPr algn="ctr" defTabSz="914309">
              <a:defRPr/>
            </a:pPr>
            <a:r>
              <a:rPr lang="en-US" sz="2000" b="1" dirty="0" err="1">
                <a:solidFill>
                  <a:srgbClr val="42AFB6"/>
                </a:solidFill>
                <a:latin typeface="Open Sans" panose="020B0606030504020204" pitchFamily="34" charset="0"/>
              </a:rPr>
              <a:t>Lebensweltargument</a:t>
            </a:r>
            <a:endParaRPr lang="en-GB" sz="2000" b="1" dirty="0">
              <a:solidFill>
                <a:srgbClr val="42AFB6"/>
              </a:solidFill>
              <a:latin typeface="Noto Sans" panose="020B0502040504020204" pitchFamily="34"/>
              <a:ea typeface="Noto Sans" panose="020B0502040504020204" pitchFamily="34"/>
              <a:cs typeface="Noto Sans" panose="020B0502040504020204" pitchFamily="34"/>
            </a:endParaRPr>
          </a:p>
        </p:txBody>
      </p:sp>
      <p:sp>
        <p:nvSpPr>
          <p:cNvPr id="60" name="TextBox 41">
            <a:extLst>
              <a:ext uri="{FF2B5EF4-FFF2-40B4-BE49-F238E27FC236}">
                <a16:creationId xmlns:a16="http://schemas.microsoft.com/office/drawing/2014/main" id="{BD423FC3-AC0D-4CF3-82F2-51952E93F4FF}"/>
              </a:ext>
            </a:extLst>
          </p:cNvPr>
          <p:cNvSpPr txBox="1"/>
          <p:nvPr/>
        </p:nvSpPr>
        <p:spPr>
          <a:xfrm>
            <a:off x="1191203" y="3158649"/>
            <a:ext cx="2663424" cy="400110"/>
          </a:xfrm>
          <a:prstGeom prst="rect">
            <a:avLst/>
          </a:prstGeom>
          <a:noFill/>
        </p:spPr>
        <p:txBody>
          <a:bodyPr wrap="square" rtlCol="0">
            <a:spAutoFit/>
          </a:bodyPr>
          <a:lstStyle/>
          <a:p>
            <a:pPr algn="ctr" defTabSz="914309">
              <a:defRPr/>
            </a:pPr>
            <a:r>
              <a:rPr lang="en-US" sz="2000" b="1" dirty="0" err="1">
                <a:solidFill>
                  <a:srgbClr val="CB1B4A"/>
                </a:solidFill>
                <a:latin typeface="Open Sans" panose="020B0606030504020204" pitchFamily="34" charset="0"/>
              </a:rPr>
              <a:t>Zukunftsargument</a:t>
            </a:r>
            <a:endParaRPr lang="en-GB" sz="2000" b="1" dirty="0">
              <a:solidFill>
                <a:srgbClr val="CB1B4A"/>
              </a:solidFill>
              <a:latin typeface="Noto Sans" panose="020B0502040504020204" pitchFamily="34"/>
              <a:ea typeface="Noto Sans" panose="020B0502040504020204" pitchFamily="34"/>
              <a:cs typeface="Noto Sans" panose="020B0502040504020204" pitchFamily="34"/>
            </a:endParaRPr>
          </a:p>
        </p:txBody>
      </p:sp>
      <p:sp>
        <p:nvSpPr>
          <p:cNvPr id="61" name="TextBox 42">
            <a:extLst>
              <a:ext uri="{FF2B5EF4-FFF2-40B4-BE49-F238E27FC236}">
                <a16:creationId xmlns:a16="http://schemas.microsoft.com/office/drawing/2014/main" id="{168306AA-DDF9-43F5-9C6F-6753F1E3D4A4}"/>
              </a:ext>
            </a:extLst>
          </p:cNvPr>
          <p:cNvSpPr txBox="1"/>
          <p:nvPr/>
        </p:nvSpPr>
        <p:spPr>
          <a:xfrm>
            <a:off x="1238828" y="4381064"/>
            <a:ext cx="2147669" cy="400110"/>
          </a:xfrm>
          <a:prstGeom prst="rect">
            <a:avLst/>
          </a:prstGeom>
          <a:noFill/>
        </p:spPr>
        <p:txBody>
          <a:bodyPr wrap="square" rtlCol="0">
            <a:spAutoFit/>
          </a:bodyPr>
          <a:lstStyle/>
          <a:p>
            <a:pPr algn="ctr" defTabSz="914309">
              <a:defRPr/>
            </a:pPr>
            <a:r>
              <a:rPr lang="en-US" sz="2000" b="1" dirty="0" err="1">
                <a:solidFill>
                  <a:srgbClr val="C2C923"/>
                </a:solidFill>
                <a:latin typeface="Open Sans" panose="020B0606030504020204" pitchFamily="34" charset="0"/>
              </a:rPr>
              <a:t>Lernargument</a:t>
            </a:r>
            <a:endParaRPr lang="en-GB" sz="2000" b="1" dirty="0">
              <a:solidFill>
                <a:srgbClr val="C2C923"/>
              </a:solidFill>
              <a:latin typeface="Noto Sans" panose="020B0502040504020204" pitchFamily="34"/>
              <a:ea typeface="Noto Sans" panose="020B0502040504020204" pitchFamily="34"/>
              <a:cs typeface="Noto Sans" panose="020B0502040504020204" pitchFamily="34"/>
            </a:endParaRPr>
          </a:p>
        </p:txBody>
      </p:sp>
      <p:grpSp>
        <p:nvGrpSpPr>
          <p:cNvPr id="62" name="Group 13">
            <a:extLst>
              <a:ext uri="{FF2B5EF4-FFF2-40B4-BE49-F238E27FC236}">
                <a16:creationId xmlns:a16="http://schemas.microsoft.com/office/drawing/2014/main" id="{9B328BDE-4FE9-4AA8-A809-FB079AC3CA47}"/>
              </a:ext>
            </a:extLst>
          </p:cNvPr>
          <p:cNvGrpSpPr/>
          <p:nvPr/>
        </p:nvGrpSpPr>
        <p:grpSpPr>
          <a:xfrm rot="326814">
            <a:off x="514073" y="5540870"/>
            <a:ext cx="312105" cy="812812"/>
            <a:chOff x="2043326" y="4456372"/>
            <a:chExt cx="703343" cy="1831715"/>
          </a:xfrm>
          <a:solidFill>
            <a:srgbClr val="074D67"/>
          </a:solidFill>
        </p:grpSpPr>
        <p:sp>
          <p:nvSpPr>
            <p:cNvPr id="63" name="Freeform 5">
              <a:extLst>
                <a:ext uri="{FF2B5EF4-FFF2-40B4-BE49-F238E27FC236}">
                  <a16:creationId xmlns:a16="http://schemas.microsoft.com/office/drawing/2014/main" id="{9BBA325C-EF71-4FCE-BDD9-58F4C5E3F93D}"/>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4" name="Freeform 6">
              <a:extLst>
                <a:ext uri="{FF2B5EF4-FFF2-40B4-BE49-F238E27FC236}">
                  <a16:creationId xmlns:a16="http://schemas.microsoft.com/office/drawing/2014/main" id="{4AB5C3FD-6087-4D67-847A-4A8BD841EDE0}"/>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65" name="Group 12">
            <a:extLst>
              <a:ext uri="{FF2B5EF4-FFF2-40B4-BE49-F238E27FC236}">
                <a16:creationId xmlns:a16="http://schemas.microsoft.com/office/drawing/2014/main" id="{504FF5E3-E776-4411-9DE7-66650649FD81}"/>
              </a:ext>
            </a:extLst>
          </p:cNvPr>
          <p:cNvGrpSpPr/>
          <p:nvPr/>
        </p:nvGrpSpPr>
        <p:grpSpPr>
          <a:xfrm rot="802060">
            <a:off x="1041872" y="5007040"/>
            <a:ext cx="312105" cy="812812"/>
            <a:chOff x="3097662" y="4456372"/>
            <a:chExt cx="703343" cy="1831715"/>
          </a:xfrm>
          <a:solidFill>
            <a:srgbClr val="074D67"/>
          </a:solidFill>
        </p:grpSpPr>
        <p:sp>
          <p:nvSpPr>
            <p:cNvPr id="66" name="Freeform 7">
              <a:extLst>
                <a:ext uri="{FF2B5EF4-FFF2-40B4-BE49-F238E27FC236}">
                  <a16:creationId xmlns:a16="http://schemas.microsoft.com/office/drawing/2014/main" id="{C33CF58F-1C34-41D7-8044-385A6B3EE8CF}"/>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7" name="Freeform 8">
              <a:extLst>
                <a:ext uri="{FF2B5EF4-FFF2-40B4-BE49-F238E27FC236}">
                  <a16:creationId xmlns:a16="http://schemas.microsoft.com/office/drawing/2014/main" id="{9B56FFF3-8CA4-4FC4-910F-D85E2EA82C84}"/>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68" name="TextBox 42">
            <a:extLst>
              <a:ext uri="{FF2B5EF4-FFF2-40B4-BE49-F238E27FC236}">
                <a16:creationId xmlns:a16="http://schemas.microsoft.com/office/drawing/2014/main" id="{4ABD0E88-3ECD-4689-8281-92D6714246C1}"/>
              </a:ext>
            </a:extLst>
          </p:cNvPr>
          <p:cNvSpPr txBox="1"/>
          <p:nvPr/>
        </p:nvSpPr>
        <p:spPr>
          <a:xfrm>
            <a:off x="1238828" y="5604479"/>
            <a:ext cx="2615799" cy="400110"/>
          </a:xfrm>
          <a:prstGeom prst="rect">
            <a:avLst/>
          </a:prstGeom>
          <a:noFill/>
        </p:spPr>
        <p:txBody>
          <a:bodyPr wrap="square" rtlCol="0">
            <a:spAutoFit/>
          </a:bodyPr>
          <a:lstStyle/>
          <a:p>
            <a:pPr algn="ctr" defTabSz="914309">
              <a:defRPr/>
            </a:pPr>
            <a:r>
              <a:rPr lang="en-US" sz="2000" b="1" dirty="0" err="1">
                <a:solidFill>
                  <a:srgbClr val="074D67"/>
                </a:solidFill>
                <a:latin typeface="Open Sans" panose="020B0606030504020204" pitchFamily="34" charset="0"/>
              </a:rPr>
              <a:t>Effizienzargument</a:t>
            </a:r>
            <a:endParaRPr lang="en-GB" sz="2000" b="1" dirty="0">
              <a:solidFill>
                <a:srgbClr val="074D67"/>
              </a:solidFill>
              <a:latin typeface="Noto Sans" panose="020B0502040504020204" pitchFamily="34"/>
              <a:ea typeface="Noto Sans" panose="020B0502040504020204" pitchFamily="34"/>
              <a:cs typeface="Noto Sans" panose="020B0502040504020204" pitchFamily="34"/>
            </a:endParaRPr>
          </a:p>
        </p:txBody>
      </p:sp>
      <p:grpSp>
        <p:nvGrpSpPr>
          <p:cNvPr id="69" name="Gruppieren 68">
            <a:extLst>
              <a:ext uri="{FF2B5EF4-FFF2-40B4-BE49-F238E27FC236}">
                <a16:creationId xmlns:a16="http://schemas.microsoft.com/office/drawing/2014/main" id="{D9175BBA-6B8F-4A67-B3A2-398EFA19815E}"/>
              </a:ext>
            </a:extLst>
          </p:cNvPr>
          <p:cNvGrpSpPr/>
          <p:nvPr/>
        </p:nvGrpSpPr>
        <p:grpSpPr>
          <a:xfrm>
            <a:off x="4552220" y="1383649"/>
            <a:ext cx="7219109" cy="3260372"/>
            <a:chOff x="5345398" y="4465092"/>
            <a:chExt cx="1815864" cy="2723402"/>
          </a:xfrm>
        </p:grpSpPr>
        <p:sp>
          <p:nvSpPr>
            <p:cNvPr id="70" name="Rectangle 69">
              <a:extLst>
                <a:ext uri="{FF2B5EF4-FFF2-40B4-BE49-F238E27FC236}">
                  <a16:creationId xmlns:a16="http://schemas.microsoft.com/office/drawing/2014/main" id="{8F4DC78A-2D03-4A67-81DD-85ED3699C9E2}"/>
                </a:ext>
              </a:extLst>
            </p:cNvPr>
            <p:cNvSpPr/>
            <p:nvPr/>
          </p:nvSpPr>
          <p:spPr>
            <a:xfrm>
              <a:off x="5345398" y="4478037"/>
              <a:ext cx="1815864" cy="2710457"/>
            </a:xfrm>
            <a:prstGeom prst="rect">
              <a:avLst/>
            </a:prstGeom>
            <a:solidFill>
              <a:srgbClr val="C2C923">
                <a:alpha val="30196"/>
              </a:srgbClr>
            </a:solidFill>
            <a:ln w="12700" cap="flat" cmpd="sng" algn="ctr">
              <a:noFill/>
              <a:prstDash val="solid"/>
              <a:miter lim="800000"/>
            </a:ln>
            <a:effectLst/>
          </p:spPr>
          <p:txBody>
            <a:bodyPr rtlCol="0" anchor="ctr"/>
            <a:lstStyle/>
            <a:p>
              <a:pPr marL="800100" lvl="1" indent="-342900" defTabSz="914309">
                <a:lnSpc>
                  <a:spcPts val="3000"/>
                </a:lnSpc>
                <a:buFont typeface="Wingdings" panose="05000000000000000000" pitchFamily="2" charset="2"/>
                <a:buChar char="§"/>
                <a:defRPr/>
              </a:pPr>
              <a:r>
                <a:rPr lang="de-DE" sz="1900" b="1" kern="0" dirty="0"/>
                <a:t>Digitalisierung / die Nutzung digitaler Medien eröffnet Potenziale für Lehren und Lernen.</a:t>
              </a:r>
            </a:p>
            <a:p>
              <a:pPr marL="800100" lvl="1" indent="-342900" defTabSz="914309">
                <a:lnSpc>
                  <a:spcPts val="3000"/>
                </a:lnSpc>
                <a:buFont typeface="Wingdings" panose="05000000000000000000" pitchFamily="2" charset="2"/>
                <a:buChar char="§"/>
                <a:defRPr/>
              </a:pPr>
              <a:r>
                <a:rPr lang="de-DE" sz="1900" kern="0" dirty="0"/>
                <a:t>Bisherige Studien zeigen leicht ausgeprägte, positive Tendenzen bei großer Varianz der Ergebnisse (PISA, TIMS etc.), da die Medien bislang nicht einheitlich eingesetzt werden und der Medienbegriff vielfältig definiert ist.</a:t>
              </a:r>
            </a:p>
            <a:p>
              <a:pPr marL="800100" lvl="1" indent="-342900" defTabSz="914309">
                <a:lnSpc>
                  <a:spcPts val="3000"/>
                </a:lnSpc>
                <a:buFont typeface="Wingdings" panose="05000000000000000000" pitchFamily="2" charset="2"/>
                <a:buChar char="§"/>
                <a:defRPr/>
              </a:pPr>
              <a:endParaRPr lang="de-DE" sz="1900" kern="0" dirty="0"/>
            </a:p>
            <a:p>
              <a:pPr marL="800100" lvl="1" indent="-342900" defTabSz="914309">
                <a:lnSpc>
                  <a:spcPts val="3000"/>
                </a:lnSpc>
                <a:buFont typeface="Wingdings" panose="05000000000000000000" pitchFamily="2" charset="2"/>
                <a:buChar char="§"/>
                <a:defRPr/>
              </a:pPr>
              <a:r>
                <a:rPr lang="de-DE" sz="1900" kern="0" dirty="0"/>
                <a:t>Ziel: bedarfsgerechtes und flexibles Lernen ermöglichen</a:t>
              </a:r>
            </a:p>
          </p:txBody>
        </p:sp>
        <p:sp>
          <p:nvSpPr>
            <p:cNvPr id="71" name="Rectangle 80">
              <a:extLst>
                <a:ext uri="{FF2B5EF4-FFF2-40B4-BE49-F238E27FC236}">
                  <a16:creationId xmlns:a16="http://schemas.microsoft.com/office/drawing/2014/main" id="{90128488-0CF5-496C-BB87-F1ADD9BD94AC}"/>
                </a:ext>
              </a:extLst>
            </p:cNvPr>
            <p:cNvSpPr/>
            <p:nvPr/>
          </p:nvSpPr>
          <p:spPr>
            <a:xfrm rot="5400000">
              <a:off x="6234235" y="3576255"/>
              <a:ext cx="38189" cy="1815864"/>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72" name="Textfeld 71">
            <a:extLst>
              <a:ext uri="{FF2B5EF4-FFF2-40B4-BE49-F238E27FC236}">
                <a16:creationId xmlns:a16="http://schemas.microsoft.com/office/drawing/2014/main" id="{51953796-8E78-4446-8363-67199EB6B2EB}"/>
              </a:ext>
            </a:extLst>
          </p:cNvPr>
          <p:cNvSpPr txBox="1"/>
          <p:nvPr/>
        </p:nvSpPr>
        <p:spPr>
          <a:xfrm>
            <a:off x="9066641" y="5617686"/>
            <a:ext cx="2865863"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et al. 2018</a:t>
            </a:r>
          </a:p>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p:txBody>
      </p:sp>
    </p:spTree>
    <p:extLst>
      <p:ext uri="{BB962C8B-B14F-4D97-AF65-F5344CB8AC3E}">
        <p14:creationId xmlns:p14="http://schemas.microsoft.com/office/powerpoint/2010/main" val="7312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Gründe für digitale Bildung – 4 Argumente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77</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grpSp>
        <p:nvGrpSpPr>
          <p:cNvPr id="41" name="Group 25">
            <a:extLst>
              <a:ext uri="{FF2B5EF4-FFF2-40B4-BE49-F238E27FC236}">
                <a16:creationId xmlns:a16="http://schemas.microsoft.com/office/drawing/2014/main" id="{241D95DB-5066-4814-8440-A3DB4B051DEA}"/>
              </a:ext>
            </a:extLst>
          </p:cNvPr>
          <p:cNvGrpSpPr/>
          <p:nvPr/>
        </p:nvGrpSpPr>
        <p:grpSpPr>
          <a:xfrm rot="802060">
            <a:off x="968868" y="1300318"/>
            <a:ext cx="312105" cy="812812"/>
            <a:chOff x="3097662" y="4456372"/>
            <a:chExt cx="703343" cy="1831715"/>
          </a:xfrm>
          <a:solidFill>
            <a:srgbClr val="42AFB6"/>
          </a:solidFill>
        </p:grpSpPr>
        <p:sp>
          <p:nvSpPr>
            <p:cNvPr id="42" name="Freeform 7">
              <a:extLst>
                <a:ext uri="{FF2B5EF4-FFF2-40B4-BE49-F238E27FC236}">
                  <a16:creationId xmlns:a16="http://schemas.microsoft.com/office/drawing/2014/main" id="{4F337E51-8B09-4BF8-9DF7-65EF77A11566}"/>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3" name="Freeform 8">
              <a:extLst>
                <a:ext uri="{FF2B5EF4-FFF2-40B4-BE49-F238E27FC236}">
                  <a16:creationId xmlns:a16="http://schemas.microsoft.com/office/drawing/2014/main" id="{0F42C006-6FBC-4039-BC92-DB022866174F}"/>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4" name="Group 13">
            <a:extLst>
              <a:ext uri="{FF2B5EF4-FFF2-40B4-BE49-F238E27FC236}">
                <a16:creationId xmlns:a16="http://schemas.microsoft.com/office/drawing/2014/main" id="{798011B3-7356-42D1-9BEE-32DC61A7DBD2}"/>
              </a:ext>
            </a:extLst>
          </p:cNvPr>
          <p:cNvGrpSpPr/>
          <p:nvPr/>
        </p:nvGrpSpPr>
        <p:grpSpPr>
          <a:xfrm rot="326814">
            <a:off x="514073" y="4317455"/>
            <a:ext cx="312105" cy="812812"/>
            <a:chOff x="2043326" y="4456372"/>
            <a:chExt cx="703343" cy="1831715"/>
          </a:xfrm>
          <a:solidFill>
            <a:srgbClr val="C2C923"/>
          </a:solidFill>
        </p:grpSpPr>
        <p:sp>
          <p:nvSpPr>
            <p:cNvPr id="45" name="Freeform 5">
              <a:extLst>
                <a:ext uri="{FF2B5EF4-FFF2-40B4-BE49-F238E27FC236}">
                  <a16:creationId xmlns:a16="http://schemas.microsoft.com/office/drawing/2014/main" id="{C0735636-5CD8-45A4-BCE2-2FE5EDD9BFFE}"/>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6" name="Freeform 6">
              <a:extLst>
                <a:ext uri="{FF2B5EF4-FFF2-40B4-BE49-F238E27FC236}">
                  <a16:creationId xmlns:a16="http://schemas.microsoft.com/office/drawing/2014/main" id="{383F7E85-D610-41C8-80C5-9FFCC7F22352}"/>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47" name="Group 12">
            <a:extLst>
              <a:ext uri="{FF2B5EF4-FFF2-40B4-BE49-F238E27FC236}">
                <a16:creationId xmlns:a16="http://schemas.microsoft.com/office/drawing/2014/main" id="{C5416A68-4A27-4833-9134-14A0EA94648F}"/>
              </a:ext>
            </a:extLst>
          </p:cNvPr>
          <p:cNvGrpSpPr/>
          <p:nvPr/>
        </p:nvGrpSpPr>
        <p:grpSpPr>
          <a:xfrm rot="802060">
            <a:off x="1041872" y="3783625"/>
            <a:ext cx="312105" cy="812812"/>
            <a:chOff x="3097662" y="4456372"/>
            <a:chExt cx="703343" cy="1831715"/>
          </a:xfrm>
          <a:solidFill>
            <a:srgbClr val="C2C923"/>
          </a:solidFill>
        </p:grpSpPr>
        <p:sp>
          <p:nvSpPr>
            <p:cNvPr id="48" name="Freeform 7">
              <a:extLst>
                <a:ext uri="{FF2B5EF4-FFF2-40B4-BE49-F238E27FC236}">
                  <a16:creationId xmlns:a16="http://schemas.microsoft.com/office/drawing/2014/main" id="{FF1C3574-6C06-41EB-9D6A-B0A898B0EDF7}"/>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49" name="Freeform 8">
              <a:extLst>
                <a:ext uri="{FF2B5EF4-FFF2-40B4-BE49-F238E27FC236}">
                  <a16:creationId xmlns:a16="http://schemas.microsoft.com/office/drawing/2014/main" id="{8003B783-FD4B-41FA-B396-83FA1A407D00}"/>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0" name="Group 16">
            <a:extLst>
              <a:ext uri="{FF2B5EF4-FFF2-40B4-BE49-F238E27FC236}">
                <a16:creationId xmlns:a16="http://schemas.microsoft.com/office/drawing/2014/main" id="{36266713-8BB4-4EBA-95D5-7728D71ED956}"/>
              </a:ext>
            </a:extLst>
          </p:cNvPr>
          <p:cNvGrpSpPr/>
          <p:nvPr/>
        </p:nvGrpSpPr>
        <p:grpSpPr>
          <a:xfrm rot="326814">
            <a:off x="471849" y="3060783"/>
            <a:ext cx="312105" cy="812812"/>
            <a:chOff x="2043326" y="4456372"/>
            <a:chExt cx="703343" cy="1831715"/>
          </a:xfrm>
          <a:solidFill>
            <a:srgbClr val="CB1B4A"/>
          </a:solidFill>
        </p:grpSpPr>
        <p:sp>
          <p:nvSpPr>
            <p:cNvPr id="51" name="Freeform 5">
              <a:extLst>
                <a:ext uri="{FF2B5EF4-FFF2-40B4-BE49-F238E27FC236}">
                  <a16:creationId xmlns:a16="http://schemas.microsoft.com/office/drawing/2014/main" id="{900BB4FA-6A99-46C0-B0C7-D203C3D5D072}"/>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2" name="Freeform 6">
              <a:extLst>
                <a:ext uri="{FF2B5EF4-FFF2-40B4-BE49-F238E27FC236}">
                  <a16:creationId xmlns:a16="http://schemas.microsoft.com/office/drawing/2014/main" id="{D4992B4C-D026-4292-99D8-7E5DBF7837B8}"/>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3" name="Group 19">
            <a:extLst>
              <a:ext uri="{FF2B5EF4-FFF2-40B4-BE49-F238E27FC236}">
                <a16:creationId xmlns:a16="http://schemas.microsoft.com/office/drawing/2014/main" id="{CC7AB59B-0418-4EF0-A4B1-4F39D53613B8}"/>
              </a:ext>
            </a:extLst>
          </p:cNvPr>
          <p:cNvGrpSpPr/>
          <p:nvPr/>
        </p:nvGrpSpPr>
        <p:grpSpPr>
          <a:xfrm rot="802060">
            <a:off x="1000767" y="2520403"/>
            <a:ext cx="312105" cy="812812"/>
            <a:chOff x="3097662" y="4456372"/>
            <a:chExt cx="703343" cy="1831715"/>
          </a:xfrm>
          <a:solidFill>
            <a:srgbClr val="CB1B4A"/>
          </a:solidFill>
        </p:grpSpPr>
        <p:sp>
          <p:nvSpPr>
            <p:cNvPr id="54" name="Freeform 7">
              <a:extLst>
                <a:ext uri="{FF2B5EF4-FFF2-40B4-BE49-F238E27FC236}">
                  <a16:creationId xmlns:a16="http://schemas.microsoft.com/office/drawing/2014/main" id="{DAF367E5-D28B-427F-B476-29A2BB2D942C}"/>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5" name="Freeform 8">
              <a:extLst>
                <a:ext uri="{FF2B5EF4-FFF2-40B4-BE49-F238E27FC236}">
                  <a16:creationId xmlns:a16="http://schemas.microsoft.com/office/drawing/2014/main" id="{5227FFA4-A926-4FD2-8CF6-F9669B11D5E7}"/>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56" name="Group 22">
            <a:extLst>
              <a:ext uri="{FF2B5EF4-FFF2-40B4-BE49-F238E27FC236}">
                <a16:creationId xmlns:a16="http://schemas.microsoft.com/office/drawing/2014/main" id="{83C6F487-B339-417C-BC14-FD0372600CF2}"/>
              </a:ext>
            </a:extLst>
          </p:cNvPr>
          <p:cNvGrpSpPr/>
          <p:nvPr/>
        </p:nvGrpSpPr>
        <p:grpSpPr>
          <a:xfrm rot="326814">
            <a:off x="435054" y="1869329"/>
            <a:ext cx="312105" cy="812812"/>
            <a:chOff x="2043326" y="4456372"/>
            <a:chExt cx="703343" cy="1831715"/>
          </a:xfrm>
          <a:solidFill>
            <a:srgbClr val="42AFB6"/>
          </a:solidFill>
        </p:grpSpPr>
        <p:sp>
          <p:nvSpPr>
            <p:cNvPr id="57" name="Freeform 5">
              <a:extLst>
                <a:ext uri="{FF2B5EF4-FFF2-40B4-BE49-F238E27FC236}">
                  <a16:creationId xmlns:a16="http://schemas.microsoft.com/office/drawing/2014/main" id="{F1CCF343-A062-4D80-8F66-C421D945AD60}"/>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58" name="Freeform 6">
              <a:extLst>
                <a:ext uri="{FF2B5EF4-FFF2-40B4-BE49-F238E27FC236}">
                  <a16:creationId xmlns:a16="http://schemas.microsoft.com/office/drawing/2014/main" id="{43EFC5A9-1C1E-4FFE-BA5A-1BC3B22CE3B3}"/>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59" name="TextBox 38">
            <a:extLst>
              <a:ext uri="{FF2B5EF4-FFF2-40B4-BE49-F238E27FC236}">
                <a16:creationId xmlns:a16="http://schemas.microsoft.com/office/drawing/2014/main" id="{335BAC56-AA6D-43FC-9E5C-989AEA28B552}"/>
              </a:ext>
            </a:extLst>
          </p:cNvPr>
          <p:cNvSpPr txBox="1"/>
          <p:nvPr/>
        </p:nvSpPr>
        <p:spPr>
          <a:xfrm>
            <a:off x="1029500" y="1877159"/>
            <a:ext cx="3117452" cy="400110"/>
          </a:xfrm>
          <a:prstGeom prst="rect">
            <a:avLst/>
          </a:prstGeom>
          <a:noFill/>
        </p:spPr>
        <p:txBody>
          <a:bodyPr wrap="square" rtlCol="0">
            <a:spAutoFit/>
          </a:bodyPr>
          <a:lstStyle/>
          <a:p>
            <a:pPr algn="ctr" defTabSz="914309">
              <a:defRPr/>
            </a:pPr>
            <a:r>
              <a:rPr lang="en-US" sz="2000" b="1" dirty="0" err="1">
                <a:solidFill>
                  <a:srgbClr val="42AFB6"/>
                </a:solidFill>
                <a:latin typeface="Open Sans" panose="020B0606030504020204" pitchFamily="34" charset="0"/>
              </a:rPr>
              <a:t>Lebensweltargument</a:t>
            </a:r>
            <a:endParaRPr lang="en-GB" sz="2000" b="1" dirty="0">
              <a:solidFill>
                <a:srgbClr val="42AFB6"/>
              </a:solidFill>
              <a:latin typeface="Noto Sans" panose="020B0502040504020204" pitchFamily="34"/>
              <a:ea typeface="Noto Sans" panose="020B0502040504020204" pitchFamily="34"/>
              <a:cs typeface="Noto Sans" panose="020B0502040504020204" pitchFamily="34"/>
            </a:endParaRPr>
          </a:p>
        </p:txBody>
      </p:sp>
      <p:sp>
        <p:nvSpPr>
          <p:cNvPr id="60" name="TextBox 41">
            <a:extLst>
              <a:ext uri="{FF2B5EF4-FFF2-40B4-BE49-F238E27FC236}">
                <a16:creationId xmlns:a16="http://schemas.microsoft.com/office/drawing/2014/main" id="{BD423FC3-AC0D-4CF3-82F2-51952E93F4FF}"/>
              </a:ext>
            </a:extLst>
          </p:cNvPr>
          <p:cNvSpPr txBox="1"/>
          <p:nvPr/>
        </p:nvSpPr>
        <p:spPr>
          <a:xfrm>
            <a:off x="1191203" y="3158649"/>
            <a:ext cx="2663424" cy="400110"/>
          </a:xfrm>
          <a:prstGeom prst="rect">
            <a:avLst/>
          </a:prstGeom>
          <a:noFill/>
        </p:spPr>
        <p:txBody>
          <a:bodyPr wrap="square" rtlCol="0">
            <a:spAutoFit/>
          </a:bodyPr>
          <a:lstStyle/>
          <a:p>
            <a:pPr algn="ctr" defTabSz="914309">
              <a:defRPr/>
            </a:pPr>
            <a:r>
              <a:rPr lang="en-US" sz="2000" b="1" dirty="0" err="1">
                <a:solidFill>
                  <a:srgbClr val="CB1B4A"/>
                </a:solidFill>
                <a:latin typeface="Open Sans" panose="020B0606030504020204" pitchFamily="34" charset="0"/>
              </a:rPr>
              <a:t>Zukunftsargument</a:t>
            </a:r>
            <a:endParaRPr lang="en-GB" sz="2000" b="1" dirty="0">
              <a:solidFill>
                <a:srgbClr val="CB1B4A"/>
              </a:solidFill>
              <a:latin typeface="Noto Sans" panose="020B0502040504020204" pitchFamily="34"/>
              <a:ea typeface="Noto Sans" panose="020B0502040504020204" pitchFamily="34"/>
              <a:cs typeface="Noto Sans" panose="020B0502040504020204" pitchFamily="34"/>
            </a:endParaRPr>
          </a:p>
        </p:txBody>
      </p:sp>
      <p:sp>
        <p:nvSpPr>
          <p:cNvPr id="61" name="TextBox 42">
            <a:extLst>
              <a:ext uri="{FF2B5EF4-FFF2-40B4-BE49-F238E27FC236}">
                <a16:creationId xmlns:a16="http://schemas.microsoft.com/office/drawing/2014/main" id="{168306AA-DDF9-43F5-9C6F-6753F1E3D4A4}"/>
              </a:ext>
            </a:extLst>
          </p:cNvPr>
          <p:cNvSpPr txBox="1"/>
          <p:nvPr/>
        </p:nvSpPr>
        <p:spPr>
          <a:xfrm>
            <a:off x="1238828" y="4381064"/>
            <a:ext cx="2147669" cy="400110"/>
          </a:xfrm>
          <a:prstGeom prst="rect">
            <a:avLst/>
          </a:prstGeom>
          <a:noFill/>
        </p:spPr>
        <p:txBody>
          <a:bodyPr wrap="square" rtlCol="0">
            <a:spAutoFit/>
          </a:bodyPr>
          <a:lstStyle/>
          <a:p>
            <a:pPr algn="ctr" defTabSz="914309">
              <a:defRPr/>
            </a:pPr>
            <a:r>
              <a:rPr lang="en-US" sz="2000" b="1" dirty="0" err="1">
                <a:solidFill>
                  <a:srgbClr val="C2C923"/>
                </a:solidFill>
                <a:latin typeface="Open Sans" panose="020B0606030504020204" pitchFamily="34" charset="0"/>
              </a:rPr>
              <a:t>Lernargument</a:t>
            </a:r>
            <a:endParaRPr lang="en-GB" sz="2000" b="1" dirty="0">
              <a:solidFill>
                <a:srgbClr val="C2C923"/>
              </a:solidFill>
              <a:latin typeface="Noto Sans" panose="020B0502040504020204" pitchFamily="34"/>
              <a:ea typeface="Noto Sans" panose="020B0502040504020204" pitchFamily="34"/>
              <a:cs typeface="Noto Sans" panose="020B0502040504020204" pitchFamily="34"/>
            </a:endParaRPr>
          </a:p>
        </p:txBody>
      </p:sp>
      <p:grpSp>
        <p:nvGrpSpPr>
          <p:cNvPr id="62" name="Group 13">
            <a:extLst>
              <a:ext uri="{FF2B5EF4-FFF2-40B4-BE49-F238E27FC236}">
                <a16:creationId xmlns:a16="http://schemas.microsoft.com/office/drawing/2014/main" id="{9B328BDE-4FE9-4AA8-A809-FB079AC3CA47}"/>
              </a:ext>
            </a:extLst>
          </p:cNvPr>
          <p:cNvGrpSpPr/>
          <p:nvPr/>
        </p:nvGrpSpPr>
        <p:grpSpPr>
          <a:xfrm rot="326814">
            <a:off x="514073" y="5540870"/>
            <a:ext cx="312105" cy="812812"/>
            <a:chOff x="2043326" y="4456372"/>
            <a:chExt cx="703343" cy="1831715"/>
          </a:xfrm>
          <a:solidFill>
            <a:srgbClr val="074D67"/>
          </a:solidFill>
        </p:grpSpPr>
        <p:sp>
          <p:nvSpPr>
            <p:cNvPr id="63" name="Freeform 5">
              <a:extLst>
                <a:ext uri="{FF2B5EF4-FFF2-40B4-BE49-F238E27FC236}">
                  <a16:creationId xmlns:a16="http://schemas.microsoft.com/office/drawing/2014/main" id="{9BBA325C-EF71-4FCE-BDD9-58F4C5E3F93D}"/>
                </a:ext>
              </a:extLst>
            </p:cNvPr>
            <p:cNvSpPr>
              <a:spLocks/>
            </p:cNvSpPr>
            <p:nvPr/>
          </p:nvSpPr>
          <p:spPr bwMode="auto">
            <a:xfrm>
              <a:off x="2043326" y="4456372"/>
              <a:ext cx="703343" cy="1161411"/>
            </a:xfrm>
            <a:custGeom>
              <a:avLst/>
              <a:gdLst>
                <a:gd name="T0" fmla="*/ 4 w 1176"/>
                <a:gd name="T1" fmla="*/ 1085 h 1953"/>
                <a:gd name="T2" fmla="*/ 55 w 1176"/>
                <a:gd name="T3" fmla="*/ 707 h 1953"/>
                <a:gd name="T4" fmla="*/ 196 w 1176"/>
                <a:gd name="T5" fmla="*/ 349 h 1953"/>
                <a:gd name="T6" fmla="*/ 434 w 1176"/>
                <a:gd name="T7" fmla="*/ 79 h 1953"/>
                <a:gd name="T8" fmla="*/ 713 w 1176"/>
                <a:gd name="T9" fmla="*/ 23 h 1953"/>
                <a:gd name="T10" fmla="*/ 888 w 1176"/>
                <a:gd name="T11" fmla="*/ 136 h 1953"/>
                <a:gd name="T12" fmla="*/ 1070 w 1176"/>
                <a:gd name="T13" fmla="*/ 467 h 1953"/>
                <a:gd name="T14" fmla="*/ 1172 w 1176"/>
                <a:gd name="T15" fmla="*/ 994 h 1953"/>
                <a:gd name="T16" fmla="*/ 1132 w 1176"/>
                <a:gd name="T17" fmla="*/ 1287 h 1953"/>
                <a:gd name="T18" fmla="*/ 1025 w 1176"/>
                <a:gd name="T19" fmla="*/ 1580 h 1953"/>
                <a:gd name="T20" fmla="*/ 967 w 1176"/>
                <a:gd name="T21" fmla="*/ 1842 h 1953"/>
                <a:gd name="T22" fmla="*/ 944 w 1176"/>
                <a:gd name="T23" fmla="*/ 1864 h 1953"/>
                <a:gd name="T24" fmla="*/ 700 w 1176"/>
                <a:gd name="T25" fmla="*/ 1893 h 1953"/>
                <a:gd name="T26" fmla="*/ 282 w 1176"/>
                <a:gd name="T27" fmla="*/ 1947 h 1953"/>
                <a:gd name="T28" fmla="*/ 216 w 1176"/>
                <a:gd name="T29" fmla="*/ 1907 h 1953"/>
                <a:gd name="T30" fmla="*/ 119 w 1176"/>
                <a:gd name="T31" fmla="*/ 1666 h 1953"/>
                <a:gd name="T32" fmla="*/ 4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4" y="1085"/>
                  </a:moveTo>
                  <a:cubicBezTo>
                    <a:pt x="3" y="957"/>
                    <a:pt x="24" y="832"/>
                    <a:pt x="55" y="707"/>
                  </a:cubicBezTo>
                  <a:cubicBezTo>
                    <a:pt x="85" y="581"/>
                    <a:pt x="132" y="462"/>
                    <a:pt x="196" y="349"/>
                  </a:cubicBezTo>
                  <a:cubicBezTo>
                    <a:pt x="256" y="244"/>
                    <a:pt x="331" y="149"/>
                    <a:pt x="434" y="79"/>
                  </a:cubicBezTo>
                  <a:cubicBezTo>
                    <a:pt x="518" y="21"/>
                    <a:pt x="613" y="0"/>
                    <a:pt x="713" y="23"/>
                  </a:cubicBezTo>
                  <a:cubicBezTo>
                    <a:pt x="782" y="39"/>
                    <a:pt x="840" y="82"/>
                    <a:pt x="888" y="136"/>
                  </a:cubicBezTo>
                  <a:cubicBezTo>
                    <a:pt x="975" y="232"/>
                    <a:pt x="1029" y="347"/>
                    <a:pt x="1070" y="467"/>
                  </a:cubicBezTo>
                  <a:cubicBezTo>
                    <a:pt x="1129" y="637"/>
                    <a:pt x="1166" y="813"/>
                    <a:pt x="1172" y="994"/>
                  </a:cubicBezTo>
                  <a:cubicBezTo>
                    <a:pt x="1176" y="1094"/>
                    <a:pt x="1165" y="1192"/>
                    <a:pt x="1132" y="1287"/>
                  </a:cubicBezTo>
                  <a:cubicBezTo>
                    <a:pt x="1098" y="1385"/>
                    <a:pt x="1059" y="1482"/>
                    <a:pt x="1025" y="1580"/>
                  </a:cubicBezTo>
                  <a:cubicBezTo>
                    <a:pt x="996" y="1665"/>
                    <a:pt x="964" y="1750"/>
                    <a:pt x="967" y="1842"/>
                  </a:cubicBezTo>
                  <a:cubicBezTo>
                    <a:pt x="968" y="1859"/>
                    <a:pt x="959" y="1863"/>
                    <a:pt x="944" y="1864"/>
                  </a:cubicBezTo>
                  <a:cubicBezTo>
                    <a:pt x="862" y="1873"/>
                    <a:pt x="781" y="1883"/>
                    <a:pt x="700" y="1893"/>
                  </a:cubicBezTo>
                  <a:cubicBezTo>
                    <a:pt x="560" y="1911"/>
                    <a:pt x="421" y="1929"/>
                    <a:pt x="282" y="1947"/>
                  </a:cubicBezTo>
                  <a:cubicBezTo>
                    <a:pt x="235" y="1953"/>
                    <a:pt x="235" y="1953"/>
                    <a:pt x="216" y="1907"/>
                  </a:cubicBezTo>
                  <a:cubicBezTo>
                    <a:pt x="183" y="1827"/>
                    <a:pt x="145" y="1748"/>
                    <a:pt x="119" y="1666"/>
                  </a:cubicBezTo>
                  <a:cubicBezTo>
                    <a:pt x="57" y="1477"/>
                    <a:pt x="0" y="1287"/>
                    <a:pt x="4"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4" name="Freeform 6">
              <a:extLst>
                <a:ext uri="{FF2B5EF4-FFF2-40B4-BE49-F238E27FC236}">
                  <a16:creationId xmlns:a16="http://schemas.microsoft.com/office/drawing/2014/main" id="{4AB5C3FD-6087-4D67-847A-4A8BD841EDE0}"/>
                </a:ext>
              </a:extLst>
            </p:cNvPr>
            <p:cNvSpPr>
              <a:spLocks/>
            </p:cNvSpPr>
            <p:nvPr/>
          </p:nvSpPr>
          <p:spPr bwMode="auto">
            <a:xfrm>
              <a:off x="2222210" y="5700645"/>
              <a:ext cx="491933" cy="587442"/>
            </a:xfrm>
            <a:custGeom>
              <a:avLst/>
              <a:gdLst>
                <a:gd name="T0" fmla="*/ 821 w 821"/>
                <a:gd name="T1" fmla="*/ 562 h 987"/>
                <a:gd name="T2" fmla="*/ 773 w 821"/>
                <a:gd name="T3" fmla="*/ 795 h 987"/>
                <a:gd name="T4" fmla="*/ 658 w 821"/>
                <a:gd name="T5" fmla="*/ 915 h 987"/>
                <a:gd name="T6" fmla="*/ 334 w 821"/>
                <a:gd name="T7" fmla="*/ 964 h 987"/>
                <a:gd name="T8" fmla="*/ 186 w 821"/>
                <a:gd name="T9" fmla="*/ 879 h 987"/>
                <a:gd name="T10" fmla="*/ 50 w 821"/>
                <a:gd name="T11" fmla="*/ 574 h 987"/>
                <a:gd name="T12" fmla="*/ 2 w 821"/>
                <a:gd name="T13" fmla="*/ 138 h 987"/>
                <a:gd name="T14" fmla="*/ 26 w 821"/>
                <a:gd name="T15" fmla="*/ 102 h 987"/>
                <a:gd name="T16" fmla="*/ 163 w 821"/>
                <a:gd name="T17" fmla="*/ 81 h 987"/>
                <a:gd name="T18" fmla="*/ 400 w 821"/>
                <a:gd name="T19" fmla="*/ 43 h 987"/>
                <a:gd name="T20" fmla="*/ 485 w 821"/>
                <a:gd name="T21" fmla="*/ 33 h 987"/>
                <a:gd name="T22" fmla="*/ 678 w 821"/>
                <a:gd name="T23" fmla="*/ 3 h 987"/>
                <a:gd name="T24" fmla="*/ 713 w 821"/>
                <a:gd name="T25" fmla="*/ 25 h 987"/>
                <a:gd name="T26" fmla="*/ 776 w 821"/>
                <a:gd name="T27" fmla="*/ 264 h 987"/>
                <a:gd name="T28" fmla="*/ 819 w 821"/>
                <a:gd name="T29" fmla="*/ 515 h 987"/>
                <a:gd name="T30" fmla="*/ 821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821" y="562"/>
                  </a:moveTo>
                  <a:cubicBezTo>
                    <a:pt x="820" y="647"/>
                    <a:pt x="810" y="724"/>
                    <a:pt x="773" y="795"/>
                  </a:cubicBezTo>
                  <a:cubicBezTo>
                    <a:pt x="746" y="845"/>
                    <a:pt x="708" y="887"/>
                    <a:pt x="658" y="915"/>
                  </a:cubicBezTo>
                  <a:cubicBezTo>
                    <a:pt x="556" y="970"/>
                    <a:pt x="448" y="987"/>
                    <a:pt x="334" y="964"/>
                  </a:cubicBezTo>
                  <a:cubicBezTo>
                    <a:pt x="276" y="952"/>
                    <a:pt x="226" y="923"/>
                    <a:pt x="186" y="879"/>
                  </a:cubicBezTo>
                  <a:cubicBezTo>
                    <a:pt x="106" y="793"/>
                    <a:pt x="74" y="686"/>
                    <a:pt x="50" y="574"/>
                  </a:cubicBezTo>
                  <a:cubicBezTo>
                    <a:pt x="19" y="430"/>
                    <a:pt x="19" y="283"/>
                    <a:pt x="2" y="138"/>
                  </a:cubicBezTo>
                  <a:cubicBezTo>
                    <a:pt x="0" y="117"/>
                    <a:pt x="5" y="105"/>
                    <a:pt x="26" y="102"/>
                  </a:cubicBezTo>
                  <a:cubicBezTo>
                    <a:pt x="72" y="95"/>
                    <a:pt x="118" y="89"/>
                    <a:pt x="163" y="81"/>
                  </a:cubicBezTo>
                  <a:cubicBezTo>
                    <a:pt x="242" y="69"/>
                    <a:pt x="321" y="56"/>
                    <a:pt x="400" y="43"/>
                  </a:cubicBezTo>
                  <a:cubicBezTo>
                    <a:pt x="428" y="39"/>
                    <a:pt x="457" y="37"/>
                    <a:pt x="485" y="33"/>
                  </a:cubicBezTo>
                  <a:cubicBezTo>
                    <a:pt x="550" y="23"/>
                    <a:pt x="614" y="13"/>
                    <a:pt x="678" y="3"/>
                  </a:cubicBezTo>
                  <a:cubicBezTo>
                    <a:pt x="697" y="0"/>
                    <a:pt x="708" y="5"/>
                    <a:pt x="713" y="25"/>
                  </a:cubicBezTo>
                  <a:cubicBezTo>
                    <a:pt x="734" y="105"/>
                    <a:pt x="758" y="184"/>
                    <a:pt x="776" y="264"/>
                  </a:cubicBezTo>
                  <a:cubicBezTo>
                    <a:pt x="794" y="347"/>
                    <a:pt x="805" y="431"/>
                    <a:pt x="819" y="515"/>
                  </a:cubicBezTo>
                  <a:cubicBezTo>
                    <a:pt x="821" y="532"/>
                    <a:pt x="821" y="550"/>
                    <a:pt x="821"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grpSp>
        <p:nvGrpSpPr>
          <p:cNvPr id="65" name="Group 12">
            <a:extLst>
              <a:ext uri="{FF2B5EF4-FFF2-40B4-BE49-F238E27FC236}">
                <a16:creationId xmlns:a16="http://schemas.microsoft.com/office/drawing/2014/main" id="{504FF5E3-E776-4411-9DE7-66650649FD81}"/>
              </a:ext>
            </a:extLst>
          </p:cNvPr>
          <p:cNvGrpSpPr/>
          <p:nvPr/>
        </p:nvGrpSpPr>
        <p:grpSpPr>
          <a:xfrm rot="802060">
            <a:off x="1041872" y="5007040"/>
            <a:ext cx="312105" cy="812812"/>
            <a:chOff x="3097662" y="4456372"/>
            <a:chExt cx="703343" cy="1831715"/>
          </a:xfrm>
          <a:solidFill>
            <a:srgbClr val="074D67"/>
          </a:solidFill>
        </p:grpSpPr>
        <p:sp>
          <p:nvSpPr>
            <p:cNvPr id="66" name="Freeform 7">
              <a:extLst>
                <a:ext uri="{FF2B5EF4-FFF2-40B4-BE49-F238E27FC236}">
                  <a16:creationId xmlns:a16="http://schemas.microsoft.com/office/drawing/2014/main" id="{C33CF58F-1C34-41D7-8044-385A6B3EE8CF}"/>
                </a:ext>
              </a:extLst>
            </p:cNvPr>
            <p:cNvSpPr>
              <a:spLocks/>
            </p:cNvSpPr>
            <p:nvPr/>
          </p:nvSpPr>
          <p:spPr bwMode="auto">
            <a:xfrm>
              <a:off x="3097662" y="4456372"/>
              <a:ext cx="703343" cy="1161411"/>
            </a:xfrm>
            <a:custGeom>
              <a:avLst/>
              <a:gdLst>
                <a:gd name="T0" fmla="*/ 1172 w 1176"/>
                <a:gd name="T1" fmla="*/ 1085 h 1953"/>
                <a:gd name="T2" fmla="*/ 1122 w 1176"/>
                <a:gd name="T3" fmla="*/ 707 h 1953"/>
                <a:gd name="T4" fmla="*/ 980 w 1176"/>
                <a:gd name="T5" fmla="*/ 349 h 1953"/>
                <a:gd name="T6" fmla="*/ 743 w 1176"/>
                <a:gd name="T7" fmla="*/ 79 h 1953"/>
                <a:gd name="T8" fmla="*/ 464 w 1176"/>
                <a:gd name="T9" fmla="*/ 23 h 1953"/>
                <a:gd name="T10" fmla="*/ 288 w 1176"/>
                <a:gd name="T11" fmla="*/ 136 h 1953"/>
                <a:gd name="T12" fmla="*/ 106 w 1176"/>
                <a:gd name="T13" fmla="*/ 467 h 1953"/>
                <a:gd name="T14" fmla="*/ 4 w 1176"/>
                <a:gd name="T15" fmla="*/ 994 h 1953"/>
                <a:gd name="T16" fmla="*/ 44 w 1176"/>
                <a:gd name="T17" fmla="*/ 1287 h 1953"/>
                <a:gd name="T18" fmla="*/ 151 w 1176"/>
                <a:gd name="T19" fmla="*/ 1580 h 1953"/>
                <a:gd name="T20" fmla="*/ 209 w 1176"/>
                <a:gd name="T21" fmla="*/ 1842 h 1953"/>
                <a:gd name="T22" fmla="*/ 232 w 1176"/>
                <a:gd name="T23" fmla="*/ 1864 h 1953"/>
                <a:gd name="T24" fmla="*/ 477 w 1176"/>
                <a:gd name="T25" fmla="*/ 1893 h 1953"/>
                <a:gd name="T26" fmla="*/ 894 w 1176"/>
                <a:gd name="T27" fmla="*/ 1947 h 1953"/>
                <a:gd name="T28" fmla="*/ 961 w 1176"/>
                <a:gd name="T29" fmla="*/ 1907 h 1953"/>
                <a:gd name="T30" fmla="*/ 1058 w 1176"/>
                <a:gd name="T31" fmla="*/ 1666 h 1953"/>
                <a:gd name="T32" fmla="*/ 1172 w 1176"/>
                <a:gd name="T33" fmla="*/ 1085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6" h="1953">
                  <a:moveTo>
                    <a:pt x="1172" y="1085"/>
                  </a:moveTo>
                  <a:cubicBezTo>
                    <a:pt x="1173" y="957"/>
                    <a:pt x="1152" y="832"/>
                    <a:pt x="1122" y="707"/>
                  </a:cubicBezTo>
                  <a:cubicBezTo>
                    <a:pt x="1091" y="581"/>
                    <a:pt x="1044" y="462"/>
                    <a:pt x="980" y="349"/>
                  </a:cubicBezTo>
                  <a:cubicBezTo>
                    <a:pt x="920" y="244"/>
                    <a:pt x="845" y="149"/>
                    <a:pt x="743" y="79"/>
                  </a:cubicBezTo>
                  <a:cubicBezTo>
                    <a:pt x="658" y="21"/>
                    <a:pt x="563" y="0"/>
                    <a:pt x="464" y="23"/>
                  </a:cubicBezTo>
                  <a:cubicBezTo>
                    <a:pt x="394" y="39"/>
                    <a:pt x="337" y="82"/>
                    <a:pt x="288" y="136"/>
                  </a:cubicBezTo>
                  <a:cubicBezTo>
                    <a:pt x="201" y="232"/>
                    <a:pt x="147" y="347"/>
                    <a:pt x="106" y="467"/>
                  </a:cubicBezTo>
                  <a:cubicBezTo>
                    <a:pt x="47" y="637"/>
                    <a:pt x="11" y="813"/>
                    <a:pt x="4" y="994"/>
                  </a:cubicBezTo>
                  <a:cubicBezTo>
                    <a:pt x="0" y="1094"/>
                    <a:pt x="11" y="1192"/>
                    <a:pt x="44" y="1287"/>
                  </a:cubicBezTo>
                  <a:cubicBezTo>
                    <a:pt x="78" y="1385"/>
                    <a:pt x="117" y="1482"/>
                    <a:pt x="151" y="1580"/>
                  </a:cubicBezTo>
                  <a:cubicBezTo>
                    <a:pt x="181" y="1665"/>
                    <a:pt x="213" y="1750"/>
                    <a:pt x="209" y="1842"/>
                  </a:cubicBezTo>
                  <a:cubicBezTo>
                    <a:pt x="209" y="1859"/>
                    <a:pt x="217" y="1863"/>
                    <a:pt x="232" y="1864"/>
                  </a:cubicBezTo>
                  <a:cubicBezTo>
                    <a:pt x="314" y="1873"/>
                    <a:pt x="395" y="1883"/>
                    <a:pt x="477" y="1893"/>
                  </a:cubicBezTo>
                  <a:cubicBezTo>
                    <a:pt x="616" y="1911"/>
                    <a:pt x="755" y="1929"/>
                    <a:pt x="894" y="1947"/>
                  </a:cubicBezTo>
                  <a:cubicBezTo>
                    <a:pt x="942" y="1953"/>
                    <a:pt x="942" y="1953"/>
                    <a:pt x="961" y="1907"/>
                  </a:cubicBezTo>
                  <a:cubicBezTo>
                    <a:pt x="993" y="1827"/>
                    <a:pt x="1031" y="1748"/>
                    <a:pt x="1058" y="1666"/>
                  </a:cubicBezTo>
                  <a:cubicBezTo>
                    <a:pt x="1119" y="1477"/>
                    <a:pt x="1176" y="1287"/>
                    <a:pt x="1172" y="10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67" name="Freeform 8">
              <a:extLst>
                <a:ext uri="{FF2B5EF4-FFF2-40B4-BE49-F238E27FC236}">
                  <a16:creationId xmlns:a16="http://schemas.microsoft.com/office/drawing/2014/main" id="{9B56FFF3-8CA4-4FC4-910F-D85E2EA82C84}"/>
                </a:ext>
              </a:extLst>
            </p:cNvPr>
            <p:cNvSpPr>
              <a:spLocks/>
            </p:cNvSpPr>
            <p:nvPr/>
          </p:nvSpPr>
          <p:spPr bwMode="auto">
            <a:xfrm>
              <a:off x="3130187" y="5700645"/>
              <a:ext cx="491933" cy="587442"/>
            </a:xfrm>
            <a:custGeom>
              <a:avLst/>
              <a:gdLst>
                <a:gd name="T0" fmla="*/ 0 w 821"/>
                <a:gd name="T1" fmla="*/ 562 h 987"/>
                <a:gd name="T2" fmla="*/ 49 w 821"/>
                <a:gd name="T3" fmla="*/ 795 h 987"/>
                <a:gd name="T4" fmla="*/ 164 w 821"/>
                <a:gd name="T5" fmla="*/ 915 h 987"/>
                <a:gd name="T6" fmla="*/ 487 w 821"/>
                <a:gd name="T7" fmla="*/ 964 h 987"/>
                <a:gd name="T8" fmla="*/ 635 w 821"/>
                <a:gd name="T9" fmla="*/ 879 h 987"/>
                <a:gd name="T10" fmla="*/ 771 w 821"/>
                <a:gd name="T11" fmla="*/ 574 h 987"/>
                <a:gd name="T12" fmla="*/ 819 w 821"/>
                <a:gd name="T13" fmla="*/ 138 h 987"/>
                <a:gd name="T14" fmla="*/ 795 w 821"/>
                <a:gd name="T15" fmla="*/ 102 h 987"/>
                <a:gd name="T16" fmla="*/ 658 w 821"/>
                <a:gd name="T17" fmla="*/ 81 h 987"/>
                <a:gd name="T18" fmla="*/ 421 w 821"/>
                <a:gd name="T19" fmla="*/ 43 h 987"/>
                <a:gd name="T20" fmla="*/ 336 w 821"/>
                <a:gd name="T21" fmla="*/ 33 h 987"/>
                <a:gd name="T22" fmla="*/ 143 w 821"/>
                <a:gd name="T23" fmla="*/ 3 h 987"/>
                <a:gd name="T24" fmla="*/ 108 w 821"/>
                <a:gd name="T25" fmla="*/ 25 h 987"/>
                <a:gd name="T26" fmla="*/ 45 w 821"/>
                <a:gd name="T27" fmla="*/ 264 h 987"/>
                <a:gd name="T28" fmla="*/ 3 w 821"/>
                <a:gd name="T29" fmla="*/ 515 h 987"/>
                <a:gd name="T30" fmla="*/ 0 w 821"/>
                <a:gd name="T31" fmla="*/ 56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1" h="987">
                  <a:moveTo>
                    <a:pt x="0" y="562"/>
                  </a:moveTo>
                  <a:cubicBezTo>
                    <a:pt x="2" y="647"/>
                    <a:pt x="11" y="724"/>
                    <a:pt x="49" y="795"/>
                  </a:cubicBezTo>
                  <a:cubicBezTo>
                    <a:pt x="75" y="845"/>
                    <a:pt x="113" y="887"/>
                    <a:pt x="164" y="915"/>
                  </a:cubicBezTo>
                  <a:cubicBezTo>
                    <a:pt x="265" y="970"/>
                    <a:pt x="374" y="987"/>
                    <a:pt x="487" y="964"/>
                  </a:cubicBezTo>
                  <a:cubicBezTo>
                    <a:pt x="545" y="952"/>
                    <a:pt x="595" y="923"/>
                    <a:pt x="635" y="879"/>
                  </a:cubicBezTo>
                  <a:cubicBezTo>
                    <a:pt x="715" y="793"/>
                    <a:pt x="747" y="686"/>
                    <a:pt x="771" y="574"/>
                  </a:cubicBezTo>
                  <a:cubicBezTo>
                    <a:pt x="802" y="430"/>
                    <a:pt x="802" y="283"/>
                    <a:pt x="819" y="138"/>
                  </a:cubicBezTo>
                  <a:cubicBezTo>
                    <a:pt x="821" y="117"/>
                    <a:pt x="816" y="105"/>
                    <a:pt x="795" y="102"/>
                  </a:cubicBezTo>
                  <a:cubicBezTo>
                    <a:pt x="750" y="95"/>
                    <a:pt x="704" y="89"/>
                    <a:pt x="658" y="81"/>
                  </a:cubicBezTo>
                  <a:cubicBezTo>
                    <a:pt x="579" y="69"/>
                    <a:pt x="500" y="56"/>
                    <a:pt x="421" y="43"/>
                  </a:cubicBezTo>
                  <a:cubicBezTo>
                    <a:pt x="393" y="39"/>
                    <a:pt x="364" y="37"/>
                    <a:pt x="336" y="33"/>
                  </a:cubicBezTo>
                  <a:cubicBezTo>
                    <a:pt x="272" y="23"/>
                    <a:pt x="207" y="13"/>
                    <a:pt x="143" y="3"/>
                  </a:cubicBezTo>
                  <a:cubicBezTo>
                    <a:pt x="124" y="0"/>
                    <a:pt x="113" y="5"/>
                    <a:pt x="108" y="25"/>
                  </a:cubicBezTo>
                  <a:cubicBezTo>
                    <a:pt x="88" y="105"/>
                    <a:pt x="63" y="184"/>
                    <a:pt x="45" y="264"/>
                  </a:cubicBezTo>
                  <a:cubicBezTo>
                    <a:pt x="28" y="347"/>
                    <a:pt x="16" y="431"/>
                    <a:pt x="3" y="515"/>
                  </a:cubicBezTo>
                  <a:cubicBezTo>
                    <a:pt x="0" y="532"/>
                    <a:pt x="0" y="550"/>
                    <a:pt x="0" y="5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sp>
        <p:nvSpPr>
          <p:cNvPr id="68" name="TextBox 42">
            <a:extLst>
              <a:ext uri="{FF2B5EF4-FFF2-40B4-BE49-F238E27FC236}">
                <a16:creationId xmlns:a16="http://schemas.microsoft.com/office/drawing/2014/main" id="{4ABD0E88-3ECD-4689-8281-92D6714246C1}"/>
              </a:ext>
            </a:extLst>
          </p:cNvPr>
          <p:cNvSpPr txBox="1"/>
          <p:nvPr/>
        </p:nvSpPr>
        <p:spPr>
          <a:xfrm>
            <a:off x="1238828" y="5604479"/>
            <a:ext cx="2615799" cy="400110"/>
          </a:xfrm>
          <a:prstGeom prst="rect">
            <a:avLst/>
          </a:prstGeom>
          <a:noFill/>
        </p:spPr>
        <p:txBody>
          <a:bodyPr wrap="square" rtlCol="0">
            <a:spAutoFit/>
          </a:bodyPr>
          <a:lstStyle/>
          <a:p>
            <a:pPr algn="ctr" defTabSz="914309">
              <a:defRPr/>
            </a:pPr>
            <a:r>
              <a:rPr lang="en-US" sz="2000" b="1" dirty="0" err="1">
                <a:solidFill>
                  <a:srgbClr val="074D67"/>
                </a:solidFill>
                <a:latin typeface="Open Sans" panose="020B0606030504020204" pitchFamily="34" charset="0"/>
              </a:rPr>
              <a:t>Effizienzargument</a:t>
            </a:r>
            <a:endParaRPr lang="en-GB" sz="2000" b="1" dirty="0">
              <a:solidFill>
                <a:srgbClr val="074D67"/>
              </a:solidFill>
              <a:latin typeface="Noto Sans" panose="020B0502040504020204" pitchFamily="34"/>
              <a:ea typeface="Noto Sans" panose="020B0502040504020204" pitchFamily="34"/>
              <a:cs typeface="Noto Sans" panose="020B0502040504020204" pitchFamily="34"/>
            </a:endParaRPr>
          </a:p>
        </p:txBody>
      </p:sp>
      <p:grpSp>
        <p:nvGrpSpPr>
          <p:cNvPr id="69" name="Gruppieren 68">
            <a:extLst>
              <a:ext uri="{FF2B5EF4-FFF2-40B4-BE49-F238E27FC236}">
                <a16:creationId xmlns:a16="http://schemas.microsoft.com/office/drawing/2014/main" id="{D9175BBA-6B8F-4A67-B3A2-398EFA19815E}"/>
              </a:ext>
            </a:extLst>
          </p:cNvPr>
          <p:cNvGrpSpPr/>
          <p:nvPr/>
        </p:nvGrpSpPr>
        <p:grpSpPr>
          <a:xfrm>
            <a:off x="4552220" y="1383649"/>
            <a:ext cx="7219109" cy="4843896"/>
            <a:chOff x="5345398" y="4465092"/>
            <a:chExt cx="1815864" cy="4046126"/>
          </a:xfrm>
        </p:grpSpPr>
        <p:sp>
          <p:nvSpPr>
            <p:cNvPr id="70" name="Rectangle 69">
              <a:extLst>
                <a:ext uri="{FF2B5EF4-FFF2-40B4-BE49-F238E27FC236}">
                  <a16:creationId xmlns:a16="http://schemas.microsoft.com/office/drawing/2014/main" id="{8F4DC78A-2D03-4A67-81DD-85ED3699C9E2}"/>
                </a:ext>
              </a:extLst>
            </p:cNvPr>
            <p:cNvSpPr/>
            <p:nvPr/>
          </p:nvSpPr>
          <p:spPr>
            <a:xfrm>
              <a:off x="5345398" y="4478037"/>
              <a:ext cx="1815864" cy="4033181"/>
            </a:xfrm>
            <a:prstGeom prst="rect">
              <a:avLst/>
            </a:prstGeom>
            <a:solidFill>
              <a:srgbClr val="074D67">
                <a:alpha val="20000"/>
              </a:srgbClr>
            </a:solidFill>
            <a:ln w="12700" cap="flat" cmpd="sng" algn="ctr">
              <a:noFill/>
              <a:prstDash val="solid"/>
              <a:miter lim="800000"/>
            </a:ln>
            <a:effectLst/>
          </p:spPr>
          <p:txBody>
            <a:bodyPr rtlCol="0" anchor="ctr"/>
            <a:lstStyle/>
            <a:p>
              <a:pPr marL="800100" lvl="1" indent="-342900" defTabSz="914309">
                <a:lnSpc>
                  <a:spcPts val="3000"/>
                </a:lnSpc>
                <a:buFont typeface="Wingdings" panose="05000000000000000000" pitchFamily="2" charset="2"/>
                <a:buChar char="§"/>
                <a:defRPr/>
              </a:pPr>
              <a:r>
                <a:rPr lang="de-DE" sz="1900" kern="0" dirty="0"/>
                <a:t>„Mit digitalen Medien lassen sich gewisse </a:t>
              </a:r>
              <a:r>
                <a:rPr lang="de-DE" sz="1900" b="1" kern="0" dirty="0"/>
                <a:t>Abläufe in Schule effizienter gestalten.</a:t>
              </a:r>
              <a:r>
                <a:rPr lang="de-DE" sz="1900" kern="0" dirty="0"/>
                <a:t>“ (</a:t>
              </a:r>
              <a:r>
                <a:rPr lang="de-DE" sz="1900" kern="0" dirty="0" err="1"/>
                <a:t>Döbeli</a:t>
              </a:r>
              <a:r>
                <a:rPr lang="de-DE" sz="1900" kern="0" dirty="0"/>
                <a:t> Honegger 2017a, S. 73)</a:t>
              </a:r>
            </a:p>
            <a:p>
              <a:pPr marL="1257300" lvl="2" indent="-342900" defTabSz="914309">
                <a:lnSpc>
                  <a:spcPts val="3000"/>
                </a:lnSpc>
                <a:buFont typeface="Wingdings" panose="05000000000000000000" pitchFamily="2" charset="2"/>
                <a:buChar char="§"/>
                <a:defRPr/>
              </a:pPr>
              <a:r>
                <a:rPr lang="de-DE" sz="1900" kern="0" dirty="0"/>
                <a:t>inhaltlich nicht bezogen auf Lernerträge, </a:t>
              </a:r>
            </a:p>
            <a:p>
              <a:pPr marL="1257300" lvl="2" indent="-342900" defTabSz="914309">
                <a:lnSpc>
                  <a:spcPts val="3000"/>
                </a:lnSpc>
                <a:buFont typeface="Wingdings" panose="05000000000000000000" pitchFamily="2" charset="2"/>
                <a:buChar char="§"/>
                <a:defRPr/>
              </a:pPr>
              <a:r>
                <a:rPr lang="de-DE" sz="1900" kern="0" dirty="0"/>
                <a:t>sondern auf Arbeitserleichterungen des pädagogischen Personals</a:t>
              </a:r>
            </a:p>
            <a:p>
              <a:pPr marL="800100" lvl="1" indent="-342900" defTabSz="914309">
                <a:lnSpc>
                  <a:spcPts val="3000"/>
                </a:lnSpc>
                <a:buFont typeface="Wingdings" panose="05000000000000000000" pitchFamily="2" charset="2"/>
                <a:buChar char="§"/>
                <a:defRPr/>
              </a:pPr>
              <a:r>
                <a:rPr lang="de-DE" sz="1900" kern="0" dirty="0"/>
                <a:t>Potenziale werden durch Lehrkräfte genutzt (internetbasierte Informationsrecherche, Tabellenkalkulation zur Notenverwaltung etc.), sind aber bei weitem nicht erschöpft.</a:t>
              </a:r>
            </a:p>
            <a:p>
              <a:pPr marL="800100" lvl="1" indent="-342900" defTabSz="914309">
                <a:lnSpc>
                  <a:spcPts val="3000"/>
                </a:lnSpc>
                <a:buFont typeface="Wingdings" panose="05000000000000000000" pitchFamily="2" charset="2"/>
                <a:buChar char="§"/>
                <a:defRPr/>
              </a:pPr>
              <a:r>
                <a:rPr lang="de-DE" sz="1900" kern="0" dirty="0"/>
                <a:t>bspw. Maßnahmen zur Reduktion des Lern- und Vorbereitungsaufwands denkbar, zudem leichtere </a:t>
              </a:r>
              <a:r>
                <a:rPr lang="de-DE" sz="1900" kern="0" dirty="0" err="1"/>
                <a:t>Distribuierbarkeit</a:t>
              </a:r>
              <a:r>
                <a:rPr lang="de-DE" sz="1900" kern="0" dirty="0"/>
                <a:t> von Materialien und Daten (Sharing), daraus folgende Kostenersparnis…</a:t>
              </a:r>
            </a:p>
          </p:txBody>
        </p:sp>
        <p:sp>
          <p:nvSpPr>
            <p:cNvPr id="71" name="Rectangle 80">
              <a:extLst>
                <a:ext uri="{FF2B5EF4-FFF2-40B4-BE49-F238E27FC236}">
                  <a16:creationId xmlns:a16="http://schemas.microsoft.com/office/drawing/2014/main" id="{90128488-0CF5-496C-BB87-F1ADD9BD94AC}"/>
                </a:ext>
              </a:extLst>
            </p:cNvPr>
            <p:cNvSpPr/>
            <p:nvPr/>
          </p:nvSpPr>
          <p:spPr>
            <a:xfrm rot="5400000">
              <a:off x="6234235" y="3576255"/>
              <a:ext cx="38189" cy="1815864"/>
            </a:xfrm>
            <a:prstGeom prst="rect">
              <a:avLst/>
            </a:prstGeom>
            <a:solidFill>
              <a:srgbClr val="074D67"/>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72" name="Textfeld 71">
            <a:extLst>
              <a:ext uri="{FF2B5EF4-FFF2-40B4-BE49-F238E27FC236}">
                <a16:creationId xmlns:a16="http://schemas.microsoft.com/office/drawing/2014/main" id="{51953796-8E78-4446-8363-67199EB6B2EB}"/>
              </a:ext>
            </a:extLst>
          </p:cNvPr>
          <p:cNvSpPr txBox="1"/>
          <p:nvPr/>
        </p:nvSpPr>
        <p:spPr>
          <a:xfrm>
            <a:off x="8905464" y="5608154"/>
            <a:ext cx="2865863" cy="738664"/>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et al. 2018</a:t>
            </a:r>
          </a:p>
          <a:p>
            <a:pPr algn="r"/>
            <a:r>
              <a:rPr lang="de-DE" sz="1400" dirty="0">
                <a:solidFill>
                  <a:schemeClr val="bg1">
                    <a:lumMod val="50000"/>
                  </a:schemeClr>
                </a:solidFill>
              </a:rPr>
              <a:t>vgl. </a:t>
            </a:r>
            <a:r>
              <a:rPr lang="de-DE" sz="1400" dirty="0" err="1">
                <a:solidFill>
                  <a:schemeClr val="bg1">
                    <a:lumMod val="50000"/>
                  </a:schemeClr>
                </a:solidFill>
              </a:rPr>
              <a:t>Irion</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Döbeli</a:t>
            </a:r>
            <a:r>
              <a:rPr lang="de-DE" sz="1400" dirty="0">
                <a:solidFill>
                  <a:schemeClr val="bg1">
                    <a:lumMod val="50000"/>
                  </a:schemeClr>
                </a:solidFill>
              </a:rPr>
              <a:t> Honegger 2017a</a:t>
            </a:r>
          </a:p>
        </p:txBody>
      </p:sp>
    </p:spTree>
    <p:extLst>
      <p:ext uri="{BB962C8B-B14F-4D97-AF65-F5344CB8AC3E}">
        <p14:creationId xmlns:p14="http://schemas.microsoft.com/office/powerpoint/2010/main" val="2365752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Schulische Rahmenbedingungen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50022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Querverweise auf Studien, exemplarisch: </a:t>
            </a:r>
            <a:r>
              <a:rPr lang="de-DE" sz="2150" dirty="0" err="1">
                <a:solidFill>
                  <a:prstClr val="black"/>
                </a:solidFill>
                <a:effectLst>
                  <a:innerShdw blurRad="76200" dist="25400" dir="13500000">
                    <a:prstClr val="black">
                      <a:alpha val="40000"/>
                    </a:prstClr>
                  </a:innerShdw>
                </a:effectLst>
              </a:rPr>
              <a:t>Eickelmann</a:t>
            </a:r>
            <a:r>
              <a:rPr lang="de-DE" sz="2150" dirty="0">
                <a:solidFill>
                  <a:prstClr val="black"/>
                </a:solidFill>
                <a:effectLst>
                  <a:innerShdw blurRad="76200" dist="25400" dir="13500000">
                    <a:prstClr val="black">
                      <a:alpha val="40000"/>
                    </a:prstClr>
                  </a:innerShdw>
                </a:effectLst>
              </a:rPr>
              <a:t> et al. (2019): ICILS 2018</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Ziel: Messung der Kompetenzstände der Kompetenzen im Bereich „Computational </a:t>
            </a:r>
            <a:r>
              <a:rPr lang="de-DE" sz="2150" dirty="0" err="1">
                <a:solidFill>
                  <a:prstClr val="black"/>
                </a:solidFill>
                <a:effectLst>
                  <a:innerShdw blurRad="76200" dist="25400" dir="13500000">
                    <a:prstClr val="black">
                      <a:alpha val="40000"/>
                    </a:prstClr>
                  </a:innerShdw>
                </a:effectLst>
              </a:rPr>
              <a:t>Thinking</a:t>
            </a:r>
            <a:r>
              <a:rPr lang="de-DE" sz="2150" dirty="0">
                <a:solidFill>
                  <a:prstClr val="black"/>
                </a:solidFill>
                <a:effectLst>
                  <a:innerShdw blurRad="76200" dist="25400" dir="13500000">
                    <a:prstClr val="black">
                      <a:alpha val="40000"/>
                    </a:prstClr>
                  </a:innerShdw>
                </a:effectLst>
              </a:rPr>
              <a:t>“ bei Achtklässler*innen aller Schulformen</a:t>
            </a:r>
          </a:p>
          <a:p>
            <a:pPr marL="800100" lvl="1"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Ergebnisse: </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Achtklässler*innen in Deutschland erreichen im Durchschnitt 486 Punkte.</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Die mittleren Kompetenzen in Deutschland liegen signifikant unter dem internationalen Mittelwert (500 Punkte).</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Vergleichswerte: Republik Korea (536 Punkte), Dänemark (527 Punkte), Finnland (508 Punkte), Frankreich (501 Punkte) und die USA (498 Punkte)</a:t>
            </a:r>
          </a:p>
          <a:p>
            <a:pPr marL="1257300" lvl="2"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78</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Eickelmann</a:t>
            </a:r>
            <a:r>
              <a:rPr lang="de-DE" sz="1400" dirty="0">
                <a:solidFill>
                  <a:schemeClr val="bg1">
                    <a:lumMod val="50000"/>
                  </a:schemeClr>
                </a:solidFill>
              </a:rPr>
              <a:t> et al. 2019</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Tree>
    <p:extLst>
      <p:ext uri="{BB962C8B-B14F-4D97-AF65-F5344CB8AC3E}">
        <p14:creationId xmlns:p14="http://schemas.microsoft.com/office/powerpoint/2010/main" val="484663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Schulische Rahmenbedingungen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153288"/>
            <a:ext cx="11446937" cy="550022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Ergebnisse (detaillierter):</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Leistungsstreuung und Schulformunterschiede (CT):   </a:t>
            </a:r>
            <a:r>
              <a:rPr lang="de-DE" sz="2150" dirty="0">
                <a:solidFill>
                  <a:prstClr val="black"/>
                </a:solidFill>
                <a:effectLst>
                  <a:innerShdw blurRad="76200" dist="25400" dir="13500000">
                    <a:prstClr val="black">
                      <a:alpha val="40000"/>
                    </a:prstClr>
                  </a:innerShdw>
                </a:effectLst>
              </a:rPr>
              <a:t>Schüler*innen, die den gymnasialen Schulzweig besuchen, erreichen signifikant bessere Leistungen im Bereich CT; große Standardabweichung zwischen den Schulformen (98 Punkte)</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Herkunftsbedingte Disparitäten (CT):   </a:t>
            </a:r>
            <a:r>
              <a:rPr lang="de-DE" sz="2150" dirty="0">
                <a:solidFill>
                  <a:prstClr val="black"/>
                </a:solidFill>
                <a:effectLst>
                  <a:innerShdw blurRad="76200" dist="25400" dir="13500000">
                    <a:prstClr val="black">
                      <a:alpha val="40000"/>
                    </a:prstClr>
                  </a:innerShdw>
                </a:effectLst>
              </a:rPr>
              <a:t>Jugendliche aus sozioökonomisch weniger privilegierten Elternhäusern weisen geringere Kompetenzen auf (deutlich mehr als eine halbe Standardabweichung, 64 Punkte), festgestellte soziale Disparitäten sind in Deutschland signifikant größer als im internationalen Durchschnitt</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Migrationsspezifische Disparitäten (CT):   </a:t>
            </a:r>
            <a:r>
              <a:rPr lang="de-DE" sz="2150" dirty="0">
                <a:solidFill>
                  <a:prstClr val="black"/>
                </a:solidFill>
                <a:effectLst>
                  <a:innerShdw blurRad="76200" dist="25400" dir="13500000">
                    <a:prstClr val="black">
                      <a:alpha val="40000"/>
                    </a:prstClr>
                  </a:innerShdw>
                </a:effectLst>
              </a:rPr>
              <a:t>Leistungsdifferenz zwischen Achtklässler*innen mit und ohne Zuwanderungsgeschichte, 53 Punkte zugunsten Jugendlichen ohne Migrationshintergrund</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79</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84D195CB-9ECF-4256-8793-99B1F35A36AF}"/>
              </a:ext>
            </a:extLst>
          </p:cNvPr>
          <p:cNvSpPr txBox="1"/>
          <p:nvPr/>
        </p:nvSpPr>
        <p:spPr>
          <a:xfrm>
            <a:off x="9066641" y="6194743"/>
            <a:ext cx="2865863" cy="30777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Eickelmann</a:t>
            </a:r>
            <a:r>
              <a:rPr lang="de-DE" sz="1400" dirty="0">
                <a:solidFill>
                  <a:schemeClr val="bg1">
                    <a:lumMod val="50000"/>
                  </a:schemeClr>
                </a:solidFill>
              </a:rPr>
              <a:t> et al. 2019</a:t>
            </a:r>
          </a:p>
        </p:txBody>
      </p:sp>
    </p:spTree>
    <p:extLst>
      <p:ext uri="{BB962C8B-B14F-4D97-AF65-F5344CB8AC3E}">
        <p14:creationId xmlns:p14="http://schemas.microsoft.com/office/powerpoint/2010/main" val="143690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ziale Medien, Medien, Tafel, Vernetzung, Präsentation">
            <a:extLst>
              <a:ext uri="{FF2B5EF4-FFF2-40B4-BE49-F238E27FC236}">
                <a16:creationId xmlns:a16="http://schemas.microsoft.com/office/drawing/2014/main" id="{1A597B12-5A43-441F-B524-01DAA5268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hevron 23">
            <a:extLst>
              <a:ext uri="{FF2B5EF4-FFF2-40B4-BE49-F238E27FC236}">
                <a16:creationId xmlns:a16="http://schemas.microsoft.com/office/drawing/2014/main" id="{B584D099-7317-41B2-BA0D-D879F5F37FAE}"/>
              </a:ext>
            </a:extLst>
          </p:cNvPr>
          <p:cNvSpPr/>
          <p:nvPr/>
        </p:nvSpPr>
        <p:spPr>
          <a:xfrm>
            <a:off x="51245" y="5185317"/>
            <a:ext cx="12087922" cy="998499"/>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2020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werden</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ca. </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1,7 MB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neuer</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Informationen</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Sekunde</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und Mensch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weltweit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produziert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pSp>
        <p:nvGrpSpPr>
          <p:cNvPr id="8" name="Group 22">
            <a:extLst>
              <a:ext uri="{FF2B5EF4-FFF2-40B4-BE49-F238E27FC236}">
                <a16:creationId xmlns:a16="http://schemas.microsoft.com/office/drawing/2014/main" id="{D29D6CC7-844A-488A-8461-1DBEA76E4B56}"/>
              </a:ext>
            </a:extLst>
          </p:cNvPr>
          <p:cNvGrpSpPr/>
          <p:nvPr/>
        </p:nvGrpSpPr>
        <p:grpSpPr>
          <a:xfrm>
            <a:off x="20" y="391834"/>
            <a:ext cx="11842575" cy="859428"/>
            <a:chOff x="-242265" y="-3751960"/>
            <a:chExt cx="7172960" cy="1137920"/>
          </a:xfrm>
          <a:solidFill>
            <a:srgbClr val="7030A0"/>
          </a:solidFill>
        </p:grpSpPr>
        <p:sp>
          <p:nvSpPr>
            <p:cNvPr id="9" name="Arrow: Chevron 23">
              <a:extLst>
                <a:ext uri="{FF2B5EF4-FFF2-40B4-BE49-F238E27FC236}">
                  <a16:creationId xmlns:a16="http://schemas.microsoft.com/office/drawing/2014/main" id="{12C54EC9-C189-4DC0-8F94-6096CA772638}"/>
                </a:ext>
              </a:extLst>
            </p:cNvPr>
            <p:cNvSpPr/>
            <p:nvPr/>
          </p:nvSpPr>
          <p:spPr>
            <a:xfrm>
              <a:off x="-242265" y="-375196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Zeitalter</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der Information und </a:t>
              </a: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Digitalisierung</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308E8CE8-CAA7-47E1-A8AD-30CB22507CC7}"/>
                </a:ext>
              </a:extLst>
            </p:cNvPr>
            <p:cNvSpPr/>
            <p:nvPr/>
          </p:nvSpPr>
          <p:spPr>
            <a:xfrm>
              <a:off x="-242265" y="-3751960"/>
              <a:ext cx="596672"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87534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Schulische Rahmenbedingungen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024722"/>
            <a:ext cx="11446937" cy="301877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Erkenntnisse:</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digital divide </a:t>
            </a:r>
            <a:r>
              <a:rPr lang="de-DE" sz="2150" dirty="0">
                <a:solidFill>
                  <a:prstClr val="black"/>
                </a:solidFill>
                <a:effectLst>
                  <a:innerShdw blurRad="76200" dist="25400" dir="13500000">
                    <a:prstClr val="black">
                      <a:alpha val="40000"/>
                    </a:prstClr>
                  </a:innerShdw>
                </a:effectLst>
              </a:rPr>
              <a:t>– Bildungsbenachteiligungen für Achtklässler*innen aus unteren und mittleren sozialen Lagen sowie für Jugendliche mit Migrationshintergrund</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Mythos von „digital natives“ </a:t>
            </a:r>
            <a:r>
              <a:rPr lang="de-DE" sz="2150" dirty="0">
                <a:solidFill>
                  <a:prstClr val="black"/>
                </a:solidFill>
                <a:effectLst>
                  <a:innerShdw blurRad="76200" dist="25400" dir="13500000">
                    <a:prstClr val="black">
                      <a:alpha val="40000"/>
                    </a:prstClr>
                  </a:innerShdw>
                </a:effectLst>
              </a:rPr>
              <a:t>– Schüler*innen werden durch das Aufwachsen in einer digital geprägten Welt nicht automatisch zu mündigen, kompetenten Nutzer*innen</a:t>
            </a:r>
          </a:p>
          <a:p>
            <a:pPr marL="800100" lvl="1"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80</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13" name="Textfeld 12">
            <a:extLst>
              <a:ext uri="{FF2B5EF4-FFF2-40B4-BE49-F238E27FC236}">
                <a16:creationId xmlns:a16="http://schemas.microsoft.com/office/drawing/2014/main" id="{84D195CB-9ECF-4256-8793-99B1F35A36AF}"/>
              </a:ext>
            </a:extLst>
          </p:cNvPr>
          <p:cNvSpPr txBox="1"/>
          <p:nvPr/>
        </p:nvSpPr>
        <p:spPr>
          <a:xfrm>
            <a:off x="9229358" y="3576672"/>
            <a:ext cx="2865863" cy="30777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Eickelmann</a:t>
            </a:r>
            <a:r>
              <a:rPr lang="de-DE" sz="1400" dirty="0">
                <a:solidFill>
                  <a:schemeClr val="bg1">
                    <a:lumMod val="50000"/>
                  </a:schemeClr>
                </a:solidFill>
              </a:rPr>
              <a:t> et al. 2019</a:t>
            </a:r>
          </a:p>
        </p:txBody>
      </p:sp>
      <p:sp>
        <p:nvSpPr>
          <p:cNvPr id="2" name="Rechteck 1">
            <a:extLst>
              <a:ext uri="{FF2B5EF4-FFF2-40B4-BE49-F238E27FC236}">
                <a16:creationId xmlns:a16="http://schemas.microsoft.com/office/drawing/2014/main" id="{56CC2969-46A1-4504-AF3F-FA825CEE6626}"/>
              </a:ext>
            </a:extLst>
          </p:cNvPr>
          <p:cNvSpPr/>
          <p:nvPr/>
        </p:nvSpPr>
        <p:spPr>
          <a:xfrm>
            <a:off x="257908" y="3730560"/>
            <a:ext cx="9653305" cy="1208279"/>
          </a:xfrm>
          <a:prstGeom prst="rect">
            <a:avLst/>
          </a:prstGeom>
        </p:spPr>
        <p:txBody>
          <a:bodyPr wrap="square">
            <a:spAutoFit/>
          </a:bodyPr>
          <a:lstStyle/>
          <a:p>
            <a:pPr>
              <a:lnSpc>
                <a:spcPct val="115000"/>
              </a:lnSpc>
            </a:pPr>
            <a:r>
              <a:rPr lang="de-DE" sz="1600" b="1" dirty="0">
                <a:latin typeface="Calibri" panose="020F0502020204030204" pitchFamily="34" charset="0"/>
                <a:ea typeface="Calibri" panose="020F0502020204030204" pitchFamily="34" charset="0"/>
                <a:cs typeface="Times New Roman" panose="02020603050405020304" pitchFamily="18" charset="0"/>
              </a:rPr>
              <a:t>weitere aktuelle, relevante Studien zum Thema „Digitale Bildung / Mediennutzung“:</a:t>
            </a:r>
          </a:p>
          <a:p>
            <a:pPr marL="685800" lvl="1" indent="-228600">
              <a:lnSpc>
                <a:spcPct val="115000"/>
              </a:lnSpc>
              <a:buFont typeface="Wingdings" panose="05000000000000000000" pitchFamily="2" charset="2"/>
              <a:buChar char=""/>
            </a:pPr>
            <a:r>
              <a:rPr lang="de-DE" sz="1600" dirty="0" err="1">
                <a:latin typeface="Calibri" panose="020F0502020204030204" pitchFamily="34" charset="0"/>
                <a:ea typeface="Calibri" panose="020F0502020204030204" pitchFamily="34" charset="0"/>
                <a:cs typeface="Times New Roman" panose="02020603050405020304" pitchFamily="18" charset="0"/>
              </a:rPr>
              <a:t>mpfs</a:t>
            </a:r>
            <a:r>
              <a:rPr lang="de-DE" sz="1600" dirty="0">
                <a:latin typeface="Calibri" panose="020F0502020204030204" pitchFamily="34" charset="0"/>
                <a:ea typeface="Calibri" panose="020F0502020204030204" pitchFamily="34" charset="0"/>
                <a:cs typeface="Times New Roman" panose="02020603050405020304" pitchFamily="18" charset="0"/>
              </a:rPr>
              <a:t> 2018: Studie KIM 2018, S. 50/51: Gerätenutzung im Schulunterricht </a:t>
            </a:r>
          </a:p>
          <a:p>
            <a:pPr marL="685800" lvl="1" indent="-228600">
              <a:lnSpc>
                <a:spcPct val="115000"/>
              </a:lnSpc>
              <a:buFont typeface="Wingdings" panose="05000000000000000000" pitchFamily="2" charset="2"/>
              <a:buChar char=""/>
            </a:pPr>
            <a:r>
              <a:rPr lang="de-DE" sz="1600" dirty="0" err="1">
                <a:latin typeface="Calibri" panose="020F0502020204030204" pitchFamily="34" charset="0"/>
                <a:ea typeface="Calibri" panose="020F0502020204030204" pitchFamily="34" charset="0"/>
                <a:cs typeface="Times New Roman" panose="02020603050405020304" pitchFamily="18" charset="0"/>
              </a:rPr>
              <a:t>acatech</a:t>
            </a:r>
            <a:r>
              <a:rPr lang="de-DE" sz="1600" dirty="0">
                <a:latin typeface="Calibri" panose="020F0502020204030204" pitchFamily="34" charset="0"/>
                <a:ea typeface="Calibri" panose="020F0502020204030204" pitchFamily="34" charset="0"/>
                <a:cs typeface="Times New Roman" panose="02020603050405020304" pitchFamily="18" charset="0"/>
              </a:rPr>
              <a:t>, IPN, Körber-Stiftung (2019): MINT-Nachwuchsbarometer</a:t>
            </a:r>
          </a:p>
          <a:p>
            <a:pPr marL="685800" lvl="1" indent="-228600">
              <a:lnSpc>
                <a:spcPct val="115000"/>
              </a:lnSpc>
              <a:spcAft>
                <a:spcPts val="800"/>
              </a:spcAft>
              <a:buFont typeface="Wingdings" panose="05000000000000000000" pitchFamily="2" charset="2"/>
              <a:buChar char=""/>
            </a:pPr>
            <a:r>
              <a:rPr lang="de-DE" sz="1600" dirty="0">
                <a:latin typeface="Calibri" panose="020F0502020204030204" pitchFamily="34" charset="0"/>
                <a:ea typeface="Calibri" panose="020F0502020204030204" pitchFamily="34" charset="0"/>
                <a:cs typeface="Times New Roman" panose="02020603050405020304" pitchFamily="18" charset="0"/>
              </a:rPr>
              <a:t>Herzig (2014): Bertelsmann-Stiftung</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hteck 20">
            <a:extLst>
              <a:ext uri="{FF2B5EF4-FFF2-40B4-BE49-F238E27FC236}">
                <a16:creationId xmlns:a16="http://schemas.microsoft.com/office/drawing/2014/main" id="{D0EC9211-5109-48D7-A1D5-7F0C15F909A8}"/>
              </a:ext>
            </a:extLst>
          </p:cNvPr>
          <p:cNvSpPr/>
          <p:nvPr/>
        </p:nvSpPr>
        <p:spPr>
          <a:xfrm>
            <a:off x="175776" y="4933303"/>
            <a:ext cx="10623385" cy="1774588"/>
          </a:xfrm>
          <a:prstGeom prst="rect">
            <a:avLst/>
          </a:prstGeom>
        </p:spPr>
        <p:txBody>
          <a:bodyPr wrap="square">
            <a:spAutoFit/>
          </a:bodyPr>
          <a:lstStyle/>
          <a:p>
            <a:pPr>
              <a:lnSpc>
                <a:spcPct val="115000"/>
              </a:lnSpc>
            </a:pPr>
            <a:r>
              <a:rPr lang="de-DE" sz="1600" b="1" dirty="0">
                <a:latin typeface="Calibri" panose="020F0502020204030204" pitchFamily="34" charset="0"/>
                <a:ea typeface="Calibri" panose="020F0502020204030204" pitchFamily="34" charset="0"/>
                <a:cs typeface="Times New Roman" panose="02020603050405020304" pitchFamily="18" charset="0"/>
              </a:rPr>
              <a:t>Hinweis bzgl. Einschränkungen von aktuellen Wirksamkeitsstudien zum Einsatz digitaler Medien:</a:t>
            </a:r>
          </a:p>
          <a:p>
            <a:pPr marL="742950" lvl="1" indent="-285750">
              <a:lnSpc>
                <a:spcPct val="115000"/>
              </a:lnSpc>
              <a:buFont typeface="Wingdings" panose="05000000000000000000" pitchFamily="2" charset="2"/>
              <a:buChar char="§"/>
            </a:pPr>
            <a:r>
              <a:rPr lang="de-DE" sz="1600" dirty="0">
                <a:latin typeface="Calibri" panose="020F0502020204030204" pitchFamily="34" charset="0"/>
                <a:ea typeface="Calibri" panose="020F0502020204030204" pitchFamily="34" charset="0"/>
                <a:cs typeface="Times New Roman" panose="02020603050405020304" pitchFamily="18" charset="0"/>
              </a:rPr>
              <a:t>Wirksamkeitsstudien betrachten i. d. R. ausgewählte Aspekte digitaler Bildung und berücksichtigen die Zusammenhänge im digitalen Kompetenzaufbau zu wenig (theoretischer Hintergrund hierzu ist bislang unzureichend vorhanden)</a:t>
            </a:r>
          </a:p>
          <a:p>
            <a:pPr marL="742950" lvl="1" indent="-285750">
              <a:lnSpc>
                <a:spcPct val="115000"/>
              </a:lnSpc>
              <a:buFont typeface="Wingdings" panose="05000000000000000000" pitchFamily="2" charset="2"/>
              <a:buChar char="§"/>
            </a:pPr>
            <a:r>
              <a:rPr lang="de-DE" sz="1600" dirty="0">
                <a:latin typeface="Calibri" panose="020F0502020204030204" pitchFamily="34" charset="0"/>
                <a:ea typeface="Calibri" panose="020F0502020204030204" pitchFamily="34" charset="0"/>
                <a:cs typeface="Times New Roman" panose="02020603050405020304" pitchFamily="18" charset="0"/>
              </a:rPr>
              <a:t>Medieneinsatz und die Umsetzung digitaler Bildung wird bislang sehr verschieden definiert und gelebt, geringe definitorische Einheitlichkeit, somit: geringe Verallgemeinerbarkeit der Ergebnisse</a:t>
            </a:r>
          </a:p>
        </p:txBody>
      </p:sp>
      <p:sp>
        <p:nvSpPr>
          <p:cNvPr id="22" name="Textfeld 21">
            <a:extLst>
              <a:ext uri="{FF2B5EF4-FFF2-40B4-BE49-F238E27FC236}">
                <a16:creationId xmlns:a16="http://schemas.microsoft.com/office/drawing/2014/main" id="{724DF8E5-ACD3-475B-8082-BFC5005043E5}"/>
              </a:ext>
            </a:extLst>
          </p:cNvPr>
          <p:cNvSpPr txBox="1"/>
          <p:nvPr/>
        </p:nvSpPr>
        <p:spPr>
          <a:xfrm>
            <a:off x="9260622" y="4506901"/>
            <a:ext cx="2865863" cy="954107"/>
          </a:xfrm>
          <a:prstGeom prst="rect">
            <a:avLst/>
          </a:prstGeom>
          <a:noFill/>
        </p:spPr>
        <p:txBody>
          <a:bodyPr wrap="square" rtlCol="0">
            <a:spAutoFit/>
          </a:bodyPr>
          <a:lstStyle/>
          <a:p>
            <a:pPr algn="r"/>
            <a:r>
              <a:rPr lang="de-DE" sz="1400" dirty="0">
                <a:solidFill>
                  <a:schemeClr val="bg1">
                    <a:lumMod val="50000"/>
                  </a:schemeClr>
                </a:solidFill>
              </a:rPr>
              <a:t>vgl. </a:t>
            </a:r>
            <a:r>
              <a:rPr lang="de-DE" sz="1400" dirty="0" err="1">
                <a:solidFill>
                  <a:schemeClr val="bg1">
                    <a:lumMod val="50000"/>
                  </a:schemeClr>
                </a:solidFill>
              </a:rPr>
              <a:t>mpfs</a:t>
            </a:r>
            <a:r>
              <a:rPr lang="de-DE" sz="1400" dirty="0">
                <a:solidFill>
                  <a:schemeClr val="bg1">
                    <a:lumMod val="50000"/>
                  </a:schemeClr>
                </a:solidFill>
              </a:rPr>
              <a:t> 2018</a:t>
            </a:r>
          </a:p>
          <a:p>
            <a:pPr algn="r"/>
            <a:r>
              <a:rPr lang="de-DE" sz="1400" dirty="0">
                <a:solidFill>
                  <a:schemeClr val="bg1">
                    <a:lumMod val="50000"/>
                  </a:schemeClr>
                </a:solidFill>
              </a:rPr>
              <a:t>vgl. </a:t>
            </a:r>
            <a:r>
              <a:rPr lang="de-DE" sz="1400" dirty="0" err="1">
                <a:solidFill>
                  <a:schemeClr val="bg1">
                    <a:lumMod val="50000"/>
                  </a:schemeClr>
                </a:solidFill>
              </a:rPr>
              <a:t>Eickelmann</a:t>
            </a:r>
            <a:r>
              <a:rPr lang="de-DE" sz="1400" dirty="0">
                <a:solidFill>
                  <a:schemeClr val="bg1">
                    <a:lumMod val="50000"/>
                  </a:schemeClr>
                </a:solidFill>
              </a:rPr>
              <a:t> et al. 2019</a:t>
            </a:r>
          </a:p>
          <a:p>
            <a:pPr algn="r"/>
            <a:r>
              <a:rPr lang="de-DE" sz="1400" dirty="0">
                <a:solidFill>
                  <a:schemeClr val="bg1">
                    <a:lumMod val="50000"/>
                  </a:schemeClr>
                </a:solidFill>
              </a:rPr>
              <a:t>vgl. Herzig 2014</a:t>
            </a:r>
          </a:p>
          <a:p>
            <a:pPr algn="r"/>
            <a:r>
              <a:rPr lang="de-DE" sz="1400" dirty="0">
                <a:solidFill>
                  <a:schemeClr val="bg1">
                    <a:lumMod val="50000"/>
                  </a:schemeClr>
                </a:solidFill>
              </a:rPr>
              <a:t>vgl. </a:t>
            </a:r>
            <a:r>
              <a:rPr lang="de-DE" sz="1400" dirty="0" err="1">
                <a:solidFill>
                  <a:schemeClr val="bg1">
                    <a:lumMod val="50000"/>
                  </a:schemeClr>
                </a:solidFill>
              </a:rPr>
              <a:t>acatech</a:t>
            </a:r>
            <a:r>
              <a:rPr lang="de-DE" sz="1400" dirty="0">
                <a:solidFill>
                  <a:schemeClr val="bg1">
                    <a:lumMod val="50000"/>
                  </a:schemeClr>
                </a:solidFill>
              </a:rPr>
              <a:t> et al. 2019</a:t>
            </a:r>
          </a:p>
        </p:txBody>
      </p:sp>
    </p:spTree>
    <p:extLst>
      <p:ext uri="{BB962C8B-B14F-4D97-AF65-F5344CB8AC3E}">
        <p14:creationId xmlns:p14="http://schemas.microsoft.com/office/powerpoint/2010/main" val="409472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401135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Instrument für eine systematische Medienkompetenzvermittlung</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Handreichung für schulische Medienkonzepte, die bis 2021 in jeder Schule erstellt werden sollen</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Leitfaden für die Überarbeitung der Kernlehrpläne</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aktuelle Neufassung aus 2016 </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formuliert 6 Kompetenzbereiche und 24 Teilkompetenzen, die bis Ende der Sekundarstufe I aller Schulformen erreicht werden sollen</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Schulen in NRW müssen bis zum Schuljahr 2021/22 Medienkonzepte auf Basis des MKR ausarbeiten </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81</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 MKR 2018b</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pic>
        <p:nvPicPr>
          <p:cNvPr id="13" name="Grafik 12">
            <a:extLst>
              <a:ext uri="{FF2B5EF4-FFF2-40B4-BE49-F238E27FC236}">
                <a16:creationId xmlns:a16="http://schemas.microsoft.com/office/drawing/2014/main" id="{ED6F9724-EC1E-4F9A-B041-46F7E9259A76}"/>
              </a:ext>
            </a:extLst>
          </p:cNvPr>
          <p:cNvPicPr/>
          <p:nvPr/>
        </p:nvPicPr>
        <p:blipFill rotWithShape="1">
          <a:blip r:embed="rId12">
            <a:clrChange>
              <a:clrFrom>
                <a:srgbClr val="FFFFFF"/>
              </a:clrFrom>
              <a:clrTo>
                <a:srgbClr val="FFFFFF">
                  <a:alpha val="0"/>
                </a:srgbClr>
              </a:clrTo>
            </a:clrChange>
          </a:blip>
          <a:srcRect l="7705" t="6795" r="39428" b="71262"/>
          <a:stretch/>
        </p:blipFill>
        <p:spPr>
          <a:xfrm>
            <a:off x="9529010" y="1104696"/>
            <a:ext cx="2386397" cy="988004"/>
          </a:xfrm>
          <a:prstGeom prst="rect">
            <a:avLst/>
          </a:prstGeom>
        </p:spPr>
      </p:pic>
    </p:spTree>
    <p:extLst>
      <p:ext uri="{BB962C8B-B14F-4D97-AF65-F5344CB8AC3E}">
        <p14:creationId xmlns:p14="http://schemas.microsoft.com/office/powerpoint/2010/main" val="3954332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82</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6188959"/>
            <a:ext cx="2865863" cy="307777"/>
          </a:xfrm>
          <a:prstGeom prst="rect">
            <a:avLst/>
          </a:prstGeom>
          <a:noFill/>
        </p:spPr>
        <p:txBody>
          <a:bodyPr wrap="square" rtlCol="0">
            <a:spAutoFit/>
          </a:bodyPr>
          <a:lstStyle/>
          <a:p>
            <a:pPr algn="r"/>
            <a:r>
              <a:rPr lang="de-DE" sz="1400" dirty="0">
                <a:solidFill>
                  <a:schemeClr val="bg1">
                    <a:lumMod val="50000"/>
                  </a:schemeClr>
                </a:solidFill>
              </a:rPr>
              <a:t>vgl. MKR 2018b</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1" name="Rectangle 5">
            <a:extLst>
              <a:ext uri="{FF2B5EF4-FFF2-40B4-BE49-F238E27FC236}">
                <a16:creationId xmlns:a16="http://schemas.microsoft.com/office/drawing/2014/main" id="{752999B2-AFFF-4725-8143-52529F78EE40}"/>
              </a:ext>
            </a:extLst>
          </p:cNvPr>
          <p:cNvSpPr>
            <a:spLocks noChangeArrowheads="1"/>
          </p:cNvSpPr>
          <p:nvPr/>
        </p:nvSpPr>
        <p:spPr bwMode="gray">
          <a:xfrm>
            <a:off x="407430" y="1297625"/>
            <a:ext cx="11375552" cy="4895394"/>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144000" bIns="72000"/>
          <a:lstStyle/>
          <a:p>
            <a:pPr marL="190800" indent="-190800">
              <a:lnSpc>
                <a:spcPct val="95000"/>
              </a:lnSpc>
              <a:spcAft>
                <a:spcPts val="800"/>
              </a:spcAft>
              <a:buClr>
                <a:srgbClr val="969696"/>
              </a:buClr>
              <a:buFont typeface="Wingdings" pitchFamily="2" charset="2"/>
              <a:buChar char="§"/>
            </a:pPr>
            <a:endParaRPr lang="de-DE" sz="1600" noProof="1">
              <a:solidFill>
                <a:srgbClr val="000000"/>
              </a:solidFill>
              <a:cs typeface="Arial" charset="0"/>
            </a:endParaRPr>
          </a:p>
        </p:txBody>
      </p:sp>
      <p:pic>
        <p:nvPicPr>
          <p:cNvPr id="22" name="Grafik 21">
            <a:extLst>
              <a:ext uri="{FF2B5EF4-FFF2-40B4-BE49-F238E27FC236}">
                <a16:creationId xmlns:a16="http://schemas.microsoft.com/office/drawing/2014/main" id="{89342B18-0667-4C98-919A-72B59859BBBB}"/>
              </a:ext>
            </a:extLst>
          </p:cNvPr>
          <p:cNvPicPr/>
          <p:nvPr/>
        </p:nvPicPr>
        <p:blipFill>
          <a:blip r:embed="rId12"/>
          <a:stretch>
            <a:fillRect/>
          </a:stretch>
        </p:blipFill>
        <p:spPr>
          <a:xfrm>
            <a:off x="638694" y="1614016"/>
            <a:ext cx="3261053" cy="3252813"/>
          </a:xfrm>
          <a:prstGeom prst="rect">
            <a:avLst/>
          </a:prstGeom>
        </p:spPr>
      </p:pic>
      <p:pic>
        <p:nvPicPr>
          <p:cNvPr id="23" name="Grafik 22">
            <a:extLst>
              <a:ext uri="{FF2B5EF4-FFF2-40B4-BE49-F238E27FC236}">
                <a16:creationId xmlns:a16="http://schemas.microsoft.com/office/drawing/2014/main" id="{EF114620-9E03-4F7E-A863-6FD71BF9E114}"/>
              </a:ext>
            </a:extLst>
          </p:cNvPr>
          <p:cNvPicPr/>
          <p:nvPr/>
        </p:nvPicPr>
        <p:blipFill>
          <a:blip r:embed="rId13"/>
          <a:stretch>
            <a:fillRect/>
          </a:stretch>
        </p:blipFill>
        <p:spPr>
          <a:xfrm>
            <a:off x="4834200" y="1388523"/>
            <a:ext cx="6121718" cy="4527427"/>
          </a:xfrm>
          <a:prstGeom prst="rect">
            <a:avLst/>
          </a:prstGeom>
        </p:spPr>
      </p:pic>
    </p:spTree>
    <p:extLst>
      <p:ext uri="{BB962C8B-B14F-4D97-AF65-F5344CB8AC3E}">
        <p14:creationId xmlns:p14="http://schemas.microsoft.com/office/powerpoint/2010/main" val="2072542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83</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1" name="Rectangle 5">
            <a:extLst>
              <a:ext uri="{FF2B5EF4-FFF2-40B4-BE49-F238E27FC236}">
                <a16:creationId xmlns:a16="http://schemas.microsoft.com/office/drawing/2014/main" id="{752999B2-AFFF-4725-8143-52529F78EE40}"/>
              </a:ext>
            </a:extLst>
          </p:cNvPr>
          <p:cNvSpPr>
            <a:spLocks noChangeArrowheads="1"/>
          </p:cNvSpPr>
          <p:nvPr/>
        </p:nvSpPr>
        <p:spPr bwMode="gray">
          <a:xfrm>
            <a:off x="407430" y="1297625"/>
            <a:ext cx="11375552" cy="4895394"/>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144000" bIns="72000"/>
          <a:lstStyle/>
          <a:p>
            <a:pPr marL="190800" indent="-190800">
              <a:lnSpc>
                <a:spcPct val="95000"/>
              </a:lnSpc>
              <a:spcAft>
                <a:spcPts val="800"/>
              </a:spcAft>
              <a:buClr>
                <a:srgbClr val="969696"/>
              </a:buClr>
              <a:buFont typeface="Wingdings" pitchFamily="2" charset="2"/>
              <a:buChar char="§"/>
            </a:pPr>
            <a:endParaRPr lang="de-DE" sz="1600" noProof="1">
              <a:solidFill>
                <a:srgbClr val="000000"/>
              </a:solidFill>
              <a:cs typeface="Arial" charset="0"/>
            </a:endParaRPr>
          </a:p>
        </p:txBody>
      </p:sp>
      <p:pic>
        <p:nvPicPr>
          <p:cNvPr id="23" name="Grafik 22">
            <a:extLst>
              <a:ext uri="{FF2B5EF4-FFF2-40B4-BE49-F238E27FC236}">
                <a16:creationId xmlns:a16="http://schemas.microsoft.com/office/drawing/2014/main" id="{EF114620-9E03-4F7E-A863-6FD71BF9E114}"/>
              </a:ext>
            </a:extLst>
          </p:cNvPr>
          <p:cNvPicPr/>
          <p:nvPr/>
        </p:nvPicPr>
        <p:blipFill>
          <a:blip r:embed="rId12"/>
          <a:stretch>
            <a:fillRect/>
          </a:stretch>
        </p:blipFill>
        <p:spPr>
          <a:xfrm>
            <a:off x="4834200" y="1388523"/>
            <a:ext cx="6121718" cy="4527427"/>
          </a:xfrm>
          <a:prstGeom prst="rect">
            <a:avLst/>
          </a:prstGeom>
        </p:spPr>
      </p:pic>
      <p:sp>
        <p:nvSpPr>
          <p:cNvPr id="2" name="Rectangle 2">
            <a:extLst>
              <a:ext uri="{FF2B5EF4-FFF2-40B4-BE49-F238E27FC236}">
                <a16:creationId xmlns:a16="http://schemas.microsoft.com/office/drawing/2014/main" id="{55A7F5DF-8F23-4AFA-86DE-193178ACC8FE}"/>
              </a:ext>
            </a:extLst>
          </p:cNvPr>
          <p:cNvSpPr>
            <a:spLocks noChangeArrowheads="1"/>
          </p:cNvSpPr>
          <p:nvPr/>
        </p:nvSpPr>
        <p:spPr bwMode="auto">
          <a:xfrm>
            <a:off x="549895" y="1421919"/>
            <a:ext cx="395472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de-DE" altLang="de-DE"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Dimension, die sich über alle Bereiche hinweg erstreckt (nicht explizit ausgewiesen): verantwortungsvolles und rechtssicheres Medienhandeln</a:t>
            </a:r>
            <a:endParaRPr kumimoji="0" lang="de-DE" altLang="de-DE"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p:txBody>
      </p:sp>
      <p:pic>
        <p:nvPicPr>
          <p:cNvPr id="3073" name="Grafik 5">
            <a:extLst>
              <a:ext uri="{FF2B5EF4-FFF2-40B4-BE49-F238E27FC236}">
                <a16:creationId xmlns:a16="http://schemas.microsoft.com/office/drawing/2014/main" id="{BF28548D-2C60-4E4B-836B-0C6E61B1E0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60379" t="16760" r="6055" b="7309"/>
          <a:stretch>
            <a:fillRect/>
          </a:stretch>
        </p:blipFill>
        <p:spPr bwMode="auto">
          <a:xfrm>
            <a:off x="2883666" y="4129238"/>
            <a:ext cx="1290874" cy="1870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461D8FE-ECEC-469A-B115-186EDF45095D}"/>
              </a:ext>
            </a:extLst>
          </p:cNvPr>
          <p:cNvSpPr>
            <a:spLocks noChangeArrowheads="1"/>
          </p:cNvSpPr>
          <p:nvPr/>
        </p:nvSpPr>
        <p:spPr bwMode="auto">
          <a:xfrm>
            <a:off x="569715" y="3084538"/>
            <a:ext cx="35363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de-DE" altLang="de-DE" sz="20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Schüler*innen-Medium: Medienpass </a:t>
            </a:r>
            <a:r>
              <a:rPr kumimoji="0" lang="de-DE" altLang="de-DE" sz="2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mit Kompetenzklebern</a:t>
            </a:r>
            <a:endParaRPr kumimoji="0" lang="de-DE" altLang="de-DE" sz="2000" b="0" i="0" u="none" strike="noStrike" cap="none" normalizeH="0" baseline="0" dirty="0">
              <a:ln>
                <a:noFill/>
              </a:ln>
              <a:solidFill>
                <a:schemeClr val="tx1"/>
              </a:solidFill>
              <a:effectLst/>
              <a:latin typeface="+mj-lt"/>
            </a:endParaRPr>
          </a:p>
        </p:txBody>
      </p:sp>
      <p:sp>
        <p:nvSpPr>
          <p:cNvPr id="22" name="Textfeld 21">
            <a:extLst>
              <a:ext uri="{FF2B5EF4-FFF2-40B4-BE49-F238E27FC236}">
                <a16:creationId xmlns:a16="http://schemas.microsoft.com/office/drawing/2014/main" id="{8C56BCD8-392E-4393-9AED-229F77103FB5}"/>
              </a:ext>
            </a:extLst>
          </p:cNvPr>
          <p:cNvSpPr txBox="1"/>
          <p:nvPr/>
        </p:nvSpPr>
        <p:spPr>
          <a:xfrm>
            <a:off x="9066641" y="6188959"/>
            <a:ext cx="2865863" cy="307777"/>
          </a:xfrm>
          <a:prstGeom prst="rect">
            <a:avLst/>
          </a:prstGeom>
          <a:noFill/>
        </p:spPr>
        <p:txBody>
          <a:bodyPr wrap="square" rtlCol="0">
            <a:spAutoFit/>
          </a:bodyPr>
          <a:lstStyle/>
          <a:p>
            <a:pPr algn="r"/>
            <a:r>
              <a:rPr lang="de-DE" sz="1400" dirty="0">
                <a:solidFill>
                  <a:schemeClr val="bg1">
                    <a:lumMod val="50000"/>
                  </a:schemeClr>
                </a:solidFill>
              </a:rPr>
              <a:t>vgl. MKR 2018b</a:t>
            </a:r>
          </a:p>
        </p:txBody>
      </p:sp>
    </p:spTree>
    <p:extLst>
      <p:ext uri="{BB962C8B-B14F-4D97-AF65-F5344CB8AC3E}">
        <p14:creationId xmlns:p14="http://schemas.microsoft.com/office/powerpoint/2010/main" val="1417674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84</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tangle 2">
            <a:extLst>
              <a:ext uri="{FF2B5EF4-FFF2-40B4-BE49-F238E27FC236}">
                <a16:creationId xmlns:a16="http://schemas.microsoft.com/office/drawing/2014/main" id="{55A7F5DF-8F23-4AFA-86DE-193178ACC8FE}"/>
              </a:ext>
            </a:extLst>
          </p:cNvPr>
          <p:cNvSpPr>
            <a:spLocks noChangeArrowheads="1"/>
          </p:cNvSpPr>
          <p:nvPr/>
        </p:nvSpPr>
        <p:spPr bwMode="auto">
          <a:xfrm>
            <a:off x="549895" y="1575808"/>
            <a:ext cx="1122143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de-DE" altLang="de-DE" sz="20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Verteilung der Medienkompetenzrahmen</a:t>
            </a:r>
          </a:p>
          <a:p>
            <a:pPr marL="800100" lvl="1" indent="-342900" eaLnBrk="0" fontAlgn="base" hangingPunct="0">
              <a:spcBef>
                <a:spcPct val="0"/>
              </a:spcBef>
              <a:spcAft>
                <a:spcPct val="0"/>
              </a:spcAft>
              <a:buFont typeface="Wingdings" panose="05000000000000000000" pitchFamily="2" charset="2"/>
              <a:buChar char="§"/>
            </a:pPr>
            <a:r>
              <a:rPr lang="de-DE" altLang="de-DE" sz="2000" b="1" dirty="0">
                <a:latin typeface="Calibri" panose="020F0502020204030204" pitchFamily="34" charset="0"/>
                <a:ea typeface="Calibri" panose="020F0502020204030204" pitchFamily="34" charset="0"/>
                <a:cs typeface="Times New Roman" panose="02020603050405020304" pitchFamily="18" charset="0"/>
              </a:rPr>
              <a:t>Broschüren</a:t>
            </a:r>
          </a:p>
          <a:p>
            <a:pPr marL="800100" lvl="1" indent="-342900" eaLnBrk="0" fontAlgn="base" hangingPunct="0">
              <a:spcBef>
                <a:spcPct val="0"/>
              </a:spcBef>
              <a:spcAft>
                <a:spcPct val="0"/>
              </a:spcAft>
              <a:buFont typeface="Wingdings" panose="05000000000000000000" pitchFamily="2" charset="2"/>
              <a:buChar char="§"/>
            </a:pPr>
            <a:r>
              <a:rPr kumimoji="0" lang="de-DE" altLang="de-DE"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Kopien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de-DE" altLang="de-D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spcBef>
                <a:spcPct val="0"/>
              </a:spcBef>
              <a:spcAft>
                <a:spcPct val="0"/>
              </a:spcAft>
              <a:buFont typeface="Wingdings" panose="05000000000000000000" pitchFamily="2" charset="2"/>
              <a:buChar char="§"/>
            </a:pPr>
            <a:r>
              <a:rPr kumimoji="0" lang="de-DE" altLang="de-DE"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Aufgabe</a:t>
            </a:r>
            <a:r>
              <a:rPr lang="de-DE" altLang="de-DE" sz="2000" dirty="0">
                <a:latin typeface="Calibri" panose="020F0502020204030204" pitchFamily="34" charset="0"/>
                <a:ea typeface="Calibri" panose="020F0502020204030204" pitchFamily="34" charset="0"/>
                <a:cs typeface="Times New Roman" panose="02020603050405020304" pitchFamily="18" charset="0"/>
              </a:rPr>
              <a:t>: </a:t>
            </a:r>
            <a:r>
              <a:rPr lang="de-DE" altLang="de-DE" sz="2000" b="1" dirty="0">
                <a:latin typeface="Calibri" panose="020F0502020204030204" pitchFamily="34" charset="0"/>
                <a:ea typeface="Calibri" panose="020F0502020204030204" pitchFamily="34" charset="0"/>
                <a:cs typeface="Times New Roman" panose="02020603050405020304" pitchFamily="18" charset="0"/>
              </a:rPr>
              <a:t>Welche / Wie viele Aspekte des MKR halten Sie für berücksichtigt? (Video) </a:t>
            </a:r>
            <a:endParaRPr kumimoji="0" lang="de-DE" altLang="de-DE" sz="2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5074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85</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AC5E96B4-22E2-4141-B117-4E6952DCC694}"/>
              </a:ext>
            </a:extLst>
          </p:cNvPr>
          <p:cNvSpPr/>
          <p:nvPr/>
        </p:nvSpPr>
        <p:spPr>
          <a:xfrm>
            <a:off x="3048000" y="2828836"/>
            <a:ext cx="7605204" cy="1200329"/>
          </a:xfrm>
          <a:prstGeom prst="rect">
            <a:avLst/>
          </a:prstGeom>
        </p:spPr>
        <p:txBody>
          <a:bodyPr wrap="square">
            <a:spAutoFit/>
          </a:bodyPr>
          <a:lstStyle/>
          <a:p>
            <a:r>
              <a:rPr lang="de-DE" dirty="0">
                <a:hlinkClick r:id="rId12"/>
              </a:rPr>
              <a:t>Querverweis auf Video:</a:t>
            </a:r>
            <a:br>
              <a:rPr lang="de-DE" dirty="0">
                <a:hlinkClick r:id="rId12"/>
              </a:rPr>
            </a:br>
            <a:r>
              <a:rPr lang="de-DE" dirty="0">
                <a:hlinkClick r:id="rId12"/>
              </a:rPr>
              <a:t>https://www.moodletreff.de/mod/resource/view.php?id=14182</a:t>
            </a:r>
            <a:r>
              <a:rPr lang="de-DE" dirty="0"/>
              <a:t>   </a:t>
            </a:r>
          </a:p>
          <a:p>
            <a:r>
              <a:rPr lang="de-DE" dirty="0"/>
              <a:t>(</a:t>
            </a:r>
            <a:r>
              <a:rPr lang="de-DE" dirty="0">
                <a:hlinkClick r:id="rId13"/>
              </a:rPr>
              <a:t>CC-Lizenz liegt lt. Impressum des Anbieters, dem Dezernat 46 -Lehrerfortbildung, vor.</a:t>
            </a:r>
            <a:r>
              <a:rPr lang="de-DE" dirty="0"/>
              <a:t>)</a:t>
            </a:r>
          </a:p>
        </p:txBody>
      </p:sp>
      <p:pic>
        <p:nvPicPr>
          <p:cNvPr id="21" name="Grafik 20" descr="Link">
            <a:extLst>
              <a:ext uri="{FF2B5EF4-FFF2-40B4-BE49-F238E27FC236}">
                <a16:creationId xmlns:a16="http://schemas.microsoft.com/office/drawing/2014/main" id="{B24EA2CE-A49F-439F-B8A0-001F9EA00A99}"/>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56119" y="2971800"/>
            <a:ext cx="914400" cy="914400"/>
          </a:xfrm>
          <a:prstGeom prst="rect">
            <a:avLst/>
          </a:prstGeom>
        </p:spPr>
      </p:pic>
    </p:spTree>
    <p:extLst>
      <p:ext uri="{BB962C8B-B14F-4D97-AF65-F5344CB8AC3E}">
        <p14:creationId xmlns:p14="http://schemas.microsoft.com/office/powerpoint/2010/main" val="219749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Bildung in der digitalen Welt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Medienkopmetenzrahmen NRW</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86</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 MKR 2018b</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1" name="Rectangle 5">
            <a:extLst>
              <a:ext uri="{FF2B5EF4-FFF2-40B4-BE49-F238E27FC236}">
                <a16:creationId xmlns:a16="http://schemas.microsoft.com/office/drawing/2014/main" id="{752999B2-AFFF-4725-8143-52529F78EE40}"/>
              </a:ext>
            </a:extLst>
          </p:cNvPr>
          <p:cNvSpPr>
            <a:spLocks noChangeArrowheads="1"/>
          </p:cNvSpPr>
          <p:nvPr/>
        </p:nvSpPr>
        <p:spPr bwMode="gray">
          <a:xfrm>
            <a:off x="407430" y="1297625"/>
            <a:ext cx="11375552" cy="4895394"/>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144000" bIns="72000"/>
          <a:lstStyle/>
          <a:p>
            <a:pPr marL="190800" indent="-190800">
              <a:lnSpc>
                <a:spcPct val="95000"/>
              </a:lnSpc>
              <a:spcAft>
                <a:spcPts val="800"/>
              </a:spcAft>
              <a:buClr>
                <a:srgbClr val="969696"/>
              </a:buClr>
              <a:buFont typeface="Wingdings" pitchFamily="2" charset="2"/>
              <a:buChar char="§"/>
            </a:pPr>
            <a:endParaRPr lang="de-DE" sz="1600" noProof="1">
              <a:solidFill>
                <a:srgbClr val="000000"/>
              </a:solidFill>
              <a:cs typeface="Arial" charset="0"/>
            </a:endParaRPr>
          </a:p>
        </p:txBody>
      </p:sp>
      <p:pic>
        <p:nvPicPr>
          <p:cNvPr id="22" name="Grafik 21">
            <a:extLst>
              <a:ext uri="{FF2B5EF4-FFF2-40B4-BE49-F238E27FC236}">
                <a16:creationId xmlns:a16="http://schemas.microsoft.com/office/drawing/2014/main" id="{89342B18-0667-4C98-919A-72B59859BBBB}"/>
              </a:ext>
            </a:extLst>
          </p:cNvPr>
          <p:cNvPicPr/>
          <p:nvPr/>
        </p:nvPicPr>
        <p:blipFill>
          <a:blip r:embed="rId12"/>
          <a:stretch>
            <a:fillRect/>
          </a:stretch>
        </p:blipFill>
        <p:spPr>
          <a:xfrm>
            <a:off x="638694" y="1614016"/>
            <a:ext cx="3261053" cy="3252813"/>
          </a:xfrm>
          <a:prstGeom prst="rect">
            <a:avLst/>
          </a:prstGeom>
        </p:spPr>
      </p:pic>
      <p:pic>
        <p:nvPicPr>
          <p:cNvPr id="23" name="Grafik 22">
            <a:extLst>
              <a:ext uri="{FF2B5EF4-FFF2-40B4-BE49-F238E27FC236}">
                <a16:creationId xmlns:a16="http://schemas.microsoft.com/office/drawing/2014/main" id="{EF114620-9E03-4F7E-A863-6FD71BF9E114}"/>
              </a:ext>
            </a:extLst>
          </p:cNvPr>
          <p:cNvPicPr/>
          <p:nvPr/>
        </p:nvPicPr>
        <p:blipFill>
          <a:blip r:embed="rId13"/>
          <a:stretch>
            <a:fillRect/>
          </a:stretch>
        </p:blipFill>
        <p:spPr>
          <a:xfrm>
            <a:off x="4834200" y="1388523"/>
            <a:ext cx="6121718" cy="4527427"/>
          </a:xfrm>
          <a:prstGeom prst="rect">
            <a:avLst/>
          </a:prstGeom>
        </p:spPr>
      </p:pic>
      <p:grpSp>
        <p:nvGrpSpPr>
          <p:cNvPr id="24" name="Gruppieren 25">
            <a:extLst>
              <a:ext uri="{FF2B5EF4-FFF2-40B4-BE49-F238E27FC236}">
                <a16:creationId xmlns:a16="http://schemas.microsoft.com/office/drawing/2014/main" id="{D08A9287-B2F9-42B8-B22A-0E93EBD97E7D}"/>
              </a:ext>
            </a:extLst>
          </p:cNvPr>
          <p:cNvGrpSpPr/>
          <p:nvPr/>
        </p:nvGrpSpPr>
        <p:grpSpPr>
          <a:xfrm>
            <a:off x="10598825" y="4509696"/>
            <a:ext cx="1333679" cy="869923"/>
            <a:chOff x="4319815" y="1795396"/>
            <a:chExt cx="4948010" cy="3227454"/>
          </a:xfrm>
        </p:grpSpPr>
        <p:pic>
          <p:nvPicPr>
            <p:cNvPr id="25" name="_effect">
              <a:extLst>
                <a:ext uri="{FF2B5EF4-FFF2-40B4-BE49-F238E27FC236}">
                  <a16:creationId xmlns:a16="http://schemas.microsoft.com/office/drawing/2014/main" id="{D6047133-9B03-4D36-9559-363442A2B9BD}"/>
                </a:ext>
              </a:extLst>
            </p:cNvPr>
            <p:cNvPicPr>
              <a:picLocks noChangeAspect="1" noChangeArrowheads="1"/>
            </p:cNvPicPr>
            <p:nvPr/>
          </p:nvPicPr>
          <p:blipFill>
            <a:blip r:embed="rId14" cstate="print"/>
            <a:srcRect/>
            <a:stretch>
              <a:fillRect/>
            </a:stretch>
          </p:blipFill>
          <p:spPr bwMode="gray">
            <a:xfrm rot="615272">
              <a:off x="4319815" y="4335325"/>
              <a:ext cx="4948010" cy="661952"/>
            </a:xfrm>
            <a:prstGeom prst="rect">
              <a:avLst/>
            </a:prstGeom>
            <a:noFill/>
          </p:spPr>
        </p:pic>
        <p:grpSp>
          <p:nvGrpSpPr>
            <p:cNvPr id="26" name="Gruppieren 29">
              <a:extLst>
                <a:ext uri="{FF2B5EF4-FFF2-40B4-BE49-F238E27FC236}">
                  <a16:creationId xmlns:a16="http://schemas.microsoft.com/office/drawing/2014/main" id="{5F066AA6-7C7B-41F8-AB87-1EA8F4F83BB8}"/>
                </a:ext>
              </a:extLst>
            </p:cNvPr>
            <p:cNvGrpSpPr/>
            <p:nvPr/>
          </p:nvGrpSpPr>
          <p:grpSpPr bwMode="gray">
            <a:xfrm>
              <a:off x="5208519" y="1795396"/>
              <a:ext cx="2609219" cy="3227454"/>
              <a:chOff x="5208519" y="1795396"/>
              <a:chExt cx="2801469" cy="3465256"/>
            </a:xfrm>
          </p:grpSpPr>
          <p:sp>
            <p:nvSpPr>
              <p:cNvPr id="27" name="Rectangle 60">
                <a:extLst>
                  <a:ext uri="{FF2B5EF4-FFF2-40B4-BE49-F238E27FC236}">
                    <a16:creationId xmlns:a16="http://schemas.microsoft.com/office/drawing/2014/main" id="{B4C8D96F-1824-4BDF-9148-957AD447E7CF}"/>
                  </a:ext>
                </a:extLst>
              </p:cNvPr>
              <p:cNvSpPr>
                <a:spLocks noChangeArrowheads="1"/>
              </p:cNvSpPr>
              <p:nvPr/>
            </p:nvSpPr>
            <p:spPr bwMode="gray">
              <a:xfrm rot="18900000">
                <a:off x="7074975" y="3733227"/>
                <a:ext cx="249813" cy="110631"/>
              </a:xfrm>
              <a:prstGeom prst="rect">
                <a:avLst/>
              </a:prstGeom>
              <a:gradFill rotWithShape="1">
                <a:gsLst>
                  <a:gs pos="0">
                    <a:srgbClr val="C0C0C0"/>
                  </a:gs>
                  <a:gs pos="50000">
                    <a:srgbClr val="646464"/>
                  </a:gs>
                  <a:gs pos="100000">
                    <a:srgbClr val="C0C0C0"/>
                  </a:gs>
                </a:gsLst>
                <a:lin ang="0" scaled="1"/>
              </a:gradFill>
              <a:ln w="9525">
                <a:noFill/>
                <a:miter lim="800000"/>
                <a:headEnd/>
                <a:tailEnd/>
              </a:ln>
            </p:spPr>
            <p:txBody>
              <a:bodyPr/>
              <a:lstStyle/>
              <a:p>
                <a:endParaRPr lang="en-US" noProof="1"/>
              </a:p>
            </p:txBody>
          </p:sp>
          <p:sp>
            <p:nvSpPr>
              <p:cNvPr id="28" name="Freeform 61">
                <a:extLst>
                  <a:ext uri="{FF2B5EF4-FFF2-40B4-BE49-F238E27FC236}">
                    <a16:creationId xmlns:a16="http://schemas.microsoft.com/office/drawing/2014/main" id="{C6AC8822-75D8-41AA-A872-BBE8DDD4C13F}"/>
                  </a:ext>
                </a:extLst>
              </p:cNvPr>
              <p:cNvSpPr>
                <a:spLocks/>
              </p:cNvSpPr>
              <p:nvPr/>
            </p:nvSpPr>
            <p:spPr bwMode="gray">
              <a:xfrm rot="18900000">
                <a:off x="7649544" y="3583340"/>
                <a:ext cx="360444" cy="1677312"/>
              </a:xfrm>
              <a:custGeom>
                <a:avLst/>
                <a:gdLst/>
                <a:ahLst/>
                <a:cxnLst>
                  <a:cxn ang="0">
                    <a:pos x="0" y="0"/>
                  </a:cxn>
                  <a:cxn ang="0">
                    <a:pos x="0" y="140"/>
                  </a:cxn>
                  <a:cxn ang="0">
                    <a:pos x="0" y="140"/>
                  </a:cxn>
                  <a:cxn ang="0">
                    <a:pos x="17" y="154"/>
                  </a:cxn>
                  <a:cxn ang="0">
                    <a:pos x="33" y="140"/>
                  </a:cxn>
                  <a:cxn ang="0">
                    <a:pos x="33" y="140"/>
                  </a:cxn>
                  <a:cxn ang="0">
                    <a:pos x="33" y="0"/>
                  </a:cxn>
                  <a:cxn ang="0">
                    <a:pos x="0" y="0"/>
                  </a:cxn>
                </a:cxnLst>
                <a:rect l="0" t="0" r="r" b="b"/>
                <a:pathLst>
                  <a:path w="33" h="154">
                    <a:moveTo>
                      <a:pt x="0" y="0"/>
                    </a:moveTo>
                    <a:cubicBezTo>
                      <a:pt x="0" y="140"/>
                      <a:pt x="0" y="140"/>
                      <a:pt x="0" y="140"/>
                    </a:cubicBezTo>
                    <a:cubicBezTo>
                      <a:pt x="0" y="140"/>
                      <a:pt x="0" y="140"/>
                      <a:pt x="0" y="140"/>
                    </a:cubicBezTo>
                    <a:cubicBezTo>
                      <a:pt x="0" y="150"/>
                      <a:pt x="7" y="154"/>
                      <a:pt x="17" y="154"/>
                    </a:cubicBezTo>
                    <a:cubicBezTo>
                      <a:pt x="26" y="154"/>
                      <a:pt x="33" y="150"/>
                      <a:pt x="33" y="140"/>
                    </a:cubicBezTo>
                    <a:cubicBezTo>
                      <a:pt x="33" y="140"/>
                      <a:pt x="33" y="140"/>
                      <a:pt x="33" y="140"/>
                    </a:cubicBezTo>
                    <a:cubicBezTo>
                      <a:pt x="33" y="0"/>
                      <a:pt x="33" y="0"/>
                      <a:pt x="33" y="0"/>
                    </a:cubicBezTo>
                    <a:lnTo>
                      <a:pt x="0" y="0"/>
                    </a:lnTo>
                    <a:close/>
                  </a:path>
                </a:pathLst>
              </a:custGeom>
              <a:gradFill rotWithShape="1">
                <a:gsLst>
                  <a:gs pos="0">
                    <a:srgbClr val="7D7D7D"/>
                  </a:gs>
                  <a:gs pos="50000">
                    <a:srgbClr val="000000"/>
                  </a:gs>
                  <a:gs pos="100000">
                    <a:srgbClr val="646464"/>
                  </a:gs>
                </a:gsLst>
                <a:lin ang="0" scaled="1"/>
              </a:gradFill>
              <a:ln w="9525">
                <a:noFill/>
                <a:round/>
                <a:headEnd/>
                <a:tailEnd/>
              </a:ln>
              <a:effectLst>
                <a:innerShdw blurRad="114300">
                  <a:prstClr val="black"/>
                </a:innerShdw>
              </a:effectLst>
            </p:spPr>
            <p:txBody>
              <a:bodyPr/>
              <a:lstStyle/>
              <a:p>
                <a:endParaRPr lang="en-US" noProof="1"/>
              </a:p>
            </p:txBody>
          </p:sp>
          <p:sp>
            <p:nvSpPr>
              <p:cNvPr id="29" name="Freeform 62">
                <a:extLst>
                  <a:ext uri="{FF2B5EF4-FFF2-40B4-BE49-F238E27FC236}">
                    <a16:creationId xmlns:a16="http://schemas.microsoft.com/office/drawing/2014/main" id="{FFCA9CC9-6505-4DD4-8381-4CF11C237943}"/>
                  </a:ext>
                </a:extLst>
              </p:cNvPr>
              <p:cNvSpPr>
                <a:spLocks noEditPoints="1"/>
              </p:cNvSpPr>
              <p:nvPr/>
            </p:nvSpPr>
            <p:spPr bwMode="gray">
              <a:xfrm flipH="1">
                <a:off x="5208519" y="1795396"/>
                <a:ext cx="2398200" cy="2391062"/>
              </a:xfrm>
              <a:custGeom>
                <a:avLst/>
                <a:gdLst/>
                <a:ahLst/>
                <a:cxnLst>
                  <a:cxn ang="0">
                    <a:pos x="235" y="51"/>
                  </a:cxn>
                  <a:cxn ang="0">
                    <a:pos x="51" y="51"/>
                  </a:cxn>
                  <a:cxn ang="0">
                    <a:pos x="51" y="235"/>
                  </a:cxn>
                  <a:cxn ang="0">
                    <a:pos x="235" y="235"/>
                  </a:cxn>
                  <a:cxn ang="0">
                    <a:pos x="235" y="51"/>
                  </a:cxn>
                  <a:cxn ang="0">
                    <a:pos x="60" y="226"/>
                  </a:cxn>
                  <a:cxn ang="0">
                    <a:pos x="60" y="60"/>
                  </a:cxn>
                  <a:cxn ang="0">
                    <a:pos x="226" y="60"/>
                  </a:cxn>
                  <a:cxn ang="0">
                    <a:pos x="226" y="226"/>
                  </a:cxn>
                  <a:cxn ang="0">
                    <a:pos x="60" y="226"/>
                  </a:cxn>
                </a:cxnLst>
                <a:rect l="0" t="0" r="r" b="b"/>
                <a:pathLst>
                  <a:path w="286" h="286">
                    <a:moveTo>
                      <a:pt x="235" y="51"/>
                    </a:moveTo>
                    <a:cubicBezTo>
                      <a:pt x="184" y="0"/>
                      <a:pt x="102" y="0"/>
                      <a:pt x="51" y="51"/>
                    </a:cubicBezTo>
                    <a:cubicBezTo>
                      <a:pt x="0" y="102"/>
                      <a:pt x="0" y="184"/>
                      <a:pt x="51" y="235"/>
                    </a:cubicBezTo>
                    <a:cubicBezTo>
                      <a:pt x="102" y="286"/>
                      <a:pt x="184" y="286"/>
                      <a:pt x="235" y="235"/>
                    </a:cubicBezTo>
                    <a:cubicBezTo>
                      <a:pt x="286" y="184"/>
                      <a:pt x="286" y="102"/>
                      <a:pt x="235" y="51"/>
                    </a:cubicBezTo>
                    <a:close/>
                    <a:moveTo>
                      <a:pt x="60" y="226"/>
                    </a:moveTo>
                    <a:cubicBezTo>
                      <a:pt x="14" y="180"/>
                      <a:pt x="14" y="106"/>
                      <a:pt x="60" y="60"/>
                    </a:cubicBezTo>
                    <a:cubicBezTo>
                      <a:pt x="106" y="14"/>
                      <a:pt x="180" y="14"/>
                      <a:pt x="226" y="60"/>
                    </a:cubicBezTo>
                    <a:cubicBezTo>
                      <a:pt x="272" y="106"/>
                      <a:pt x="272" y="180"/>
                      <a:pt x="226" y="226"/>
                    </a:cubicBezTo>
                    <a:cubicBezTo>
                      <a:pt x="180" y="272"/>
                      <a:pt x="106" y="272"/>
                      <a:pt x="60" y="226"/>
                    </a:cubicBezTo>
                    <a:close/>
                  </a:path>
                </a:pathLst>
              </a:custGeom>
              <a:gradFill rotWithShape="1">
                <a:gsLst>
                  <a:gs pos="0">
                    <a:srgbClr val="969696"/>
                  </a:gs>
                  <a:gs pos="50000">
                    <a:srgbClr val="D7D7D7"/>
                  </a:gs>
                  <a:gs pos="100000">
                    <a:srgbClr val="969696"/>
                  </a:gs>
                </a:gsLst>
                <a:lin ang="5400000" scaled="1"/>
              </a:gradFill>
              <a:ln w="9525">
                <a:noFill/>
                <a:round/>
                <a:headEnd/>
                <a:tailEnd/>
              </a:ln>
            </p:spPr>
            <p:txBody>
              <a:bodyPr/>
              <a:lstStyle/>
              <a:p>
                <a:endParaRPr lang="en-US" noProof="1"/>
              </a:p>
            </p:txBody>
          </p:sp>
          <p:sp>
            <p:nvSpPr>
              <p:cNvPr id="30" name="Freeform 63">
                <a:extLst>
                  <a:ext uri="{FF2B5EF4-FFF2-40B4-BE49-F238E27FC236}">
                    <a16:creationId xmlns:a16="http://schemas.microsoft.com/office/drawing/2014/main" id="{AC5B8C74-7367-477A-B481-589CB941B8A3}"/>
                  </a:ext>
                </a:extLst>
              </p:cNvPr>
              <p:cNvSpPr>
                <a:spLocks/>
              </p:cNvSpPr>
              <p:nvPr/>
            </p:nvSpPr>
            <p:spPr bwMode="gray">
              <a:xfrm flipH="1">
                <a:off x="5383388" y="1966696"/>
                <a:ext cx="2041325" cy="2044894"/>
              </a:xfrm>
              <a:custGeom>
                <a:avLst/>
                <a:gdLst/>
                <a:ahLst/>
                <a:cxnLst>
                  <a:cxn ang="0">
                    <a:pos x="201" y="201"/>
                  </a:cxn>
                  <a:cxn ang="0">
                    <a:pos x="43" y="201"/>
                  </a:cxn>
                  <a:cxn ang="0">
                    <a:pos x="43" y="43"/>
                  </a:cxn>
                  <a:cxn ang="0">
                    <a:pos x="201" y="43"/>
                  </a:cxn>
                  <a:cxn ang="0">
                    <a:pos x="201" y="201"/>
                  </a:cxn>
                </a:cxnLst>
                <a:rect l="0" t="0" r="r" b="b"/>
                <a:pathLst>
                  <a:path w="244" h="244">
                    <a:moveTo>
                      <a:pt x="201" y="201"/>
                    </a:moveTo>
                    <a:cubicBezTo>
                      <a:pt x="157" y="244"/>
                      <a:pt x="87" y="244"/>
                      <a:pt x="43" y="201"/>
                    </a:cubicBezTo>
                    <a:cubicBezTo>
                      <a:pt x="0" y="157"/>
                      <a:pt x="0" y="87"/>
                      <a:pt x="43" y="43"/>
                    </a:cubicBezTo>
                    <a:cubicBezTo>
                      <a:pt x="87" y="0"/>
                      <a:pt x="157" y="0"/>
                      <a:pt x="201" y="43"/>
                    </a:cubicBezTo>
                    <a:cubicBezTo>
                      <a:pt x="244" y="87"/>
                      <a:pt x="244" y="157"/>
                      <a:pt x="201" y="201"/>
                    </a:cubicBezTo>
                    <a:close/>
                  </a:path>
                </a:pathLst>
              </a:custGeom>
              <a:noFill/>
              <a:ln w="15875">
                <a:solidFill>
                  <a:srgbClr val="AFAFAF"/>
                </a:solidFill>
                <a:miter lim="800000"/>
                <a:headEnd/>
                <a:tailEnd/>
              </a:ln>
            </p:spPr>
            <p:txBody>
              <a:bodyPr/>
              <a:lstStyle/>
              <a:p>
                <a:endParaRPr lang="en-US" noProof="1"/>
              </a:p>
            </p:txBody>
          </p:sp>
          <p:sp>
            <p:nvSpPr>
              <p:cNvPr id="31" name="Freeform 64">
                <a:extLst>
                  <a:ext uri="{FF2B5EF4-FFF2-40B4-BE49-F238E27FC236}">
                    <a16:creationId xmlns:a16="http://schemas.microsoft.com/office/drawing/2014/main" id="{C96438C1-A8B1-464B-9062-5D11CD4F2AED}"/>
                  </a:ext>
                </a:extLst>
              </p:cNvPr>
              <p:cNvSpPr>
                <a:spLocks/>
              </p:cNvSpPr>
              <p:nvPr/>
            </p:nvSpPr>
            <p:spPr bwMode="gray">
              <a:xfrm>
                <a:off x="5486882" y="2073758"/>
                <a:ext cx="1834338" cy="1013525"/>
              </a:xfrm>
              <a:custGeom>
                <a:avLst/>
                <a:gdLst/>
                <a:ahLst/>
                <a:cxnLst>
                  <a:cxn ang="0">
                    <a:pos x="127" y="0"/>
                  </a:cxn>
                  <a:cxn ang="0">
                    <a:pos x="0" y="125"/>
                  </a:cxn>
                  <a:cxn ang="0">
                    <a:pos x="34" y="136"/>
                  </a:cxn>
                  <a:cxn ang="0">
                    <a:pos x="61" y="139"/>
                  </a:cxn>
                  <a:cxn ang="0">
                    <a:pos x="140" y="115"/>
                  </a:cxn>
                  <a:cxn ang="0">
                    <a:pos x="199" y="103"/>
                  </a:cxn>
                  <a:cxn ang="0">
                    <a:pos x="220" y="109"/>
                  </a:cxn>
                  <a:cxn ang="0">
                    <a:pos x="254" y="123"/>
                  </a:cxn>
                  <a:cxn ang="0">
                    <a:pos x="127" y="0"/>
                  </a:cxn>
                </a:cxnLst>
                <a:rect l="0" t="0" r="r" b="b"/>
                <a:pathLst>
                  <a:path w="254" h="140">
                    <a:moveTo>
                      <a:pt x="127" y="0"/>
                    </a:moveTo>
                    <a:cubicBezTo>
                      <a:pt x="58" y="0"/>
                      <a:pt x="2" y="56"/>
                      <a:pt x="0" y="125"/>
                    </a:cubicBezTo>
                    <a:cubicBezTo>
                      <a:pt x="9" y="128"/>
                      <a:pt x="21" y="132"/>
                      <a:pt x="34" y="136"/>
                    </a:cubicBezTo>
                    <a:cubicBezTo>
                      <a:pt x="43" y="138"/>
                      <a:pt x="53" y="140"/>
                      <a:pt x="61" y="139"/>
                    </a:cubicBezTo>
                    <a:cubicBezTo>
                      <a:pt x="86" y="138"/>
                      <a:pt x="117" y="121"/>
                      <a:pt x="140" y="115"/>
                    </a:cubicBezTo>
                    <a:cubicBezTo>
                      <a:pt x="163" y="109"/>
                      <a:pt x="178" y="102"/>
                      <a:pt x="199" y="103"/>
                    </a:cubicBezTo>
                    <a:cubicBezTo>
                      <a:pt x="205" y="104"/>
                      <a:pt x="213" y="106"/>
                      <a:pt x="220" y="109"/>
                    </a:cubicBezTo>
                    <a:cubicBezTo>
                      <a:pt x="232" y="113"/>
                      <a:pt x="245" y="119"/>
                      <a:pt x="254" y="123"/>
                    </a:cubicBezTo>
                    <a:cubicBezTo>
                      <a:pt x="252" y="55"/>
                      <a:pt x="196" y="0"/>
                      <a:pt x="127" y="0"/>
                    </a:cubicBezTo>
                    <a:close/>
                  </a:path>
                </a:pathLst>
              </a:custGeom>
              <a:solidFill>
                <a:srgbClr val="000000">
                  <a:alpha val="10000"/>
                </a:srgbClr>
              </a:solidFill>
              <a:ln w="15875">
                <a:noFill/>
                <a:round/>
                <a:headEnd/>
                <a:tailEnd/>
              </a:ln>
            </p:spPr>
            <p:txBody>
              <a:bodyPr/>
              <a:lstStyle/>
              <a:p>
                <a:endParaRPr lang="en-US" noProof="1"/>
              </a:p>
            </p:txBody>
          </p:sp>
          <p:sp>
            <p:nvSpPr>
              <p:cNvPr id="32" name="Freeform 65">
                <a:extLst>
                  <a:ext uri="{FF2B5EF4-FFF2-40B4-BE49-F238E27FC236}">
                    <a16:creationId xmlns:a16="http://schemas.microsoft.com/office/drawing/2014/main" id="{31477895-F4B2-4A32-B8C9-F63FD14516D2}"/>
                  </a:ext>
                </a:extLst>
              </p:cNvPr>
              <p:cNvSpPr>
                <a:spLocks/>
              </p:cNvSpPr>
              <p:nvPr/>
            </p:nvSpPr>
            <p:spPr bwMode="gray">
              <a:xfrm flipH="1">
                <a:off x="5825913" y="2412790"/>
                <a:ext cx="1134863" cy="1131294"/>
              </a:xfrm>
              <a:custGeom>
                <a:avLst/>
                <a:gdLst/>
                <a:ahLst/>
                <a:cxnLst>
                  <a:cxn ang="0">
                    <a:pos x="130" y="0"/>
                  </a:cxn>
                  <a:cxn ang="0">
                    <a:pos x="130" y="129"/>
                  </a:cxn>
                  <a:cxn ang="0">
                    <a:pos x="0" y="129"/>
                  </a:cxn>
                  <a:cxn ang="0">
                    <a:pos x="0" y="188"/>
                  </a:cxn>
                  <a:cxn ang="0">
                    <a:pos x="130" y="188"/>
                  </a:cxn>
                  <a:cxn ang="0">
                    <a:pos x="130" y="318"/>
                  </a:cxn>
                  <a:cxn ang="0">
                    <a:pos x="189" y="318"/>
                  </a:cxn>
                  <a:cxn ang="0">
                    <a:pos x="189" y="188"/>
                  </a:cxn>
                  <a:cxn ang="0">
                    <a:pos x="319" y="188"/>
                  </a:cxn>
                  <a:cxn ang="0">
                    <a:pos x="319" y="129"/>
                  </a:cxn>
                  <a:cxn ang="0">
                    <a:pos x="189" y="129"/>
                  </a:cxn>
                  <a:cxn ang="0">
                    <a:pos x="189" y="0"/>
                  </a:cxn>
                  <a:cxn ang="0">
                    <a:pos x="130" y="0"/>
                  </a:cxn>
                </a:cxnLst>
                <a:rect l="0" t="0" r="r" b="b"/>
                <a:pathLst>
                  <a:path w="319" h="318">
                    <a:moveTo>
                      <a:pt x="130" y="0"/>
                    </a:moveTo>
                    <a:lnTo>
                      <a:pt x="130" y="129"/>
                    </a:lnTo>
                    <a:lnTo>
                      <a:pt x="0" y="129"/>
                    </a:lnTo>
                    <a:lnTo>
                      <a:pt x="0" y="188"/>
                    </a:lnTo>
                    <a:lnTo>
                      <a:pt x="130" y="188"/>
                    </a:lnTo>
                    <a:lnTo>
                      <a:pt x="130" y="318"/>
                    </a:lnTo>
                    <a:lnTo>
                      <a:pt x="189" y="318"/>
                    </a:lnTo>
                    <a:lnTo>
                      <a:pt x="189" y="188"/>
                    </a:lnTo>
                    <a:lnTo>
                      <a:pt x="319" y="188"/>
                    </a:lnTo>
                    <a:lnTo>
                      <a:pt x="319" y="129"/>
                    </a:lnTo>
                    <a:lnTo>
                      <a:pt x="189" y="129"/>
                    </a:lnTo>
                    <a:lnTo>
                      <a:pt x="189" y="0"/>
                    </a:lnTo>
                    <a:lnTo>
                      <a:pt x="130" y="0"/>
                    </a:lnTo>
                    <a:close/>
                  </a:path>
                </a:pathLst>
              </a:custGeom>
              <a:solidFill>
                <a:srgbClr val="969696"/>
              </a:solidFill>
              <a:ln w="15875" cap="rnd">
                <a:noFill/>
                <a:miter lim="800000"/>
                <a:headEnd/>
                <a:tailEnd/>
              </a:ln>
              <a:effectLst>
                <a:innerShdw blurRad="114300">
                  <a:srgbClr val="000000"/>
                </a:innerShdw>
              </a:effectLst>
            </p:spPr>
            <p:txBody>
              <a:bodyPr/>
              <a:lstStyle/>
              <a:p>
                <a:endParaRPr lang="en-US" noProof="1"/>
              </a:p>
            </p:txBody>
          </p:sp>
        </p:grpSp>
      </p:grpSp>
      <p:grpSp>
        <p:nvGrpSpPr>
          <p:cNvPr id="33" name="Gruppieren 32">
            <a:extLst>
              <a:ext uri="{FF2B5EF4-FFF2-40B4-BE49-F238E27FC236}">
                <a16:creationId xmlns:a16="http://schemas.microsoft.com/office/drawing/2014/main" id="{A47443EF-FA7B-4177-A8D4-4DD509E535B9}"/>
              </a:ext>
            </a:extLst>
          </p:cNvPr>
          <p:cNvGrpSpPr/>
          <p:nvPr/>
        </p:nvGrpSpPr>
        <p:grpSpPr>
          <a:xfrm>
            <a:off x="4570147" y="1408767"/>
            <a:ext cx="6308866" cy="4427525"/>
            <a:chOff x="5720215" y="2626316"/>
            <a:chExt cx="5207369" cy="3654501"/>
          </a:xfrm>
        </p:grpSpPr>
        <p:sp>
          <p:nvSpPr>
            <p:cNvPr id="34" name="Rechteck 33">
              <a:extLst>
                <a:ext uri="{FF2B5EF4-FFF2-40B4-BE49-F238E27FC236}">
                  <a16:creationId xmlns:a16="http://schemas.microsoft.com/office/drawing/2014/main" id="{556BDFA9-5298-440E-A649-CB7FDAD182CC}"/>
                </a:ext>
              </a:extLst>
            </p:cNvPr>
            <p:cNvSpPr/>
            <p:nvPr/>
          </p:nvSpPr>
          <p:spPr bwMode="auto">
            <a:xfrm>
              <a:off x="5721947" y="2626316"/>
              <a:ext cx="5205637" cy="1773469"/>
            </a:xfrm>
            <a:prstGeom prst="rect">
              <a:avLst/>
            </a:prstGeom>
            <a:solidFill>
              <a:srgbClr val="F8F8F8">
                <a:alpha val="72157"/>
              </a:srgbClr>
            </a:solidFill>
            <a:ln w="12700">
              <a:noFill/>
              <a:round/>
              <a:headEnd/>
              <a:tailEnd/>
            </a:ln>
          </p:spPr>
          <p:txBody>
            <a:bodyPr rtlCol="0" anchor="ctr"/>
            <a:lstStyle/>
            <a:p>
              <a:pPr algn="ctr"/>
              <a:endParaRPr lang="de-DE" dirty="0"/>
            </a:p>
          </p:txBody>
        </p:sp>
        <p:sp>
          <p:nvSpPr>
            <p:cNvPr id="35" name="Rechteck 34">
              <a:extLst>
                <a:ext uri="{FF2B5EF4-FFF2-40B4-BE49-F238E27FC236}">
                  <a16:creationId xmlns:a16="http://schemas.microsoft.com/office/drawing/2014/main" id="{7EE9A97E-31FC-4A5C-95A2-5455E9762D26}"/>
                </a:ext>
              </a:extLst>
            </p:cNvPr>
            <p:cNvSpPr/>
            <p:nvPr/>
          </p:nvSpPr>
          <p:spPr bwMode="auto">
            <a:xfrm>
              <a:off x="5720215" y="4411453"/>
              <a:ext cx="3538085" cy="1869364"/>
            </a:xfrm>
            <a:prstGeom prst="rect">
              <a:avLst/>
            </a:prstGeom>
            <a:solidFill>
              <a:srgbClr val="F8F8F8">
                <a:alpha val="72157"/>
              </a:srgbClr>
            </a:solidFill>
            <a:ln w="12700">
              <a:noFill/>
              <a:round/>
              <a:headEnd/>
              <a:tailEnd/>
            </a:ln>
          </p:spPr>
          <p:txBody>
            <a:bodyPr rtlCol="0" anchor="ctr"/>
            <a:lstStyle/>
            <a:p>
              <a:pPr algn="ctr"/>
              <a:endParaRPr lang="de-DE" dirty="0"/>
            </a:p>
          </p:txBody>
        </p:sp>
      </p:grpSp>
    </p:spTree>
    <p:extLst>
      <p:ext uri="{BB962C8B-B14F-4D97-AF65-F5344CB8AC3E}">
        <p14:creationId xmlns:p14="http://schemas.microsoft.com/office/powerpoint/2010/main" val="3644698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https://i2.wp.com/blog.medienzentrum-coe.de/wp-content/uploads/2018/03/Medienkompetenzrahmen.png?ssl=1">
            <a:extLst>
              <a:ext uri="{FF2B5EF4-FFF2-40B4-BE49-F238E27FC236}">
                <a16:creationId xmlns:a16="http://schemas.microsoft.com/office/drawing/2014/main" id="{259ABB7D-5EAA-4FF7-9107-8B052342DA69}"/>
              </a:ext>
            </a:extLst>
          </p:cNvPr>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75604" y="-38100"/>
            <a:ext cx="9699214" cy="6712488"/>
          </a:xfrm>
          <a:prstGeom prst="rect">
            <a:avLst/>
          </a:prstGeom>
          <a:noFill/>
          <a:ln>
            <a:noFill/>
          </a:ln>
        </p:spPr>
      </p:pic>
      <p:sp>
        <p:nvSpPr>
          <p:cNvPr id="9" name="Rechteck 8">
            <a:extLst>
              <a:ext uri="{FF2B5EF4-FFF2-40B4-BE49-F238E27FC236}">
                <a16:creationId xmlns:a16="http://schemas.microsoft.com/office/drawing/2014/main" id="{A8539502-EB23-4E5B-8AF3-F60E066E0959}"/>
              </a:ext>
            </a:extLst>
          </p:cNvPr>
          <p:cNvSpPr/>
          <p:nvPr/>
        </p:nvSpPr>
        <p:spPr bwMode="auto">
          <a:xfrm>
            <a:off x="1475604" y="761114"/>
            <a:ext cx="8077971" cy="5989474"/>
          </a:xfrm>
          <a:prstGeom prst="rect">
            <a:avLst/>
          </a:prstGeom>
          <a:solidFill>
            <a:srgbClr val="F8F8F8">
              <a:alpha val="72157"/>
            </a:srgbClr>
          </a:solidFill>
          <a:ln w="12700">
            <a:noFill/>
            <a:round/>
            <a:headEnd/>
            <a:tailEnd/>
          </a:ln>
        </p:spPr>
        <p:txBody>
          <a:bodyPr rtlCol="0" anchor="ctr"/>
          <a:lstStyle/>
          <a:p>
            <a:pPr algn="ctr"/>
            <a:endParaRPr lang="de-DE" dirty="0"/>
          </a:p>
        </p:txBody>
      </p:sp>
    </p:spTree>
    <p:extLst>
      <p:ext uri="{BB962C8B-B14F-4D97-AF65-F5344CB8AC3E}">
        <p14:creationId xmlns:p14="http://schemas.microsoft.com/office/powerpoint/2010/main" val="197827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Medienkompetenzrahmen NRW</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Perspektive „Problemlösen und Modellieren“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88</a:t>
            </a:fld>
            <a:endParaRPr lang="de-DE" dirty="0"/>
          </a:p>
        </p:txBody>
      </p:sp>
      <p:sp>
        <p:nvSpPr>
          <p:cNvPr id="4" name="Textfeld 3">
            <a:extLst>
              <a:ext uri="{FF2B5EF4-FFF2-40B4-BE49-F238E27FC236}">
                <a16:creationId xmlns:a16="http://schemas.microsoft.com/office/drawing/2014/main" id="{88D95790-757E-4361-B9F4-E1B03CB7B488}"/>
              </a:ext>
            </a:extLst>
          </p:cNvPr>
          <p:cNvSpPr txBox="1"/>
          <p:nvPr/>
        </p:nvSpPr>
        <p:spPr>
          <a:xfrm>
            <a:off x="4877323" y="6382461"/>
            <a:ext cx="6696361" cy="307777"/>
          </a:xfrm>
          <a:prstGeom prst="rect">
            <a:avLst/>
          </a:prstGeom>
          <a:noFill/>
        </p:spPr>
        <p:txBody>
          <a:bodyPr wrap="square" rtlCol="0">
            <a:spAutoFit/>
          </a:bodyPr>
          <a:lstStyle/>
          <a:p>
            <a:pPr algn="r"/>
            <a:r>
              <a:rPr lang="de-DE" sz="1400" dirty="0">
                <a:solidFill>
                  <a:schemeClr val="bg1">
                    <a:lumMod val="50000"/>
                  </a:schemeClr>
                </a:solidFill>
              </a:rPr>
              <a:t>vgl. Kompetenzbereiche und Kurzbeschreibungen (ohne Beispiele): MKR 2018a,b</a:t>
            </a:r>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49003" y="1142152"/>
            <a:ext cx="12051706" cy="5488939"/>
          </a:xfrm>
          <a:prstGeom prst="rect">
            <a:avLst/>
          </a:prstGeom>
        </p:spPr>
        <p:txBody>
          <a:bodyPr wrap="square">
            <a:spAutoFit/>
          </a:bodyPr>
          <a:lstStyle/>
          <a:p>
            <a:pPr marL="742950" lvl="1" indent="-285750">
              <a:lnSpc>
                <a:spcPct val="115000"/>
              </a:lnSpc>
              <a:spcAft>
                <a:spcPts val="0"/>
              </a:spcAft>
              <a:buFont typeface="Wingdings" panose="05000000000000000000" pitchFamily="2" charset="2"/>
              <a:buChar char=""/>
            </a:pPr>
            <a:r>
              <a:rPr lang="de-DE" b="1" dirty="0">
                <a:latin typeface="Calibri" panose="020F0502020204030204" pitchFamily="34" charset="0"/>
                <a:ea typeface="Calibri" panose="020F0502020204030204" pitchFamily="34" charset="0"/>
                <a:cs typeface="Times New Roman" panose="02020603050405020304" pitchFamily="18" charset="0"/>
              </a:rPr>
              <a:t>6.1: Prinzipien der digitalen Welt - </a:t>
            </a:r>
            <a:r>
              <a:rPr lang="de-DE" dirty="0">
                <a:latin typeface="Calibri" panose="020F0502020204030204" pitchFamily="34" charset="0"/>
                <a:ea typeface="Calibri" panose="020F0502020204030204" pitchFamily="34" charset="0"/>
                <a:cs typeface="Times New Roman" panose="02020603050405020304" pitchFamily="18" charset="0"/>
              </a:rPr>
              <a:t>Grundlegende Prinzipien und Funktionsweisen der digitalen</a:t>
            </a:r>
          </a:p>
          <a:p>
            <a:pPr marL="1135380">
              <a:lnSpc>
                <a:spcPct val="115000"/>
              </a:lnSpc>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Welt identifizieren, kennen, verstehen und bewusst nutzen</a:t>
            </a:r>
          </a:p>
          <a:p>
            <a:pPr marL="1143000" lvl="2" indent="-228600">
              <a:lnSpc>
                <a:spcPct val="115000"/>
              </a:lnSpc>
              <a:spcAft>
                <a:spcPts val="0"/>
              </a:spcAft>
              <a:buFont typeface="Wingdings" panose="05000000000000000000" pitchFamily="2" charset="2"/>
              <a:buChar char=""/>
            </a:pP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Das Paritätsbit / zudem Beispiel für Informatik unplugged – Rückblick auf Sitzung 1</a:t>
            </a:r>
            <a:endParaRPr lang="de-DE" dirty="0">
              <a:solidFill>
                <a:srgbClr val="074D67"/>
              </a:solidFill>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0"/>
              </a:spcAft>
              <a:buFont typeface="Wingdings" panose="05000000000000000000" pitchFamily="2" charset="2"/>
              <a:buChar char=""/>
            </a:pP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RFID-Warensicherung, QR-Codes, Barcodes</a:t>
            </a:r>
          </a:p>
          <a:p>
            <a:pPr marL="1143000" lvl="2" indent="-228600">
              <a:lnSpc>
                <a:spcPct val="115000"/>
              </a:lnSpc>
              <a:spcAft>
                <a:spcPts val="0"/>
              </a:spcAft>
              <a:buFont typeface="Wingdings" panose="05000000000000000000" pitchFamily="2" charset="2"/>
              <a:buChar char=""/>
            </a:pPr>
            <a:endParaRPr lang="de-DE" dirty="0">
              <a:solidFill>
                <a:srgbClr val="074D67"/>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Wingdings" panose="05000000000000000000" pitchFamily="2" charset="2"/>
              <a:buChar char=""/>
            </a:pPr>
            <a:r>
              <a:rPr lang="de-DE" b="1" dirty="0">
                <a:latin typeface="Calibri" panose="020F0502020204030204" pitchFamily="34" charset="0"/>
                <a:ea typeface="Calibri" panose="020F0502020204030204" pitchFamily="34" charset="0"/>
                <a:cs typeface="Times New Roman" panose="02020603050405020304" pitchFamily="18" charset="0"/>
              </a:rPr>
              <a:t>6.2: Algorithmen erkennen - </a:t>
            </a:r>
            <a:r>
              <a:rPr lang="de-DE" dirty="0">
                <a:latin typeface="Calibri" panose="020F0502020204030204" pitchFamily="34" charset="0"/>
                <a:ea typeface="Calibri" panose="020F0502020204030204" pitchFamily="34" charset="0"/>
                <a:cs typeface="Times New Roman" panose="02020603050405020304" pitchFamily="18" charset="0"/>
              </a:rPr>
              <a:t>Algorithmische Muster und Strukturen in verschiedenen Kontexten erkennen, nachvollziehen und reflektieren</a:t>
            </a:r>
          </a:p>
          <a:p>
            <a:pPr marL="1143000" lvl="2" indent="-228600">
              <a:lnSpc>
                <a:spcPct val="115000"/>
              </a:lnSpc>
              <a:spcAft>
                <a:spcPts val="0"/>
              </a:spcAft>
              <a:buFont typeface="Wingdings" panose="05000000000000000000" pitchFamily="2" charset="2"/>
              <a:buChar char=""/>
            </a:pP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Straßenampel, Kochanleitung, Einpacken eines Geschenkes; Roboter, Lernroboter</a:t>
            </a:r>
          </a:p>
          <a:p>
            <a:pPr marL="1143000" lvl="2" indent="-228600">
              <a:lnSpc>
                <a:spcPct val="115000"/>
              </a:lnSpc>
              <a:spcAft>
                <a:spcPts val="0"/>
              </a:spcAft>
              <a:buFont typeface="Wingdings" panose="05000000000000000000" pitchFamily="2" charset="2"/>
              <a:buChar char=""/>
            </a:pPr>
            <a:endParaRPr lang="de-DE" dirty="0">
              <a:solidFill>
                <a:srgbClr val="074D67"/>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Wingdings" panose="05000000000000000000" pitchFamily="2" charset="2"/>
              <a:buChar char=""/>
            </a:pPr>
            <a:r>
              <a:rPr lang="de-DE" b="1" dirty="0">
                <a:latin typeface="Calibri" panose="020F0502020204030204" pitchFamily="34" charset="0"/>
                <a:ea typeface="Calibri" panose="020F0502020204030204" pitchFamily="34" charset="0"/>
                <a:cs typeface="Times New Roman" panose="02020603050405020304" pitchFamily="18" charset="0"/>
              </a:rPr>
              <a:t>6.3: Modellieren und Programmieren - </a:t>
            </a:r>
            <a:r>
              <a:rPr lang="de-DE" dirty="0">
                <a:latin typeface="Calibri" panose="020F0502020204030204" pitchFamily="34" charset="0"/>
                <a:ea typeface="Calibri" panose="020F0502020204030204" pitchFamily="34" charset="0"/>
                <a:cs typeface="Times New Roman" panose="02020603050405020304" pitchFamily="18" charset="0"/>
              </a:rPr>
              <a:t>Probleme formalisiert beschreiben, Problemlösestrategien entwickeln und dazu eine strukturierte, algorithmische Sequenz planen; diese auch durch Programmieren umsetzen und die gefundene Lösungsstrategie beurteilen - </a:t>
            </a: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Roboter, Lernroboter</a:t>
            </a:r>
          </a:p>
          <a:p>
            <a:pPr marL="742950" lvl="1" indent="-285750">
              <a:lnSpc>
                <a:spcPct val="115000"/>
              </a:lnSpc>
              <a:spcAft>
                <a:spcPts val="0"/>
              </a:spcAft>
              <a:buFont typeface="Wingdings" panose="05000000000000000000" pitchFamily="2" charset="2"/>
              <a:buChar char=""/>
            </a:pPr>
            <a:endParaRPr lang="de-DE" dirty="0">
              <a:solidFill>
                <a:srgbClr val="074D67"/>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Wingdings" panose="05000000000000000000" pitchFamily="2" charset="2"/>
              <a:buChar char=""/>
            </a:pPr>
            <a:r>
              <a:rPr lang="de-DE" b="1" dirty="0">
                <a:latin typeface="Calibri" panose="020F0502020204030204" pitchFamily="34" charset="0"/>
                <a:ea typeface="Calibri" panose="020F0502020204030204" pitchFamily="34" charset="0"/>
                <a:cs typeface="Times New Roman" panose="02020603050405020304" pitchFamily="18" charset="0"/>
              </a:rPr>
              <a:t>6.4: Bedeutung von Algorithmen - </a:t>
            </a:r>
            <a:r>
              <a:rPr lang="de-DE" dirty="0">
                <a:latin typeface="Calibri" panose="020F0502020204030204" pitchFamily="34" charset="0"/>
                <a:ea typeface="Calibri" panose="020F0502020204030204" pitchFamily="34" charset="0"/>
                <a:cs typeface="Times New Roman" panose="02020603050405020304" pitchFamily="18" charset="0"/>
              </a:rPr>
              <a:t>Einflüsse von Algorithmen und Auswirkung der Automatisierung von Prozessen in der digitalen Welt beschreiben und reflektieren</a:t>
            </a:r>
          </a:p>
          <a:p>
            <a:pPr marL="1143000" lvl="2" indent="-228600">
              <a:lnSpc>
                <a:spcPct val="115000"/>
              </a:lnSpc>
              <a:spcAft>
                <a:spcPts val="800"/>
              </a:spcAft>
              <a:buFont typeface="Wingdings" panose="05000000000000000000" pitchFamily="2" charset="2"/>
              <a:buChar char=""/>
            </a:pP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fake </a:t>
            </a:r>
            <a:r>
              <a:rPr lang="de-DE" i="1" dirty="0" err="1">
                <a:solidFill>
                  <a:srgbClr val="074D67"/>
                </a:solidFill>
                <a:latin typeface="Calibri" panose="020F0502020204030204" pitchFamily="34" charset="0"/>
                <a:ea typeface="Calibri" panose="020F0502020204030204" pitchFamily="34" charset="0"/>
                <a:cs typeface="Times New Roman" panose="02020603050405020304" pitchFamily="18" charset="0"/>
              </a:rPr>
              <a:t>news</a:t>
            </a:r>
            <a:r>
              <a:rPr lang="de-DE" i="1" dirty="0">
                <a:solidFill>
                  <a:srgbClr val="074D67"/>
                </a:solidFill>
                <a:latin typeface="Calibri" panose="020F0502020204030204" pitchFamily="34" charset="0"/>
                <a:ea typeface="Calibri" panose="020F0502020204030204" pitchFamily="34" charset="0"/>
                <a:cs typeface="Times New Roman" panose="02020603050405020304" pitchFamily="18" charset="0"/>
              </a:rPr>
              <a:t> durch social bots; Automatisierung im Alltag, Tracking durch Cookies, Kaufempfehlungen, von Algorithmen umgeben (vgl. Haus der kleinen Forscher)</a:t>
            </a:r>
            <a:endParaRPr lang="de-DE" dirty="0">
              <a:solidFill>
                <a:srgbClr val="074D67"/>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431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Medienkompetenzrahmen NRW</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Perspektive „Problemlösen und Modellieren“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89</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62581" y="1457811"/>
            <a:ext cx="9669180" cy="5026761"/>
          </a:xfrm>
          <a:prstGeom prst="rect">
            <a:avLst/>
          </a:prstGeom>
        </p:spPr>
        <p:txBody>
          <a:bodyPr wrap="square">
            <a:spAutoFit/>
          </a:bodyPr>
          <a:lstStyle/>
          <a:p>
            <a:pPr marL="742950" lvl="1" indent="-285750">
              <a:lnSpc>
                <a:spcPct val="115000"/>
              </a:lnSpc>
              <a:spcAft>
                <a:spcPts val="0"/>
              </a:spcAft>
              <a:buFont typeface="Wingdings" panose="05000000000000000000" pitchFamily="2" charset="2"/>
              <a:buChar char=""/>
            </a:pPr>
            <a:r>
              <a:rPr lang="de-DE" sz="2000" b="1" dirty="0">
                <a:latin typeface="Calibri" panose="020F0502020204030204" pitchFamily="34" charset="0"/>
                <a:ea typeface="Calibri" panose="020F0502020204030204" pitchFamily="34" charset="0"/>
                <a:cs typeface="Times New Roman" panose="02020603050405020304" pitchFamily="18" charset="0"/>
              </a:rPr>
              <a:t>Erkenntnisse:</a:t>
            </a:r>
          </a:p>
          <a:p>
            <a:pPr marL="1200150" lvl="2" indent="-285750">
              <a:lnSpc>
                <a:spcPct val="115000"/>
              </a:lnSpc>
              <a:buFont typeface="Wingdings" panose="05000000000000000000" pitchFamily="2" charset="2"/>
              <a:buChar char=""/>
            </a:pP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rPr>
              <a:t>Digitale Bildung ist quasi die Schnittmenge aus Informatik und Medienbildung und beinhaltet computational thinking als einen zentralen Kompetenzbereich („Problemlösen und Modellieren am Beispiel von Algorithmen“).</a:t>
            </a:r>
          </a:p>
          <a:p>
            <a:pPr marL="1200150" lvl="2" indent="-285750">
              <a:lnSpc>
                <a:spcPct val="115000"/>
              </a:lnSpc>
              <a:buFont typeface="Wingdings" panose="05000000000000000000" pitchFamily="2" charset="2"/>
              <a:buChar char=""/>
            </a:pPr>
            <a:endPar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15000"/>
              </a:lnSpc>
              <a:buFont typeface="Wingdings" panose="05000000000000000000" pitchFamily="2" charset="2"/>
              <a:buChar char=""/>
            </a:pP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rPr>
              <a:t>Vermerk: Die Items aus dem Prä-Posttest, mit denen Sie sich selbst eingeschätzt haben, stammen in Teilen aus dem MKR. </a:t>
            </a:r>
          </a:p>
          <a:p>
            <a:pPr marL="1200150" lvl="2" indent="-285750">
              <a:lnSpc>
                <a:spcPct val="115000"/>
              </a:lnSpc>
              <a:buFont typeface="Wingdings" panose="05000000000000000000" pitchFamily="2" charset="2"/>
              <a:buChar char=""/>
            </a:pP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rPr>
              <a:t>Vermerk: Ausblick auf das Referendariat </a:t>
            </a: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rPr>
              <a:t>verbindliche Durchführung von Unterrichtsbesuchen mit dem Schwerpunkt Medienkompetenz (</a:t>
            </a: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hlinkClick r:id="rId12"/>
              </a:rPr>
              <a:t>Hinweise zur Planung s. Handreichung des </a:t>
            </a:r>
            <a:r>
              <a:rPr lang="de-DE" sz="2000" dirty="0" err="1">
                <a:solidFill>
                  <a:srgbClr val="074D67"/>
                </a:solidFill>
                <a:latin typeface="Calibri" panose="020F0502020204030204" pitchFamily="34" charset="0"/>
                <a:ea typeface="Calibri" panose="020F0502020204030204" pitchFamily="34" charset="0"/>
                <a:cs typeface="Times New Roman" panose="02020603050405020304" pitchFamily="18" charset="0"/>
                <a:hlinkClick r:id="rId12"/>
              </a:rPr>
              <a:t>ZfsL</a:t>
            </a: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hlinkClick r:id="rId12"/>
              </a:rPr>
              <a:t> Köln</a:t>
            </a:r>
            <a:r>
              <a:rPr lang="de-DE" sz="2000" dirty="0">
                <a:solidFill>
                  <a:srgbClr val="074D67"/>
                </a:solidFill>
                <a:latin typeface="Calibri" panose="020F0502020204030204" pitchFamily="34" charset="0"/>
                <a:ea typeface="Calibri" panose="020F0502020204030204" pitchFamily="34" charset="0"/>
                <a:cs typeface="Times New Roman" panose="02020603050405020304" pitchFamily="18" charset="0"/>
              </a:rPr>
              <a:t>)</a:t>
            </a:r>
          </a:p>
          <a:p>
            <a:pPr marL="1200150" lvl="2" indent="-285750">
              <a:lnSpc>
                <a:spcPct val="115000"/>
              </a:lnSpc>
              <a:buFont typeface="Wingdings" panose="05000000000000000000" pitchFamily="2" charset="2"/>
              <a:buChar char=""/>
            </a:pPr>
            <a:endParaRPr lang="de-DE" sz="2000" dirty="0">
              <a:solidFill>
                <a:srgbClr val="074D67"/>
              </a:solidFill>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15000"/>
              </a:lnSpc>
              <a:buFont typeface="Wingdings" panose="05000000000000000000" pitchFamily="2" charset="2"/>
              <a:buChar char=""/>
            </a:pPr>
            <a: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somit: Digitale Bildung in der Schule ermöglicht gemäß 4K-Modell: </a:t>
            </a:r>
            <a:b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br>
            <a:r>
              <a:rPr lang="de-DE" sz="20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Kreativität, Kritisches Denken, Kommunikation, Kollaboration als Aspekte digitaler Kompetenz </a:t>
            </a:r>
            <a:endParaRPr lang="de-DE" sz="2000" b="1" dirty="0">
              <a:solidFill>
                <a:srgbClr val="074D67"/>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5" descr="Warnung">
            <a:extLst>
              <a:ext uri="{FF2B5EF4-FFF2-40B4-BE49-F238E27FC236}">
                <a16:creationId xmlns:a16="http://schemas.microsoft.com/office/drawing/2014/main" id="{E8DF7519-D7CD-4496-AF24-663B143922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97632" y="5402782"/>
            <a:ext cx="914400" cy="914400"/>
          </a:xfrm>
          <a:prstGeom prst="rect">
            <a:avLst/>
          </a:prstGeom>
        </p:spPr>
      </p:pic>
    </p:spTree>
    <p:extLst>
      <p:ext uri="{BB962C8B-B14F-4D97-AF65-F5344CB8AC3E}">
        <p14:creationId xmlns:p14="http://schemas.microsoft.com/office/powerpoint/2010/main" val="7413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ziale Medien, Medien, Tafel, Vernetzung, Präsentation">
            <a:extLst>
              <a:ext uri="{FF2B5EF4-FFF2-40B4-BE49-F238E27FC236}">
                <a16:creationId xmlns:a16="http://schemas.microsoft.com/office/drawing/2014/main" id="{1A597B12-5A43-441F-B524-01DAA5268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a:stretch/>
        </p:blipFill>
        <p:spPr bwMode="auto">
          <a:xfrm>
            <a:off x="20" y="10"/>
            <a:ext cx="1219039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Chevron 23">
            <a:extLst>
              <a:ext uri="{FF2B5EF4-FFF2-40B4-BE49-F238E27FC236}">
                <a16:creationId xmlns:a16="http://schemas.microsoft.com/office/drawing/2014/main" id="{B584D099-7317-41B2-BA0D-D879F5F37FAE}"/>
              </a:ext>
            </a:extLst>
          </p:cNvPr>
          <p:cNvSpPr/>
          <p:nvPr/>
        </p:nvSpPr>
        <p:spPr>
          <a:xfrm>
            <a:off x="51245" y="5185317"/>
            <a:ext cx="12087922" cy="998499"/>
          </a:xfrm>
          <a:prstGeom prst="chevron">
            <a:avLst/>
          </a:prstGeom>
          <a:solidFill>
            <a:srgbClr val="6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4 Exabyte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einzigartiger</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Informationen</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FFFF"/>
                </a:solidFill>
                <a:effectLst/>
                <a:uLnTx/>
                <a:uFillTx/>
                <a:latin typeface="Calibri" panose="020F0502020204030204"/>
                <a:ea typeface="+mn-ea"/>
                <a:cs typeface="+mn-cs"/>
              </a:rPr>
              <a:t>wurden</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2019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ea"/>
                <a:cs typeface="+mn-cs"/>
              </a:rPr>
              <a:t>generiert</a:t>
            </a: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pSp>
        <p:nvGrpSpPr>
          <p:cNvPr id="8" name="Group 22">
            <a:extLst>
              <a:ext uri="{FF2B5EF4-FFF2-40B4-BE49-F238E27FC236}">
                <a16:creationId xmlns:a16="http://schemas.microsoft.com/office/drawing/2014/main" id="{D29D6CC7-844A-488A-8461-1DBEA76E4B56}"/>
              </a:ext>
            </a:extLst>
          </p:cNvPr>
          <p:cNvGrpSpPr/>
          <p:nvPr/>
        </p:nvGrpSpPr>
        <p:grpSpPr>
          <a:xfrm>
            <a:off x="20" y="391834"/>
            <a:ext cx="11842575" cy="859428"/>
            <a:chOff x="-242265" y="-3751960"/>
            <a:chExt cx="7172960" cy="1137920"/>
          </a:xfrm>
          <a:solidFill>
            <a:srgbClr val="7030A0"/>
          </a:solidFill>
        </p:grpSpPr>
        <p:sp>
          <p:nvSpPr>
            <p:cNvPr id="9" name="Arrow: Chevron 23">
              <a:extLst>
                <a:ext uri="{FF2B5EF4-FFF2-40B4-BE49-F238E27FC236}">
                  <a16:creationId xmlns:a16="http://schemas.microsoft.com/office/drawing/2014/main" id="{12C54EC9-C189-4DC0-8F94-6096CA772638}"/>
                </a:ext>
              </a:extLst>
            </p:cNvPr>
            <p:cNvSpPr/>
            <p:nvPr/>
          </p:nvSpPr>
          <p:spPr>
            <a:xfrm>
              <a:off x="-242265" y="-3751960"/>
              <a:ext cx="7172960" cy="11379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Zeitalter</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der Information und </a:t>
              </a: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Digitalisierung</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24">
              <a:extLst>
                <a:ext uri="{FF2B5EF4-FFF2-40B4-BE49-F238E27FC236}">
                  <a16:creationId xmlns:a16="http://schemas.microsoft.com/office/drawing/2014/main" id="{308E8CE8-CAA7-47E1-A8AD-30CB22507CC7}"/>
                </a:ext>
              </a:extLst>
            </p:cNvPr>
            <p:cNvSpPr/>
            <p:nvPr/>
          </p:nvSpPr>
          <p:spPr>
            <a:xfrm>
              <a:off x="-242265" y="-3751960"/>
              <a:ext cx="596672" cy="1137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4074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Anwendungsaufgabe Problemlösen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90</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4" name="Rechteck 3">
            <a:extLst>
              <a:ext uri="{FF2B5EF4-FFF2-40B4-BE49-F238E27FC236}">
                <a16:creationId xmlns:a16="http://schemas.microsoft.com/office/drawing/2014/main" id="{40AB3159-16FB-40D1-80D7-0A0B23C58C28}"/>
              </a:ext>
            </a:extLst>
          </p:cNvPr>
          <p:cNvSpPr/>
          <p:nvPr/>
        </p:nvSpPr>
        <p:spPr>
          <a:xfrm>
            <a:off x="3723994" y="3136548"/>
            <a:ext cx="4742424" cy="57470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1" indent="-457200" algn="ctr">
              <a:lnSpc>
                <a:spcPct val="150000"/>
              </a:lnSpc>
              <a:spcAft>
                <a:spcPts val="0"/>
              </a:spcAft>
            </a:pPr>
            <a:r>
              <a:rPr lang="de-DE" sz="2000" b="1" dirty="0">
                <a:latin typeface="Calibri" panose="020F0502020204030204" pitchFamily="34" charset="0"/>
                <a:ea typeface="Calibri" panose="020F0502020204030204" pitchFamily="34" charset="0"/>
                <a:cs typeface="Times New Roman" panose="02020603050405020304" pitchFamily="18" charset="0"/>
              </a:rPr>
              <a:t>Rückblick </a:t>
            </a:r>
            <a:r>
              <a:rPr lang="de-DE" sz="2000" b="1" dirty="0" err="1">
                <a:latin typeface="Calibri" panose="020F0502020204030204" pitchFamily="34" charset="0"/>
                <a:ea typeface="Calibri" panose="020F0502020204030204" pitchFamily="34" charset="0"/>
                <a:cs typeface="Times New Roman" panose="02020603050405020304" pitchFamily="18" charset="0"/>
              </a:rPr>
              <a:t>Mentimeter</a:t>
            </a:r>
            <a:br>
              <a:rPr lang="de-DE" sz="2000" b="1" dirty="0">
                <a:latin typeface="Calibri" panose="020F0502020204030204" pitchFamily="34" charset="0"/>
                <a:ea typeface="Calibri" panose="020F0502020204030204" pitchFamily="34" charset="0"/>
                <a:cs typeface="Times New Roman" panose="02020603050405020304" pitchFamily="18" charset="0"/>
              </a:rPr>
            </a:br>
            <a:endParaRPr lang="de-DE" sz="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81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Anwendungsaufgabe Problemlösen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91</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62581" y="1457811"/>
            <a:ext cx="9669180" cy="3913059"/>
          </a:xfrm>
          <a:prstGeom prst="rect">
            <a:avLst/>
          </a:prstGeom>
        </p:spPr>
        <p:txBody>
          <a:bodyPr wrap="square">
            <a:spAutoFit/>
          </a:bodyPr>
          <a:lstStyle/>
          <a:p>
            <a:pPr marL="742950" lvl="1" indent="-285750">
              <a:lnSpc>
                <a:spcPct val="150000"/>
              </a:lnSpc>
              <a:spcAft>
                <a:spcPts val="0"/>
              </a:spcAft>
              <a:buFont typeface="Wingdings" panose="05000000000000000000" pitchFamily="2" charset="2"/>
              <a:buChar char=""/>
            </a:pPr>
            <a:r>
              <a:rPr lang="de-DE" sz="2400" b="1" dirty="0">
                <a:latin typeface="Calibri" panose="020F0502020204030204" pitchFamily="34" charset="0"/>
                <a:ea typeface="Calibri" panose="020F0502020204030204" pitchFamily="34" charset="0"/>
                <a:cs typeface="Times New Roman" panose="02020603050405020304" pitchFamily="18" charset="0"/>
              </a:rPr>
              <a:t>Ankündigung: </a:t>
            </a:r>
          </a:p>
          <a:p>
            <a:pPr marL="1200150" lvl="2" indent="-285750">
              <a:lnSpc>
                <a:spcPct val="150000"/>
              </a:lnSpc>
              <a:buFont typeface="Wingdings" panose="05000000000000000000" pitchFamily="2" charset="2"/>
              <a:buChar char=""/>
            </a:pPr>
            <a:r>
              <a:rPr lang="de-DE" sz="2400" b="1" dirty="0">
                <a:latin typeface="Calibri" panose="020F0502020204030204" pitchFamily="34" charset="0"/>
                <a:ea typeface="Calibri" panose="020F0502020204030204" pitchFamily="34" charset="0"/>
                <a:cs typeface="Times New Roman" panose="02020603050405020304" pitchFamily="18" charset="0"/>
              </a:rPr>
              <a:t>Bitte öffnen Sie die Tüte auf mein Zeichen!</a:t>
            </a:r>
          </a:p>
          <a:p>
            <a:pPr marL="1200150" lvl="2" indent="-285750">
              <a:lnSpc>
                <a:spcPct val="150000"/>
              </a:lnSpc>
              <a:buFont typeface="Wingdings" panose="05000000000000000000" pitchFamily="2" charset="2"/>
              <a:buChar char=""/>
            </a:pPr>
            <a:r>
              <a:rPr lang="de-DE" sz="2400" b="1" dirty="0">
                <a:latin typeface="Calibri" panose="020F0502020204030204" pitchFamily="34" charset="0"/>
                <a:ea typeface="Calibri" panose="020F0502020204030204" pitchFamily="34" charset="0"/>
                <a:cs typeface="Times New Roman" panose="02020603050405020304" pitchFamily="18" charset="0"/>
              </a:rPr>
              <a:t>Sie enthält mehrere größere und zwei </a:t>
            </a:r>
            <a:r>
              <a:rPr lang="de-DE" sz="2400" b="1" u="sng" dirty="0">
                <a:latin typeface="Calibri" panose="020F0502020204030204" pitchFamily="34" charset="0"/>
                <a:ea typeface="Calibri" panose="020F0502020204030204" pitchFamily="34" charset="0"/>
                <a:cs typeface="Times New Roman" panose="02020603050405020304" pitchFamily="18" charset="0"/>
              </a:rPr>
              <a:t>sehr kleine</a:t>
            </a:r>
            <a:r>
              <a:rPr lang="de-DE" sz="2400" b="1" dirty="0">
                <a:latin typeface="Calibri" panose="020F0502020204030204" pitchFamily="34" charset="0"/>
                <a:ea typeface="Calibri" panose="020F0502020204030204" pitchFamily="34" charset="0"/>
                <a:cs typeface="Times New Roman" panose="02020603050405020304" pitchFamily="18" charset="0"/>
              </a:rPr>
              <a:t> Dinge!</a:t>
            </a:r>
          </a:p>
          <a:p>
            <a:pPr marL="1200150" lvl="2" indent="-285750">
              <a:lnSpc>
                <a:spcPct val="150000"/>
              </a:lnSpc>
              <a:buFont typeface="Wingdings" panose="05000000000000000000" pitchFamily="2" charset="2"/>
              <a:buChar char=""/>
            </a:pPr>
            <a:r>
              <a:rPr lang="de-DE" sz="2400" b="1" dirty="0">
                <a:latin typeface="Calibri" panose="020F0502020204030204" pitchFamily="34" charset="0"/>
                <a:ea typeface="Calibri" panose="020F0502020204030204" pitchFamily="34" charset="0"/>
                <a:cs typeface="Times New Roman" panose="02020603050405020304" pitchFamily="18" charset="0"/>
              </a:rPr>
              <a:t>Sie haben zur Lösung der Aufgabe 30 Sekunden Zeit! </a:t>
            </a:r>
          </a:p>
          <a:p>
            <a:pPr marL="1200150" lvl="2" indent="-285750">
              <a:lnSpc>
                <a:spcPct val="150000"/>
              </a:lnSpc>
              <a:buFont typeface="Wingdings" panose="05000000000000000000" pitchFamily="2" charset="2"/>
              <a:buChar char=""/>
            </a:pPr>
            <a:r>
              <a:rPr lang="de-DE" sz="2400" dirty="0">
                <a:latin typeface="Calibri" panose="020F0502020204030204" pitchFamily="34" charset="0"/>
                <a:ea typeface="Calibri" panose="020F0502020204030204" pitchFamily="34" charset="0"/>
                <a:cs typeface="Times New Roman" panose="02020603050405020304" pitchFamily="18" charset="0"/>
              </a:rPr>
              <a:t>Verteilung der Tüten</a:t>
            </a:r>
          </a:p>
          <a:p>
            <a:pPr marL="1200150" lvl="2" indent="-285750">
              <a:lnSpc>
                <a:spcPct val="150000"/>
              </a:lnSpc>
              <a:buFont typeface="Wingdings" panose="05000000000000000000" pitchFamily="2" charset="2"/>
              <a:buChar char=""/>
            </a:pP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50000"/>
              </a:lnSpc>
              <a:buFont typeface="Wingdings" panose="05000000000000000000" pitchFamily="2" charset="2"/>
              <a:buChar char=""/>
            </a:pPr>
            <a:r>
              <a:rPr lang="de-DE" sz="2400" b="1" dirty="0">
                <a:solidFill>
                  <a:srgbClr val="074D67"/>
                </a:solidFill>
                <a:latin typeface="Calibri" panose="020F0502020204030204" pitchFamily="34" charset="0"/>
                <a:ea typeface="Calibri" panose="020F0502020204030204" pitchFamily="34" charset="0"/>
                <a:cs typeface="Times New Roman" panose="02020603050405020304" pitchFamily="18" charset="0"/>
              </a:rPr>
              <a:t>auf mein Zeichen: Aufgabe (mündlich), 30 Sekunden Zeit!</a:t>
            </a:r>
          </a:p>
        </p:txBody>
      </p:sp>
      <p:pic>
        <p:nvPicPr>
          <p:cNvPr id="6" name="Grafik 5" descr="Warnung">
            <a:extLst>
              <a:ext uri="{FF2B5EF4-FFF2-40B4-BE49-F238E27FC236}">
                <a16:creationId xmlns:a16="http://schemas.microsoft.com/office/drawing/2014/main" id="{E8DF7519-D7CD-4496-AF24-663B143922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96814" y="4671262"/>
            <a:ext cx="914400" cy="914400"/>
          </a:xfrm>
          <a:prstGeom prst="rect">
            <a:avLst/>
          </a:prstGeom>
        </p:spPr>
      </p:pic>
    </p:spTree>
    <p:extLst>
      <p:ext uri="{BB962C8B-B14F-4D97-AF65-F5344CB8AC3E}">
        <p14:creationId xmlns:p14="http://schemas.microsoft.com/office/powerpoint/2010/main" val="4937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Anwendungsaufgabe Problemlösen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92</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62581" y="1457811"/>
            <a:ext cx="11708748" cy="4199611"/>
          </a:xfrm>
          <a:prstGeom prst="rect">
            <a:avLst/>
          </a:prstGeom>
        </p:spPr>
        <p:txBody>
          <a:bodyPr wrap="square">
            <a:spAutoFit/>
          </a:bodyPr>
          <a:lstStyle/>
          <a:p>
            <a:pPr lvl="1">
              <a:lnSpc>
                <a:spcPct val="150000"/>
              </a:lnSpc>
              <a:spcAft>
                <a:spcPts val="0"/>
              </a:spcAft>
            </a:pPr>
            <a:r>
              <a:rPr lang="de-DE" sz="2000" b="1" dirty="0">
                <a:latin typeface="Calibri" panose="020F0502020204030204" pitchFamily="34" charset="0"/>
                <a:ea typeface="Calibri" panose="020F0502020204030204" pitchFamily="34" charset="0"/>
                <a:cs typeface="Times New Roman" panose="02020603050405020304" pitchFamily="18" charset="0"/>
              </a:rPr>
              <a:t>Die Ente – wir bauen Lego-Enten</a:t>
            </a:r>
          </a:p>
          <a:p>
            <a:pPr marL="742950" lvl="1" indent="-285750">
              <a:lnSpc>
                <a:spcPct val="150000"/>
              </a:lnSpc>
              <a:spcAft>
                <a:spcPts val="0"/>
              </a:spcAft>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Relevanz von Problemlösekompetenzen in der digitalisierten Welt</a:t>
            </a:r>
          </a:p>
          <a:p>
            <a:pPr marL="742950" lvl="1" indent="-285750">
              <a:lnSpc>
                <a:spcPct val="150000"/>
              </a:lnSpc>
              <a:spcAft>
                <a:spcPts val="0"/>
              </a:spcAft>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verschiedene Enten:</a:t>
            </a:r>
          </a:p>
          <a:p>
            <a:pPr marL="1200150" lvl="2" indent="-285750">
              <a:lnSpc>
                <a:spcPct val="150000"/>
              </a:lnSpc>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schwimmende und stehende, gemütliche und wagemutige, scheue und kecke Enten</a:t>
            </a:r>
          </a:p>
          <a:p>
            <a:pPr marL="1200150" lvl="2" indent="-285750">
              <a:lnSpc>
                <a:spcPct val="150000"/>
              </a:lnSpc>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 verschiedene Perspektiven und Sichtweisen, verschiedene Vorstellungen, aber „im Prinzip der gleiche Gegenstand“</a:t>
            </a:r>
          </a:p>
          <a:p>
            <a:pPr marL="1200150" lvl="2" indent="-285750">
              <a:lnSpc>
                <a:spcPct val="150000"/>
              </a:lnSpc>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wichtig: Offenheit für Vielfalt und Kreativität sowie Kompetenzen in diesen Bereichen</a:t>
            </a:r>
          </a:p>
          <a:p>
            <a:pPr marL="742950" lvl="1" indent="-285750">
              <a:lnSpc>
                <a:spcPct val="150000"/>
              </a:lnSpc>
              <a:spcAft>
                <a:spcPts val="0"/>
              </a:spcAft>
              <a:buFont typeface="Wingdings" panose="05000000000000000000" pitchFamily="2" charset="2"/>
              <a:buChar char=""/>
            </a:pPr>
            <a:r>
              <a:rPr lang="de-DE" sz="2000" dirty="0">
                <a:latin typeface="Calibri" panose="020F0502020204030204" pitchFamily="34" charset="0"/>
                <a:ea typeface="Calibri" panose="020F0502020204030204" pitchFamily="34" charset="0"/>
                <a:cs typeface="Times New Roman" panose="02020603050405020304" pitchFamily="18" charset="0"/>
              </a:rPr>
              <a:t>benötigtes Material pro Person: 1 Stein 1x2 gelb, 1 Stein 2x4 gelb, 2 Steine 2x2 gelb, 2 Platten 2x3 rot, 2 Klebeaugen </a:t>
            </a:r>
          </a:p>
        </p:txBody>
      </p:sp>
    </p:spTree>
    <p:extLst>
      <p:ext uri="{BB962C8B-B14F-4D97-AF65-F5344CB8AC3E}">
        <p14:creationId xmlns:p14="http://schemas.microsoft.com/office/powerpoint/2010/main" val="2848908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Digitale Bildung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Lehrkraftkompetenzen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93</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Textfeld 1">
            <a:extLst>
              <a:ext uri="{FF2B5EF4-FFF2-40B4-BE49-F238E27FC236}">
                <a16:creationId xmlns:a16="http://schemas.microsoft.com/office/drawing/2014/main" id="{EAD90425-E330-4615-8C8C-4B4E9A19BE67}"/>
              </a:ext>
            </a:extLst>
          </p:cNvPr>
          <p:cNvSpPr txBox="1"/>
          <p:nvPr/>
        </p:nvSpPr>
        <p:spPr>
          <a:xfrm>
            <a:off x="550417" y="5051395"/>
            <a:ext cx="5228948" cy="923330"/>
          </a:xfrm>
          <a:prstGeom prst="rect">
            <a:avLst/>
          </a:prstGeom>
          <a:noFill/>
        </p:spPr>
        <p:txBody>
          <a:bodyPr wrap="square" rtlCol="0">
            <a:spAutoFit/>
          </a:bodyPr>
          <a:lstStyle/>
          <a:p>
            <a:r>
              <a:rPr lang="de-DE" dirty="0"/>
              <a:t>Querverweis auf: Beat Döbeli Honegger (2017): </a:t>
            </a:r>
          </a:p>
          <a:p>
            <a:r>
              <a:rPr lang="de-DE" dirty="0"/>
              <a:t>Mehr als 0 und 1 – Schule in einer digitalisierten Welt.</a:t>
            </a:r>
          </a:p>
          <a:p>
            <a:r>
              <a:rPr lang="de-DE" dirty="0" err="1"/>
              <a:t>hep</a:t>
            </a:r>
            <a:r>
              <a:rPr lang="de-DE" dirty="0"/>
              <a:t> </a:t>
            </a:r>
            <a:r>
              <a:rPr lang="de-DE" dirty="0" err="1"/>
              <a:t>verlag</a:t>
            </a:r>
            <a:r>
              <a:rPr lang="de-DE" dirty="0"/>
              <a:t>, www.mehrals0und1.ch</a:t>
            </a:r>
          </a:p>
        </p:txBody>
      </p:sp>
    </p:spTree>
    <p:extLst>
      <p:ext uri="{BB962C8B-B14F-4D97-AF65-F5344CB8AC3E}">
        <p14:creationId xmlns:p14="http://schemas.microsoft.com/office/powerpoint/2010/main" val="38685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Hausaufgabe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94</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62581" y="1457811"/>
            <a:ext cx="11708748" cy="3359061"/>
          </a:xfrm>
          <a:prstGeom prst="rect">
            <a:avLst/>
          </a:prstGeom>
        </p:spPr>
        <p:txBody>
          <a:bodyPr wrap="square">
            <a:spAutoFit/>
          </a:bodyPr>
          <a:lstStyle/>
          <a:p>
            <a:pPr lvl="1">
              <a:lnSpc>
                <a:spcPct val="150000"/>
              </a:lnSpc>
              <a:spcAft>
                <a:spcPts val="0"/>
              </a:spcAft>
            </a:pPr>
            <a:r>
              <a:rPr lang="de-DE" sz="2400" b="1" dirty="0">
                <a:latin typeface="Calibri" panose="020F0502020204030204" pitchFamily="34" charset="0"/>
                <a:ea typeface="Calibri" panose="020F0502020204030204" pitchFamily="34" charset="0"/>
                <a:cs typeface="Times New Roman" panose="02020603050405020304" pitchFamily="18" charset="0"/>
              </a:rPr>
              <a:t>Bitte bearbeiten Sie das interaktive Video (Thema: Algorithmen im Alltag, Grundbegriffe der Algorithmik) inkl. der eingebetteten Problemlöseaufgaben!</a:t>
            </a:r>
          </a:p>
          <a:p>
            <a:pPr lvl="1">
              <a:lnSpc>
                <a:spcPct val="150000"/>
              </a:lnSpc>
              <a:spcAft>
                <a:spcPts val="0"/>
              </a:spcAft>
            </a:pPr>
            <a:endParaRPr lang="de-DE"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pPr>
            <a:r>
              <a:rPr lang="de-DE" sz="2400" b="1" dirty="0">
                <a:latin typeface="Calibri" panose="020F0502020204030204" pitchFamily="34" charset="0"/>
                <a:ea typeface="Calibri" panose="020F0502020204030204" pitchFamily="34" charset="0"/>
                <a:cs typeface="Times New Roman" panose="02020603050405020304" pitchFamily="18" charset="0"/>
              </a:rPr>
              <a:t>Herzlichen Dank!</a:t>
            </a:r>
          </a:p>
          <a:p>
            <a:pPr lvl="1">
              <a:lnSpc>
                <a:spcPct val="150000"/>
              </a:lnSpc>
              <a:spcAft>
                <a:spcPts val="0"/>
              </a:spcAft>
            </a:pPr>
            <a:endParaRPr lang="de-DE"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pPr>
            <a:r>
              <a:rPr lang="de-DE" sz="2400" b="1" dirty="0">
                <a:latin typeface="Calibri" panose="020F0502020204030204" pitchFamily="34" charset="0"/>
                <a:ea typeface="Calibri" panose="020F0502020204030204" pitchFamily="34" charset="0"/>
                <a:cs typeface="Times New Roman" panose="02020603050405020304" pitchFamily="18" charset="0"/>
              </a:rPr>
              <a:t> </a:t>
            </a:r>
            <a:endParaRPr lang="de-DE"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332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5783935"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p>
            <a:p>
              <a:pPr>
                <a:lnSpc>
                  <a:spcPct val="95000"/>
                </a:lnSpc>
                <a:spcAft>
                  <a:spcPts val="400"/>
                </a:spcAft>
                <a:buClr>
                  <a:srgbClr val="969696"/>
                </a:buClr>
              </a:pPr>
              <a:r>
                <a:rPr lang="de-DE" altLang="de-DE" sz="2300" b="1" noProof="1">
                  <a:solidFill>
                    <a:schemeClr val="tx1">
                      <a:lumMod val="75000"/>
                      <a:lumOff val="25000"/>
                    </a:schemeClr>
                  </a:solidFill>
                </a:rPr>
                <a:t>   Ausblick auf die nächste Sitzung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95</a:t>
            </a:fld>
            <a:endParaRPr lang="de-DE" dirty="0"/>
          </a:p>
        </p:txBody>
      </p:sp>
      <p:pic>
        <p:nvPicPr>
          <p:cNvPr id="15" name="Grafik 14" descr="Synchronisierende Cloud">
            <a:extLst>
              <a:ext uri="{FF2B5EF4-FFF2-40B4-BE49-F238E27FC236}">
                <a16:creationId xmlns:a16="http://schemas.microsoft.com/office/drawing/2014/main" id="{7C9E17E6-77C1-4CA0-AAF2-E523F71AB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3471" y="330144"/>
            <a:ext cx="595887" cy="595887"/>
          </a:xfrm>
          <a:prstGeom prst="rect">
            <a:avLst/>
          </a:prstGeom>
        </p:spPr>
      </p:pic>
      <p:pic>
        <p:nvPicPr>
          <p:cNvPr id="17" name="Grafik 16" descr="Abschlusshut">
            <a:extLst>
              <a:ext uri="{FF2B5EF4-FFF2-40B4-BE49-F238E27FC236}">
                <a16:creationId xmlns:a16="http://schemas.microsoft.com/office/drawing/2014/main" id="{222E63F2-38E9-44AA-A6FF-8A521B4C1D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45341" y="338431"/>
            <a:ext cx="625988" cy="554309"/>
          </a:xfrm>
          <a:prstGeom prst="rect">
            <a:avLst/>
          </a:prstGeom>
        </p:spPr>
      </p:pic>
      <p:pic>
        <p:nvPicPr>
          <p:cNvPr id="18" name="Grafik 17" descr="Glühlampe">
            <a:extLst>
              <a:ext uri="{FF2B5EF4-FFF2-40B4-BE49-F238E27FC236}">
                <a16:creationId xmlns:a16="http://schemas.microsoft.com/office/drawing/2014/main" id="{CD4D76A6-566F-4612-B9FE-BD78541062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226" y="297029"/>
            <a:ext cx="625988" cy="625988"/>
          </a:xfrm>
          <a:prstGeom prst="rect">
            <a:avLst/>
          </a:prstGeom>
        </p:spPr>
      </p:pic>
      <p:pic>
        <p:nvPicPr>
          <p:cNvPr id="19" name="Grafik 18" descr="Richtung">
            <a:extLst>
              <a:ext uri="{FF2B5EF4-FFF2-40B4-BE49-F238E27FC236}">
                <a16:creationId xmlns:a16="http://schemas.microsoft.com/office/drawing/2014/main" id="{CFE3F097-93B6-482B-977C-AB1466A8EF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828844" y="309728"/>
            <a:ext cx="625988" cy="625988"/>
          </a:xfrm>
          <a:prstGeom prst="rect">
            <a:avLst/>
          </a:prstGeom>
        </p:spPr>
      </p:pic>
      <p:pic>
        <p:nvPicPr>
          <p:cNvPr id="20" name="Grafik 19" descr="Puzzle">
            <a:extLst>
              <a:ext uri="{FF2B5EF4-FFF2-40B4-BE49-F238E27FC236}">
                <a16:creationId xmlns:a16="http://schemas.microsoft.com/office/drawing/2014/main" id="{4571DE4C-7BAE-4E03-95F0-C594AB02C6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0454832" y="303378"/>
            <a:ext cx="625988" cy="625988"/>
          </a:xfrm>
          <a:prstGeom prst="rect">
            <a:avLst/>
          </a:prstGeom>
        </p:spPr>
      </p:pic>
      <p:sp>
        <p:nvSpPr>
          <p:cNvPr id="2" name="Rechteck 1">
            <a:extLst>
              <a:ext uri="{FF2B5EF4-FFF2-40B4-BE49-F238E27FC236}">
                <a16:creationId xmlns:a16="http://schemas.microsoft.com/office/drawing/2014/main" id="{177B3456-16BD-4A2A-945D-FBFD81E7192E}"/>
              </a:ext>
            </a:extLst>
          </p:cNvPr>
          <p:cNvSpPr/>
          <p:nvPr/>
        </p:nvSpPr>
        <p:spPr>
          <a:xfrm>
            <a:off x="62582" y="1457811"/>
            <a:ext cx="5716946" cy="2251065"/>
          </a:xfrm>
          <a:prstGeom prst="rect">
            <a:avLst/>
          </a:prstGeom>
        </p:spPr>
        <p:txBody>
          <a:bodyPr wrap="square">
            <a:spAutoFit/>
          </a:bodyPr>
          <a:lstStyle/>
          <a:p>
            <a:pPr lvl="1">
              <a:lnSpc>
                <a:spcPct val="150000"/>
              </a:lnSpc>
              <a:spcAft>
                <a:spcPts val="0"/>
              </a:spcAft>
            </a:pPr>
            <a:r>
              <a:rPr lang="de-DE" sz="2400" b="1" dirty="0">
                <a:latin typeface="Calibri" panose="020F0502020204030204" pitchFamily="34" charset="0"/>
                <a:ea typeface="Calibri" panose="020F0502020204030204" pitchFamily="34" charset="0"/>
                <a:cs typeface="Times New Roman" panose="02020603050405020304" pitchFamily="18" charset="0"/>
              </a:rPr>
              <a:t>Stundenthema:</a:t>
            </a:r>
          </a:p>
          <a:p>
            <a:pPr lvl="1">
              <a:lnSpc>
                <a:spcPct val="150000"/>
              </a:lnSpc>
            </a:pPr>
            <a:r>
              <a:rPr lang="de-DE" sz="2400" dirty="0">
                <a:latin typeface="Calibri" panose="020F0502020204030204" pitchFamily="34" charset="0"/>
                <a:ea typeface="Calibri" panose="020F0502020204030204" pitchFamily="34" charset="0"/>
                <a:cs typeface="Times New Roman" panose="02020603050405020304" pitchFamily="18" charset="0"/>
              </a:rPr>
              <a:t>Coding &amp; Robotik:</a:t>
            </a:r>
            <a:br>
              <a:rPr lang="de-DE" sz="2400" dirty="0">
                <a:latin typeface="Calibri" panose="020F0502020204030204" pitchFamily="34" charset="0"/>
                <a:ea typeface="Calibri" panose="020F0502020204030204" pitchFamily="34" charset="0"/>
                <a:cs typeface="Times New Roman" panose="02020603050405020304" pitchFamily="18" charset="0"/>
              </a:rPr>
            </a:br>
            <a:r>
              <a:rPr lang="de-DE" sz="2400" dirty="0">
                <a:latin typeface="Calibri" panose="020F0502020204030204" pitchFamily="34" charset="0"/>
                <a:ea typeface="Calibri" panose="020F0502020204030204" pitchFamily="34" charset="0"/>
                <a:cs typeface="Times New Roman" panose="02020603050405020304" pitchFamily="18" charset="0"/>
              </a:rPr>
              <a:t>Problemlösen, Modellieren und Programmieren am Beispiel Lernroboter</a:t>
            </a:r>
          </a:p>
        </p:txBody>
      </p:sp>
      <p:pic>
        <p:nvPicPr>
          <p:cNvPr id="12" name="Grafik 11" descr="Ein Bild, das Screenshot enthält.&#10;&#10;Automatisch generierte Beschreibung">
            <a:extLst>
              <a:ext uri="{FF2B5EF4-FFF2-40B4-BE49-F238E27FC236}">
                <a16:creationId xmlns:a16="http://schemas.microsoft.com/office/drawing/2014/main" id="{0ED44E70-A150-4F81-8573-AB1AC34833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1586" b="5139"/>
          <a:stretch/>
        </p:blipFill>
        <p:spPr>
          <a:xfrm>
            <a:off x="6473467" y="0"/>
            <a:ext cx="5716946" cy="6898384"/>
          </a:xfrm>
          <a:prstGeom prst="rect">
            <a:avLst/>
          </a:prstGeom>
        </p:spPr>
      </p:pic>
      <p:cxnSp>
        <p:nvCxnSpPr>
          <p:cNvPr id="5" name="Gerader Verbinder 4">
            <a:extLst>
              <a:ext uri="{FF2B5EF4-FFF2-40B4-BE49-F238E27FC236}">
                <a16:creationId xmlns:a16="http://schemas.microsoft.com/office/drawing/2014/main" id="{1BF608C4-E6A1-4498-8978-8B507B83E3C3}"/>
              </a:ext>
            </a:extLst>
          </p:cNvPr>
          <p:cNvCxnSpPr>
            <a:cxnSpLocks/>
            <a:stCxn id="2" idx="3"/>
          </p:cNvCxnSpPr>
          <p:nvPr/>
        </p:nvCxnSpPr>
        <p:spPr>
          <a:xfrm flipV="1">
            <a:off x="5779528" y="1375894"/>
            <a:ext cx="4593197" cy="1207450"/>
          </a:xfrm>
          <a:prstGeom prst="line">
            <a:avLst/>
          </a:prstGeom>
          <a:ln w="38100">
            <a:solidFill>
              <a:srgbClr val="074D6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CDF80DC2-EF88-4F8B-8518-87CAA3AEA9F5}"/>
              </a:ext>
            </a:extLst>
          </p:cNvPr>
          <p:cNvCxnSpPr>
            <a:cxnSpLocks/>
            <a:stCxn id="2" idx="3"/>
          </p:cNvCxnSpPr>
          <p:nvPr/>
        </p:nvCxnSpPr>
        <p:spPr>
          <a:xfrm>
            <a:off x="5779528" y="2583344"/>
            <a:ext cx="3240647" cy="3322156"/>
          </a:xfrm>
          <a:prstGeom prst="line">
            <a:avLst/>
          </a:prstGeom>
          <a:ln w="38100">
            <a:solidFill>
              <a:srgbClr val="074D6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8EC3B579-CE79-4343-8644-C84989675FD1}"/>
              </a:ext>
            </a:extLst>
          </p:cNvPr>
          <p:cNvCxnSpPr>
            <a:cxnSpLocks/>
            <a:stCxn id="2" idx="3"/>
          </p:cNvCxnSpPr>
          <p:nvPr/>
        </p:nvCxnSpPr>
        <p:spPr>
          <a:xfrm>
            <a:off x="5779528" y="2583344"/>
            <a:ext cx="3151886" cy="1207449"/>
          </a:xfrm>
          <a:prstGeom prst="line">
            <a:avLst/>
          </a:prstGeom>
          <a:ln w="38100">
            <a:solidFill>
              <a:srgbClr val="074D6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3AEE4DC1-B872-435D-8CDF-6B364FE107B2}"/>
              </a:ext>
            </a:extLst>
          </p:cNvPr>
          <p:cNvCxnSpPr>
            <a:cxnSpLocks/>
            <a:stCxn id="2" idx="3"/>
          </p:cNvCxnSpPr>
          <p:nvPr/>
        </p:nvCxnSpPr>
        <p:spPr>
          <a:xfrm>
            <a:off x="5779528" y="2583344"/>
            <a:ext cx="3151886" cy="1375894"/>
          </a:xfrm>
          <a:prstGeom prst="line">
            <a:avLst/>
          </a:prstGeom>
          <a:ln w="38100">
            <a:solidFill>
              <a:srgbClr val="074D6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2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lvl="0">
                <a:lnSpc>
                  <a:spcPct val="95000"/>
                </a:lnSpc>
                <a:spcAft>
                  <a:spcPts val="400"/>
                </a:spcAft>
                <a:buClr>
                  <a:srgbClr val="969696"/>
                </a:buClr>
              </a:pPr>
              <a:r>
                <a:rPr lang="de-DE" altLang="de-DE" sz="2300" noProof="1">
                  <a:solidFill>
                    <a:prstClr val="black">
                      <a:lumMod val="75000"/>
                      <a:lumOff val="25000"/>
                    </a:prstClr>
                  </a:solidFill>
                  <a:cs typeface="Arial" charset="0"/>
                </a:rPr>
                <a:t>   </a:t>
              </a:r>
            </a:p>
            <a:p>
              <a:pPr lvl="0">
                <a:lnSpc>
                  <a:spcPct val="95000"/>
                </a:lnSpc>
                <a:spcAft>
                  <a:spcPts val="400"/>
                </a:spcAft>
                <a:buClr>
                  <a:srgbClr val="969696"/>
                </a:buClr>
              </a:pPr>
              <a:r>
                <a:rPr lang="de-DE" altLang="de-DE" sz="2300" b="1" noProof="1">
                  <a:solidFill>
                    <a:prstClr val="black">
                      <a:lumMod val="75000"/>
                      <a:lumOff val="25000"/>
                    </a:prstClr>
                  </a:solidFill>
                </a:rPr>
                <a:t>   </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96</a:t>
            </a:fld>
            <a:endParaRPr lang="de-DE" dirty="0"/>
          </a:p>
        </p:txBody>
      </p:sp>
      <p:sp>
        <p:nvSpPr>
          <p:cNvPr id="19" name="Rectangle 6">
            <a:extLst>
              <a:ext uri="{FF2B5EF4-FFF2-40B4-BE49-F238E27FC236}">
                <a16:creationId xmlns:a16="http://schemas.microsoft.com/office/drawing/2014/main" id="{FA42A105-8145-4B2E-B968-3939C23C9A3B}"/>
              </a:ext>
            </a:extLst>
          </p:cNvPr>
          <p:cNvSpPr>
            <a:spLocks noChangeArrowheads="1"/>
          </p:cNvSpPr>
          <p:nvPr/>
        </p:nvSpPr>
        <p:spPr bwMode="gray">
          <a:xfrm>
            <a:off x="7950820" y="141649"/>
            <a:ext cx="3925929" cy="899115"/>
          </a:xfrm>
          <a:prstGeom prst="rect">
            <a:avLst/>
          </a:prstGeom>
          <a:solidFill>
            <a:srgbClr val="66A300"/>
          </a:solidFill>
          <a:ln w="12700">
            <a:noFill/>
            <a:miter lim="800000"/>
            <a:headEnd/>
            <a:tailEnd/>
          </a:ln>
          <a:effectLst/>
        </p:spPr>
        <p:txBody>
          <a:bodyPr lIns="216000" tIns="108000" rIns="144000" bIns="72000" anchor="ctr"/>
          <a:lstStyle/>
          <a:p>
            <a:pPr>
              <a:lnSpc>
                <a:spcPct val="95000"/>
              </a:lnSpc>
              <a:spcAft>
                <a:spcPts val="400"/>
              </a:spcAft>
              <a:buClr>
                <a:srgbClr val="969696"/>
              </a:buClr>
            </a:pPr>
            <a:r>
              <a:rPr lang="de-DE" altLang="de-DE" sz="2400" b="1" noProof="1">
                <a:solidFill>
                  <a:schemeClr val="bg1"/>
                </a:solidFill>
                <a:cs typeface="Arial" charset="0"/>
              </a:rPr>
              <a:t>  Literaturempfehlung</a:t>
            </a:r>
          </a:p>
        </p:txBody>
      </p:sp>
      <p:pic>
        <p:nvPicPr>
          <p:cNvPr id="7" name="Grafik 6" descr="Dokument">
            <a:extLst>
              <a:ext uri="{FF2B5EF4-FFF2-40B4-BE49-F238E27FC236}">
                <a16:creationId xmlns:a16="http://schemas.microsoft.com/office/drawing/2014/main" id="{C99FAAA2-53A8-458D-99B0-7BA4CEFDD6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18465" y="318253"/>
            <a:ext cx="576864" cy="576864"/>
          </a:xfrm>
          <a:prstGeom prst="rect">
            <a:avLst/>
          </a:prstGeom>
        </p:spPr>
      </p:pic>
      <p:cxnSp>
        <p:nvCxnSpPr>
          <p:cNvPr id="10" name="Gerader Verbinder 9">
            <a:extLst>
              <a:ext uri="{FF2B5EF4-FFF2-40B4-BE49-F238E27FC236}">
                <a16:creationId xmlns:a16="http://schemas.microsoft.com/office/drawing/2014/main" id="{96490B7C-31FA-4802-BA65-9B7549A31AAA}"/>
              </a:ext>
            </a:extLst>
          </p:cNvPr>
          <p:cNvCxnSpPr>
            <a:cxnSpLocks/>
          </p:cNvCxnSpPr>
          <p:nvPr/>
        </p:nvCxnSpPr>
        <p:spPr>
          <a:xfrm>
            <a:off x="307552" y="157654"/>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5FB808C-BBA5-4093-990E-3CAAF95903C3}"/>
              </a:ext>
            </a:extLst>
          </p:cNvPr>
          <p:cNvSpPr/>
          <p:nvPr/>
        </p:nvSpPr>
        <p:spPr>
          <a:xfrm>
            <a:off x="311271" y="2101873"/>
            <a:ext cx="8706034" cy="2339102"/>
          </a:xfrm>
          <a:prstGeom prst="rect">
            <a:avLst/>
          </a:prstGeom>
        </p:spPr>
        <p:txBody>
          <a:bodyPr wrap="square">
            <a:spAutoFit/>
          </a:bodyPr>
          <a:lstStyle/>
          <a:p>
            <a:pPr marL="450000" indent="-450000">
              <a:spcAft>
                <a:spcPts val="800"/>
              </a:spcAft>
            </a:pPr>
            <a:r>
              <a:rPr lang="de-DE" dirty="0"/>
              <a:t>Döbeli Honegger, Beat (2017a): Mehr als 0 und 1 – Schule in einer digitalisierten Welt. 2. Auflage. Bern: </a:t>
            </a:r>
            <a:r>
              <a:rPr lang="de-DE" dirty="0" err="1"/>
              <a:t>hep</a:t>
            </a:r>
            <a:r>
              <a:rPr lang="de-DE" dirty="0"/>
              <a:t> Verlag AG.</a:t>
            </a:r>
          </a:p>
          <a:p>
            <a:pPr marL="450000" indent="-450000">
              <a:spcAft>
                <a:spcPts val="800"/>
              </a:spcAft>
            </a:pPr>
            <a:r>
              <a:rPr lang="de-DE" dirty="0"/>
              <a:t>Fadel, Charles; Bialik, Maya &amp; Trilling, Bernie (2015): Die vierte Dimension der Bildung. Was Schülerinnen und Schüler im 21. Jahrhundert lernen müssen. Hamburg: ZLL21.</a:t>
            </a:r>
          </a:p>
          <a:p>
            <a:pPr marL="450000" indent="-450000">
              <a:spcAft>
                <a:spcPts val="800"/>
              </a:spcAft>
            </a:pPr>
            <a:r>
              <a:rPr lang="de-DE" dirty="0"/>
              <a:t>Hartmann, Werner &amp; Hundertpfund, Alois (2015): Digitale Kompetenz – Was die Schule dazu beitragen kann. Bern: </a:t>
            </a:r>
            <a:r>
              <a:rPr lang="de-DE" dirty="0" err="1"/>
              <a:t>hep</a:t>
            </a:r>
            <a:r>
              <a:rPr lang="de-DE" dirty="0"/>
              <a:t> Verlag AG. </a:t>
            </a:r>
          </a:p>
          <a:p>
            <a:pPr marL="450000" indent="-450000">
              <a:spcAft>
                <a:spcPts val="800"/>
              </a:spcAft>
            </a:pPr>
            <a:endParaRPr lang="de-DE" dirty="0"/>
          </a:p>
        </p:txBody>
      </p:sp>
    </p:spTree>
    <p:extLst>
      <p:ext uri="{BB962C8B-B14F-4D97-AF65-F5344CB8AC3E}">
        <p14:creationId xmlns:p14="http://schemas.microsoft.com/office/powerpoint/2010/main" val="325337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445569" y="-34233"/>
            <a:ext cx="6605145" cy="7383667"/>
            <a:chOff x="1445569" y="-34233"/>
            <a:chExt cx="6605145" cy="7383667"/>
          </a:xfrm>
        </p:grpSpPr>
        <p:sp>
          <p:nvSpPr>
            <p:cNvPr id="3" name="Rechteck 2"/>
            <p:cNvSpPr/>
            <p:nvPr/>
          </p:nvSpPr>
          <p:spPr bwMode="gray">
            <a:xfrm>
              <a:off x="6867377" y="1871222"/>
              <a:ext cx="1183337" cy="3770263"/>
            </a:xfrm>
            <a:prstGeom prst="rect">
              <a:avLst/>
            </a:prstGeom>
            <a:noFill/>
            <a:ln>
              <a:noFill/>
            </a:ln>
          </p:spPr>
          <p:txBody>
            <a:bodyPr wrap="none" lIns="91440" tIns="45720" rIns="91440" bIns="45720">
              <a:spAutoFit/>
              <a:scene3d>
                <a:camera prst="perspectiveRelaxed">
                  <a:rot lat="3216920" lon="18441394" rev="6897346"/>
                </a:camera>
                <a:lightRig rig="threePt" dir="t"/>
              </a:scene3d>
              <a:sp3d extrusionH="285750">
                <a:bevelT w="25400" h="25400"/>
              </a:sp3d>
            </a:bodyPr>
            <a:lstStyle/>
            <a:p>
              <a:pPr algn="ctr"/>
              <a:r>
                <a:rPr lang="en-US" sz="239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4" name="Rechteck 3"/>
            <p:cNvSpPr/>
            <p:nvPr/>
          </p:nvSpPr>
          <p:spPr bwMode="gray">
            <a:xfrm>
              <a:off x="1445569" y="2092429"/>
              <a:ext cx="1015021" cy="3154710"/>
            </a:xfrm>
            <a:prstGeom prst="rect">
              <a:avLst/>
            </a:prstGeom>
            <a:noFill/>
            <a:ln>
              <a:noFill/>
            </a:ln>
          </p:spPr>
          <p:txBody>
            <a:bodyPr wrap="none" lIns="91440" tIns="45720" rIns="91440" bIns="45720">
              <a:spAutoFit/>
              <a:scene3d>
                <a:camera prst="perspectiveRelaxed">
                  <a:rot lat="20289142" lon="17477284" rev="5199779"/>
                </a:camera>
                <a:lightRig rig="threePt" dir="t"/>
              </a:scene3d>
              <a:sp3d extrusionH="285750">
                <a:bevelT w="25400" h="25400"/>
              </a:sp3d>
            </a:bodyPr>
            <a:lstStyle/>
            <a:p>
              <a:pPr algn="ctr"/>
              <a:r>
                <a:rPr lang="en-US" sz="199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5" name="Rechteck 4"/>
            <p:cNvSpPr/>
            <p:nvPr/>
          </p:nvSpPr>
          <p:spPr bwMode="gray">
            <a:xfrm>
              <a:off x="5766820" y="1732511"/>
              <a:ext cx="761747" cy="2215991"/>
            </a:xfrm>
            <a:prstGeom prst="rect">
              <a:avLst/>
            </a:prstGeom>
            <a:noFill/>
            <a:ln>
              <a:noFill/>
            </a:ln>
          </p:spPr>
          <p:txBody>
            <a:bodyPr wrap="none" lIns="91440" tIns="45720" rIns="91440" bIns="45720">
              <a:spAutoFit/>
              <a:scene3d>
                <a:camera prst="perspectiveRelaxed">
                  <a:rot lat="785949" lon="17359409" rev="5509202"/>
                </a:camera>
                <a:lightRig rig="threePt" dir="t"/>
              </a:scene3d>
              <a:sp3d extrusionH="215900">
                <a:bevelT w="25400" h="25400"/>
              </a:sp3d>
            </a:bodyPr>
            <a:lstStyle/>
            <a:p>
              <a:pPr algn="ctr"/>
              <a:r>
                <a:rPr lang="en-US" sz="13800" b="1" cap="none" spc="0" dirty="0">
                  <a:ln w="12700">
                    <a:noFill/>
                    <a:prstDash val="solid"/>
                  </a:ln>
                  <a:solidFill>
                    <a:srgbClr val="FFFFFF"/>
                  </a:solidFill>
                  <a:effectLst>
                    <a:outerShdw blurRad="215900" dist="12700" dir="2700000" algn="tl" rotWithShape="0">
                      <a:prstClr val="black">
                        <a:alpha val="70000"/>
                      </a:prstClr>
                    </a:outerShdw>
                  </a:effectLst>
                </a:rPr>
                <a:t>!</a:t>
              </a:r>
            </a:p>
          </p:txBody>
        </p:sp>
        <p:sp>
          <p:nvSpPr>
            <p:cNvPr id="6" name="Rechteck 5"/>
            <p:cNvSpPr/>
            <p:nvPr/>
          </p:nvSpPr>
          <p:spPr bwMode="gray">
            <a:xfrm>
              <a:off x="2972804" y="1101190"/>
              <a:ext cx="761747" cy="2215991"/>
            </a:xfrm>
            <a:prstGeom prst="rect">
              <a:avLst/>
            </a:prstGeom>
            <a:noFill/>
            <a:ln>
              <a:noFill/>
            </a:ln>
          </p:spPr>
          <p:txBody>
            <a:bodyPr wrap="none" lIns="91440" tIns="45720" rIns="91440" bIns="45720">
              <a:spAutoFit/>
              <a:scene3d>
                <a:camera prst="perspectiveRelaxed">
                  <a:rot lat="17670334" lon="3279169" rev="18116806"/>
                </a:camera>
                <a:lightRig rig="threePt" dir="t">
                  <a:rot lat="0" lon="0" rev="13200000"/>
                </a:lightRig>
              </a:scene3d>
              <a:sp3d extrusionH="190500">
                <a:bevelT w="25400" h="25400"/>
              </a:sp3d>
            </a:bodyPr>
            <a:lstStyle/>
            <a:p>
              <a:pPr algn="ctr"/>
              <a:r>
                <a:rPr lang="en-US" sz="138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7" name="Rechteck 6"/>
            <p:cNvSpPr/>
            <p:nvPr/>
          </p:nvSpPr>
          <p:spPr bwMode="gray">
            <a:xfrm>
              <a:off x="1819043" y="1161405"/>
              <a:ext cx="665568" cy="1862048"/>
            </a:xfrm>
            <a:prstGeom prst="rect">
              <a:avLst/>
            </a:prstGeom>
            <a:noFill/>
            <a:ln>
              <a:noFill/>
            </a:ln>
          </p:spPr>
          <p:txBody>
            <a:bodyPr wrap="none" lIns="91440" tIns="45720" rIns="91440" bIns="45720">
              <a:spAutoFit/>
              <a:scene3d>
                <a:camera prst="perspectiveRelaxed">
                  <a:rot lat="20420090" lon="16780881" rev="5266741"/>
                </a:camera>
                <a:lightRig rig="threePt" dir="t"/>
              </a:scene3d>
              <a:sp3d extrusionH="158750">
                <a:bevelT w="25400" h="25400"/>
              </a:sp3d>
            </a:bodyPr>
            <a:lstStyle/>
            <a:p>
              <a:pPr algn="ctr"/>
              <a:r>
                <a:rPr lang="en-US" sz="11500" b="1" dirty="0">
                  <a:ln w="12700">
                    <a:noFill/>
                    <a:prstDash val="solid"/>
                  </a:ln>
                  <a:solidFill>
                    <a:srgbClr val="FFFFFF"/>
                  </a:solidFill>
                  <a:effectLst>
                    <a:outerShdw blurRad="215900" dist="12700" dir="2700000" algn="tl" rotWithShape="0">
                      <a:prstClr val="black">
                        <a:alpha val="70000"/>
                      </a:prstClr>
                    </a:outerShdw>
                  </a:effectLst>
                </a:rPr>
                <a:t>!</a:t>
              </a:r>
              <a:endParaRPr lang="en-US" sz="11500" b="1" cap="none" spc="0" dirty="0">
                <a:ln w="12700">
                  <a:noFill/>
                  <a:prstDash val="solid"/>
                </a:ln>
                <a:solidFill>
                  <a:srgbClr val="FFFFFF"/>
                </a:solidFill>
                <a:effectLst>
                  <a:outerShdw blurRad="215900" dist="12700" dir="2700000" algn="tl" rotWithShape="0">
                    <a:prstClr val="black">
                      <a:alpha val="70000"/>
                    </a:prstClr>
                  </a:outerShdw>
                </a:effectLst>
              </a:endParaRPr>
            </a:p>
          </p:txBody>
        </p:sp>
        <p:sp>
          <p:nvSpPr>
            <p:cNvPr id="8" name="Rechteck 7"/>
            <p:cNvSpPr/>
            <p:nvPr/>
          </p:nvSpPr>
          <p:spPr bwMode="gray">
            <a:xfrm>
              <a:off x="6528567" y="978459"/>
              <a:ext cx="665567" cy="1862048"/>
            </a:xfrm>
            <a:prstGeom prst="rect">
              <a:avLst/>
            </a:prstGeom>
            <a:noFill/>
            <a:ln>
              <a:noFill/>
            </a:ln>
          </p:spPr>
          <p:txBody>
            <a:bodyPr wrap="none" lIns="91440" tIns="45720" rIns="91440" bIns="45720">
              <a:spAutoFit/>
              <a:scene3d>
                <a:camera prst="perspectiveRelaxed">
                  <a:rot lat="4268736" lon="3311397" rev="14011558"/>
                </a:camera>
                <a:lightRig rig="threePt" dir="t">
                  <a:rot lat="0" lon="0" rev="7800000"/>
                </a:lightRig>
              </a:scene3d>
              <a:sp3d extrusionH="158750">
                <a:bevelT w="25400" h="25400"/>
              </a:sp3d>
            </a:bodyPr>
            <a:lstStyle/>
            <a:p>
              <a:pPr algn="ctr"/>
              <a:r>
                <a:rPr lang="en-US" sz="115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9" name="Rechteck 8"/>
            <p:cNvSpPr/>
            <p:nvPr/>
          </p:nvSpPr>
          <p:spPr bwMode="gray">
            <a:xfrm>
              <a:off x="5766820" y="2840507"/>
              <a:ext cx="1383712" cy="4508927"/>
            </a:xfrm>
            <a:prstGeom prst="rect">
              <a:avLst/>
            </a:prstGeom>
            <a:noFill/>
            <a:ln>
              <a:noFill/>
            </a:ln>
          </p:spPr>
          <p:txBody>
            <a:bodyPr wrap="none" lIns="91440" tIns="45720" rIns="91440" bIns="45720">
              <a:spAutoFit/>
              <a:scene3d>
                <a:camera prst="perspectiveRelaxed">
                  <a:rot lat="19188035" lon="19196580" rev="2724996"/>
                </a:camera>
                <a:lightRig rig="threePt" dir="t"/>
              </a:scene3d>
              <a:sp3d extrusionH="381000">
                <a:bevelT w="25400" h="25400"/>
              </a:sp3d>
            </a:bodyPr>
            <a:lstStyle/>
            <a:p>
              <a:pPr algn="ctr"/>
              <a:r>
                <a:rPr lang="en-US" sz="287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10" name="Rechteck 9"/>
            <p:cNvSpPr/>
            <p:nvPr/>
          </p:nvSpPr>
          <p:spPr bwMode="gray">
            <a:xfrm>
              <a:off x="1876157" y="3021482"/>
              <a:ext cx="1269899" cy="4093428"/>
            </a:xfrm>
            <a:prstGeom prst="rect">
              <a:avLst/>
            </a:prstGeom>
            <a:noFill/>
            <a:ln>
              <a:noFill/>
            </a:ln>
          </p:spPr>
          <p:txBody>
            <a:bodyPr wrap="none" lIns="91440" tIns="45720" rIns="91440" bIns="45720">
              <a:spAutoFit/>
              <a:scene3d>
                <a:camera prst="perspectiveRelaxed">
                  <a:rot lat="20427507" lon="3392954" rev="17768812"/>
                </a:camera>
                <a:lightRig rig="threePt" dir="t">
                  <a:rot lat="0" lon="0" rev="8400000"/>
                </a:lightRig>
              </a:scene3d>
              <a:sp3d extrusionH="381000">
                <a:bevelT w="25400" h="25400"/>
              </a:sp3d>
            </a:bodyPr>
            <a:lstStyle/>
            <a:p>
              <a:pPr algn="ctr"/>
              <a:r>
                <a:rPr lang="en-US" sz="26000" b="1" cap="none" spc="0" dirty="0">
                  <a:ln w="12700">
                    <a:noFill/>
                    <a:prstDash val="solid"/>
                  </a:ln>
                  <a:solidFill>
                    <a:srgbClr val="FFFFFF"/>
                  </a:solidFill>
                  <a:effectLst>
                    <a:outerShdw blurRad="215900" dist="12700" dir="2700000" algn="tl" rotWithShape="0">
                      <a:prstClr val="black">
                        <a:alpha val="70000"/>
                      </a:prstClr>
                    </a:outerShdw>
                  </a:effectLst>
                </a:rPr>
                <a:t>!</a:t>
              </a:r>
            </a:p>
          </p:txBody>
        </p:sp>
        <p:sp>
          <p:nvSpPr>
            <p:cNvPr id="11" name="Ellipse 30"/>
            <p:cNvSpPr/>
            <p:nvPr/>
          </p:nvSpPr>
          <p:spPr bwMode="gray">
            <a:xfrm>
              <a:off x="3252419" y="4408647"/>
              <a:ext cx="2638864" cy="773762"/>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
          <p:nvSpPr>
            <p:cNvPr id="12" name="_color1"/>
            <p:cNvSpPr/>
            <p:nvPr/>
          </p:nvSpPr>
          <p:spPr bwMode="gray">
            <a:xfrm>
              <a:off x="3376244" y="-34233"/>
              <a:ext cx="2638864" cy="6447919"/>
            </a:xfrm>
            <a:prstGeom prst="rect">
              <a:avLst/>
            </a:prstGeom>
            <a:noFill/>
            <a:ln>
              <a:noFill/>
            </a:ln>
          </p:spPr>
          <p:txBody>
            <a:bodyPr wrap="none" lIns="91440" tIns="45720" rIns="91440" bIns="45720">
              <a:spAutoFit/>
              <a:scene3d>
                <a:camera prst="perspectiveHeroicExtremeLeftFacing" fov="1800000">
                  <a:rot lat="896495" lon="0" rev="0"/>
                </a:camera>
                <a:lightRig rig="threePt" dir="t"/>
              </a:scene3d>
              <a:sp3d extrusionH="635000">
                <a:bevelT w="50800" h="50800"/>
                <a:bevelB w="25400" h="25400"/>
              </a:sp3d>
            </a:bodyPr>
            <a:lstStyle/>
            <a:p>
              <a:pPr algn="ctr"/>
              <a:r>
                <a:rPr lang="en-US" sz="41300" b="1" cap="none" spc="0" dirty="0">
                  <a:ln w="12700">
                    <a:noFill/>
                    <a:prstDash val="solid"/>
                  </a:ln>
                  <a:solidFill>
                    <a:srgbClr val="094C74"/>
                  </a:solidFill>
                  <a:effectLst/>
                </a:rPr>
                <a:t>?</a:t>
              </a:r>
            </a:p>
          </p:txBody>
        </p:sp>
      </p:grpSp>
      <p:sp>
        <p:nvSpPr>
          <p:cNvPr id="13" name="Foliennummernplatzhalter 12">
            <a:extLst>
              <a:ext uri="{FF2B5EF4-FFF2-40B4-BE49-F238E27FC236}">
                <a16:creationId xmlns:a16="http://schemas.microsoft.com/office/drawing/2014/main" id="{E2E7E5AF-9B52-4302-89AE-9C1F58AA1CAA}"/>
              </a:ext>
            </a:extLst>
          </p:cNvPr>
          <p:cNvSpPr>
            <a:spLocks noGrp="1"/>
          </p:cNvSpPr>
          <p:nvPr>
            <p:ph type="sldNum" sz="quarter" idx="12"/>
          </p:nvPr>
        </p:nvSpPr>
        <p:spPr/>
        <p:txBody>
          <a:bodyPr/>
          <a:lstStyle/>
          <a:p>
            <a:fld id="{9DC1E638-3F78-4E0D-883A-B278700C48C0}" type="slidenum">
              <a:rPr lang="de-DE" smtClean="0"/>
              <a:pPr/>
              <a:t>97</a:t>
            </a:fld>
            <a:endParaRPr lang="de-DE" dirty="0"/>
          </a:p>
        </p:txBody>
      </p:sp>
    </p:spTree>
    <p:extLst>
      <p:ext uri="{BB962C8B-B14F-4D97-AF65-F5344CB8AC3E}">
        <p14:creationId xmlns:p14="http://schemas.microsoft.com/office/powerpoint/2010/main" val="92124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5232202"/>
          </a:xfrm>
          <a:prstGeom prst="rect">
            <a:avLst/>
          </a:prstGeom>
          <a:noFill/>
        </p:spPr>
        <p:txBody>
          <a:bodyPr wrap="square" rtlCol="0">
            <a:spAutoFit/>
          </a:bodyPr>
          <a:lstStyle/>
          <a:p>
            <a:pPr marL="450000" indent="-450000">
              <a:spcAft>
                <a:spcPts val="800"/>
              </a:spcAft>
            </a:pPr>
            <a:r>
              <a:rPr lang="de-DE" sz="1400" dirty="0" err="1"/>
              <a:t>acatech</a:t>
            </a:r>
            <a:r>
              <a:rPr lang="de-DE" sz="1400" dirty="0"/>
              <a:t>, IPN, Körber Stiftung (2019): MINT Nachwuchsbarometer 2019. Online-Bezug über URL: https://www.acatech.de/wp-content/uploads/2019/06/MINT_NB_2019-1.pdf, Tag des letzten Zugriffs: 18.11.2019. </a:t>
            </a:r>
          </a:p>
          <a:p>
            <a:pPr marL="450000" indent="-450000">
              <a:spcAft>
                <a:spcPts val="800"/>
              </a:spcAft>
            </a:pPr>
            <a:r>
              <a:rPr lang="de-DE" sz="1400" dirty="0"/>
              <a:t>Baumann, Wilfried (2016): </a:t>
            </a:r>
            <a:r>
              <a:rPr lang="de-DE" sz="1400" dirty="0" err="1"/>
              <a:t>Pladoyer</a:t>
            </a:r>
            <a:r>
              <a:rPr lang="de-DE" sz="1400" dirty="0"/>
              <a:t> für Computational </a:t>
            </a:r>
            <a:r>
              <a:rPr lang="de-DE" sz="1400" dirty="0" err="1"/>
              <a:t>Thinking</a:t>
            </a:r>
            <a:r>
              <a:rPr lang="de-DE" sz="1400" dirty="0"/>
              <a:t>. In: OCG Journal (02), S. 13. Online verfügbar unter https://www.ocg.at/sites/ocg.at/files/medien/pdfs/OCG-Journal1602.pdf, Tag des letzten Zugriffs: 14.01.2020.</a:t>
            </a:r>
          </a:p>
          <a:p>
            <a:pPr marL="450000" indent="-450000">
              <a:spcAft>
                <a:spcPts val="800"/>
              </a:spcAft>
            </a:pPr>
            <a:r>
              <a:rPr lang="de-DE" sz="1400" dirty="0"/>
              <a:t>Baumgartner, Peter; </a:t>
            </a:r>
            <a:r>
              <a:rPr lang="de-DE" sz="1400" dirty="0" err="1"/>
              <a:t>Brandhofer</a:t>
            </a:r>
            <a:r>
              <a:rPr lang="de-DE" sz="1400" dirty="0"/>
              <a:t>, Gerhard; Ebner, Martin; Gradinger, Petra &amp; Korte, Martin (2015): Medienkompetenz fördern – Lehren und Lernen im digitalen Zeitalter. In: Michael </a:t>
            </a:r>
            <a:r>
              <a:rPr lang="de-DE" sz="1400" dirty="0" err="1"/>
              <a:t>Bruneforth</a:t>
            </a:r>
            <a:r>
              <a:rPr lang="de-DE" sz="1400" dirty="0"/>
              <a:t>, Ferdinand Eder, Konrad Krainer, Claudia Schreiner, Andrea Seel &amp; Christiane Spiel (Hrsg.): Nationaler Bildungsbericht Österreich 2015, S. 95-132. Graz: </a:t>
            </a:r>
            <a:r>
              <a:rPr lang="de-DE" sz="1400" dirty="0" err="1"/>
              <a:t>Leykam</a:t>
            </a:r>
            <a:r>
              <a:rPr lang="de-DE" sz="1400" dirty="0"/>
              <a:t> Buchverlagsgesellschaft m. </a:t>
            </a:r>
            <a:r>
              <a:rPr lang="de-DE" sz="1400" dirty="0" err="1"/>
              <a:t>b.H</a:t>
            </a:r>
            <a:r>
              <a:rPr lang="de-DE" sz="1400" dirty="0"/>
              <a:t>. </a:t>
            </a:r>
            <a:r>
              <a:rPr lang="de-DE" sz="1400" dirty="0" err="1"/>
              <a:t>Nfg</a:t>
            </a:r>
            <a:r>
              <a:rPr lang="de-DE" sz="1400" dirty="0"/>
              <a:t>. &amp; Co. KG. Bezug über URL: https://www.bifie.at/wp-content/uploads/2017/05/NBB_2015_Band2_Kapitel_3.pdf, Tag des letzten Zugriffs: 03.06.2019.  </a:t>
            </a:r>
          </a:p>
          <a:p>
            <a:pPr marL="450000" indent="-450000">
              <a:spcAft>
                <a:spcPts val="800"/>
              </a:spcAft>
            </a:pPr>
            <a:r>
              <a:rPr lang="de-DE" sz="1400" dirty="0" err="1"/>
              <a:t>Bollin</a:t>
            </a:r>
            <a:r>
              <a:rPr lang="de-DE" sz="1400" dirty="0"/>
              <a:t>, Andreas (2016): </a:t>
            </a:r>
            <a:r>
              <a:rPr lang="de-DE" sz="1400" dirty="0" err="1"/>
              <a:t>COOLe</a:t>
            </a:r>
            <a:r>
              <a:rPr lang="de-DE" sz="1400" dirty="0"/>
              <a:t> Informatik. In: OCG Journal (02), S. 28. Online verfügbar unter https://www.ocg.at/sites/ocg.at/files/medien/pdfs/OCG-Journal1602.pdf, Tag des letzten Zugriffs: 14.01.2020.</a:t>
            </a:r>
          </a:p>
          <a:p>
            <a:pPr marL="450000" indent="-450000">
              <a:spcAft>
                <a:spcPts val="800"/>
              </a:spcAft>
            </a:pPr>
            <a:r>
              <a:rPr lang="de-DE" sz="1400" dirty="0"/>
              <a:t>Bork, Alfred (1985): Personal Computers </a:t>
            </a:r>
            <a:r>
              <a:rPr lang="de-DE" sz="1400" dirty="0" err="1"/>
              <a:t>for</a:t>
            </a:r>
            <a:r>
              <a:rPr lang="de-DE" sz="1400" dirty="0"/>
              <a:t> Education. New York: Harper &amp; </a:t>
            </a:r>
            <a:r>
              <a:rPr lang="de-DE" sz="1400" dirty="0" err="1"/>
              <a:t>Row</a:t>
            </a:r>
            <a:r>
              <a:rPr lang="de-DE" sz="1400" dirty="0"/>
              <a:t>. Zit. n. Rosenberg, </a:t>
            </a:r>
            <a:r>
              <a:rPr lang="de-DE" sz="1400" dirty="0" err="1"/>
              <a:t>Ronni</a:t>
            </a:r>
            <a:r>
              <a:rPr lang="de-DE" sz="1400" dirty="0"/>
              <a:t> Lynne (1989): Computer </a:t>
            </a:r>
            <a:r>
              <a:rPr lang="de-DE" sz="1400" dirty="0" err="1"/>
              <a:t>Literacy</a:t>
            </a:r>
            <a:r>
              <a:rPr lang="de-DE" sz="1400" dirty="0"/>
              <a:t> Education. Cambridge: Massachusetts Institute </a:t>
            </a:r>
            <a:r>
              <a:rPr lang="de-DE" sz="1400" dirty="0" err="1"/>
              <a:t>of</a:t>
            </a:r>
            <a:r>
              <a:rPr lang="de-DE" sz="1400" dirty="0"/>
              <a:t> Technology, S. 17. Bezug über URL: http://www.dtic.mil/dtic/tr/fulltext/u2/a209126.pdf, Tag des letzten Zugriffs: 27.07.2018.</a:t>
            </a:r>
          </a:p>
          <a:p>
            <a:pPr marL="450000" indent="-450000">
              <a:spcAft>
                <a:spcPts val="800"/>
              </a:spcAft>
            </a:pPr>
            <a:r>
              <a:rPr lang="de-DE" sz="1400" dirty="0" err="1"/>
              <a:t>Brandhofer</a:t>
            </a:r>
            <a:r>
              <a:rPr lang="de-DE" sz="1400" dirty="0"/>
              <a:t>, Gerhard (2017b): Code, </a:t>
            </a:r>
            <a:r>
              <a:rPr lang="de-DE" sz="1400" dirty="0" err="1"/>
              <a:t>Make</a:t>
            </a:r>
            <a:r>
              <a:rPr lang="de-DE" sz="1400" dirty="0"/>
              <a:t>, Innovate! Legitimation und Leitfaden zu Coding und Robotik im Unterricht. Ein </a:t>
            </a:r>
            <a:r>
              <a:rPr lang="de-DE" sz="1400" dirty="0" err="1"/>
              <a:t>Pladoyer</a:t>
            </a:r>
            <a:r>
              <a:rPr lang="de-DE" sz="1400" dirty="0"/>
              <a:t> für einen Blick hinter die Kulissen des Digitalen, für Coding, Computational </a:t>
            </a:r>
            <a:r>
              <a:rPr lang="de-DE" sz="1400" dirty="0" err="1"/>
              <a:t>Thinking</a:t>
            </a:r>
            <a:r>
              <a:rPr lang="de-DE" sz="1400" dirty="0"/>
              <a:t>, Robotik und Making in der Schule. In: R&amp;E-Source - Open Online Journal </a:t>
            </a:r>
            <a:r>
              <a:rPr lang="de-DE" sz="1400" dirty="0" err="1"/>
              <a:t>for</a:t>
            </a:r>
            <a:r>
              <a:rPr lang="de-DE" sz="1400" dirty="0"/>
              <a:t> Research and Education. Online verfügbar unter https://journal.ph-noe.ac.at/index.php/resource/article/view/348/422, Tag des letzten Zugriffs: 14.01.2020.</a:t>
            </a:r>
          </a:p>
          <a:p>
            <a:pPr marL="450000" indent="-450000">
              <a:spcAft>
                <a:spcPts val="800"/>
              </a:spcAft>
            </a:pPr>
            <a:r>
              <a:rPr lang="de-DE" sz="1400" dirty="0" err="1"/>
              <a:t>Brandhofer</a:t>
            </a:r>
            <a:r>
              <a:rPr lang="de-DE" sz="1400" dirty="0"/>
              <a:t>, Gerhard; Baumgartner, Peter; Ebner, Martin; </a:t>
            </a:r>
            <a:r>
              <a:rPr lang="de-DE" sz="1400" dirty="0" err="1"/>
              <a:t>Köberer</a:t>
            </a:r>
            <a:r>
              <a:rPr lang="de-DE" sz="1400" dirty="0"/>
              <a:t>, Nina; </a:t>
            </a:r>
            <a:r>
              <a:rPr lang="de-DE" sz="1400" dirty="0" err="1"/>
              <a:t>Trültzsch-Wijnen</a:t>
            </a:r>
            <a:r>
              <a:rPr lang="de-DE" sz="1400" dirty="0"/>
              <a:t>, Christine; Wiesner, Christian (2018): Bildung im Zeitalter der Digitalisierung. In: Nationaler Bildungsbericht Österreich 2018, Band 2 – Fokussierte Analysen und Zukunftsperspektiven für das Bildungswesen, S. 307–362. Online verfügbar unter https://www.bifie.at/wp-content/uploads/2019/03/NBB_2018_Band2_Beitrag_8.pdf, Tag des letzten Zugriffs: 18.11.2019.</a:t>
            </a:r>
          </a:p>
        </p:txBody>
      </p:sp>
      <p:sp>
        <p:nvSpPr>
          <p:cNvPr id="5" name="Foliennummernplatzhalter 4"/>
          <p:cNvSpPr>
            <a:spLocks noGrp="1"/>
          </p:cNvSpPr>
          <p:nvPr>
            <p:ph type="sldNum" sz="quarter" idx="16"/>
          </p:nvPr>
        </p:nvSpPr>
        <p:spPr/>
        <p:txBody>
          <a:bodyPr/>
          <a:lstStyle/>
          <a:p>
            <a:fld id="{9DC1E638-3F78-4E0D-883A-B278700C48C0}" type="slidenum">
              <a:rPr lang="de-DE" smtClean="0"/>
              <a:pPr/>
              <a:t>98</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312640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5232202"/>
          </a:xfrm>
          <a:prstGeom prst="rect">
            <a:avLst/>
          </a:prstGeom>
          <a:noFill/>
        </p:spPr>
        <p:txBody>
          <a:bodyPr wrap="square" rtlCol="0">
            <a:spAutoFit/>
          </a:bodyPr>
          <a:lstStyle/>
          <a:p>
            <a:pPr marL="450000" indent="-450000">
              <a:spcAft>
                <a:spcPts val="800"/>
              </a:spcAft>
            </a:pPr>
            <a:r>
              <a:rPr lang="de-DE" sz="1400" dirty="0"/>
              <a:t>BZgA (2019): Gut hinsehen, gut zuhören, aktiv gestalten! Tipps für Eltern zum Thema „Medienerziehung in der Familie”. Köln: BZgA. Bezug über URL: https://www.bzga.de/infomaterialien/kinder-und-jugendgesundheit/gut-hinsehen-und-zuhoeren-ratgeber-fuer-eltern/, Tag des letzten Zugriffs: 24.12.2019.</a:t>
            </a:r>
          </a:p>
          <a:p>
            <a:pPr marL="450000" indent="-450000">
              <a:spcAft>
                <a:spcPts val="800"/>
              </a:spcAft>
            </a:pPr>
            <a:r>
              <a:rPr lang="de-DE" sz="1400" dirty="0"/>
              <a:t>Demmler, Kathrin &amp; </a:t>
            </a:r>
            <a:r>
              <a:rPr lang="de-DE" sz="1400" dirty="0" err="1"/>
              <a:t>Struckmeyer</a:t>
            </a:r>
            <a:r>
              <a:rPr lang="de-DE" sz="1400" dirty="0"/>
              <a:t>, Kati (2015): Medien entdecken, erproben und in den Alltag integrieren. Null- bis Zwölfjährige in der Medienpädagogik. In: Anfang, Günther; Demmler, Kathrin; Lutz, Klaus &amp; </a:t>
            </a:r>
            <a:r>
              <a:rPr lang="de-DE" sz="1400" dirty="0" err="1"/>
              <a:t>Struckmeyer</a:t>
            </a:r>
            <a:r>
              <a:rPr lang="de-DE" sz="1400" dirty="0"/>
              <a:t>, Kati (Hrsg.): wischen klicken knipsen. Medienarbeit mit Kindern. München: </a:t>
            </a:r>
            <a:r>
              <a:rPr lang="de-DE" sz="1400" dirty="0" err="1"/>
              <a:t>kopaed</a:t>
            </a:r>
            <a:r>
              <a:rPr lang="de-DE" sz="1400" dirty="0"/>
              <a:t>, S. 223-231. Zitiert nach </a:t>
            </a:r>
            <a:r>
              <a:rPr lang="de-DE" sz="1400" dirty="0" err="1"/>
              <a:t>Lepold</a:t>
            </a:r>
            <a:r>
              <a:rPr lang="de-DE" sz="1400" dirty="0"/>
              <a:t>, Marion &amp; Ullmann, Monika (2018): Digitale Medien in der Kita. Alltagsintegrierte Medienbildung in der pädagogischen Praxis. Freiburg im Breisgau: Herder, S. 30 ff.</a:t>
            </a:r>
          </a:p>
          <a:p>
            <a:pPr marL="450000" indent="-450000">
              <a:spcAft>
                <a:spcPts val="800"/>
              </a:spcAft>
            </a:pPr>
            <a:r>
              <a:rPr lang="de-DE" sz="1400" dirty="0" err="1"/>
              <a:t>Döbeli</a:t>
            </a:r>
            <a:r>
              <a:rPr lang="de-DE" sz="1400" dirty="0"/>
              <a:t> Honegger, Beat (2017a): Mehr als 0 und 1 – Schule in einer digitalisierten Welt. 2. Auflage. Bern: </a:t>
            </a:r>
            <a:r>
              <a:rPr lang="de-DE" sz="1400" dirty="0" err="1"/>
              <a:t>hep</a:t>
            </a:r>
            <a:r>
              <a:rPr lang="de-DE" sz="1400" dirty="0"/>
              <a:t> Verlag AG.</a:t>
            </a:r>
          </a:p>
          <a:p>
            <a:pPr marL="450000" indent="-450000">
              <a:spcAft>
                <a:spcPts val="800"/>
              </a:spcAft>
            </a:pPr>
            <a:r>
              <a:rPr lang="de-DE" sz="1400" dirty="0" err="1"/>
              <a:t>Eickelmann</a:t>
            </a:r>
            <a:r>
              <a:rPr lang="de-DE" sz="1400" dirty="0"/>
              <a:t>, Birgit; Bos, Wilfried; </a:t>
            </a:r>
            <a:r>
              <a:rPr lang="de-DE" sz="1400" dirty="0" err="1"/>
              <a:t>Gerick</a:t>
            </a:r>
            <a:r>
              <a:rPr lang="de-DE" sz="1400" dirty="0"/>
              <a:t>, Julia; Goldhammer, Frank; Schaumburg, Heike; </a:t>
            </a:r>
            <a:r>
              <a:rPr lang="de-DE" sz="1400" dirty="0" err="1"/>
              <a:t>Schwippert</a:t>
            </a:r>
            <a:r>
              <a:rPr lang="de-DE" sz="1400" dirty="0"/>
              <a:t>, Knut; </a:t>
            </a:r>
            <a:r>
              <a:rPr lang="de-DE" sz="1400" dirty="0" err="1"/>
              <a:t>Senkbeil</a:t>
            </a:r>
            <a:r>
              <a:rPr lang="de-DE" sz="1400" dirty="0"/>
              <a:t>, Martin &amp; </a:t>
            </a:r>
            <a:r>
              <a:rPr lang="de-DE" sz="1400" dirty="0" err="1"/>
              <a:t>Vahrenhold</a:t>
            </a:r>
            <a:r>
              <a:rPr lang="de-DE" sz="1400" dirty="0"/>
              <a:t>, Jan (2019): ICILS 2018 Deutschland - Computer- und informationsbezogene Kompetenzen von Schülerinnen und Schülern im zweiten internationalen Vergleich und Kompetenzen im Bereich Computational </a:t>
            </a:r>
            <a:r>
              <a:rPr lang="de-DE" sz="1400" dirty="0" err="1"/>
              <a:t>Thinking</a:t>
            </a:r>
            <a:r>
              <a:rPr lang="de-DE" sz="1400" dirty="0"/>
              <a:t>. Münster: Waxmann. Zugriff über URL: https://kw.uni-paderborn.de/fileadmin/fakultaet/Institute/erziehungswissenschaft/Schulpaedagogik/ICILS_2018__Deutschland_Berichtsband.pdf, Tag des letzten Zugriffs: 12.11.2019.</a:t>
            </a:r>
          </a:p>
          <a:p>
            <a:pPr marL="450000" indent="-450000">
              <a:spcAft>
                <a:spcPts val="800"/>
              </a:spcAft>
            </a:pPr>
            <a:r>
              <a:rPr lang="de-DE" sz="1400" dirty="0"/>
              <a:t>EUC, Europäische Kommission (2018): Mitteilung der Kommission an das Europäische Parlament, den Rat, den europäischen Wirtschafts- und Sozialausschuss und den Ausschuss der Regionen zum Aktionsplan für digitale Bildung. Bezug über URL: https://ec.europa.eu/transparency/regdoc/rep/1/2018/DE/COM-2018-22-F1-DE-MAIN-PART-1.PDF , Tag des letzten Zugriffs: 30.05.2019.</a:t>
            </a:r>
          </a:p>
          <a:p>
            <a:pPr marL="450000" indent="-450000">
              <a:spcAft>
                <a:spcPts val="800"/>
              </a:spcAft>
            </a:pPr>
            <a:r>
              <a:rPr lang="de-DE" sz="1400" dirty="0"/>
              <a:t>EUP, Europäisches Parlament und Europäischer Rat (2006): Empfehlung des Europäischen Parlaments und des Rates vom 18. Dezember 2006 zu Schlüsselkompetenzen für lebensbegleitendes Lernen. Bezug über URL: https://eur-lex.europa.eu/legal-content/DE/TXT/PDF/?uri=CELEX:32006H0962&amp; </a:t>
            </a:r>
            <a:r>
              <a:rPr lang="de-DE" sz="1400" dirty="0" err="1"/>
              <a:t>from</a:t>
            </a:r>
            <a:r>
              <a:rPr lang="de-DE" sz="1400" dirty="0"/>
              <a:t>=EN, Tag des letzten Zugriffs: 30.05.2019.</a:t>
            </a:r>
          </a:p>
          <a:p>
            <a:pPr marL="450000" indent="-450000">
              <a:spcAft>
                <a:spcPts val="800"/>
              </a:spcAft>
            </a:pPr>
            <a:r>
              <a:rPr lang="de-DE" sz="1400" dirty="0"/>
              <a:t>Fadel, Charles; Bialik, Maya &amp; Trilling, Bernie (2015): Die vierte Dimension der Bildung. Was Schülerinnen und Schüler im 21. Jahrhundert lernen müssen. Hamburg: ZLL21.</a:t>
            </a:r>
          </a:p>
        </p:txBody>
      </p:sp>
      <p:sp>
        <p:nvSpPr>
          <p:cNvPr id="5" name="Foliennummernplatzhalter 4"/>
          <p:cNvSpPr>
            <a:spLocks noGrp="1"/>
          </p:cNvSpPr>
          <p:nvPr>
            <p:ph type="sldNum" sz="quarter" idx="16"/>
          </p:nvPr>
        </p:nvSpPr>
        <p:spPr/>
        <p:txBody>
          <a:bodyPr/>
          <a:lstStyle/>
          <a:p>
            <a:fld id="{9DC1E638-3F78-4E0D-883A-B278700C48C0}" type="slidenum">
              <a:rPr lang="de-DE" smtClean="0"/>
              <a:pPr/>
              <a:t>99</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1123139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Larissa-Design">
  <a:themeElements>
    <a:clrScheme name="Benutzerdefiniert 9">
      <a:dk1>
        <a:sysClr val="windowText" lastClr="000000"/>
      </a:dk1>
      <a:lt1>
        <a:sysClr val="window" lastClr="FFFFFF"/>
      </a:lt1>
      <a:dk2>
        <a:srgbClr val="303030"/>
      </a:dk2>
      <a:lt2>
        <a:srgbClr val="DEDEE0"/>
      </a:lt2>
      <a:accent1>
        <a:srgbClr val="AD0101"/>
      </a:accent1>
      <a:accent2>
        <a:srgbClr val="A20000"/>
      </a:accent2>
      <a:accent3>
        <a:srgbClr val="7A0000"/>
      </a:accent3>
      <a:accent4>
        <a:srgbClr val="9E0000"/>
      </a:accent4>
      <a:accent5>
        <a:srgbClr val="800000"/>
      </a:accent5>
      <a:accent6>
        <a:srgbClr val="580A00"/>
      </a:accent6>
      <a:hlink>
        <a:srgbClr val="3F3F3F"/>
      </a:hlink>
      <a:folHlink>
        <a:srgbClr val="3F3F3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2.xml><?xml version="1.0" encoding="utf-8"?>
<a:theme xmlns:a="http://schemas.openxmlformats.org/drawingml/2006/main" name="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9808</Words>
  <Application>Microsoft Office PowerPoint</Application>
  <PresentationFormat>Benutzerdefiniert</PresentationFormat>
  <Paragraphs>963</Paragraphs>
  <Slides>109</Slides>
  <Notes>5</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109</vt:i4>
      </vt:variant>
    </vt:vector>
  </HeadingPairs>
  <TitlesOfParts>
    <vt:vector size="120" baseType="lpstr">
      <vt:lpstr>Arial</vt:lpstr>
      <vt:lpstr>Calibri</vt:lpstr>
      <vt:lpstr>Calibri Light</vt:lpstr>
      <vt:lpstr>Noto Sans</vt:lpstr>
      <vt:lpstr>Open Sans</vt:lpstr>
      <vt:lpstr>Symbol</vt:lpstr>
      <vt:lpstr>Verdana</vt:lpstr>
      <vt:lpstr>Wingdings</vt:lpstr>
      <vt:lpstr>Larissa-Design</vt:lpstr>
      <vt:lpstr>Office Theme</vt:lpstr>
      <vt:lpstr>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Inhaltsverzeichnis</vt:lpstr>
      <vt:lpstr>Eine Bitte zu Beginn, die das gesamte Seminar betrifft: </vt:lpstr>
      <vt:lpstr>Inhaltsverlaufsplan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creator>Fehrmann, Raphael</dc:creator>
  <cp:lastModifiedBy>Fehrmann, Raphael</cp:lastModifiedBy>
  <cp:revision>136</cp:revision>
  <dcterms:created xsi:type="dcterms:W3CDTF">2010-05-21T10:35:54Z</dcterms:created>
  <dcterms:modified xsi:type="dcterms:W3CDTF">2020-07-08T11:18:27Z</dcterms:modified>
</cp:coreProperties>
</file>