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02" r:id="rId2"/>
    <p:sldId id="401" r:id="rId3"/>
    <p:sldId id="408" r:id="rId4"/>
    <p:sldId id="417" r:id="rId5"/>
    <p:sldId id="914" r:id="rId6"/>
    <p:sldId id="915" r:id="rId7"/>
    <p:sldId id="920" r:id="rId8"/>
    <p:sldId id="921" r:id="rId9"/>
    <p:sldId id="916" r:id="rId10"/>
    <p:sldId id="909" r:id="rId11"/>
    <p:sldId id="912" r:id="rId12"/>
    <p:sldId id="922" r:id="rId13"/>
    <p:sldId id="917" r:id="rId14"/>
    <p:sldId id="469" r:id="rId15"/>
    <p:sldId id="478" r:id="rId16"/>
    <p:sldId id="923" r:id="rId17"/>
    <p:sldId id="947" r:id="rId18"/>
    <p:sldId id="911" r:id="rId19"/>
    <p:sldId id="427" r:id="rId20"/>
  </p:sldIdLst>
  <p:sldSz cx="12190413" cy="6858000"/>
  <p:notesSz cx="6669088" cy="9926638"/>
  <p:custDataLst>
    <p:tags r:id="rId2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31F84AC-E57A-4288-A8B1-D28ABFF0744E}">
          <p14:sldIdLst>
            <p14:sldId id="402"/>
            <p14:sldId id="401"/>
            <p14:sldId id="408"/>
          </p14:sldIdLst>
        </p14:section>
        <p14:section name="ZRM" id="{2DEA639C-43DD-446C-81ED-CF3930F83A8A}">
          <p14:sldIdLst>
            <p14:sldId id="417"/>
            <p14:sldId id="914"/>
            <p14:sldId id="915"/>
            <p14:sldId id="920"/>
            <p14:sldId id="921"/>
            <p14:sldId id="916"/>
          </p14:sldIdLst>
        </p14:section>
        <p14:section name="Seminarevaluation" id="{FC6994A3-0F86-4C72-AEAD-A4F3C19D7FDC}">
          <p14:sldIdLst>
            <p14:sldId id="909"/>
          </p14:sldIdLst>
        </p14:section>
        <p14:section name="Posttest" id="{0C598AEE-EDFB-4B62-80F7-525E760D5377}">
          <p14:sldIdLst>
            <p14:sldId id="912"/>
          </p14:sldIdLst>
        </p14:section>
        <p14:section name="Seminarabschluss" id="{791A92C9-789B-401C-8DA5-D305C5ADA9B6}">
          <p14:sldIdLst>
            <p14:sldId id="922"/>
            <p14:sldId id="917"/>
            <p14:sldId id="469"/>
            <p14:sldId id="478"/>
            <p14:sldId id="923"/>
            <p14:sldId id="947"/>
            <p14:sldId id="911"/>
            <p14:sldId id="4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A300"/>
    <a:srgbClr val="094C74"/>
    <a:srgbClr val="006E89"/>
    <a:srgbClr val="5F2668"/>
    <a:srgbClr val="C9C9C9"/>
    <a:srgbClr val="71AE0C"/>
    <a:srgbClr val="B49DBC"/>
    <a:srgbClr val="F9F9F9"/>
    <a:srgbClr val="AFAFAF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780" y="10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08.07.2020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CEB38-DA38-4F43-AFB8-94FE45CA58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71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7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17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de" TargetMode="External"/><Relationship Id="rId2" Type="http://schemas.openxmlformats.org/officeDocument/2006/relationships/hyperlink" Target="https://www.uni-muenster.de/Lernroboter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und Inhaltsverz ohne Fußze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99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 Foli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E67A3C7-CCB7-4FE4-8447-BC2D6A82E406}" type="datetime1">
              <a:rPr lang="de-DE" smtClean="0"/>
              <a:t>08.07.2020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Dies ist ein Test!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2"/>
          <p:cNvSpPr>
            <a:spLocks noGrp="1"/>
          </p:cNvSpPr>
          <p:nvPr>
            <p:ph idx="1"/>
          </p:nvPr>
        </p:nvSpPr>
        <p:spPr>
          <a:xfrm>
            <a:off x="323847" y="1392964"/>
            <a:ext cx="11542714" cy="48283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64A3FDA-A78D-4507-BFE3-A56AED6B66BA}"/>
              </a:ext>
            </a:extLst>
          </p:cNvPr>
          <p:cNvGrpSpPr/>
          <p:nvPr userDrawn="1"/>
        </p:nvGrpSpPr>
        <p:grpSpPr>
          <a:xfrm>
            <a:off x="95675" y="6530448"/>
            <a:ext cx="3090870" cy="276999"/>
            <a:chOff x="455175" y="6001419"/>
            <a:chExt cx="3090870" cy="276999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ACED308E-0737-4DD4-B3E0-288203FFA4FF}"/>
                </a:ext>
              </a:extLst>
            </p:cNvPr>
            <p:cNvSpPr/>
            <p:nvPr/>
          </p:nvSpPr>
          <p:spPr>
            <a:xfrm>
              <a:off x="1124241" y="6001419"/>
              <a:ext cx="24218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Dieser Foliensatz von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Raphael Fehrmann und Horst </a:t>
              </a:r>
              <a:r>
                <a:rPr lang="de-DE" alt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Zeinz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ist lizenziert unter der Lizenz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CC-BY-4.0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, Zitationsvorschlag s. Coverfolie.</a:t>
              </a:r>
              <a:endParaRPr lang="de-DE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F56F1D1-6923-4C0E-A229-DC56E0165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175" y="6026696"/>
              <a:ext cx="669066" cy="23521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-für-Grafikvorl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56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744" y="238540"/>
            <a:ext cx="11327981" cy="61645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7CE-2897-4AD6-BFF6-B521C76E35CC}" type="datetime1">
              <a:rPr lang="de-DE" smtClean="0"/>
              <a:t>08.07.2020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744" y="854995"/>
            <a:ext cx="11326925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7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2668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99F69B-0126-4324-8032-D1EEE2ADB63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Dies ist ein Test!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9859796" y="6125890"/>
            <a:ext cx="2005803" cy="360000"/>
            <a:chOff x="6687343" y="6125890"/>
            <a:chExt cx="2005803" cy="360000"/>
          </a:xfrm>
        </p:grpSpPr>
        <p:sp>
          <p:nvSpPr>
            <p:cNvPr id="8" name="Datumsplatzhalter 4"/>
            <p:cNvSpPr txBox="1">
              <a:spLocks/>
            </p:cNvSpPr>
            <p:nvPr userDrawn="1"/>
          </p:nvSpPr>
          <p:spPr>
            <a:xfrm>
              <a:off x="6687343" y="6125890"/>
              <a:ext cx="2005803" cy="360000"/>
            </a:xfrm>
            <a:prstGeom prst="rect">
              <a:avLst/>
            </a:prstGeom>
            <a:noFill/>
            <a:ln>
              <a:noFill/>
            </a:ln>
            <a:effectLst>
              <a:outerShdw blurRad="2413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32000" rIns="0" anchor="ctr"/>
            <a:lstStyle>
              <a:defPPr>
                <a:defRPr lang="de-DE"/>
              </a:defPPr>
              <a:lvl1pPr algn="ctr">
                <a:defRPr sz="2000">
                  <a:solidFill>
                    <a:schemeClr val="bg1"/>
                  </a:solidFill>
                </a:defRPr>
              </a:lvl1pPr>
            </a:lstStyle>
            <a:p>
              <a:r>
                <a:rPr lang="en-US" sz="1200" kern="1000" spc="200" dirty="0">
                  <a:solidFill>
                    <a:prstClr val="white">
                      <a:lumMod val="65000"/>
                    </a:prstClr>
                  </a:solidFill>
                </a:rPr>
                <a:t>Universitäts </a:t>
              </a:r>
              <a:r>
                <a:rPr lang="en-US" sz="1200" b="1" kern="1000" spc="200" dirty="0">
                  <a:solidFill>
                    <a:prstClr val="white">
                      <a:lumMod val="65000"/>
                    </a:prstClr>
                  </a:solidFill>
                </a:rPr>
                <a:t>LOGO</a:t>
              </a: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6840193" y="6178613"/>
              <a:ext cx="189516" cy="255453"/>
              <a:chOff x="4967288" y="2282825"/>
              <a:chExt cx="2259012" cy="2284413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6389688" y="2341563"/>
                <a:ext cx="836612" cy="2225675"/>
              </a:xfrm>
              <a:custGeom>
                <a:avLst/>
                <a:gdLst>
                  <a:gd name="T0" fmla="*/ 0 w 527"/>
                  <a:gd name="T1" fmla="*/ 461 h 1402"/>
                  <a:gd name="T2" fmla="*/ 522 w 527"/>
                  <a:gd name="T3" fmla="*/ 0 h 1402"/>
                  <a:gd name="T4" fmla="*/ 527 w 527"/>
                  <a:gd name="T5" fmla="*/ 804 h 1402"/>
                  <a:gd name="T6" fmla="*/ 137 w 527"/>
                  <a:gd name="T7" fmla="*/ 1402 h 1402"/>
                  <a:gd name="T8" fmla="*/ 0 w 527"/>
                  <a:gd name="T9" fmla="*/ 461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" h="1402">
                    <a:moveTo>
                      <a:pt x="0" y="461"/>
                    </a:moveTo>
                    <a:lnTo>
                      <a:pt x="522" y="0"/>
                    </a:lnTo>
                    <a:lnTo>
                      <a:pt x="527" y="804"/>
                    </a:lnTo>
                    <a:lnTo>
                      <a:pt x="137" y="1402"/>
                    </a:lnTo>
                    <a:lnTo>
                      <a:pt x="0" y="461"/>
                    </a:lnTo>
                    <a:close/>
                  </a:path>
                </a:pathLst>
              </a:custGeom>
              <a:gradFill>
                <a:gsLst>
                  <a:gs pos="0">
                    <a:srgbClr val="C8C8C8"/>
                  </a:gs>
                  <a:gs pos="100000">
                    <a:srgbClr val="969696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4967288" y="2282825"/>
                <a:ext cx="2251075" cy="790575"/>
              </a:xfrm>
              <a:custGeom>
                <a:avLst/>
                <a:gdLst>
                  <a:gd name="T0" fmla="*/ 0 w 1418"/>
                  <a:gd name="T1" fmla="*/ 328 h 498"/>
                  <a:gd name="T2" fmla="*/ 631 w 1418"/>
                  <a:gd name="T3" fmla="*/ 0 h 498"/>
                  <a:gd name="T4" fmla="*/ 1418 w 1418"/>
                  <a:gd name="T5" fmla="*/ 37 h 498"/>
                  <a:gd name="T6" fmla="*/ 896 w 1418"/>
                  <a:gd name="T7" fmla="*/ 498 h 498"/>
                  <a:gd name="T8" fmla="*/ 0 w 1418"/>
                  <a:gd name="T9" fmla="*/ 32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8" h="498">
                    <a:moveTo>
                      <a:pt x="0" y="328"/>
                    </a:moveTo>
                    <a:lnTo>
                      <a:pt x="631" y="0"/>
                    </a:lnTo>
                    <a:lnTo>
                      <a:pt x="1418" y="37"/>
                    </a:lnTo>
                    <a:lnTo>
                      <a:pt x="896" y="498"/>
                    </a:lnTo>
                    <a:lnTo>
                      <a:pt x="0" y="328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4967288" y="2803525"/>
                <a:ext cx="1639887" cy="1763713"/>
              </a:xfrm>
              <a:custGeom>
                <a:avLst/>
                <a:gdLst>
                  <a:gd name="T0" fmla="*/ 896 w 1033"/>
                  <a:gd name="T1" fmla="*/ 170 h 1111"/>
                  <a:gd name="T2" fmla="*/ 1033 w 1033"/>
                  <a:gd name="T3" fmla="*/ 1111 h 1111"/>
                  <a:gd name="T4" fmla="*/ 286 w 1033"/>
                  <a:gd name="T5" fmla="*/ 780 h 1111"/>
                  <a:gd name="T6" fmla="*/ 0 w 1033"/>
                  <a:gd name="T7" fmla="*/ 0 h 1111"/>
                  <a:gd name="T8" fmla="*/ 896 w 1033"/>
                  <a:gd name="T9" fmla="*/ 17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3" h="1111">
                    <a:moveTo>
                      <a:pt x="896" y="170"/>
                    </a:moveTo>
                    <a:lnTo>
                      <a:pt x="1033" y="1111"/>
                    </a:lnTo>
                    <a:lnTo>
                      <a:pt x="286" y="780"/>
                    </a:lnTo>
                    <a:lnTo>
                      <a:pt x="0" y="0"/>
                    </a:lnTo>
                    <a:lnTo>
                      <a:pt x="896" y="17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051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B92B-8226-4421-B061-83177E0B604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Dies ist ein Test!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1" y="2017714"/>
            <a:ext cx="12190412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E88B6-FA5A-4C3D-ADFA-9AE1990D2B70}" type="datetime1">
              <a:rPr lang="de-DE" smtClean="0"/>
              <a:t>08.07.2020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 Test!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muenster.de/Lernroboter/seminar/" TargetMode="External"/><Relationship Id="rId3" Type="http://schemas.openxmlformats.org/officeDocument/2006/relationships/hyperlink" Target="https://www.uni-muenster.de/Foerderer/foerderprojekte.html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://www.creativecommons.org/licenses/by/4.0/deed.de" TargetMode="External"/><Relationship Id="rId4" Type="http://schemas.openxmlformats.org/officeDocument/2006/relationships/image" Target="../media/image2.gif"/><Relationship Id="rId9" Type="http://schemas.openxmlformats.org/officeDocument/2006/relationships/hyperlink" Target="https://creativecommons.org/licenses/by/4.0/deed.de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3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1.svg"/><Relationship Id="rId10" Type="http://schemas.openxmlformats.org/officeDocument/2006/relationships/image" Target="../media/image35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38.jpeg"/><Relationship Id="rId4" Type="http://schemas.openxmlformats.org/officeDocument/2006/relationships/image" Target="../media/image10.png"/><Relationship Id="rId9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wu.de/Alumni/angebote.html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s://www.uni-muenster.de/Alumni/veranstaltungen.html" TargetMode="External"/><Relationship Id="rId7" Type="http://schemas.openxmlformats.org/officeDocument/2006/relationships/hyperlink" Target="http://www.uni-muenster.de/KAP.WWU/" TargetMode="External"/><Relationship Id="rId12" Type="http://schemas.openxmlformats.org/officeDocument/2006/relationships/image" Target="../media/image11.svg"/><Relationship Id="rId17" Type="http://schemas.openxmlformats.org/officeDocument/2006/relationships/image" Target="../media/image40.png"/><Relationship Id="rId2" Type="http://schemas.openxmlformats.org/officeDocument/2006/relationships/hyperlink" Target="https://www.uni-muenster.de/Alumni/alumnitag.html" TargetMode="External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-muenster.de/Alumni/angebote.html#Alumni-Card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www.uni-muenster.de/Alumni/email.html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hyperlink" Target="https://www.uni-muenster.de/unizeitung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entationload.de/index.php?" TargetMode="External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smiletemplates.com/free/powerpoint-infographics/0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uni-muenster.de/Foerderer/foerderprojekt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://www.uni-muenster.de/Lernroboter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vectors/android-k%C3%BCnstliche-doodle-roboter-159109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hyperlink" Target="https://www.uni-muenster.de/Foerderer/foerderprojekte.html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svg"/><Relationship Id="rId7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7.svg"/><Relationship Id="rId21" Type="http://schemas.openxmlformats.org/officeDocument/2006/relationships/image" Target="../media/image29.svg"/><Relationship Id="rId7" Type="http://schemas.openxmlformats.org/officeDocument/2006/relationships/image" Target="../media/image13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6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svg"/><Relationship Id="rId5" Type="http://schemas.openxmlformats.org/officeDocument/2006/relationships/image" Target="../media/image11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svg"/><Relationship Id="rId7" Type="http://schemas.openxmlformats.org/officeDocument/2006/relationships/image" Target="../media/image13.svg"/><Relationship Id="rId12" Type="http://schemas.openxmlformats.org/officeDocument/2006/relationships/hyperlink" Target="https://pixabay.com/de/photos/milchstra%C3%9Fe-universum-person-sterne-102334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pixabay.com/de/service/license/" TargetMode="External"/><Relationship Id="rId5" Type="http://schemas.openxmlformats.org/officeDocument/2006/relationships/image" Target="../media/image11.svg"/><Relationship Id="rId10" Type="http://schemas.openxmlformats.org/officeDocument/2006/relationships/image" Target="../media/image30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svg"/><Relationship Id="rId7" Type="http://schemas.openxmlformats.org/officeDocument/2006/relationships/image" Target="../media/image13.svg"/><Relationship Id="rId12" Type="http://schemas.openxmlformats.org/officeDocument/2006/relationships/hyperlink" Target="https://pixabay.com/de/photos/milchstra%C3%9Fe-universum-person-sterne-102334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pixabay.com/de/service/license/" TargetMode="External"/><Relationship Id="rId5" Type="http://schemas.openxmlformats.org/officeDocument/2006/relationships/image" Target="../media/image11.svg"/><Relationship Id="rId10" Type="http://schemas.openxmlformats.org/officeDocument/2006/relationships/image" Target="../media/image30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7.svg"/><Relationship Id="rId21" Type="http://schemas.openxmlformats.org/officeDocument/2006/relationships/image" Target="../media/image29.svg"/><Relationship Id="rId7" Type="http://schemas.openxmlformats.org/officeDocument/2006/relationships/image" Target="../media/image13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6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svg"/><Relationship Id="rId5" Type="http://schemas.openxmlformats.org/officeDocument/2006/relationships/image" Target="../media/image11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svg"/><Relationship Id="rId7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355676" y="1979147"/>
            <a:ext cx="1989325" cy="400058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000" b="1" dirty="0">
                <a:solidFill>
                  <a:srgbClr val="71AE0C"/>
                </a:solidFill>
                <a:latin typeface="Calibri"/>
              </a:rPr>
              <a:t>Seminarmaterial: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AF20EE-567F-4C05-B262-08E8D2E471C8}"/>
              </a:ext>
            </a:extLst>
          </p:cNvPr>
          <p:cNvSpPr/>
          <p:nvPr/>
        </p:nvSpPr>
        <p:spPr>
          <a:xfrm>
            <a:off x="287154" y="2356862"/>
            <a:ext cx="7808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20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Präsentation zur Sitzung 11</a:t>
            </a:r>
          </a:p>
          <a:p>
            <a:r>
              <a:rPr lang="de-DE" altLang="en-US" sz="2000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Reflexion des Kompetenzerwerbs und Evaluation des Seminars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761AB45-DA7A-4965-B2BD-B53C4CB27881}"/>
              </a:ext>
            </a:extLst>
          </p:cNvPr>
          <p:cNvGrpSpPr/>
          <p:nvPr/>
        </p:nvGrpSpPr>
        <p:grpSpPr>
          <a:xfrm>
            <a:off x="9389389" y="5164735"/>
            <a:ext cx="2418357" cy="1519894"/>
            <a:chOff x="8918059" y="-400156"/>
            <a:chExt cx="2700000" cy="1696902"/>
          </a:xfrm>
        </p:grpSpPr>
        <p:pic>
          <p:nvPicPr>
            <p:cNvPr id="5" name="Grafik 4">
              <a:hlinkClick r:id="rId3"/>
              <a:extLst>
                <a:ext uri="{FF2B5EF4-FFF2-40B4-BE49-F238E27FC236}">
                  <a16:creationId xmlns:a16="http://schemas.microsoft.com/office/drawing/2014/main" id="{791B0983-35AC-4BCA-B052-BF9B7C1A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8796" y="393800"/>
              <a:ext cx="2658526" cy="902946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07EF696-78AB-4E95-9981-FDBBC587ECF0}"/>
                </a:ext>
              </a:extLst>
            </p:cNvPr>
            <p:cNvSpPr txBox="1"/>
            <p:nvPr/>
          </p:nvSpPr>
          <p:spPr>
            <a:xfrm>
              <a:off x="8918059" y="-400156"/>
              <a:ext cx="2700000" cy="721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Das Projekt wird als „Leuchtturmprojekt 2020“ gefördert durch die 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F7EB02C8-363A-499A-8222-809E59C56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7" y="1088"/>
            <a:ext cx="2513606" cy="1161902"/>
          </a:xfrm>
          <a:prstGeom prst="rect">
            <a:avLst/>
          </a:prstGeom>
        </p:spPr>
      </p:pic>
      <p:sp>
        <p:nvSpPr>
          <p:cNvPr id="21" name="Logo">
            <a:extLst>
              <a:ext uri="{FF2B5EF4-FFF2-40B4-BE49-F238E27FC236}">
                <a16:creationId xmlns:a16="http://schemas.microsoft.com/office/drawing/2014/main" id="{2E598324-F51E-4401-8248-4B84666E6A4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70814" y="232826"/>
            <a:ext cx="2418357" cy="698421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rgbClr val="58585A"/>
          </a:solidFill>
          <a:ln w="9525">
            <a:noFill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de-DE" kern="0" dirty="0">
              <a:solidFill>
                <a:srgbClr val="58585A"/>
              </a:solidFill>
              <a:latin typeface="Verdana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63B8B59-F47C-476B-AC8A-37D7038B9B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0814" y="1177377"/>
            <a:ext cx="2418357" cy="57841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2BF0E69-06F0-4597-9E81-E765F69D33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49"/>
          <a:stretch/>
        </p:blipFill>
        <p:spPr>
          <a:xfrm>
            <a:off x="0" y="1087"/>
            <a:ext cx="287154" cy="1161902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EEBBAF86-4834-4640-BB6E-3F46062A71C0}"/>
              </a:ext>
            </a:extLst>
          </p:cNvPr>
          <p:cNvSpPr/>
          <p:nvPr/>
        </p:nvSpPr>
        <p:spPr>
          <a:xfrm>
            <a:off x="287153" y="3877946"/>
            <a:ext cx="8954928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16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Autor: </a:t>
            </a:r>
          </a:p>
          <a:p>
            <a:r>
              <a:rPr lang="de-DE" altLang="en-US" sz="16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Raphael Fehrmann, Horst </a:t>
            </a:r>
            <a:r>
              <a:rPr lang="de-DE" altLang="en-US" sz="16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Zeinz</a:t>
            </a:r>
            <a:endParaRPr lang="de-DE" altLang="en-US" sz="16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  <a:latin typeface="Calibri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580B59E-AB8A-494F-8176-1933FC080F99}"/>
              </a:ext>
            </a:extLst>
          </p:cNvPr>
          <p:cNvSpPr/>
          <p:nvPr/>
        </p:nvSpPr>
        <p:spPr>
          <a:xfrm>
            <a:off x="1636090" y="5164735"/>
            <a:ext cx="6459106" cy="784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altLang="en-US" sz="9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Verwertungshinweis: </a:t>
            </a:r>
          </a:p>
          <a:p>
            <a:pPr algn="just"/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Die Medien bzw. im Materialpaket enthaltenen Dokumente sind gemäß der Creative-Commons-Lizenz „CC-BY-4.0“ lizensiert und für die Weiterverwendung freigegeben. Bitte verweisen Sie bei der Weiterverwendung unter Nennung der o. a. Autoren auf das Projekt „Lernroboter im Unterricht“ an der WWU Münster | www.wwu.de/Lernroboter/ . Herzlichen Dank! </a:t>
            </a:r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Sofern bei der Produktion des vorliegenden Materials CC-lizensierte Medien herangezogen wurden, sind diese entsprechend gekennzeichnet.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C1BF84AB-8D57-4942-97A6-139F78264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77" y="5230122"/>
            <a:ext cx="1127021" cy="396218"/>
          </a:xfrm>
          <a:prstGeom prst="rect">
            <a:avLst/>
          </a:prstGeom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7CDC2AE8-BB38-4DE1-97D0-27E9B9CE81C7}"/>
              </a:ext>
            </a:extLst>
          </p:cNvPr>
          <p:cNvCxnSpPr>
            <a:cxnSpLocks/>
          </p:cNvCxnSpPr>
          <p:nvPr/>
        </p:nvCxnSpPr>
        <p:spPr>
          <a:xfrm>
            <a:off x="8870655" y="-1765"/>
            <a:ext cx="0" cy="6857107"/>
          </a:xfrm>
          <a:prstGeom prst="line">
            <a:avLst/>
          </a:prstGeom>
          <a:ln w="28575">
            <a:solidFill>
              <a:srgbClr val="71AE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CC82B719-239B-41FF-9193-20139C34A8D2}"/>
              </a:ext>
            </a:extLst>
          </p:cNvPr>
          <p:cNvSpPr txBox="1"/>
          <p:nvPr/>
        </p:nvSpPr>
        <p:spPr>
          <a:xfrm>
            <a:off x="9389390" y="2001922"/>
            <a:ext cx="2418356" cy="2846562"/>
          </a:xfrm>
          <a:prstGeom prst="rect">
            <a:avLst/>
          </a:prstGeom>
          <a:solidFill>
            <a:srgbClr val="094C74"/>
          </a:solidFill>
          <a:ln w="12700">
            <a:solidFill>
              <a:srgbClr val="58585A"/>
            </a:solidFill>
          </a:ln>
        </p:spPr>
        <p:txBody>
          <a:bodyPr wrap="square" rtlCol="0">
            <a:spAutoFit/>
          </a:bodyPr>
          <a:lstStyle/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400" b="1" dirty="0">
                <a:solidFill>
                  <a:schemeClr val="bg1"/>
                </a:solidFill>
              </a:rPr>
              <a:t>Kontakt zum Projekt:</a:t>
            </a:r>
          </a:p>
          <a:p>
            <a:pPr marL="107989"/>
            <a:endParaRPr lang="de-DE" sz="600" b="1" dirty="0">
              <a:solidFill>
                <a:schemeClr val="bg1"/>
              </a:solidFill>
            </a:endParaRPr>
          </a:p>
          <a:p>
            <a:pPr marL="107989"/>
            <a:r>
              <a:rPr lang="de-DE" sz="1400" dirty="0">
                <a:solidFill>
                  <a:schemeClr val="bg1"/>
                </a:solidFill>
              </a:rPr>
              <a:t>Forschungsprojekt</a:t>
            </a:r>
          </a:p>
          <a:p>
            <a:pPr marL="107989"/>
            <a:r>
              <a:rPr lang="de-DE" sz="1400" dirty="0">
                <a:solidFill>
                  <a:schemeClr val="bg1"/>
                </a:solidFill>
              </a:rPr>
              <a:t>«Lernroboter im Unterricht»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WWU Münster, Institut für Erziehungswissenschaft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Prof. Dr. Horst </a:t>
            </a:r>
            <a:r>
              <a:rPr lang="de-DE" sz="1300" dirty="0" err="1">
                <a:solidFill>
                  <a:schemeClr val="bg1"/>
                </a:solidFill>
              </a:rPr>
              <a:t>Zeinz</a:t>
            </a:r>
            <a:endParaRPr lang="de-DE" sz="1300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  » horst.zeinz@wwu.de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Raphael Fehrmann</a:t>
            </a: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  » raphael.fehrmann@wwu.de</a:t>
            </a:r>
            <a:endParaRPr lang="de-DE" sz="1300" b="1" dirty="0">
              <a:solidFill>
                <a:schemeClr val="bg1"/>
              </a:solidFill>
            </a:endParaRP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www.wwu.de/Lernroboter/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FB06A28-29DA-48DA-A885-272A38C78F4A}"/>
              </a:ext>
            </a:extLst>
          </p:cNvPr>
          <p:cNvSpPr/>
          <p:nvPr/>
        </p:nvSpPr>
        <p:spPr>
          <a:xfrm>
            <a:off x="355678" y="5626340"/>
            <a:ext cx="1127021" cy="230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V1 – 07/ 2020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4432409-452B-4418-897F-A1639263A507}"/>
              </a:ext>
            </a:extLst>
          </p:cNvPr>
          <p:cNvSpPr/>
          <p:nvPr/>
        </p:nvSpPr>
        <p:spPr>
          <a:xfrm>
            <a:off x="1636090" y="6066541"/>
            <a:ext cx="4385235" cy="7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8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Vorlage für einen entsprechenden Verweis: </a:t>
            </a:r>
          </a:p>
          <a:p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Raphael Fehrmann, Horst </a:t>
            </a:r>
            <a:r>
              <a:rPr lang="de-DE" altLang="en-US" sz="8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Zeinz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: Lehrmaterial zum Hochschulseminar „Lernroboter im Unterricht“; Forschungsprojekt „Lernroboter im Unterricht“ an der Westfälischen Wilhelms-Universität Münster; </a:t>
            </a:r>
            <a:b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Abruf über: 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8"/>
              </a:rPr>
              <a:t>https://www.uni-muenster.de/Lernroboter/seminar/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;</a:t>
            </a:r>
          </a:p>
          <a:p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Lizenz: 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9"/>
              </a:rPr>
              <a:t>CC-BY-4.0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, </a:t>
            </a:r>
            <a:r>
              <a:rPr lang="de-DE" sz="800" dirty="0">
                <a:hlinkClick r:id="rId10"/>
              </a:rPr>
              <a:t>www.creativecommons.org/licenses/by/4.0/deed.de</a:t>
            </a:r>
            <a:endParaRPr lang="de-DE" altLang="en-US" sz="8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05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Evaluation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Seminarevaluation | Befragung der Universität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5" name="Grafik 14" descr="Kopf mit Zahnrädern">
            <a:extLst>
              <a:ext uri="{FF2B5EF4-FFF2-40B4-BE49-F238E27FC236}">
                <a16:creationId xmlns:a16="http://schemas.microsoft.com/office/drawing/2014/main" id="{2C62888C-C6A0-4364-9DCA-C1788FA39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5109" y="289454"/>
            <a:ext cx="616095" cy="616095"/>
          </a:xfrm>
          <a:prstGeom prst="rect">
            <a:avLst/>
          </a:prstGeom>
        </p:spPr>
      </p:pic>
      <p:pic>
        <p:nvPicPr>
          <p:cNvPr id="17" name="Grafik 16" descr="Bleistift">
            <a:extLst>
              <a:ext uri="{FF2B5EF4-FFF2-40B4-BE49-F238E27FC236}">
                <a16:creationId xmlns:a16="http://schemas.microsoft.com/office/drawing/2014/main" id="{CA9CA5AF-2CA3-43EA-973C-EA56A1A3F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1929" y="289567"/>
            <a:ext cx="616095" cy="616095"/>
          </a:xfrm>
          <a:prstGeom prst="rect">
            <a:avLst/>
          </a:prstGeom>
        </p:spPr>
      </p:pic>
      <p:pic>
        <p:nvPicPr>
          <p:cNvPr id="18" name="Grafik 17" descr="Fragen">
            <a:extLst>
              <a:ext uri="{FF2B5EF4-FFF2-40B4-BE49-F238E27FC236}">
                <a16:creationId xmlns:a16="http://schemas.microsoft.com/office/drawing/2014/main" id="{A50A0A0A-65CC-46FE-9EB2-26C814449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8024" y="289455"/>
            <a:ext cx="616095" cy="616095"/>
          </a:xfrm>
          <a:prstGeom prst="rect">
            <a:avLst/>
          </a:prstGeom>
        </p:spPr>
      </p:pic>
      <p:pic>
        <p:nvPicPr>
          <p:cNvPr id="19" name="Grafik 18" descr="Kundenbewertung">
            <a:extLst>
              <a:ext uri="{FF2B5EF4-FFF2-40B4-BE49-F238E27FC236}">
                <a16:creationId xmlns:a16="http://schemas.microsoft.com/office/drawing/2014/main" id="{F6840515-0C4A-4E88-AA6A-C67DC9308B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44844" y="289456"/>
            <a:ext cx="616095" cy="6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41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Reflexion des Kompetenzerwerbs 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Posttest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406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nehmen Sie am Posttest teil. </a:t>
            </a: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Schon jetzt ganz herzlichen Dank!</a:t>
            </a: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Bei Rückfragen stehe ich Ihnen gerne zur Verfügung.</a:t>
            </a: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de-DE" sz="2000" dirty="0"/>
              <a:t>kalkulierter Aufwand: ca. 40 Minuten</a:t>
            </a: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5" name="Grafik 14" descr="Kopf mit Zahnrädern">
            <a:extLst>
              <a:ext uri="{FF2B5EF4-FFF2-40B4-BE49-F238E27FC236}">
                <a16:creationId xmlns:a16="http://schemas.microsoft.com/office/drawing/2014/main" id="{2C62888C-C6A0-4364-9DCA-C1788FA39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5109" y="289454"/>
            <a:ext cx="616095" cy="616095"/>
          </a:xfrm>
          <a:prstGeom prst="rect">
            <a:avLst/>
          </a:prstGeom>
        </p:spPr>
      </p:pic>
      <p:pic>
        <p:nvPicPr>
          <p:cNvPr id="17" name="Grafik 16" descr="Bleistift">
            <a:extLst>
              <a:ext uri="{FF2B5EF4-FFF2-40B4-BE49-F238E27FC236}">
                <a16:creationId xmlns:a16="http://schemas.microsoft.com/office/drawing/2014/main" id="{CA9CA5AF-2CA3-43EA-973C-EA56A1A3F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1929" y="289567"/>
            <a:ext cx="616095" cy="616095"/>
          </a:xfrm>
          <a:prstGeom prst="rect">
            <a:avLst/>
          </a:prstGeom>
        </p:spPr>
      </p:pic>
      <p:pic>
        <p:nvPicPr>
          <p:cNvPr id="18" name="Grafik 17" descr="Fragen">
            <a:extLst>
              <a:ext uri="{FF2B5EF4-FFF2-40B4-BE49-F238E27FC236}">
                <a16:creationId xmlns:a16="http://schemas.microsoft.com/office/drawing/2014/main" id="{A50A0A0A-65CC-46FE-9EB2-26C814449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8024" y="289455"/>
            <a:ext cx="616095" cy="616095"/>
          </a:xfrm>
          <a:prstGeom prst="rect">
            <a:avLst/>
          </a:prstGeom>
        </p:spPr>
      </p:pic>
      <p:pic>
        <p:nvPicPr>
          <p:cNvPr id="19" name="Grafik 18" descr="Kundenbewertung">
            <a:extLst>
              <a:ext uri="{FF2B5EF4-FFF2-40B4-BE49-F238E27FC236}">
                <a16:creationId xmlns:a16="http://schemas.microsoft.com/office/drawing/2014/main" id="{F6840515-0C4A-4E88-AA6A-C67DC9308B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44844" y="289456"/>
            <a:ext cx="616095" cy="616095"/>
          </a:xfrm>
          <a:prstGeom prst="rect">
            <a:avLst/>
          </a:prstGeom>
        </p:spPr>
      </p:pic>
      <p:pic>
        <p:nvPicPr>
          <p:cNvPr id="2050" name="Picture 2" descr="Vielen Dank, Wort, Buchstaben, Scrabble">
            <a:extLst>
              <a:ext uri="{FF2B5EF4-FFF2-40B4-BE49-F238E27FC236}">
                <a16:creationId xmlns:a16="http://schemas.microsoft.com/office/drawing/2014/main" id="{2B210A87-1EB2-4808-97A2-4FB9BBAD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49" y="3050477"/>
            <a:ext cx="5212520" cy="3485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00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Seminarabschluss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Herzlichen Dank für Ihre Teilnahme am Seminar!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500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Gibt es offene Fragen?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Vereinbarungen zur Abgabe der Hausarbeiten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weitere offene Fragen</a:t>
            </a: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nun: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Möglichkeit zur Polaroid-Fotografie der ZRM-Bilder, </a:t>
            </a:r>
            <a:b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Rückgabe der Bilder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/ Sortierung in Sets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im Anschluss: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Treffen nötiger „Spezial-Vereinbarungen“</a:t>
            </a:r>
            <a:b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bzgl. der Notenverbuchung</a:t>
            </a: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Besten Dank für Ihre sehr aktive und bereichernde Mitarbeit!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5" name="Grafik 14" descr="Kopf mit Zahnrädern">
            <a:extLst>
              <a:ext uri="{FF2B5EF4-FFF2-40B4-BE49-F238E27FC236}">
                <a16:creationId xmlns:a16="http://schemas.microsoft.com/office/drawing/2014/main" id="{2C62888C-C6A0-4364-9DCA-C1788FA39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5109" y="289454"/>
            <a:ext cx="616095" cy="616095"/>
          </a:xfrm>
          <a:prstGeom prst="rect">
            <a:avLst/>
          </a:prstGeom>
        </p:spPr>
      </p:pic>
      <p:pic>
        <p:nvPicPr>
          <p:cNvPr id="17" name="Grafik 16" descr="Bleistift">
            <a:extLst>
              <a:ext uri="{FF2B5EF4-FFF2-40B4-BE49-F238E27FC236}">
                <a16:creationId xmlns:a16="http://schemas.microsoft.com/office/drawing/2014/main" id="{CA9CA5AF-2CA3-43EA-973C-EA56A1A3F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1929" y="289567"/>
            <a:ext cx="616095" cy="616095"/>
          </a:xfrm>
          <a:prstGeom prst="rect">
            <a:avLst/>
          </a:prstGeom>
        </p:spPr>
      </p:pic>
      <p:pic>
        <p:nvPicPr>
          <p:cNvPr id="18" name="Grafik 17" descr="Fragen">
            <a:extLst>
              <a:ext uri="{FF2B5EF4-FFF2-40B4-BE49-F238E27FC236}">
                <a16:creationId xmlns:a16="http://schemas.microsoft.com/office/drawing/2014/main" id="{A50A0A0A-65CC-46FE-9EB2-26C814449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8024" y="289455"/>
            <a:ext cx="616095" cy="616095"/>
          </a:xfrm>
          <a:prstGeom prst="rect">
            <a:avLst/>
          </a:prstGeom>
        </p:spPr>
      </p:pic>
      <p:pic>
        <p:nvPicPr>
          <p:cNvPr id="19" name="Grafik 18" descr="Kundenbewertung">
            <a:extLst>
              <a:ext uri="{FF2B5EF4-FFF2-40B4-BE49-F238E27FC236}">
                <a16:creationId xmlns:a16="http://schemas.microsoft.com/office/drawing/2014/main" id="{F6840515-0C4A-4E88-AA6A-C67DC9308B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44844" y="289456"/>
            <a:ext cx="616095" cy="616095"/>
          </a:xfrm>
          <a:prstGeom prst="rect">
            <a:avLst/>
          </a:prstGeom>
        </p:spPr>
      </p:pic>
      <p:pic>
        <p:nvPicPr>
          <p:cNvPr id="12" name="Picture 6" descr="Lernen, Schule, Lesen, Kinder, SchÃ¼ler">
            <a:extLst>
              <a:ext uri="{FF2B5EF4-FFF2-40B4-BE49-F238E27FC236}">
                <a16:creationId xmlns:a16="http://schemas.microsoft.com/office/drawing/2014/main" id="{26BC1FA8-FBB4-4A13-B68B-D64D888F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45" y="3074278"/>
            <a:ext cx="3486262" cy="348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73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charset="0"/>
                </a:rPr>
                <a:t>Hinweis</a:t>
              </a:r>
              <a:endParaRPr lang="de-DE" altLang="de-DE" sz="2300" noProof="1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endParaRPr>
            </a:p>
            <a:p>
              <a:pPr lvl="0"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  Alumni-Club Münster – für Studierende und Alumni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451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Angebote des Alumni-Clubs der WWU Münster: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Einladungen zum jährlichen </a:t>
            </a:r>
            <a:r>
              <a:rPr lang="de-DE" dirty="0">
                <a:hlinkClick r:id="rId2"/>
              </a:rPr>
              <a:t>Alumni-Tag</a:t>
            </a:r>
            <a:r>
              <a:rPr lang="de-DE" dirty="0"/>
              <a:t> und vielen </a:t>
            </a:r>
            <a:r>
              <a:rPr lang="de-DE" dirty="0">
                <a:hlinkClick r:id="rId3"/>
              </a:rPr>
              <a:t>weiteren Veranstaltungen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ein kostenloses Abonnement der </a:t>
            </a:r>
            <a:r>
              <a:rPr lang="de-DE" dirty="0">
                <a:hlinkClick r:id="rId4"/>
              </a:rPr>
              <a:t>Universitätszeitung </a:t>
            </a:r>
            <a:r>
              <a:rPr lang="de-DE" dirty="0" err="1">
                <a:hlinkClick r:id="rId4"/>
              </a:rPr>
              <a:t>wissen|leben</a:t>
            </a:r>
            <a:r>
              <a:rPr lang="de-DE" dirty="0"/>
              <a:t>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Ihre </a:t>
            </a:r>
            <a:r>
              <a:rPr lang="de-DE" dirty="0">
                <a:hlinkClick r:id="rId5"/>
              </a:rPr>
              <a:t>E-Mail-Adresse ...@uni-muenster.de</a:t>
            </a:r>
            <a:r>
              <a:rPr lang="de-DE" dirty="0"/>
              <a:t> als Weiterleitungsadresse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die </a:t>
            </a:r>
            <a:r>
              <a:rPr lang="de-DE" dirty="0">
                <a:hlinkClick r:id="rId6"/>
              </a:rPr>
              <a:t>Alumni-Card</a:t>
            </a:r>
            <a:r>
              <a:rPr lang="de-DE" dirty="0"/>
              <a:t>, mit der Sie verschiedene Vergünstigungen erhalten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Zugang zum </a:t>
            </a:r>
            <a:r>
              <a:rPr lang="de-DE" dirty="0">
                <a:hlinkClick r:id="rId7"/>
              </a:rPr>
              <a:t>Karriereportal KAP.WWU</a:t>
            </a:r>
            <a:r>
              <a:rPr lang="de-DE" dirty="0"/>
              <a:t> des Career Service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…und vieles mehr!</a:t>
            </a: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Beitreten können Sie als Studierende schon jetzt oder mit Übergang in die Alumni-Zeit.</a:t>
            </a: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Website: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8"/>
              </a:rPr>
              <a:t>www.wwu.de/Alumni/angebote.html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5" name="Grafik 14" descr="Kopf mit Zahnrädern">
            <a:extLst>
              <a:ext uri="{FF2B5EF4-FFF2-40B4-BE49-F238E27FC236}">
                <a16:creationId xmlns:a16="http://schemas.microsoft.com/office/drawing/2014/main" id="{2C62888C-C6A0-4364-9DCA-C1788FA39C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95109" y="289454"/>
            <a:ext cx="616095" cy="616095"/>
          </a:xfrm>
          <a:prstGeom prst="rect">
            <a:avLst/>
          </a:prstGeom>
        </p:spPr>
      </p:pic>
      <p:pic>
        <p:nvPicPr>
          <p:cNvPr id="17" name="Grafik 16" descr="Bleistift">
            <a:extLst>
              <a:ext uri="{FF2B5EF4-FFF2-40B4-BE49-F238E27FC236}">
                <a16:creationId xmlns:a16="http://schemas.microsoft.com/office/drawing/2014/main" id="{CA9CA5AF-2CA3-43EA-973C-EA56A1A3F4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61929" y="289567"/>
            <a:ext cx="616095" cy="616095"/>
          </a:xfrm>
          <a:prstGeom prst="rect">
            <a:avLst/>
          </a:prstGeom>
        </p:spPr>
      </p:pic>
      <p:pic>
        <p:nvPicPr>
          <p:cNvPr id="18" name="Grafik 17" descr="Fragen">
            <a:extLst>
              <a:ext uri="{FF2B5EF4-FFF2-40B4-BE49-F238E27FC236}">
                <a16:creationId xmlns:a16="http://schemas.microsoft.com/office/drawing/2014/main" id="{A50A0A0A-65CC-46FE-9EB2-26C8144499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78024" y="289455"/>
            <a:ext cx="616095" cy="616095"/>
          </a:xfrm>
          <a:prstGeom prst="rect">
            <a:avLst/>
          </a:prstGeom>
        </p:spPr>
      </p:pic>
      <p:pic>
        <p:nvPicPr>
          <p:cNvPr id="19" name="Grafik 18" descr="Kundenbewertung">
            <a:extLst>
              <a:ext uri="{FF2B5EF4-FFF2-40B4-BE49-F238E27FC236}">
                <a16:creationId xmlns:a16="http://schemas.microsoft.com/office/drawing/2014/main" id="{F6840515-0C4A-4E88-AA6A-C67DC9308B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44844" y="289456"/>
            <a:ext cx="616095" cy="61609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0FEC4BF-5FC8-44EB-820B-1293F8F68C4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46" t="11818" r="25190" b="7224"/>
          <a:stretch/>
        </p:blipFill>
        <p:spPr>
          <a:xfrm>
            <a:off x="8758189" y="1066166"/>
            <a:ext cx="3120953" cy="29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38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445569" y="-34233"/>
            <a:ext cx="6605145" cy="7383667"/>
            <a:chOff x="1445569" y="-34233"/>
            <a:chExt cx="6605145" cy="7383667"/>
          </a:xfrm>
        </p:grpSpPr>
        <p:sp>
          <p:nvSpPr>
            <p:cNvPr id="3" name="Rechteck 2"/>
            <p:cNvSpPr/>
            <p:nvPr/>
          </p:nvSpPr>
          <p:spPr bwMode="gray">
            <a:xfrm>
              <a:off x="6867377" y="1871222"/>
              <a:ext cx="1183337" cy="37702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3216920" lon="18441394" rev="6897346"/>
                </a:camera>
                <a:lightRig rig="threePt" dir="t"/>
              </a:scene3d>
              <a:sp3d extrusionH="285750">
                <a:bevelT w="25400" h="25400"/>
              </a:sp3d>
            </a:bodyPr>
            <a:lstStyle/>
            <a:p>
              <a:pPr algn="ctr"/>
              <a:r>
                <a:rPr lang="en-US" sz="239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4" name="Rechteck 3"/>
            <p:cNvSpPr/>
            <p:nvPr/>
          </p:nvSpPr>
          <p:spPr bwMode="gray">
            <a:xfrm>
              <a:off x="1445569" y="2092429"/>
              <a:ext cx="1015021" cy="3154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20289142" lon="17477284" rev="5199779"/>
                </a:camera>
                <a:lightRig rig="threePt" dir="t"/>
              </a:scene3d>
              <a:sp3d extrusionH="285750">
                <a:bevelT w="25400" h="25400"/>
              </a:sp3d>
            </a:bodyPr>
            <a:lstStyle/>
            <a:p>
              <a:pPr algn="ctr"/>
              <a:r>
                <a:rPr lang="en-US" sz="199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5" name="Rechteck 4"/>
            <p:cNvSpPr/>
            <p:nvPr/>
          </p:nvSpPr>
          <p:spPr bwMode="gray">
            <a:xfrm>
              <a:off x="5766820" y="1732511"/>
              <a:ext cx="761747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785949" lon="17359409" rev="5509202"/>
                </a:camera>
                <a:lightRig rig="threePt" dir="t"/>
              </a:scene3d>
              <a:sp3d extrusionH="215900">
                <a:bevelT w="25400" h="25400"/>
              </a:sp3d>
            </a:bodyPr>
            <a:lstStyle/>
            <a:p>
              <a:pPr algn="ctr"/>
              <a:r>
                <a:rPr lang="en-US" sz="13800" b="1" cap="none" spc="0" dirty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6" name="Rechteck 5"/>
            <p:cNvSpPr/>
            <p:nvPr/>
          </p:nvSpPr>
          <p:spPr bwMode="gray">
            <a:xfrm>
              <a:off x="2972804" y="1101190"/>
              <a:ext cx="761747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17670334" lon="3279169" rev="18116806"/>
                </a:camera>
                <a:lightRig rig="threePt" dir="t">
                  <a:rot lat="0" lon="0" rev="13200000"/>
                </a:lightRig>
              </a:scene3d>
              <a:sp3d extrusionH="190500">
                <a:bevelT w="25400" h="25400"/>
              </a:sp3d>
            </a:bodyPr>
            <a:lstStyle/>
            <a:p>
              <a:pPr algn="ctr"/>
              <a:r>
                <a:rPr lang="en-US" sz="138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7" name="Rechteck 6"/>
            <p:cNvSpPr/>
            <p:nvPr/>
          </p:nvSpPr>
          <p:spPr bwMode="gray">
            <a:xfrm>
              <a:off x="1819043" y="1161405"/>
              <a:ext cx="665568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20420090" lon="16780881" rev="5266741"/>
                </a:camera>
                <a:lightRig rig="threePt" dir="t"/>
              </a:scene3d>
              <a:sp3d extrusionH="158750">
                <a:bevelT w="25400" h="25400"/>
              </a:sp3d>
            </a:bodyPr>
            <a:lstStyle/>
            <a:p>
              <a:pPr algn="ctr"/>
              <a:r>
                <a:rPr lang="en-US" sz="11500" b="1" dirty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  <a:endParaRPr lang="en-US" sz="11500" b="1" cap="none" spc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215900" dist="12700" dir="2700000" algn="tl" rotWithShape="0">
                    <a:prstClr val="black">
                      <a:alpha val="70000"/>
                    </a:prstClr>
                  </a:outerShdw>
                </a:effectLst>
              </a:endParaRPr>
            </a:p>
          </p:txBody>
        </p:sp>
        <p:sp>
          <p:nvSpPr>
            <p:cNvPr id="8" name="Rechteck 7"/>
            <p:cNvSpPr/>
            <p:nvPr/>
          </p:nvSpPr>
          <p:spPr bwMode="gray">
            <a:xfrm>
              <a:off x="6528567" y="978459"/>
              <a:ext cx="665567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4268736" lon="3311397" rev="14011558"/>
                </a:camera>
                <a:lightRig rig="threePt" dir="t">
                  <a:rot lat="0" lon="0" rev="7800000"/>
                </a:lightRig>
              </a:scene3d>
              <a:sp3d extrusionH="158750">
                <a:bevelT w="25400" h="25400"/>
              </a:sp3d>
            </a:bodyPr>
            <a:lstStyle/>
            <a:p>
              <a:pPr algn="ctr"/>
              <a:r>
                <a:rPr lang="en-US" sz="115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9" name="Rechteck 8"/>
            <p:cNvSpPr/>
            <p:nvPr/>
          </p:nvSpPr>
          <p:spPr bwMode="gray">
            <a:xfrm>
              <a:off x="5766820" y="2840507"/>
              <a:ext cx="1383712" cy="45089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19188035" lon="19196580" rev="2724996"/>
                </a:camera>
                <a:lightRig rig="threePt" dir="t"/>
              </a:scene3d>
              <a:sp3d extrusionH="381000">
                <a:bevelT w="25400" h="25400"/>
              </a:sp3d>
            </a:bodyPr>
            <a:lstStyle/>
            <a:p>
              <a:pPr algn="ctr"/>
              <a:r>
                <a:rPr lang="en-US" sz="287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10" name="Rechteck 9"/>
            <p:cNvSpPr/>
            <p:nvPr/>
          </p:nvSpPr>
          <p:spPr bwMode="gray">
            <a:xfrm>
              <a:off x="1876157" y="3021482"/>
              <a:ext cx="1269899" cy="40934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20427507" lon="3392954" rev="17768812"/>
                </a:camera>
                <a:lightRig rig="threePt" dir="t">
                  <a:rot lat="0" lon="0" rev="8400000"/>
                </a:lightRig>
              </a:scene3d>
              <a:sp3d extrusionH="381000">
                <a:bevelT w="25400" h="25400"/>
              </a:sp3d>
            </a:bodyPr>
            <a:lstStyle/>
            <a:p>
              <a:pPr algn="ctr"/>
              <a:r>
                <a:rPr lang="en-US" sz="26000" b="1" cap="none" spc="0" dirty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11" name="Ellipse 30"/>
            <p:cNvSpPr/>
            <p:nvPr/>
          </p:nvSpPr>
          <p:spPr bwMode="gray">
            <a:xfrm>
              <a:off x="3252419" y="4408647"/>
              <a:ext cx="2638864" cy="77376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4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_color1"/>
            <p:cNvSpPr/>
            <p:nvPr/>
          </p:nvSpPr>
          <p:spPr bwMode="gray">
            <a:xfrm>
              <a:off x="3376244" y="-34233"/>
              <a:ext cx="2638864" cy="64479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HeroicExtremeLeftFacing" fov="1800000">
                  <a:rot lat="896495" lon="0" rev="0"/>
                </a:camera>
                <a:lightRig rig="threePt" dir="t"/>
              </a:scene3d>
              <a:sp3d extrusionH="635000">
                <a:bevelT w="50800" h="50800"/>
                <a:bevelB w="25400" h="25400"/>
              </a:sp3d>
            </a:bodyPr>
            <a:lstStyle/>
            <a:p>
              <a:pPr algn="ctr"/>
              <a:r>
                <a:rPr lang="en-US" sz="41300" b="1" cap="none" spc="0" dirty="0">
                  <a:ln w="12700">
                    <a:noFill/>
                    <a:prstDash val="solid"/>
                  </a:ln>
                  <a:solidFill>
                    <a:srgbClr val="094C74"/>
                  </a:solidFill>
                  <a:effectLst/>
                </a:rPr>
                <a:t>?</a:t>
              </a:r>
            </a:p>
          </p:txBody>
        </p:sp>
      </p:grp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2E7E5AF-9B52-4302-89AE-9C1F58AA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246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80585" y="1199982"/>
            <a:ext cx="10738625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000" indent="-450000">
              <a:spcAft>
                <a:spcPts val="800"/>
              </a:spcAft>
            </a:pPr>
            <a:r>
              <a:rPr lang="de-DE" dirty="0" err="1"/>
              <a:t>Hubatka</a:t>
            </a:r>
            <a:r>
              <a:rPr lang="de-DE" dirty="0"/>
              <a:t>, Barbara, Küttel-</a:t>
            </a:r>
            <a:r>
              <a:rPr lang="de-DE" dirty="0" err="1"/>
              <a:t>Künzle</a:t>
            </a:r>
            <a:r>
              <a:rPr lang="de-DE" dirty="0"/>
              <a:t>, Yvonne &amp; Storch, Maja (2014). Ich </a:t>
            </a:r>
            <a:r>
              <a:rPr lang="de-DE" dirty="0" err="1"/>
              <a:t>packs</a:t>
            </a:r>
            <a:r>
              <a:rPr lang="de-DE" dirty="0"/>
              <a:t>! Praxiswerkstatt. Göttingen: Hogrefe AG.</a:t>
            </a:r>
          </a:p>
          <a:p>
            <a:pPr marL="450000" indent="-450000">
              <a:spcAft>
                <a:spcPts val="800"/>
              </a:spcAft>
            </a:pPr>
            <a:r>
              <a:rPr lang="de-DE" dirty="0"/>
              <a:t>Krause, Frank &amp; Storch, Maja (2018). Ressourcen aktivieren mit dem Unbewussten: Manual und ZRM-Bildkartei. Bildformat DIN A4. 2. Auflage. Göttingen: Hogrefe AG.</a:t>
            </a:r>
          </a:p>
          <a:p>
            <a:pPr marL="450000" indent="-450000">
              <a:spcAft>
                <a:spcPts val="800"/>
              </a:spcAft>
            </a:pPr>
            <a:r>
              <a:rPr lang="de-DE" dirty="0" err="1"/>
              <a:t>Mahlmann</a:t>
            </a:r>
            <a:r>
              <a:rPr lang="de-DE" dirty="0"/>
              <a:t>, Regina (2010): Sprachbilder, Metaphern &amp; Co. – Einsatz von bildlicher Sprache in Coaching, Beratung und Training. Weinheim, Basel: Beltz.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160143F-2BFC-43AC-9AE0-D5721829B0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Literaturverzeichnis</a:t>
            </a:r>
          </a:p>
        </p:txBody>
      </p:sp>
    </p:spTree>
    <p:extLst>
      <p:ext uri="{BB962C8B-B14F-4D97-AF65-F5344CB8AC3E}">
        <p14:creationId xmlns:p14="http://schemas.microsoft.com/office/powerpoint/2010/main" val="3126407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Urheber-Nachweis bei Grafiken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91375" y="1199982"/>
            <a:ext cx="10816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C00000"/>
                </a:solidFill>
              </a:rPr>
              <a:t>Diese Folie gehört zum Material und darf nicht entfernt werden.</a:t>
            </a:r>
          </a:p>
          <a:p>
            <a:pPr algn="just"/>
            <a:endParaRPr lang="de-DE" dirty="0"/>
          </a:p>
          <a:p>
            <a:pPr algn="just"/>
            <a:r>
              <a:rPr lang="de-DE" sz="1600" dirty="0"/>
              <a:t>Sofern die in der Präsentation abgebildeten Grafiken einer Urheberrechtseinschränkung unterliegen oder im direkten Projektkontext entwickelt wurden, wurde die Quelle der Entlehnung unter- oder oberhalb der Grafik vermerkt. Sofern kein Vermerk an der Grafik vorliegt, wurde diese </a:t>
            </a:r>
          </a:p>
          <a:p>
            <a:pPr algn="just"/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vom Autor der Präsentation selbst erstellt oder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dem Portal </a:t>
            </a:r>
            <a:r>
              <a:rPr lang="de-DE" sz="1600" dirty="0">
                <a:hlinkClick r:id="rId2"/>
              </a:rPr>
              <a:t>pixabay.com</a:t>
            </a:r>
            <a:r>
              <a:rPr lang="de-DE" sz="1600" dirty="0"/>
              <a:t> im Rahmen einer </a:t>
            </a:r>
            <a:r>
              <a:rPr lang="de-DE" sz="1600" dirty="0" err="1"/>
              <a:t>Pixabay</a:t>
            </a:r>
            <a:r>
              <a:rPr lang="de-DE" sz="1600" dirty="0"/>
              <a:t>-Lizenz entnommen – diese Grafiken unterliegen damit keinem Kopierrecht und können kostenlos für kommerzielle und nicht kommerzielle Anwendungen in digitaler oder gedruckter Form ohne Bildnachweis oder Quellenangabe verwendet werden (Bildliste siehe nachfolgende Folie).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Einzelne Infografiken können zudem aus kostenfreien und unter der Bedingung der </a:t>
            </a:r>
            <a:r>
              <a:rPr lang="de-DE" sz="1600" dirty="0" err="1"/>
              <a:t>Rückverlinkung</a:t>
            </a:r>
            <a:r>
              <a:rPr lang="de-DE" sz="1600" dirty="0"/>
              <a:t> auf den Anbieter freigegebenen Folien der Portale </a:t>
            </a:r>
            <a:r>
              <a:rPr lang="de-DE" sz="1600" dirty="0">
                <a:hlinkClick r:id="rId3"/>
              </a:rPr>
              <a:t>presentationload.de</a:t>
            </a:r>
            <a:r>
              <a:rPr lang="de-DE" sz="1600" dirty="0"/>
              <a:t> und </a:t>
            </a:r>
            <a:r>
              <a:rPr lang="de-DE" sz="1600" dirty="0">
                <a:hlinkClick r:id="rId4"/>
              </a:rPr>
              <a:t>smiletemplates.com</a:t>
            </a:r>
            <a:r>
              <a:rPr lang="de-DE" sz="1600" dirty="0"/>
              <a:t> entstammen. Die vom Anbieter geforderte </a:t>
            </a:r>
            <a:r>
              <a:rPr lang="de-DE" sz="1600" dirty="0" err="1"/>
              <a:t>Rückverlinkung</a:t>
            </a:r>
            <a:r>
              <a:rPr lang="de-DE" sz="1600" dirty="0"/>
              <a:t> wird hiermit umgesetzt. Weitere Infografiken können zudem aus dem Office-Integrierten Piktogramm-Set entstammen.</a:t>
            </a:r>
          </a:p>
          <a:p>
            <a:pPr lvl="1" algn="just"/>
            <a:endParaRPr lang="de-DE" sz="1600" dirty="0"/>
          </a:p>
          <a:p>
            <a:pPr algn="just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5227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Urheber-Nachweis bei Grafiken | pixabay-Bildliste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17</a:t>
            </a:fld>
            <a:endParaRPr lang="de-DE" dirty="0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C08BD7C-FE02-496A-B65C-B76BEEC828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504935"/>
              </p:ext>
            </p:extLst>
          </p:nvPr>
        </p:nvGraphicFramePr>
        <p:xfrm>
          <a:off x="1198563" y="1363663"/>
          <a:ext cx="9793287" cy="412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9793194" imgH="4128812" progId="Word.Document.12">
                  <p:embed/>
                </p:oleObj>
              </mc:Choice>
              <mc:Fallback>
                <p:oleObj name="Document" r:id="rId3" imgW="9793194" imgH="41288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8563" y="1363663"/>
                        <a:ext cx="9793287" cy="412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051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D25E22D-E96D-4E8D-90F0-1124D09867B2}"/>
              </a:ext>
            </a:extLst>
          </p:cNvPr>
          <p:cNvGrpSpPr/>
          <p:nvPr/>
        </p:nvGrpSpPr>
        <p:grpSpPr>
          <a:xfrm>
            <a:off x="2956138" y="2997750"/>
            <a:ext cx="6278136" cy="2466350"/>
            <a:chOff x="5839741" y="863595"/>
            <a:chExt cx="3571330" cy="1402988"/>
          </a:xfrm>
        </p:grpSpPr>
        <p:pic>
          <p:nvPicPr>
            <p:cNvPr id="7" name="Grafik 6">
              <a:hlinkClick r:id="rId2"/>
              <a:extLst>
                <a:ext uri="{FF2B5EF4-FFF2-40B4-BE49-F238E27FC236}">
                  <a16:creationId xmlns:a16="http://schemas.microsoft.com/office/drawing/2014/main" id="{41917892-14D6-4DF1-A7A8-C4F7AC5AA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788" y="1486346"/>
              <a:ext cx="2297237" cy="780237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EA370DD0-1FF3-4064-9D7E-FFBC3E53A0F7}"/>
                </a:ext>
              </a:extLst>
            </p:cNvPr>
            <p:cNvSpPr txBox="1"/>
            <p:nvPr/>
          </p:nvSpPr>
          <p:spPr>
            <a:xfrm>
              <a:off x="5839741" y="863595"/>
              <a:ext cx="3571330" cy="472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rgbClr val="5F2668"/>
                  </a:solidFill>
                </a:rPr>
                <a:t>Das Projekt „Lernroboter im Unterricht“ wird als „Leuchtturmprojekt 2020“ gefördert durch die 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35759339-ADC3-4BC4-BD14-3F147E4E0977}"/>
              </a:ext>
            </a:extLst>
          </p:cNvPr>
          <p:cNvSpPr txBox="1"/>
          <p:nvPr/>
        </p:nvSpPr>
        <p:spPr>
          <a:xfrm>
            <a:off x="494710" y="555477"/>
            <a:ext cx="1081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Weitere Informationen zum Projekt „Lernroboter im Unterricht“ </a:t>
            </a:r>
            <a:b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finden Sie fortlaufend unter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www.wwu.de/Lernroboter/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3CD6DA6-1B5E-4241-BBC5-C9890A1B62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10" y="244889"/>
            <a:ext cx="2875235" cy="13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13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3046413" cy="6858000"/>
          </a:xfrm>
          <a:prstGeom prst="rect">
            <a:avLst/>
          </a:prstGeom>
          <a:solidFill>
            <a:srgbClr val="C9C9C9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C:\Users\lukas.o\Desktop\Neuer Ordner\Abstract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flipH="1">
            <a:off x="3046413" y="0"/>
            <a:ext cx="9144000" cy="6858001"/>
          </a:xfrm>
          <a:prstGeom prst="rect">
            <a:avLst/>
          </a:prstGeom>
          <a:noFill/>
        </p:spPr>
      </p:pic>
      <p:grpSp>
        <p:nvGrpSpPr>
          <p:cNvPr id="13" name="Gruppieren 12"/>
          <p:cNvGrpSpPr/>
          <p:nvPr/>
        </p:nvGrpSpPr>
        <p:grpSpPr>
          <a:xfrm>
            <a:off x="913624" y="2098753"/>
            <a:ext cx="7962560" cy="2215991"/>
            <a:chOff x="577074" y="2475959"/>
            <a:chExt cx="6040309" cy="2215991"/>
          </a:xfrm>
        </p:grpSpPr>
        <p:sp>
          <p:nvSpPr>
            <p:cNvPr id="14" name="Textfeld 13"/>
            <p:cNvSpPr txBox="1"/>
            <p:nvPr/>
          </p:nvSpPr>
          <p:spPr bwMode="gray">
            <a:xfrm>
              <a:off x="577074" y="2881135"/>
              <a:ext cx="5200189" cy="156780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7200" b="1" noProof="1">
                  <a:ln w="12700">
                    <a:noFill/>
                  </a:ln>
                  <a:solidFill>
                    <a:srgbClr val="094C7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Herzlichen Dank</a:t>
              </a:r>
            </a:p>
            <a:p>
              <a:pPr>
                <a:lnSpc>
                  <a:spcPct val="80000"/>
                </a:lnSpc>
              </a:pPr>
              <a:r>
                <a:rPr lang="de-DE" sz="5400" noProof="1">
                  <a:ln w="12700">
                    <a:noFill/>
                  </a:ln>
                  <a:solidFill>
                    <a:srgbClr val="66A3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für Ihre Aufmerksamkeit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039530" y="2475959"/>
              <a:ext cx="57785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800" b="1" noProof="1">
                  <a:ln w="12700">
                    <a:noFill/>
                  </a:ln>
                  <a:solidFill>
                    <a:srgbClr val="66A3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!</a:t>
              </a:r>
            </a:p>
          </p:txBody>
        </p:sp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60E963-2909-49FA-A099-2131292331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86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 rot="21223857" flipV="1">
            <a:off x="199208" y="721708"/>
            <a:ext cx="9315451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Rechteck 27"/>
          <p:cNvSpPr/>
          <p:nvPr/>
        </p:nvSpPr>
        <p:spPr>
          <a:xfrm>
            <a:off x="676389" y="2300241"/>
            <a:ext cx="1482265" cy="46166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400" b="1" dirty="0"/>
              <a:t>Sitzung 11:</a:t>
            </a:r>
          </a:p>
        </p:txBody>
      </p:sp>
      <p:pic>
        <p:nvPicPr>
          <p:cNvPr id="11" name="Picture 2" descr="C:\Users\Raphael\Desktop\CD_WWU_17.01.2017\wwu_logo_2017\WWU_Logo_2017\01_Logo_WWU Muenster\Printanwendungen\CMYK\WWUMuenster_Logo_2017_4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3" y="5817829"/>
            <a:ext cx="2700337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676389" y="4743430"/>
            <a:ext cx="3454920" cy="4001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Horst </a:t>
            </a:r>
            <a:r>
              <a:rPr lang="de-DE" altLang="en-US" sz="2000" dirty="0" err="1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Zeinz</a:t>
            </a:r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| Raphael Fehrmann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AF20EE-567F-4C05-B262-08E8D2E471C8}"/>
              </a:ext>
            </a:extLst>
          </p:cNvPr>
          <p:cNvSpPr/>
          <p:nvPr/>
        </p:nvSpPr>
        <p:spPr>
          <a:xfrm>
            <a:off x="598332" y="2735985"/>
            <a:ext cx="6092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Reflexion des Kompetenzerwerbs</a:t>
            </a:r>
            <a:b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und Evaluation des Seminars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761AB45-DA7A-4965-B2BD-B53C4CB27881}"/>
              </a:ext>
            </a:extLst>
          </p:cNvPr>
          <p:cNvGrpSpPr/>
          <p:nvPr/>
        </p:nvGrpSpPr>
        <p:grpSpPr>
          <a:xfrm>
            <a:off x="6433944" y="5957529"/>
            <a:ext cx="5442264" cy="781050"/>
            <a:chOff x="6116274" y="648170"/>
            <a:chExt cx="5442264" cy="781050"/>
          </a:xfrm>
        </p:grpSpPr>
        <p:pic>
          <p:nvPicPr>
            <p:cNvPr id="5" name="Grafik 4">
              <a:hlinkClick r:id="rId4"/>
              <a:extLst>
                <a:ext uri="{FF2B5EF4-FFF2-40B4-BE49-F238E27FC236}">
                  <a16:creationId xmlns:a16="http://schemas.microsoft.com/office/drawing/2014/main" id="{791B0983-35AC-4BCA-B052-BF9B7C1A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907" y="648170"/>
              <a:ext cx="2299631" cy="781050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07EF696-78AB-4E95-9981-FDBBC587ECF0}"/>
                </a:ext>
              </a:extLst>
            </p:cNvPr>
            <p:cNvSpPr txBox="1"/>
            <p:nvPr/>
          </p:nvSpPr>
          <p:spPr>
            <a:xfrm>
              <a:off x="6116274" y="803809"/>
              <a:ext cx="3381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Das Projekt „Lernroboter im Unterricht“ wird als „Leuchtturmprojekt 2020“ gefördert durch die 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F7EB02C8-363A-499A-8222-809E59C56F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3" y="-7621"/>
            <a:ext cx="2513933" cy="1162053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 rot="10423857" flipV="1">
            <a:off x="3114104" y="5644061"/>
            <a:ext cx="8949109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EFC82A72-91DD-415E-AE26-84B58996B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4762"/>
            <a:ext cx="301084" cy="1154432"/>
          </a:xfrm>
          <a:prstGeom prst="rect">
            <a:avLst/>
          </a:prstGeom>
        </p:spPr>
      </p:pic>
      <p:pic>
        <p:nvPicPr>
          <p:cNvPr id="1028" name="Picture 4" descr="Android, Künstliche, Doodle, Roboter, Wissenschaf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702" y="1670328"/>
            <a:ext cx="2317750" cy="27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01FCE00-2F2D-4817-94C5-C27D7BA41119}"/>
              </a:ext>
            </a:extLst>
          </p:cNvPr>
          <p:cNvGrpSpPr/>
          <p:nvPr/>
        </p:nvGrpSpPr>
        <p:grpSpPr>
          <a:xfrm>
            <a:off x="10441100" y="1751317"/>
            <a:ext cx="1639726" cy="1559512"/>
            <a:chOff x="4770248" y="1565016"/>
            <a:chExt cx="3919725" cy="3727975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87844D88-2818-4290-BCDC-1A9A17C7D247}"/>
                </a:ext>
              </a:extLst>
            </p:cNvPr>
            <p:cNvGrpSpPr/>
            <p:nvPr/>
          </p:nvGrpSpPr>
          <p:grpSpPr bwMode="gray">
            <a:xfrm>
              <a:off x="4770248" y="1565016"/>
              <a:ext cx="3919725" cy="3727975"/>
              <a:chOff x="5074629" y="2089476"/>
              <a:chExt cx="3367088" cy="3202370"/>
            </a:xfrm>
            <a:effectLst/>
          </p:grpSpPr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49C63810-011C-4F34-A626-CAF0054D202B}"/>
                  </a:ext>
                </a:extLst>
              </p:cNvPr>
              <p:cNvSpPr/>
              <p:nvPr/>
            </p:nvSpPr>
            <p:spPr bwMode="gray">
              <a:xfrm rot="20700000">
                <a:off x="6186525" y="4873714"/>
                <a:ext cx="1917040" cy="418132"/>
              </a:xfrm>
              <a:prstGeom prst="ellipse">
                <a:avLst/>
              </a:prstGeom>
              <a:solidFill>
                <a:srgbClr val="000000">
                  <a:alpha val="20784"/>
                </a:srgbClr>
              </a:solidFill>
              <a:ln w="12700">
                <a:noFill/>
                <a:round/>
                <a:headEnd/>
                <a:tailEnd/>
              </a:ln>
              <a:effectLst>
                <a:softEdge rad="63500"/>
              </a:effectLst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B5AFF4E4-131A-4DB9-8400-7A008D3276B1}"/>
                  </a:ext>
                </a:extLst>
              </p:cNvPr>
              <p:cNvGrpSpPr/>
              <p:nvPr/>
            </p:nvGrpSpPr>
            <p:grpSpPr bwMode="gray">
              <a:xfrm rot="20700000">
                <a:off x="5074629" y="2089476"/>
                <a:ext cx="3367088" cy="3047006"/>
                <a:chOff x="4867275" y="2168525"/>
                <a:chExt cx="3367088" cy="3047006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" name="Freeform 14">
                  <a:extLst>
                    <a:ext uri="{FF2B5EF4-FFF2-40B4-BE49-F238E27FC236}">
                      <a16:creationId xmlns:a16="http://schemas.microsoft.com/office/drawing/2014/main" id="{30F439F0-C789-4C26-A7FB-83C1F3DB177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7275" y="2168525"/>
                  <a:ext cx="3367088" cy="3036887"/>
                </a:xfrm>
                <a:custGeom>
                  <a:avLst/>
                  <a:gdLst/>
                  <a:ahLst/>
                  <a:cxnLst>
                    <a:cxn ang="0">
                      <a:pos x="346" y="0"/>
                    </a:cxn>
                    <a:cxn ang="0">
                      <a:pos x="0" y="346"/>
                    </a:cxn>
                    <a:cxn ang="0">
                      <a:pos x="141" y="624"/>
                    </a:cxn>
                    <a:cxn ang="0">
                      <a:pos x="219" y="624"/>
                    </a:cxn>
                    <a:cxn ang="0">
                      <a:pos x="39" y="344"/>
                    </a:cxn>
                    <a:cxn ang="0">
                      <a:pos x="346" y="37"/>
                    </a:cxn>
                    <a:cxn ang="0">
                      <a:pos x="653" y="344"/>
                    </a:cxn>
                    <a:cxn ang="0">
                      <a:pos x="473" y="624"/>
                    </a:cxn>
                    <a:cxn ang="0">
                      <a:pos x="551" y="624"/>
                    </a:cxn>
                    <a:cxn ang="0">
                      <a:pos x="692" y="346"/>
                    </a:cxn>
                    <a:cxn ang="0">
                      <a:pos x="346" y="0"/>
                    </a:cxn>
                  </a:cxnLst>
                  <a:rect l="0" t="0" r="r" b="b"/>
                  <a:pathLst>
                    <a:path w="692" h="624">
                      <a:moveTo>
                        <a:pt x="346" y="0"/>
                      </a:moveTo>
                      <a:cubicBezTo>
                        <a:pt x="155" y="0"/>
                        <a:pt x="0" y="155"/>
                        <a:pt x="0" y="346"/>
                      </a:cubicBezTo>
                      <a:cubicBezTo>
                        <a:pt x="0" y="460"/>
                        <a:pt x="56" y="561"/>
                        <a:pt x="141" y="624"/>
                      </a:cubicBezTo>
                      <a:cubicBezTo>
                        <a:pt x="219" y="624"/>
                        <a:pt x="219" y="624"/>
                        <a:pt x="219" y="624"/>
                      </a:cubicBezTo>
                      <a:cubicBezTo>
                        <a:pt x="113" y="576"/>
                        <a:pt x="39" y="469"/>
                        <a:pt x="39" y="344"/>
                      </a:cubicBezTo>
                      <a:cubicBezTo>
                        <a:pt x="39" y="174"/>
                        <a:pt x="176" y="37"/>
                        <a:pt x="346" y="37"/>
                      </a:cubicBezTo>
                      <a:cubicBezTo>
                        <a:pt x="516" y="37"/>
                        <a:pt x="653" y="174"/>
                        <a:pt x="653" y="344"/>
                      </a:cubicBezTo>
                      <a:cubicBezTo>
                        <a:pt x="653" y="469"/>
                        <a:pt x="579" y="576"/>
                        <a:pt x="473" y="624"/>
                      </a:cubicBezTo>
                      <a:cubicBezTo>
                        <a:pt x="551" y="624"/>
                        <a:pt x="551" y="624"/>
                        <a:pt x="551" y="624"/>
                      </a:cubicBezTo>
                      <a:cubicBezTo>
                        <a:pt x="636" y="561"/>
                        <a:pt x="692" y="460"/>
                        <a:pt x="692" y="346"/>
                      </a:cubicBezTo>
                      <a:cubicBezTo>
                        <a:pt x="692" y="155"/>
                        <a:pt x="537" y="0"/>
                        <a:pt x="346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9" name="Freeform 15">
                  <a:extLst>
                    <a:ext uri="{FF2B5EF4-FFF2-40B4-BE49-F238E27FC236}">
                      <a16:creationId xmlns:a16="http://schemas.microsoft.com/office/drawing/2014/main" id="{3806A028-2801-416F-B014-3642AD5EC17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6188" y="2347913"/>
                  <a:ext cx="2987675" cy="2808287"/>
                </a:xfrm>
                <a:custGeom>
                  <a:avLst/>
                  <a:gdLst/>
                  <a:ahLst/>
                  <a:cxnLst>
                    <a:cxn ang="0">
                      <a:pos x="614" y="307"/>
                    </a:cxn>
                    <a:cxn ang="0">
                      <a:pos x="307" y="0"/>
                    </a:cxn>
                    <a:cxn ang="0">
                      <a:pos x="0" y="307"/>
                    </a:cxn>
                    <a:cxn ang="0">
                      <a:pos x="161" y="577"/>
                    </a:cxn>
                    <a:cxn ang="0">
                      <a:pos x="453" y="577"/>
                    </a:cxn>
                    <a:cxn ang="0">
                      <a:pos x="614" y="307"/>
                    </a:cxn>
                  </a:cxnLst>
                  <a:rect l="0" t="0" r="r" b="b"/>
                  <a:pathLst>
                    <a:path w="614" h="577">
                      <a:moveTo>
                        <a:pt x="614" y="307"/>
                      </a:moveTo>
                      <a:cubicBezTo>
                        <a:pt x="614" y="137"/>
                        <a:pt x="477" y="0"/>
                        <a:pt x="307" y="0"/>
                      </a:cubicBezTo>
                      <a:cubicBezTo>
                        <a:pt x="137" y="0"/>
                        <a:pt x="0" y="137"/>
                        <a:pt x="0" y="307"/>
                      </a:cubicBezTo>
                      <a:cubicBezTo>
                        <a:pt x="0" y="424"/>
                        <a:pt x="65" y="525"/>
                        <a:pt x="161" y="577"/>
                      </a:cubicBezTo>
                      <a:cubicBezTo>
                        <a:pt x="453" y="577"/>
                        <a:pt x="453" y="577"/>
                        <a:pt x="453" y="577"/>
                      </a:cubicBezTo>
                      <a:cubicBezTo>
                        <a:pt x="549" y="525"/>
                        <a:pt x="614" y="424"/>
                        <a:pt x="614" y="30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45000">
                      <a:schemeClr val="accent1">
                        <a:lumMod val="7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ln w="28575">
                  <a:solidFill>
                    <a:srgbClr val="A6A6A6"/>
                  </a:solidFill>
                  <a:round/>
                  <a:headEnd/>
                  <a:tailEnd/>
                </a:ln>
                <a:effectLst>
                  <a:outerShdw blurRad="215900" sx="102000" sy="102000" algn="ctr" rotWithShape="0">
                    <a:prstClr val="black">
                      <a:alpha val="34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h="25400"/>
                </a:sp3d>
              </p:spPr>
              <p:txBody>
                <a:bodyPr vert="horz" wrap="square" lIns="91440" tIns="144000" rIns="91440" bIns="45720" numCol="1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8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" name="Freeform 16">
                  <a:extLst>
                    <a:ext uri="{FF2B5EF4-FFF2-40B4-BE49-F238E27FC236}">
                      <a16:creationId xmlns:a16="http://schemas.microsoft.com/office/drawing/2014/main" id="{D8D35A71-63DF-4477-A01F-AC99A97331B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50364" y="4885331"/>
                  <a:ext cx="1995488" cy="330200"/>
                </a:xfrm>
                <a:custGeom>
                  <a:avLst/>
                  <a:gdLst/>
                  <a:ahLst/>
                  <a:cxnLst>
                    <a:cxn ang="0">
                      <a:pos x="410" y="68"/>
                    </a:cxn>
                    <a:cxn ang="0">
                      <a:pos x="0" y="68"/>
                    </a:cxn>
                    <a:cxn ang="0">
                      <a:pos x="205" y="0"/>
                    </a:cxn>
                    <a:cxn ang="0">
                      <a:pos x="410" y="68"/>
                    </a:cxn>
                  </a:cxnLst>
                  <a:rect l="0" t="0" r="r" b="b"/>
                  <a:pathLst>
                    <a:path w="410" h="68">
                      <a:moveTo>
                        <a:pt x="410" y="68"/>
                      </a:move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57" y="26"/>
                        <a:pt x="128" y="0"/>
                        <a:pt x="205" y="0"/>
                      </a:cubicBezTo>
                      <a:cubicBezTo>
                        <a:pt x="282" y="0"/>
                        <a:pt x="353" y="26"/>
                        <a:pt x="410" y="68"/>
                      </a:cubicBezTo>
                      <a:close/>
                    </a:path>
                  </a:pathLst>
                </a:custGeom>
                <a:gradFill>
                  <a:gsLst>
                    <a:gs pos="41000">
                      <a:srgbClr val="F2F2F2"/>
                    </a:gs>
                    <a:gs pos="100000">
                      <a:srgbClr val="646464"/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>
                  <a:outerShdw blurRad="190500" dir="13500000" algn="b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</p:grpSp>
        <p:sp>
          <p:nvSpPr>
            <p:cNvPr id="21" name="Textfeld 107">
              <a:extLst>
                <a:ext uri="{FF2B5EF4-FFF2-40B4-BE49-F238E27FC236}">
                  <a16:creationId xmlns:a16="http://schemas.microsoft.com/office/drawing/2014/main" id="{C8623393-43E0-444D-8470-179F48CEB100}"/>
                </a:ext>
              </a:extLst>
            </p:cNvPr>
            <p:cNvSpPr txBox="1"/>
            <p:nvPr/>
          </p:nvSpPr>
          <p:spPr bwMode="gray">
            <a:xfrm rot="20614559">
              <a:off x="5149562" y="2370860"/>
              <a:ext cx="3195531" cy="2280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Bitte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stellen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Sie</a:t>
              </a:r>
            </a:p>
            <a:p>
              <a:pPr algn="ctr"/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Innentische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</a:p>
            <a:p>
              <a:pPr algn="ctr"/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nach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außen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! </a:t>
              </a:r>
            </a:p>
            <a:p>
              <a:pPr algn="ctr"/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Danke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93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50166" y="238125"/>
            <a:ext cx="11541125" cy="617538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/>
              <a:t>Verlauf der Sitzung</a:t>
            </a:r>
            <a:endParaRPr lang="en-US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FCC3805-4711-45C4-AEBF-9850204DB148}"/>
              </a:ext>
            </a:extLst>
          </p:cNvPr>
          <p:cNvGrpSpPr/>
          <p:nvPr/>
        </p:nvGrpSpPr>
        <p:grpSpPr>
          <a:xfrm>
            <a:off x="324814" y="1439069"/>
            <a:ext cx="11540785" cy="3360738"/>
            <a:chOff x="324814" y="1439069"/>
            <a:chExt cx="11540785" cy="3360738"/>
          </a:xfrm>
        </p:grpSpPr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59F98EAE-AAF8-4CA5-83AA-79CAF4AC14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8615" y="1441334"/>
              <a:ext cx="708448" cy="725487"/>
            </a:xfrm>
            <a:prstGeom prst="rect">
              <a:avLst/>
            </a:prstGeom>
            <a:gradFill>
              <a:gsLst>
                <a:gs pos="0">
                  <a:srgbClr val="E6E6E6"/>
                </a:gs>
                <a:gs pos="100000">
                  <a:srgbClr val="AFAFAF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algn="ctr" defTabSz="801688" eaLnBrk="0" hangingPunct="0"/>
              <a:endParaRPr lang="de-DE" altLang="de-DE" sz="2800" b="1" noProof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7052ED78-F089-4F15-B572-BA3762FA3D2B}"/>
                </a:ext>
              </a:extLst>
            </p:cNvPr>
            <p:cNvGrpSpPr/>
            <p:nvPr/>
          </p:nvGrpSpPr>
          <p:grpSpPr>
            <a:xfrm>
              <a:off x="324814" y="1439069"/>
              <a:ext cx="11540785" cy="3360738"/>
              <a:chOff x="324814" y="1728278"/>
              <a:chExt cx="11540785" cy="3360738"/>
            </a:xfrm>
          </p:grpSpPr>
          <p:sp>
            <p:nvSpPr>
              <p:cNvPr id="22" name="Rectangle 9">
                <a:extLst>
                  <a:ext uri="{FF2B5EF4-FFF2-40B4-BE49-F238E27FC236}">
                    <a16:creationId xmlns:a16="http://schemas.microsoft.com/office/drawing/2014/main" id="{C8357977-80E4-4C1D-BA9B-51089514F6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4814" y="2606166"/>
                <a:ext cx="708448" cy="725487"/>
              </a:xfrm>
              <a:prstGeom prst="rect">
                <a:avLst/>
              </a:prstGeom>
              <a:gradFill>
                <a:gsLst>
                  <a:gs pos="0">
                    <a:srgbClr val="E6E6E6"/>
                  </a:gs>
                  <a:gs pos="100000">
                    <a:srgbClr val="AFAFAF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algn="ctr" defTabSz="801688" eaLnBrk="0" hangingPunct="0"/>
                <a:endParaRPr lang="de-DE" altLang="de-DE" sz="2800" b="1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4" name="Rectangle 13"/>
              <p:cNvSpPr>
                <a:spLocks noChangeArrowheads="1"/>
              </p:cNvSpPr>
              <p:nvPr/>
            </p:nvSpPr>
            <p:spPr bwMode="gray">
              <a:xfrm>
                <a:off x="1037062" y="2606166"/>
                <a:ext cx="10828537" cy="723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216000" tIns="108000" rIns="144000" bIns="72000" anchor="ctr"/>
              <a:lstStyle/>
              <a:p>
                <a:pPr>
                  <a:lnSpc>
                    <a:spcPct val="95000"/>
                  </a:lnSpc>
                  <a:spcAft>
                    <a:spcPts val="400"/>
                  </a:spcAft>
                  <a:buClr>
                    <a:srgbClr val="969696"/>
                  </a:buClr>
                </a:pPr>
                <a:r>
                  <a:rPr lang="de-DE" altLang="en-US" sz="2400" dirty="0">
                    <a:solidFill>
                      <a:srgbClr val="080808"/>
                    </a:solidFill>
                  </a:rPr>
                  <a:t>Seminarevaluation – Befragung der Universität (sofern noch nicht geschehen)</a:t>
                </a:r>
                <a:endParaRPr lang="de-DE" altLang="de-DE" sz="2400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2" name="Rectangle 3"/>
              <p:cNvSpPr>
                <a:spLocks noChangeArrowheads="1"/>
              </p:cNvSpPr>
              <p:nvPr/>
            </p:nvSpPr>
            <p:spPr bwMode="gray">
              <a:xfrm>
                <a:off x="1037062" y="1728278"/>
                <a:ext cx="10828537" cy="723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216000" tIns="108000" rIns="144000" bIns="72000" anchor="ctr"/>
              <a:lstStyle/>
              <a:p>
                <a:r>
                  <a:rPr lang="de-DE" altLang="en-US" sz="2400" dirty="0">
                    <a:solidFill>
                      <a:srgbClr val="080808"/>
                    </a:solidFill>
                  </a:rPr>
                  <a:t>Reflexion des Kompetenzerwerbs – Anwendung des Züricher Ressourcenmodells</a:t>
                </a:r>
              </a:p>
            </p:txBody>
          </p:sp>
          <p:grpSp>
            <p:nvGrpSpPr>
              <p:cNvPr id="32" name="Gruppieren 31"/>
              <p:cNvGrpSpPr/>
              <p:nvPr/>
            </p:nvGrpSpPr>
            <p:grpSpPr>
              <a:xfrm>
                <a:off x="328613" y="3485641"/>
                <a:ext cx="11536984" cy="725487"/>
                <a:chOff x="328613" y="3313113"/>
                <a:chExt cx="11536984" cy="725487"/>
              </a:xfrm>
            </p:grpSpPr>
            <p:sp>
              <p:nvSpPr>
                <p:cNvPr id="39" name="Rectangle 9"/>
                <p:cNvSpPr>
                  <a:spLocks noChangeArrowheads="1"/>
                </p:cNvSpPr>
                <p:nvPr/>
              </p:nvSpPr>
              <p:spPr bwMode="gray">
                <a:xfrm>
                  <a:off x="328613" y="3313113"/>
                  <a:ext cx="708448" cy="725487"/>
                </a:xfrm>
                <a:prstGeom prst="rect">
                  <a:avLst/>
                </a:prstGeom>
                <a:gradFill>
                  <a:gsLst>
                    <a:gs pos="0">
                      <a:srgbClr val="E6E6E6"/>
                    </a:gs>
                    <a:gs pos="100000">
                      <a:srgbClr val="AFAFAF"/>
                    </a:gs>
                  </a:gsLst>
                  <a:lin ang="5400000" scaled="0"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72000" rIns="108000" bIns="72000" anchor="ctr"/>
                <a:lstStyle/>
                <a:p>
                  <a:pPr algn="ctr" defTabSz="801688" eaLnBrk="0" hangingPunct="0"/>
                  <a:endParaRPr lang="de-DE" altLang="de-DE" sz="2800" b="1" noProof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0" name="Rectangle 4"/>
                <p:cNvSpPr>
                  <a:spLocks noChangeArrowheads="1"/>
                </p:cNvSpPr>
                <p:nvPr/>
              </p:nvSpPr>
              <p:spPr bwMode="gray">
                <a:xfrm>
                  <a:off x="1037062" y="3313113"/>
                  <a:ext cx="10828535" cy="725487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16000" tIns="108000" rIns="144000" bIns="72000" anchor="ctr"/>
                <a:lstStyle/>
                <a:p>
                  <a:r>
                    <a:rPr lang="de-DE" altLang="en-US" sz="2400" dirty="0">
                      <a:solidFill>
                        <a:srgbClr val="080808"/>
                      </a:solidFill>
                    </a:rPr>
                    <a:t>Posttest</a:t>
                  </a:r>
                </a:p>
              </p:txBody>
            </p:sp>
          </p:grpSp>
          <p:grpSp>
            <p:nvGrpSpPr>
              <p:cNvPr id="33" name="Gruppieren 32"/>
              <p:cNvGrpSpPr/>
              <p:nvPr/>
            </p:nvGrpSpPr>
            <p:grpSpPr>
              <a:xfrm>
                <a:off x="328613" y="4365116"/>
                <a:ext cx="11536986" cy="723900"/>
                <a:chOff x="328613" y="4192588"/>
                <a:chExt cx="11536986" cy="723900"/>
              </a:xfrm>
            </p:grpSpPr>
            <p:sp>
              <p:nvSpPr>
                <p:cNvPr id="37" name="Rectangle 10"/>
                <p:cNvSpPr>
                  <a:spLocks noChangeArrowheads="1"/>
                </p:cNvSpPr>
                <p:nvPr/>
              </p:nvSpPr>
              <p:spPr bwMode="gray">
                <a:xfrm>
                  <a:off x="328613" y="4192588"/>
                  <a:ext cx="708450" cy="723900"/>
                </a:xfrm>
                <a:prstGeom prst="rect">
                  <a:avLst/>
                </a:prstGeom>
                <a:gradFill>
                  <a:gsLst>
                    <a:gs pos="0">
                      <a:srgbClr val="E6E6E6"/>
                    </a:gs>
                    <a:gs pos="100000">
                      <a:srgbClr val="AFAFAF"/>
                    </a:gs>
                  </a:gsLst>
                  <a:lin ang="5400000" scaled="0"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72000" rIns="108000" bIns="72000" anchor="ctr"/>
                <a:lstStyle/>
                <a:p>
                  <a:pPr algn="ctr" defTabSz="801688" eaLnBrk="0" hangingPunct="0"/>
                  <a:endParaRPr lang="de-DE" altLang="de-DE" sz="2800" b="1" noProof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8" name="Rectangle 5"/>
                <p:cNvSpPr>
                  <a:spLocks noChangeArrowheads="1"/>
                </p:cNvSpPr>
                <p:nvPr/>
              </p:nvSpPr>
              <p:spPr bwMode="gray">
                <a:xfrm>
                  <a:off x="1037062" y="4192588"/>
                  <a:ext cx="10828537" cy="72390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16000" tIns="108000" rIns="144000" bIns="72000" anchor="ctr"/>
                <a:lstStyle/>
                <a:p>
                  <a:pPr>
                    <a:lnSpc>
                      <a:spcPct val="95000"/>
                    </a:lnSpc>
                    <a:spcAft>
                      <a:spcPts val="400"/>
                    </a:spcAft>
                    <a:buClr>
                      <a:srgbClr val="969696"/>
                    </a:buClr>
                  </a:pPr>
                  <a:r>
                    <a:rPr lang="de-DE" altLang="en-US" sz="2400" dirty="0">
                      <a:solidFill>
                        <a:srgbClr val="080808"/>
                      </a:solidFill>
                    </a:rPr>
                    <a:t>Seminarabschluss</a:t>
                  </a:r>
                  <a:endParaRPr lang="de-DE" altLang="de-DE" sz="2400" noProof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EBB6276-3A01-415E-9131-6FB09293CE02}"/>
              </a:ext>
            </a:extLst>
          </p:cNvPr>
          <p:cNvGrpSpPr/>
          <p:nvPr/>
        </p:nvGrpSpPr>
        <p:grpSpPr>
          <a:xfrm flipV="1">
            <a:off x="250166" y="727869"/>
            <a:ext cx="9315451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E2A5517B-954E-4C2C-92E0-8E5CEB70C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CE925C23-820A-4A70-8B83-5568DFB84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6" name="Grafik 5" descr="Kopf mit Zahnrädern">
            <a:extLst>
              <a:ext uri="{FF2B5EF4-FFF2-40B4-BE49-F238E27FC236}">
                <a16:creationId xmlns:a16="http://schemas.microsoft.com/office/drawing/2014/main" id="{CE595C28-3C3A-4E25-86E4-9EEB34A04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577" y="1514785"/>
            <a:ext cx="616095" cy="616095"/>
          </a:xfrm>
          <a:prstGeom prst="rect">
            <a:avLst/>
          </a:prstGeom>
        </p:spPr>
      </p:pic>
      <p:pic>
        <p:nvPicPr>
          <p:cNvPr id="8" name="Grafik 7" descr="Bleistift">
            <a:extLst>
              <a:ext uri="{FF2B5EF4-FFF2-40B4-BE49-F238E27FC236}">
                <a16:creationId xmlns:a16="http://schemas.microsoft.com/office/drawing/2014/main" id="{3646DB52-93B1-440C-B6BF-E3650DFE3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577" y="2362729"/>
            <a:ext cx="616095" cy="616095"/>
          </a:xfrm>
          <a:prstGeom prst="rect">
            <a:avLst/>
          </a:prstGeom>
        </p:spPr>
      </p:pic>
      <p:pic>
        <p:nvPicPr>
          <p:cNvPr id="10" name="Grafik 9" descr="Fragen">
            <a:extLst>
              <a:ext uri="{FF2B5EF4-FFF2-40B4-BE49-F238E27FC236}">
                <a16:creationId xmlns:a16="http://schemas.microsoft.com/office/drawing/2014/main" id="{8BAB927B-508B-49CB-9323-EAA0CBBC76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990" y="3250335"/>
            <a:ext cx="616095" cy="616095"/>
          </a:xfrm>
          <a:prstGeom prst="rect">
            <a:avLst/>
          </a:prstGeom>
        </p:spPr>
      </p:pic>
      <p:pic>
        <p:nvPicPr>
          <p:cNvPr id="12" name="Grafik 11" descr="Kundenbewertung">
            <a:extLst>
              <a:ext uri="{FF2B5EF4-FFF2-40B4-BE49-F238E27FC236}">
                <a16:creationId xmlns:a16="http://schemas.microsoft.com/office/drawing/2014/main" id="{1DE86088-292F-453A-A635-C0C608DD71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1576" y="4129809"/>
            <a:ext cx="616095" cy="6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2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Reflexion des Kompetenzerwerbs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Anwendung des Züricher Ressourcenmodells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5" name="Grafik 14" descr="Kopf mit Zahnrädern">
            <a:extLst>
              <a:ext uri="{FF2B5EF4-FFF2-40B4-BE49-F238E27FC236}">
                <a16:creationId xmlns:a16="http://schemas.microsoft.com/office/drawing/2014/main" id="{4E0E02A6-44FA-4FFE-84C4-E527B863E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5109" y="289454"/>
            <a:ext cx="616095" cy="616095"/>
          </a:xfrm>
          <a:prstGeom prst="rect">
            <a:avLst/>
          </a:prstGeom>
        </p:spPr>
      </p:pic>
      <p:pic>
        <p:nvPicPr>
          <p:cNvPr id="17" name="Grafik 16" descr="Bleistift">
            <a:extLst>
              <a:ext uri="{FF2B5EF4-FFF2-40B4-BE49-F238E27FC236}">
                <a16:creationId xmlns:a16="http://schemas.microsoft.com/office/drawing/2014/main" id="{4BC59C19-48B9-4F66-9621-47E2A02DF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1929" y="289567"/>
            <a:ext cx="616095" cy="616095"/>
          </a:xfrm>
          <a:prstGeom prst="rect">
            <a:avLst/>
          </a:prstGeom>
        </p:spPr>
      </p:pic>
      <p:pic>
        <p:nvPicPr>
          <p:cNvPr id="18" name="Grafik 17" descr="Fragen">
            <a:extLst>
              <a:ext uri="{FF2B5EF4-FFF2-40B4-BE49-F238E27FC236}">
                <a16:creationId xmlns:a16="http://schemas.microsoft.com/office/drawing/2014/main" id="{88B35E8E-B524-4B16-9A47-9CC000EBB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8024" y="289455"/>
            <a:ext cx="616095" cy="616095"/>
          </a:xfrm>
          <a:prstGeom prst="rect">
            <a:avLst/>
          </a:prstGeom>
        </p:spPr>
      </p:pic>
      <p:pic>
        <p:nvPicPr>
          <p:cNvPr id="19" name="Grafik 18" descr="Kundenbewertung">
            <a:extLst>
              <a:ext uri="{FF2B5EF4-FFF2-40B4-BE49-F238E27FC236}">
                <a16:creationId xmlns:a16="http://schemas.microsoft.com/office/drawing/2014/main" id="{53FAC9DA-E160-4278-B46C-3AE2AF67F2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44844" y="289456"/>
            <a:ext cx="616095" cy="61609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3A224C1-09D7-41C6-8B3D-CD4F6F09761A}"/>
              </a:ext>
            </a:extLst>
          </p:cNvPr>
          <p:cNvSpPr txBox="1"/>
          <p:nvPr/>
        </p:nvSpPr>
        <p:spPr>
          <a:xfrm>
            <a:off x="861133" y="1430216"/>
            <a:ext cx="648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66A300"/>
                </a:solidFill>
              </a:rPr>
              <a:t>…lassen Sie sich treiben! - </a:t>
            </a:r>
            <a:r>
              <a:rPr lang="de-DE" sz="2800" b="1" dirty="0" err="1">
                <a:solidFill>
                  <a:srgbClr val="66A300"/>
                </a:solidFill>
              </a:rPr>
              <a:t>Bildwahl</a:t>
            </a:r>
            <a:r>
              <a:rPr lang="de-DE" sz="2800" b="1" dirty="0">
                <a:solidFill>
                  <a:srgbClr val="66A300"/>
                </a:solidFill>
              </a:rPr>
              <a:t>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1841DAE-F87D-4874-B7F9-42F2FC2F82EA}"/>
              </a:ext>
            </a:extLst>
          </p:cNvPr>
          <p:cNvSpPr txBox="1"/>
          <p:nvPr/>
        </p:nvSpPr>
        <p:spPr>
          <a:xfrm>
            <a:off x="861134" y="2122587"/>
            <a:ext cx="1108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94C74"/>
                </a:solidFill>
              </a:rPr>
              <a:t>(mündliche Moderation, in Anlehnung an das Züricher Ressourcenmodell)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6714691-57E6-4943-B6F6-B5D286897E25}"/>
              </a:ext>
            </a:extLst>
          </p:cNvPr>
          <p:cNvSpPr txBox="1"/>
          <p:nvPr/>
        </p:nvSpPr>
        <p:spPr>
          <a:xfrm>
            <a:off x="8711167" y="5708580"/>
            <a:ext cx="3232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Krause et al. 2018, S. 41-48, 12-39,</a:t>
            </a:r>
            <a:br>
              <a:rPr lang="de-DE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Hubatka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et al. 2014, S. 19-22,</a:t>
            </a:r>
          </a:p>
          <a:p>
            <a:pPr algn="r"/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Mahlmann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2010, S. 184 ff.</a:t>
            </a:r>
          </a:p>
          <a:p>
            <a:pPr algn="r"/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08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Verbinder: gekrümmt 40">
            <a:extLst>
              <a:ext uri="{FF2B5EF4-FFF2-40B4-BE49-F238E27FC236}">
                <a16:creationId xmlns:a16="http://schemas.microsoft.com/office/drawing/2014/main" id="{2F4F57FB-0A96-4A81-9BB9-74D97E04152B}"/>
              </a:ext>
            </a:extLst>
          </p:cNvPr>
          <p:cNvCxnSpPr>
            <a:cxnSpLocks/>
          </p:cNvCxnSpPr>
          <p:nvPr/>
        </p:nvCxnSpPr>
        <p:spPr>
          <a:xfrm>
            <a:off x="2178524" y="4555952"/>
            <a:ext cx="3129210" cy="1128620"/>
          </a:xfrm>
          <a:prstGeom prst="curvedConnector3">
            <a:avLst/>
          </a:prstGeom>
          <a:ln w="38100">
            <a:solidFill>
              <a:srgbClr val="006E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Reflexion des Kompetenzerwerbs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Anwendung des Züricher Ressourcenmodells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8711167" y="5708580"/>
            <a:ext cx="3232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Krause et al. 2018, S. 41-48, 12-39,</a:t>
            </a:r>
            <a:br>
              <a:rPr lang="de-DE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Hubatka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et al. 2014, S. 19-22,</a:t>
            </a:r>
          </a:p>
          <a:p>
            <a:pPr algn="r"/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Mahlmann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2010, S. 184 ff.</a:t>
            </a:r>
          </a:p>
          <a:p>
            <a:pPr algn="r"/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Grafik 14" descr="Kopf mit Zahnrädern">
            <a:extLst>
              <a:ext uri="{FF2B5EF4-FFF2-40B4-BE49-F238E27FC236}">
                <a16:creationId xmlns:a16="http://schemas.microsoft.com/office/drawing/2014/main" id="{4E0E02A6-44FA-4FFE-84C4-E527B863E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5109" y="289454"/>
            <a:ext cx="616095" cy="616095"/>
          </a:xfrm>
          <a:prstGeom prst="rect">
            <a:avLst/>
          </a:prstGeom>
        </p:spPr>
      </p:pic>
      <p:pic>
        <p:nvPicPr>
          <p:cNvPr id="17" name="Grafik 16" descr="Bleistift">
            <a:extLst>
              <a:ext uri="{FF2B5EF4-FFF2-40B4-BE49-F238E27FC236}">
                <a16:creationId xmlns:a16="http://schemas.microsoft.com/office/drawing/2014/main" id="{4BC59C19-48B9-4F66-9621-47E2A02DF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1929" y="289567"/>
            <a:ext cx="616095" cy="616095"/>
          </a:xfrm>
          <a:prstGeom prst="rect">
            <a:avLst/>
          </a:prstGeom>
        </p:spPr>
      </p:pic>
      <p:pic>
        <p:nvPicPr>
          <p:cNvPr id="18" name="Grafik 17" descr="Fragen">
            <a:extLst>
              <a:ext uri="{FF2B5EF4-FFF2-40B4-BE49-F238E27FC236}">
                <a16:creationId xmlns:a16="http://schemas.microsoft.com/office/drawing/2014/main" id="{88B35E8E-B524-4B16-9A47-9CC000EBB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8024" y="289455"/>
            <a:ext cx="616095" cy="616095"/>
          </a:xfrm>
          <a:prstGeom prst="rect">
            <a:avLst/>
          </a:prstGeom>
        </p:spPr>
      </p:pic>
      <p:pic>
        <p:nvPicPr>
          <p:cNvPr id="19" name="Grafik 18" descr="Kundenbewertung">
            <a:extLst>
              <a:ext uri="{FF2B5EF4-FFF2-40B4-BE49-F238E27FC236}">
                <a16:creationId xmlns:a16="http://schemas.microsoft.com/office/drawing/2014/main" id="{53FAC9DA-E160-4278-B46C-3AE2AF67F2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44844" y="289456"/>
            <a:ext cx="616095" cy="616095"/>
          </a:xfrm>
          <a:prstGeom prst="rect">
            <a:avLst/>
          </a:prstGeom>
        </p:spPr>
      </p:pic>
      <p:pic>
        <p:nvPicPr>
          <p:cNvPr id="6" name="Grafik 5" descr="Einkaufskorb">
            <a:extLst>
              <a:ext uri="{FF2B5EF4-FFF2-40B4-BE49-F238E27FC236}">
                <a16:creationId xmlns:a16="http://schemas.microsoft.com/office/drawing/2014/main" id="{93E25467-B95B-43B2-BB09-5A18A4000A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79792" y="5009878"/>
            <a:ext cx="1248081" cy="1248081"/>
          </a:xfrm>
          <a:prstGeom prst="rect">
            <a:avLst/>
          </a:prstGeom>
        </p:spPr>
      </p:pic>
      <p:pic>
        <p:nvPicPr>
          <p:cNvPr id="9" name="Grafik 8" descr="Sprache">
            <a:extLst>
              <a:ext uri="{FF2B5EF4-FFF2-40B4-BE49-F238E27FC236}">
                <a16:creationId xmlns:a16="http://schemas.microsoft.com/office/drawing/2014/main" id="{B3D0C2EB-B6D4-45CC-99BA-DA32082035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1355028" y="4270192"/>
            <a:ext cx="727719" cy="739686"/>
          </a:xfrm>
          <a:prstGeom prst="rect">
            <a:avLst/>
          </a:prstGeom>
        </p:spPr>
      </p:pic>
      <p:pic>
        <p:nvPicPr>
          <p:cNvPr id="11" name="Grafik 10" descr="Bleistift">
            <a:extLst>
              <a:ext uri="{FF2B5EF4-FFF2-40B4-BE49-F238E27FC236}">
                <a16:creationId xmlns:a16="http://schemas.microsoft.com/office/drawing/2014/main" id="{559A2C7C-5FC4-4F49-B3FE-732AC9951E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81519" y="4270192"/>
            <a:ext cx="523220" cy="523220"/>
          </a:xfrm>
          <a:prstGeom prst="rect">
            <a:avLst/>
          </a:prstGeom>
        </p:spPr>
      </p:pic>
      <p:pic>
        <p:nvPicPr>
          <p:cNvPr id="31" name="Grafik 30" descr="Schuljunge">
            <a:extLst>
              <a:ext uri="{FF2B5EF4-FFF2-40B4-BE49-F238E27FC236}">
                <a16:creationId xmlns:a16="http://schemas.microsoft.com/office/drawing/2014/main" id="{8CC864DC-766E-4B3E-91F3-6DC989841D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33681" y="3771259"/>
            <a:ext cx="914400" cy="91440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4B5C4E88-35DF-4D5E-9877-45AA33454E34}"/>
              </a:ext>
            </a:extLst>
          </p:cNvPr>
          <p:cNvSpPr txBox="1"/>
          <p:nvPr/>
        </p:nvSpPr>
        <p:spPr>
          <a:xfrm>
            <a:off x="5093192" y="6099398"/>
            <a:ext cx="2658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66A300"/>
                </a:solidFill>
              </a:rPr>
              <a:t>Korb der Ideen</a:t>
            </a:r>
          </a:p>
        </p:txBody>
      </p:sp>
      <p:pic>
        <p:nvPicPr>
          <p:cNvPr id="36" name="Grafik 35" descr="Mann">
            <a:extLst>
              <a:ext uri="{FF2B5EF4-FFF2-40B4-BE49-F238E27FC236}">
                <a16:creationId xmlns:a16="http://schemas.microsoft.com/office/drawing/2014/main" id="{6C07BCD8-2D2F-49EB-AF02-5CB2134190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57633" y="4719518"/>
            <a:ext cx="914400" cy="914400"/>
          </a:xfrm>
          <a:prstGeom prst="rect">
            <a:avLst/>
          </a:prstGeom>
        </p:spPr>
      </p:pic>
      <p:pic>
        <p:nvPicPr>
          <p:cNvPr id="37" name="Grafik 36" descr="Sprache">
            <a:extLst>
              <a:ext uri="{FF2B5EF4-FFF2-40B4-BE49-F238E27FC236}">
                <a16:creationId xmlns:a16="http://schemas.microsoft.com/office/drawing/2014/main" id="{7301545B-1F98-463C-9CC0-3158F14C21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1683954" y="4712952"/>
            <a:ext cx="727719" cy="739686"/>
          </a:xfrm>
          <a:prstGeom prst="rect">
            <a:avLst/>
          </a:prstGeom>
        </p:spPr>
      </p:pic>
      <p:pic>
        <p:nvPicPr>
          <p:cNvPr id="38" name="Grafik 37" descr="Mann">
            <a:extLst>
              <a:ext uri="{FF2B5EF4-FFF2-40B4-BE49-F238E27FC236}">
                <a16:creationId xmlns:a16="http://schemas.microsoft.com/office/drawing/2014/main" id="{875B372B-3B85-4C98-870F-988339448A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49582" y="5162278"/>
            <a:ext cx="914400" cy="914400"/>
          </a:xfrm>
          <a:prstGeom prst="rect">
            <a:avLst/>
          </a:prstGeom>
        </p:spPr>
      </p:pic>
      <p:pic>
        <p:nvPicPr>
          <p:cNvPr id="39" name="Grafik 38" descr="Schuljunge">
            <a:extLst>
              <a:ext uri="{FF2B5EF4-FFF2-40B4-BE49-F238E27FC236}">
                <a16:creationId xmlns:a16="http://schemas.microsoft.com/office/drawing/2014/main" id="{AE40027C-1DA1-431C-BAFE-EA4BA0283F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412776" y="4270192"/>
            <a:ext cx="914400" cy="914400"/>
          </a:xfrm>
          <a:prstGeom prst="rect">
            <a:avLst/>
          </a:prstGeom>
        </p:spPr>
      </p:pic>
      <p:cxnSp>
        <p:nvCxnSpPr>
          <p:cNvPr id="44" name="Verbinder: gekrümmt 43">
            <a:extLst>
              <a:ext uri="{FF2B5EF4-FFF2-40B4-BE49-F238E27FC236}">
                <a16:creationId xmlns:a16="http://schemas.microsoft.com/office/drawing/2014/main" id="{5963A244-726E-4C01-96E3-CA99D606DC2D}"/>
              </a:ext>
            </a:extLst>
          </p:cNvPr>
          <p:cNvCxnSpPr>
            <a:cxnSpLocks/>
          </p:cNvCxnSpPr>
          <p:nvPr/>
        </p:nvCxnSpPr>
        <p:spPr>
          <a:xfrm>
            <a:off x="2206405" y="4916258"/>
            <a:ext cx="3129210" cy="1128620"/>
          </a:xfrm>
          <a:prstGeom prst="curvedConnector3">
            <a:avLst/>
          </a:prstGeom>
          <a:ln w="38100">
            <a:solidFill>
              <a:srgbClr val="006E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Verbinder: gekrümmt 45">
            <a:extLst>
              <a:ext uri="{FF2B5EF4-FFF2-40B4-BE49-F238E27FC236}">
                <a16:creationId xmlns:a16="http://schemas.microsoft.com/office/drawing/2014/main" id="{2E3DC2FC-66C8-489C-ADE0-9E2D978E28CB}"/>
              </a:ext>
            </a:extLst>
          </p:cNvPr>
          <p:cNvCxnSpPr>
            <a:cxnSpLocks/>
          </p:cNvCxnSpPr>
          <p:nvPr/>
        </p:nvCxnSpPr>
        <p:spPr>
          <a:xfrm flipV="1">
            <a:off x="7272050" y="4835966"/>
            <a:ext cx="2032832" cy="1012465"/>
          </a:xfrm>
          <a:prstGeom prst="curvedConnector3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02424E7-8AF4-478E-BDB3-D773708814C7}"/>
              </a:ext>
            </a:extLst>
          </p:cNvPr>
          <p:cNvGrpSpPr/>
          <p:nvPr/>
        </p:nvGrpSpPr>
        <p:grpSpPr>
          <a:xfrm>
            <a:off x="390617" y="1173428"/>
            <a:ext cx="9736906" cy="2490078"/>
            <a:chOff x="390617" y="1173428"/>
            <a:chExt cx="9736906" cy="2490078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36638DA1-A1E8-45FA-94B5-E0E06F458C99}"/>
                </a:ext>
              </a:extLst>
            </p:cNvPr>
            <p:cNvSpPr txBox="1"/>
            <p:nvPr/>
          </p:nvSpPr>
          <p:spPr>
            <a:xfrm>
              <a:off x="6042310" y="2727154"/>
              <a:ext cx="26581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srgbClr val="66A300"/>
                  </a:solidFill>
                </a:rPr>
                <a:t>Dynamik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23A484F-EAE9-48D6-AEF6-11C95CC9A82C}"/>
                </a:ext>
              </a:extLst>
            </p:cNvPr>
            <p:cNvSpPr txBox="1"/>
            <p:nvPr/>
          </p:nvSpPr>
          <p:spPr>
            <a:xfrm>
              <a:off x="7469346" y="3125763"/>
              <a:ext cx="26581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srgbClr val="094C74"/>
                  </a:solidFill>
                </a:rPr>
                <a:t>…</a:t>
              </a:r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6A7E77B-D331-499C-B245-7DD084640272}"/>
                </a:ext>
              </a:extLst>
            </p:cNvPr>
            <p:cNvGrpSpPr/>
            <p:nvPr/>
          </p:nvGrpSpPr>
          <p:grpSpPr>
            <a:xfrm>
              <a:off x="390617" y="1173428"/>
              <a:ext cx="7910004" cy="2490078"/>
              <a:chOff x="390617" y="1173428"/>
              <a:chExt cx="7910004" cy="2490078"/>
            </a:xfrm>
          </p:grpSpPr>
          <p:grpSp>
            <p:nvGrpSpPr>
              <p:cNvPr id="51" name="Gruppieren 50">
                <a:extLst>
                  <a:ext uri="{FF2B5EF4-FFF2-40B4-BE49-F238E27FC236}">
                    <a16:creationId xmlns:a16="http://schemas.microsoft.com/office/drawing/2014/main" id="{DC9D5A06-9B68-402C-84F8-EC9E7B225A1B}"/>
                  </a:ext>
                </a:extLst>
              </p:cNvPr>
              <p:cNvGrpSpPr/>
              <p:nvPr/>
            </p:nvGrpSpPr>
            <p:grpSpPr>
              <a:xfrm>
                <a:off x="657633" y="1276825"/>
                <a:ext cx="7267225" cy="2276250"/>
                <a:chOff x="657633" y="1276825"/>
                <a:chExt cx="7267225" cy="2276250"/>
              </a:xfrm>
            </p:grpSpPr>
            <p:sp>
              <p:nvSpPr>
                <p:cNvPr id="2" name="Textfeld 1">
                  <a:extLst>
                    <a:ext uri="{FF2B5EF4-FFF2-40B4-BE49-F238E27FC236}">
                      <a16:creationId xmlns:a16="http://schemas.microsoft.com/office/drawing/2014/main" id="{63A224C1-09D7-41C6-8B3D-CD4F6F09761A}"/>
                    </a:ext>
                  </a:extLst>
                </p:cNvPr>
                <p:cNvSpPr txBox="1"/>
                <p:nvPr/>
              </p:nvSpPr>
              <p:spPr>
                <a:xfrm>
                  <a:off x="657633" y="1623865"/>
                  <a:ext cx="26581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66A300"/>
                      </a:solidFill>
                    </a:rPr>
                    <a:t>Farben</a:t>
                  </a:r>
                </a:p>
              </p:txBody>
            </p:sp>
            <p:sp>
              <p:nvSpPr>
                <p:cNvPr id="20" name="Textfeld 19">
                  <a:extLst>
                    <a:ext uri="{FF2B5EF4-FFF2-40B4-BE49-F238E27FC236}">
                      <a16:creationId xmlns:a16="http://schemas.microsoft.com/office/drawing/2014/main" id="{21841DAE-F87D-4874-B7F9-42F2FC2F82EA}"/>
                    </a:ext>
                  </a:extLst>
                </p:cNvPr>
                <p:cNvSpPr txBox="1"/>
                <p:nvPr/>
              </p:nvSpPr>
              <p:spPr>
                <a:xfrm>
                  <a:off x="887604" y="2129591"/>
                  <a:ext cx="26581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094C74"/>
                      </a:solidFill>
                    </a:rPr>
                    <a:t>Sehnsüchte</a:t>
                  </a:r>
                </a:p>
              </p:txBody>
            </p:sp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4B368D61-79B4-4428-9ED3-0BAC90B1165B}"/>
                    </a:ext>
                  </a:extLst>
                </p:cNvPr>
                <p:cNvSpPr txBox="1"/>
                <p:nvPr/>
              </p:nvSpPr>
              <p:spPr>
                <a:xfrm>
                  <a:off x="657633" y="2578917"/>
                  <a:ext cx="26581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66A300"/>
                      </a:solidFill>
                    </a:rPr>
                    <a:t>Strukturen</a:t>
                  </a:r>
                </a:p>
              </p:txBody>
            </p:sp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EF3DBF53-C25A-4D80-8EAC-BBCADAEEC94A}"/>
                    </a:ext>
                  </a:extLst>
                </p:cNvPr>
                <p:cNvSpPr txBox="1"/>
                <p:nvPr/>
              </p:nvSpPr>
              <p:spPr>
                <a:xfrm>
                  <a:off x="3226526" y="1772324"/>
                  <a:ext cx="26581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094C74"/>
                      </a:solidFill>
                    </a:rPr>
                    <a:t>Gefühle</a:t>
                  </a:r>
                </a:p>
              </p:txBody>
            </p:sp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F691AACE-4389-414B-8DAD-C141CB2C67C9}"/>
                    </a:ext>
                  </a:extLst>
                </p:cNvPr>
                <p:cNvSpPr txBox="1"/>
                <p:nvPr/>
              </p:nvSpPr>
              <p:spPr>
                <a:xfrm>
                  <a:off x="2838475" y="2391201"/>
                  <a:ext cx="26581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66A300"/>
                      </a:solidFill>
                    </a:rPr>
                    <a:t>Geschichten</a:t>
                  </a:r>
                </a:p>
              </p:txBody>
            </p:sp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3184F8E3-62EB-4CA9-A779-2ED0C1643E5F}"/>
                    </a:ext>
                  </a:extLst>
                </p:cNvPr>
                <p:cNvSpPr txBox="1"/>
                <p:nvPr/>
              </p:nvSpPr>
              <p:spPr>
                <a:xfrm>
                  <a:off x="3545781" y="3029855"/>
                  <a:ext cx="26581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094C74"/>
                      </a:solidFill>
                    </a:rPr>
                    <a:t>Metaphern</a:t>
                  </a:r>
                </a:p>
              </p:txBody>
            </p:sp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AF52D32-B7AB-4845-B7C8-B6407844558B}"/>
                    </a:ext>
                  </a:extLst>
                </p:cNvPr>
                <p:cNvSpPr txBox="1"/>
                <p:nvPr/>
              </p:nvSpPr>
              <p:spPr>
                <a:xfrm>
                  <a:off x="5012817" y="1510714"/>
                  <a:ext cx="26581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66A300"/>
                      </a:solidFill>
                    </a:rPr>
                    <a:t>Gerüche</a:t>
                  </a:r>
                </a:p>
              </p:txBody>
            </p:sp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FD77CAD5-A13A-4021-97EE-9ABC93F12F34}"/>
                    </a:ext>
                  </a:extLst>
                </p:cNvPr>
                <p:cNvSpPr txBox="1"/>
                <p:nvPr/>
              </p:nvSpPr>
              <p:spPr>
                <a:xfrm>
                  <a:off x="5266681" y="2305771"/>
                  <a:ext cx="26581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094C74"/>
                      </a:solidFill>
                    </a:rPr>
                    <a:t>Geräusche</a:t>
                  </a:r>
                </a:p>
              </p:txBody>
            </p:sp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4F83833B-5BE2-4617-A7E5-EE21D3BBF9BC}"/>
                    </a:ext>
                  </a:extLst>
                </p:cNvPr>
                <p:cNvSpPr txBox="1"/>
                <p:nvPr/>
              </p:nvSpPr>
              <p:spPr>
                <a:xfrm>
                  <a:off x="3061949" y="1276825"/>
                  <a:ext cx="26581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66A300"/>
                      </a:solidFill>
                    </a:rPr>
                    <a:t>Energie</a:t>
                  </a:r>
                </a:p>
              </p:txBody>
            </p:sp>
          </p:grpSp>
          <p:sp>
            <p:nvSpPr>
              <p:cNvPr id="52" name="Rechteck: abgerundete Ecken 51">
                <a:extLst>
                  <a:ext uri="{FF2B5EF4-FFF2-40B4-BE49-F238E27FC236}">
                    <a16:creationId xmlns:a16="http://schemas.microsoft.com/office/drawing/2014/main" id="{A12C7279-E123-4B15-B543-5832DFBA88CD}"/>
                  </a:ext>
                </a:extLst>
              </p:cNvPr>
              <p:cNvSpPr/>
              <p:nvPr/>
            </p:nvSpPr>
            <p:spPr bwMode="auto">
              <a:xfrm>
                <a:off x="390617" y="1173428"/>
                <a:ext cx="7910004" cy="2490078"/>
              </a:xfrm>
              <a:prstGeom prst="roundRect">
                <a:avLst/>
              </a:prstGeom>
              <a:noFill/>
              <a:ln w="28575">
                <a:solidFill>
                  <a:srgbClr val="006E89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sp>
        <p:nvSpPr>
          <p:cNvPr id="54" name="Textfeld 53">
            <a:extLst>
              <a:ext uri="{FF2B5EF4-FFF2-40B4-BE49-F238E27FC236}">
                <a16:creationId xmlns:a16="http://schemas.microsoft.com/office/drawing/2014/main" id="{F99AB8AA-2253-4906-ABA8-D8A95C0634F1}"/>
              </a:ext>
            </a:extLst>
          </p:cNvPr>
          <p:cNvSpPr txBox="1"/>
          <p:nvPr/>
        </p:nvSpPr>
        <p:spPr>
          <a:xfrm>
            <a:off x="9611768" y="1949863"/>
            <a:ext cx="2578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Beispielbild folgt</a:t>
            </a:r>
          </a:p>
        </p:txBody>
      </p:sp>
    </p:spTree>
    <p:extLst>
      <p:ext uri="{BB962C8B-B14F-4D97-AF65-F5344CB8AC3E}">
        <p14:creationId xmlns:p14="http://schemas.microsoft.com/office/powerpoint/2010/main" val="4008504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Reflexion des Kompetenzerwerbs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Anwendung des Züricher Ressourcenmodells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5" name="Grafik 14" descr="Kopf mit Zahnrädern">
            <a:extLst>
              <a:ext uri="{FF2B5EF4-FFF2-40B4-BE49-F238E27FC236}">
                <a16:creationId xmlns:a16="http://schemas.microsoft.com/office/drawing/2014/main" id="{4E0E02A6-44FA-4FFE-84C4-E527B863E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5109" y="289454"/>
            <a:ext cx="616095" cy="616095"/>
          </a:xfrm>
          <a:prstGeom prst="rect">
            <a:avLst/>
          </a:prstGeom>
        </p:spPr>
      </p:pic>
      <p:pic>
        <p:nvPicPr>
          <p:cNvPr id="17" name="Grafik 16" descr="Bleistift">
            <a:extLst>
              <a:ext uri="{FF2B5EF4-FFF2-40B4-BE49-F238E27FC236}">
                <a16:creationId xmlns:a16="http://schemas.microsoft.com/office/drawing/2014/main" id="{4BC59C19-48B9-4F66-9621-47E2A02DF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1929" y="289567"/>
            <a:ext cx="616095" cy="616095"/>
          </a:xfrm>
          <a:prstGeom prst="rect">
            <a:avLst/>
          </a:prstGeom>
        </p:spPr>
      </p:pic>
      <p:pic>
        <p:nvPicPr>
          <p:cNvPr id="18" name="Grafik 17" descr="Fragen">
            <a:extLst>
              <a:ext uri="{FF2B5EF4-FFF2-40B4-BE49-F238E27FC236}">
                <a16:creationId xmlns:a16="http://schemas.microsoft.com/office/drawing/2014/main" id="{88B35E8E-B524-4B16-9A47-9CC000EBB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8024" y="289455"/>
            <a:ext cx="616095" cy="616095"/>
          </a:xfrm>
          <a:prstGeom prst="rect">
            <a:avLst/>
          </a:prstGeom>
        </p:spPr>
      </p:pic>
      <p:pic>
        <p:nvPicPr>
          <p:cNvPr id="19" name="Grafik 18" descr="Kundenbewertung">
            <a:extLst>
              <a:ext uri="{FF2B5EF4-FFF2-40B4-BE49-F238E27FC236}">
                <a16:creationId xmlns:a16="http://schemas.microsoft.com/office/drawing/2014/main" id="{53FAC9DA-E160-4278-B46C-3AE2AF67F2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44844" y="289456"/>
            <a:ext cx="616095" cy="616095"/>
          </a:xfrm>
          <a:prstGeom prst="rect">
            <a:avLst/>
          </a:prstGeom>
        </p:spPr>
      </p:pic>
      <p:pic>
        <p:nvPicPr>
          <p:cNvPr id="1026" name="Picture 2" descr="Milchstraße, Universum, Person, Sterne, Suchen, Himmel">
            <a:extLst>
              <a:ext uri="{FF2B5EF4-FFF2-40B4-BE49-F238E27FC236}">
                <a16:creationId xmlns:a16="http://schemas.microsoft.com/office/drawing/2014/main" id="{34434C04-3C62-48A3-85E3-6107247F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73" y="1214440"/>
            <a:ext cx="8252866" cy="550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0D7AD225-D336-4070-8EEA-DD5AADF9941C}"/>
              </a:ext>
            </a:extLst>
          </p:cNvPr>
          <p:cNvSpPr/>
          <p:nvPr/>
        </p:nvSpPr>
        <p:spPr>
          <a:xfrm rot="16200000">
            <a:off x="-2487685" y="3765339"/>
            <a:ext cx="5783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Bild: Free-</a:t>
            </a:r>
            <a:r>
              <a:rPr lang="de-DE" sz="1000" dirty="0" err="1"/>
              <a:t>Photos</a:t>
            </a:r>
            <a:r>
              <a:rPr lang="de-DE" sz="1000" dirty="0"/>
              <a:t>, </a:t>
            </a:r>
            <a:r>
              <a:rPr lang="de-DE" sz="1000" dirty="0" err="1"/>
              <a:t>pixabay</a:t>
            </a:r>
            <a:r>
              <a:rPr lang="de-DE" sz="1000" dirty="0"/>
              <a:t>, </a:t>
            </a:r>
            <a:r>
              <a:rPr lang="de-DE" sz="1000" dirty="0">
                <a:hlinkClick r:id="rId11"/>
              </a:rPr>
              <a:t>Pixabay License: Freie kommerzielle Nutzung, kein Bildnachweis nötig, URL: </a:t>
            </a:r>
            <a:r>
              <a:rPr lang="de-DE" sz="1000" dirty="0">
                <a:hlinkClick r:id="rId12"/>
              </a:rPr>
              <a:t>https://pixabay.com/de/photos/milchstra%C3%9Fe-universum-person-sterne-1023340/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442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Reflexion des Kompetenzerwerbs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Anwendung des Züricher Ressourcenmodells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5" name="Grafik 14" descr="Kopf mit Zahnrädern">
            <a:extLst>
              <a:ext uri="{FF2B5EF4-FFF2-40B4-BE49-F238E27FC236}">
                <a16:creationId xmlns:a16="http://schemas.microsoft.com/office/drawing/2014/main" id="{4E0E02A6-44FA-4FFE-84C4-E527B863E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5109" y="289454"/>
            <a:ext cx="616095" cy="616095"/>
          </a:xfrm>
          <a:prstGeom prst="rect">
            <a:avLst/>
          </a:prstGeom>
        </p:spPr>
      </p:pic>
      <p:pic>
        <p:nvPicPr>
          <p:cNvPr id="17" name="Grafik 16" descr="Bleistift">
            <a:extLst>
              <a:ext uri="{FF2B5EF4-FFF2-40B4-BE49-F238E27FC236}">
                <a16:creationId xmlns:a16="http://schemas.microsoft.com/office/drawing/2014/main" id="{4BC59C19-48B9-4F66-9621-47E2A02DF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1929" y="289567"/>
            <a:ext cx="616095" cy="616095"/>
          </a:xfrm>
          <a:prstGeom prst="rect">
            <a:avLst/>
          </a:prstGeom>
        </p:spPr>
      </p:pic>
      <p:pic>
        <p:nvPicPr>
          <p:cNvPr id="18" name="Grafik 17" descr="Fragen">
            <a:extLst>
              <a:ext uri="{FF2B5EF4-FFF2-40B4-BE49-F238E27FC236}">
                <a16:creationId xmlns:a16="http://schemas.microsoft.com/office/drawing/2014/main" id="{88B35E8E-B524-4B16-9A47-9CC000EBB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8024" y="289455"/>
            <a:ext cx="616095" cy="616095"/>
          </a:xfrm>
          <a:prstGeom prst="rect">
            <a:avLst/>
          </a:prstGeom>
        </p:spPr>
      </p:pic>
      <p:pic>
        <p:nvPicPr>
          <p:cNvPr id="19" name="Grafik 18" descr="Kundenbewertung">
            <a:extLst>
              <a:ext uri="{FF2B5EF4-FFF2-40B4-BE49-F238E27FC236}">
                <a16:creationId xmlns:a16="http://schemas.microsoft.com/office/drawing/2014/main" id="{53FAC9DA-E160-4278-B46C-3AE2AF67F2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44844" y="289456"/>
            <a:ext cx="616095" cy="616095"/>
          </a:xfrm>
          <a:prstGeom prst="rect">
            <a:avLst/>
          </a:prstGeom>
        </p:spPr>
      </p:pic>
      <p:pic>
        <p:nvPicPr>
          <p:cNvPr id="1026" name="Picture 2" descr="Milchstraße, Universum, Person, Sterne, Suchen, Himmel">
            <a:extLst>
              <a:ext uri="{FF2B5EF4-FFF2-40B4-BE49-F238E27FC236}">
                <a16:creationId xmlns:a16="http://schemas.microsoft.com/office/drawing/2014/main" id="{34434C04-3C62-48A3-85E3-6107247F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2" y="1610124"/>
            <a:ext cx="5664353" cy="377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91ABB85-D4C5-49D7-AA73-F5DD7C4A05F4}"/>
              </a:ext>
            </a:extLst>
          </p:cNvPr>
          <p:cNvSpPr txBox="1"/>
          <p:nvPr/>
        </p:nvSpPr>
        <p:spPr>
          <a:xfrm>
            <a:off x="6411950" y="1216481"/>
            <a:ext cx="52187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66A300"/>
                </a:solidFill>
              </a:rPr>
              <a:t>Sternenhimmel			Inspiration</a:t>
            </a:r>
          </a:p>
          <a:p>
            <a:pPr algn="ctr"/>
            <a:r>
              <a:rPr lang="de-DE" sz="2000" dirty="0">
                <a:solidFill>
                  <a:srgbClr val="094C74"/>
                </a:solidFill>
              </a:rPr>
              <a:t>Milchstraße</a:t>
            </a:r>
          </a:p>
          <a:p>
            <a:r>
              <a:rPr lang="de-DE" sz="2000" dirty="0" err="1">
                <a:solidFill>
                  <a:srgbClr val="66A300"/>
                </a:solidFill>
              </a:rPr>
              <a:t>Universium</a:t>
            </a:r>
            <a:r>
              <a:rPr lang="de-DE" sz="2000" dirty="0">
                <a:solidFill>
                  <a:srgbClr val="66A300"/>
                </a:solidFill>
              </a:rPr>
              <a:t>			Begeisterung</a:t>
            </a:r>
          </a:p>
          <a:p>
            <a:pPr algn="ctr"/>
            <a:r>
              <a:rPr lang="de-DE" sz="2000" dirty="0">
                <a:solidFill>
                  <a:srgbClr val="094C74"/>
                </a:solidFill>
              </a:rPr>
              <a:t>Freiheit</a:t>
            </a:r>
          </a:p>
          <a:p>
            <a:r>
              <a:rPr lang="de-DE" sz="2000" dirty="0">
                <a:solidFill>
                  <a:srgbClr val="66A300"/>
                </a:solidFill>
              </a:rPr>
              <a:t>Frieden				Schimmer</a:t>
            </a:r>
          </a:p>
          <a:p>
            <a:pPr algn="ctr"/>
            <a:r>
              <a:rPr lang="de-DE" sz="2000" dirty="0">
                <a:solidFill>
                  <a:srgbClr val="094C74"/>
                </a:solidFill>
              </a:rPr>
              <a:t>gedankenverloren</a:t>
            </a:r>
          </a:p>
          <a:p>
            <a:r>
              <a:rPr lang="de-DE" sz="2000" dirty="0">
                <a:solidFill>
                  <a:srgbClr val="66A300"/>
                </a:solidFill>
              </a:rPr>
              <a:t>farbenfroh			Firmament</a:t>
            </a:r>
          </a:p>
          <a:p>
            <a:pPr algn="ctr"/>
            <a:r>
              <a:rPr lang="de-DE" sz="2000" dirty="0">
                <a:solidFill>
                  <a:srgbClr val="094C74"/>
                </a:solidFill>
              </a:rPr>
              <a:t>erleichtert</a:t>
            </a:r>
          </a:p>
          <a:p>
            <a:r>
              <a:rPr lang="de-DE" sz="2000" dirty="0">
                <a:solidFill>
                  <a:srgbClr val="66A300"/>
                </a:solidFill>
              </a:rPr>
              <a:t>sicherer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66A300"/>
                </a:solidFill>
              </a:rPr>
              <a:t>Stand			Freiheit</a:t>
            </a:r>
          </a:p>
          <a:p>
            <a:pPr algn="ctr"/>
            <a:r>
              <a:rPr lang="de-DE" sz="2000" dirty="0">
                <a:solidFill>
                  <a:srgbClr val="094C74"/>
                </a:solidFill>
              </a:rPr>
              <a:t>vorausschauend</a:t>
            </a:r>
          </a:p>
          <a:p>
            <a:r>
              <a:rPr lang="de-DE" sz="2000" dirty="0">
                <a:solidFill>
                  <a:srgbClr val="66A300"/>
                </a:solidFill>
              </a:rPr>
              <a:t>Suche				Harmonie</a:t>
            </a:r>
          </a:p>
          <a:p>
            <a:pPr algn="ctr"/>
            <a:r>
              <a:rPr lang="de-DE" sz="2000" dirty="0">
                <a:solidFill>
                  <a:srgbClr val="094C74"/>
                </a:solidFill>
              </a:rPr>
              <a:t>Person</a:t>
            </a:r>
          </a:p>
          <a:p>
            <a:r>
              <a:rPr lang="de-DE" sz="2000" dirty="0">
                <a:solidFill>
                  <a:srgbClr val="66A300"/>
                </a:solidFill>
              </a:rPr>
              <a:t>Loslassen	              	         verschwimmend</a:t>
            </a:r>
          </a:p>
          <a:p>
            <a:pPr algn="ctr"/>
            <a:r>
              <a:rPr lang="de-DE" sz="2000" dirty="0">
                <a:solidFill>
                  <a:srgbClr val="094C74"/>
                </a:solidFill>
              </a:rPr>
              <a:t>Entspannung</a:t>
            </a:r>
          </a:p>
          <a:p>
            <a:r>
              <a:rPr lang="de-DE" sz="2000" dirty="0">
                <a:solidFill>
                  <a:srgbClr val="66A300"/>
                </a:solidFill>
              </a:rPr>
              <a:t>treiben lassen			erleuchtet</a:t>
            </a:r>
          </a:p>
          <a:p>
            <a:pPr algn="ctr"/>
            <a:r>
              <a:rPr lang="de-DE" sz="2000" dirty="0">
                <a:solidFill>
                  <a:srgbClr val="094C74"/>
                </a:solidFill>
              </a:rPr>
              <a:t>Wechsel zwischen den Welten / Sphären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FD9508F-63BE-4A31-8F07-9822887270C9}"/>
              </a:ext>
            </a:extLst>
          </p:cNvPr>
          <p:cNvSpPr/>
          <p:nvPr/>
        </p:nvSpPr>
        <p:spPr>
          <a:xfrm>
            <a:off x="311271" y="5499430"/>
            <a:ext cx="5783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Bild: Free-</a:t>
            </a:r>
            <a:r>
              <a:rPr lang="de-DE" sz="1000" dirty="0" err="1"/>
              <a:t>Photos</a:t>
            </a:r>
            <a:r>
              <a:rPr lang="de-DE" sz="1000" dirty="0"/>
              <a:t>, </a:t>
            </a:r>
            <a:r>
              <a:rPr lang="de-DE" sz="1000" dirty="0" err="1"/>
              <a:t>pixabay</a:t>
            </a:r>
            <a:r>
              <a:rPr lang="de-DE" sz="1000" dirty="0"/>
              <a:t>, </a:t>
            </a:r>
            <a:r>
              <a:rPr lang="de-DE" sz="1000" dirty="0">
                <a:hlinkClick r:id="rId11"/>
              </a:rPr>
              <a:t>Pixabay License: Freie kommerzielle Nutzung, kein Bildnachweis nötig, URL: </a:t>
            </a:r>
            <a:r>
              <a:rPr lang="de-DE" sz="1000" dirty="0">
                <a:hlinkClick r:id="rId12"/>
              </a:rPr>
              <a:t>https://pixabay.com/de/photos/milchstra%C3%9Fe-universum-person-sterne-1023340/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182016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Verbinder: gekrümmt 40">
            <a:extLst>
              <a:ext uri="{FF2B5EF4-FFF2-40B4-BE49-F238E27FC236}">
                <a16:creationId xmlns:a16="http://schemas.microsoft.com/office/drawing/2014/main" id="{2F4F57FB-0A96-4A81-9BB9-74D97E04152B}"/>
              </a:ext>
            </a:extLst>
          </p:cNvPr>
          <p:cNvCxnSpPr>
            <a:cxnSpLocks/>
          </p:cNvCxnSpPr>
          <p:nvPr/>
        </p:nvCxnSpPr>
        <p:spPr>
          <a:xfrm>
            <a:off x="2178524" y="4555952"/>
            <a:ext cx="3129210" cy="1128620"/>
          </a:xfrm>
          <a:prstGeom prst="curvedConnector3">
            <a:avLst/>
          </a:prstGeom>
          <a:ln w="38100">
            <a:solidFill>
              <a:srgbClr val="006E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Reflexion des Kompetenzerwerbs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Anwendung des Züricher Ressourcenmodells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8D95790-757E-4361-B9F4-E1B03CB7B488}"/>
              </a:ext>
            </a:extLst>
          </p:cNvPr>
          <p:cNvSpPr txBox="1"/>
          <p:nvPr/>
        </p:nvSpPr>
        <p:spPr>
          <a:xfrm>
            <a:off x="8711167" y="5708580"/>
            <a:ext cx="3232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Krause et al. 2018, S. 41-48, 12-39,</a:t>
            </a:r>
            <a:br>
              <a:rPr lang="de-DE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Hubatka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et al. 2014, S. 19-22,</a:t>
            </a:r>
          </a:p>
          <a:p>
            <a:pPr algn="r"/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Mahlmann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2010, S. 184 ff.</a:t>
            </a:r>
          </a:p>
          <a:p>
            <a:pPr algn="r"/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Grafik 14" descr="Kopf mit Zahnrädern">
            <a:extLst>
              <a:ext uri="{FF2B5EF4-FFF2-40B4-BE49-F238E27FC236}">
                <a16:creationId xmlns:a16="http://schemas.microsoft.com/office/drawing/2014/main" id="{4E0E02A6-44FA-4FFE-84C4-E527B863E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5109" y="289454"/>
            <a:ext cx="616095" cy="616095"/>
          </a:xfrm>
          <a:prstGeom prst="rect">
            <a:avLst/>
          </a:prstGeom>
        </p:spPr>
      </p:pic>
      <p:pic>
        <p:nvPicPr>
          <p:cNvPr id="17" name="Grafik 16" descr="Bleistift">
            <a:extLst>
              <a:ext uri="{FF2B5EF4-FFF2-40B4-BE49-F238E27FC236}">
                <a16:creationId xmlns:a16="http://schemas.microsoft.com/office/drawing/2014/main" id="{4BC59C19-48B9-4F66-9621-47E2A02DF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1929" y="289567"/>
            <a:ext cx="616095" cy="616095"/>
          </a:xfrm>
          <a:prstGeom prst="rect">
            <a:avLst/>
          </a:prstGeom>
        </p:spPr>
      </p:pic>
      <p:pic>
        <p:nvPicPr>
          <p:cNvPr id="18" name="Grafik 17" descr="Fragen">
            <a:extLst>
              <a:ext uri="{FF2B5EF4-FFF2-40B4-BE49-F238E27FC236}">
                <a16:creationId xmlns:a16="http://schemas.microsoft.com/office/drawing/2014/main" id="{88B35E8E-B524-4B16-9A47-9CC000EBB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8024" y="289455"/>
            <a:ext cx="616095" cy="616095"/>
          </a:xfrm>
          <a:prstGeom prst="rect">
            <a:avLst/>
          </a:prstGeom>
        </p:spPr>
      </p:pic>
      <p:pic>
        <p:nvPicPr>
          <p:cNvPr id="19" name="Grafik 18" descr="Kundenbewertung">
            <a:extLst>
              <a:ext uri="{FF2B5EF4-FFF2-40B4-BE49-F238E27FC236}">
                <a16:creationId xmlns:a16="http://schemas.microsoft.com/office/drawing/2014/main" id="{53FAC9DA-E160-4278-B46C-3AE2AF67F2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44844" y="289456"/>
            <a:ext cx="616095" cy="616095"/>
          </a:xfrm>
          <a:prstGeom prst="rect">
            <a:avLst/>
          </a:prstGeom>
        </p:spPr>
      </p:pic>
      <p:pic>
        <p:nvPicPr>
          <p:cNvPr id="6" name="Grafik 5" descr="Einkaufskorb">
            <a:extLst>
              <a:ext uri="{FF2B5EF4-FFF2-40B4-BE49-F238E27FC236}">
                <a16:creationId xmlns:a16="http://schemas.microsoft.com/office/drawing/2014/main" id="{93E25467-B95B-43B2-BB09-5A18A4000A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79792" y="5009878"/>
            <a:ext cx="1248081" cy="1248081"/>
          </a:xfrm>
          <a:prstGeom prst="rect">
            <a:avLst/>
          </a:prstGeom>
        </p:spPr>
      </p:pic>
      <p:pic>
        <p:nvPicPr>
          <p:cNvPr id="9" name="Grafik 8" descr="Sprache">
            <a:extLst>
              <a:ext uri="{FF2B5EF4-FFF2-40B4-BE49-F238E27FC236}">
                <a16:creationId xmlns:a16="http://schemas.microsoft.com/office/drawing/2014/main" id="{B3D0C2EB-B6D4-45CC-99BA-DA32082035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1355028" y="4270192"/>
            <a:ext cx="727719" cy="739686"/>
          </a:xfrm>
          <a:prstGeom prst="rect">
            <a:avLst/>
          </a:prstGeom>
        </p:spPr>
      </p:pic>
      <p:pic>
        <p:nvPicPr>
          <p:cNvPr id="11" name="Grafik 10" descr="Bleistift">
            <a:extLst>
              <a:ext uri="{FF2B5EF4-FFF2-40B4-BE49-F238E27FC236}">
                <a16:creationId xmlns:a16="http://schemas.microsoft.com/office/drawing/2014/main" id="{559A2C7C-5FC4-4F49-B3FE-732AC9951E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81519" y="4270192"/>
            <a:ext cx="523220" cy="523220"/>
          </a:xfrm>
          <a:prstGeom prst="rect">
            <a:avLst/>
          </a:prstGeom>
        </p:spPr>
      </p:pic>
      <p:pic>
        <p:nvPicPr>
          <p:cNvPr id="31" name="Grafik 30" descr="Schuljunge">
            <a:extLst>
              <a:ext uri="{FF2B5EF4-FFF2-40B4-BE49-F238E27FC236}">
                <a16:creationId xmlns:a16="http://schemas.microsoft.com/office/drawing/2014/main" id="{8CC864DC-766E-4B3E-91F3-6DC989841D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33681" y="3771259"/>
            <a:ext cx="914400" cy="91440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4B5C4E88-35DF-4D5E-9877-45AA33454E34}"/>
              </a:ext>
            </a:extLst>
          </p:cNvPr>
          <p:cNvSpPr txBox="1"/>
          <p:nvPr/>
        </p:nvSpPr>
        <p:spPr>
          <a:xfrm>
            <a:off x="5093192" y="6099398"/>
            <a:ext cx="2658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66A300"/>
                </a:solidFill>
              </a:rPr>
              <a:t>Korb der Ideen</a:t>
            </a:r>
          </a:p>
        </p:txBody>
      </p:sp>
      <p:pic>
        <p:nvPicPr>
          <p:cNvPr id="36" name="Grafik 35" descr="Mann">
            <a:extLst>
              <a:ext uri="{FF2B5EF4-FFF2-40B4-BE49-F238E27FC236}">
                <a16:creationId xmlns:a16="http://schemas.microsoft.com/office/drawing/2014/main" id="{6C07BCD8-2D2F-49EB-AF02-5CB2134190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57633" y="4719518"/>
            <a:ext cx="914400" cy="914400"/>
          </a:xfrm>
          <a:prstGeom prst="rect">
            <a:avLst/>
          </a:prstGeom>
        </p:spPr>
      </p:pic>
      <p:pic>
        <p:nvPicPr>
          <p:cNvPr id="37" name="Grafik 36" descr="Sprache">
            <a:extLst>
              <a:ext uri="{FF2B5EF4-FFF2-40B4-BE49-F238E27FC236}">
                <a16:creationId xmlns:a16="http://schemas.microsoft.com/office/drawing/2014/main" id="{7301545B-1F98-463C-9CC0-3158F14C21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1683954" y="4712952"/>
            <a:ext cx="727719" cy="739686"/>
          </a:xfrm>
          <a:prstGeom prst="rect">
            <a:avLst/>
          </a:prstGeom>
        </p:spPr>
      </p:pic>
      <p:pic>
        <p:nvPicPr>
          <p:cNvPr id="38" name="Grafik 37" descr="Mann">
            <a:extLst>
              <a:ext uri="{FF2B5EF4-FFF2-40B4-BE49-F238E27FC236}">
                <a16:creationId xmlns:a16="http://schemas.microsoft.com/office/drawing/2014/main" id="{875B372B-3B85-4C98-870F-988339448A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49582" y="5162278"/>
            <a:ext cx="914400" cy="914400"/>
          </a:xfrm>
          <a:prstGeom prst="rect">
            <a:avLst/>
          </a:prstGeom>
        </p:spPr>
      </p:pic>
      <p:pic>
        <p:nvPicPr>
          <p:cNvPr id="39" name="Grafik 38" descr="Schuljunge">
            <a:extLst>
              <a:ext uri="{FF2B5EF4-FFF2-40B4-BE49-F238E27FC236}">
                <a16:creationId xmlns:a16="http://schemas.microsoft.com/office/drawing/2014/main" id="{AE40027C-1DA1-431C-BAFE-EA4BA0283F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412776" y="4270192"/>
            <a:ext cx="914400" cy="914400"/>
          </a:xfrm>
          <a:prstGeom prst="rect">
            <a:avLst/>
          </a:prstGeom>
        </p:spPr>
      </p:pic>
      <p:cxnSp>
        <p:nvCxnSpPr>
          <p:cNvPr id="44" name="Verbinder: gekrümmt 43">
            <a:extLst>
              <a:ext uri="{FF2B5EF4-FFF2-40B4-BE49-F238E27FC236}">
                <a16:creationId xmlns:a16="http://schemas.microsoft.com/office/drawing/2014/main" id="{5963A244-726E-4C01-96E3-CA99D606DC2D}"/>
              </a:ext>
            </a:extLst>
          </p:cNvPr>
          <p:cNvCxnSpPr>
            <a:cxnSpLocks/>
          </p:cNvCxnSpPr>
          <p:nvPr/>
        </p:nvCxnSpPr>
        <p:spPr>
          <a:xfrm>
            <a:off x="2206405" y="4916258"/>
            <a:ext cx="3129210" cy="1128620"/>
          </a:xfrm>
          <a:prstGeom prst="curvedConnector3">
            <a:avLst/>
          </a:prstGeom>
          <a:ln w="38100">
            <a:solidFill>
              <a:srgbClr val="006E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Verbinder: gekrümmt 45">
            <a:extLst>
              <a:ext uri="{FF2B5EF4-FFF2-40B4-BE49-F238E27FC236}">
                <a16:creationId xmlns:a16="http://schemas.microsoft.com/office/drawing/2014/main" id="{2E3DC2FC-66C8-489C-ADE0-9E2D978E28CB}"/>
              </a:ext>
            </a:extLst>
          </p:cNvPr>
          <p:cNvCxnSpPr>
            <a:cxnSpLocks/>
          </p:cNvCxnSpPr>
          <p:nvPr/>
        </p:nvCxnSpPr>
        <p:spPr>
          <a:xfrm flipV="1">
            <a:off x="7272050" y="4835966"/>
            <a:ext cx="2032832" cy="1012465"/>
          </a:xfrm>
          <a:prstGeom prst="curvedConnector3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02424E7-8AF4-478E-BDB3-D773708814C7}"/>
              </a:ext>
            </a:extLst>
          </p:cNvPr>
          <p:cNvGrpSpPr/>
          <p:nvPr/>
        </p:nvGrpSpPr>
        <p:grpSpPr>
          <a:xfrm>
            <a:off x="390617" y="1173428"/>
            <a:ext cx="9736906" cy="2490078"/>
            <a:chOff x="390617" y="1173428"/>
            <a:chExt cx="9736906" cy="2490078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36638DA1-A1E8-45FA-94B5-E0E06F458C99}"/>
                </a:ext>
              </a:extLst>
            </p:cNvPr>
            <p:cNvSpPr txBox="1"/>
            <p:nvPr/>
          </p:nvSpPr>
          <p:spPr>
            <a:xfrm>
              <a:off x="6042310" y="2727154"/>
              <a:ext cx="26581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srgbClr val="66A300"/>
                  </a:solidFill>
                </a:rPr>
                <a:t>Dynamik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23A484F-EAE9-48D6-AEF6-11C95CC9A82C}"/>
                </a:ext>
              </a:extLst>
            </p:cNvPr>
            <p:cNvSpPr txBox="1"/>
            <p:nvPr/>
          </p:nvSpPr>
          <p:spPr>
            <a:xfrm>
              <a:off x="7469346" y="3125763"/>
              <a:ext cx="26581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srgbClr val="094C74"/>
                  </a:solidFill>
                </a:rPr>
                <a:t>…</a:t>
              </a:r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6A7E77B-D331-499C-B245-7DD084640272}"/>
                </a:ext>
              </a:extLst>
            </p:cNvPr>
            <p:cNvGrpSpPr/>
            <p:nvPr/>
          </p:nvGrpSpPr>
          <p:grpSpPr>
            <a:xfrm>
              <a:off x="390617" y="1173428"/>
              <a:ext cx="7910004" cy="2490078"/>
              <a:chOff x="390617" y="1173428"/>
              <a:chExt cx="7910004" cy="2490078"/>
            </a:xfrm>
          </p:grpSpPr>
          <p:grpSp>
            <p:nvGrpSpPr>
              <p:cNvPr id="51" name="Gruppieren 50">
                <a:extLst>
                  <a:ext uri="{FF2B5EF4-FFF2-40B4-BE49-F238E27FC236}">
                    <a16:creationId xmlns:a16="http://schemas.microsoft.com/office/drawing/2014/main" id="{DC9D5A06-9B68-402C-84F8-EC9E7B225A1B}"/>
                  </a:ext>
                </a:extLst>
              </p:cNvPr>
              <p:cNvGrpSpPr/>
              <p:nvPr/>
            </p:nvGrpSpPr>
            <p:grpSpPr>
              <a:xfrm>
                <a:off x="657633" y="1276825"/>
                <a:ext cx="7267225" cy="2276250"/>
                <a:chOff x="657633" y="1276825"/>
                <a:chExt cx="7267225" cy="2276250"/>
              </a:xfrm>
            </p:grpSpPr>
            <p:sp>
              <p:nvSpPr>
                <p:cNvPr id="2" name="Textfeld 1">
                  <a:extLst>
                    <a:ext uri="{FF2B5EF4-FFF2-40B4-BE49-F238E27FC236}">
                      <a16:creationId xmlns:a16="http://schemas.microsoft.com/office/drawing/2014/main" id="{63A224C1-09D7-41C6-8B3D-CD4F6F09761A}"/>
                    </a:ext>
                  </a:extLst>
                </p:cNvPr>
                <p:cNvSpPr txBox="1"/>
                <p:nvPr/>
              </p:nvSpPr>
              <p:spPr>
                <a:xfrm>
                  <a:off x="657633" y="1623865"/>
                  <a:ext cx="26581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66A300"/>
                      </a:solidFill>
                    </a:rPr>
                    <a:t>Farben</a:t>
                  </a:r>
                </a:p>
              </p:txBody>
            </p:sp>
            <p:sp>
              <p:nvSpPr>
                <p:cNvPr id="20" name="Textfeld 19">
                  <a:extLst>
                    <a:ext uri="{FF2B5EF4-FFF2-40B4-BE49-F238E27FC236}">
                      <a16:creationId xmlns:a16="http://schemas.microsoft.com/office/drawing/2014/main" id="{21841DAE-F87D-4874-B7F9-42F2FC2F82EA}"/>
                    </a:ext>
                  </a:extLst>
                </p:cNvPr>
                <p:cNvSpPr txBox="1"/>
                <p:nvPr/>
              </p:nvSpPr>
              <p:spPr>
                <a:xfrm>
                  <a:off x="887604" y="2129591"/>
                  <a:ext cx="26581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094C74"/>
                      </a:solidFill>
                    </a:rPr>
                    <a:t>Sehnsüchte</a:t>
                  </a:r>
                </a:p>
              </p:txBody>
            </p:sp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4B368D61-79B4-4428-9ED3-0BAC90B1165B}"/>
                    </a:ext>
                  </a:extLst>
                </p:cNvPr>
                <p:cNvSpPr txBox="1"/>
                <p:nvPr/>
              </p:nvSpPr>
              <p:spPr>
                <a:xfrm>
                  <a:off x="657633" y="2578917"/>
                  <a:ext cx="26581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66A300"/>
                      </a:solidFill>
                    </a:rPr>
                    <a:t>Strukturen</a:t>
                  </a:r>
                </a:p>
              </p:txBody>
            </p:sp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EF3DBF53-C25A-4D80-8EAC-BBCADAEEC94A}"/>
                    </a:ext>
                  </a:extLst>
                </p:cNvPr>
                <p:cNvSpPr txBox="1"/>
                <p:nvPr/>
              </p:nvSpPr>
              <p:spPr>
                <a:xfrm>
                  <a:off x="3226526" y="1772324"/>
                  <a:ext cx="26581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094C74"/>
                      </a:solidFill>
                    </a:rPr>
                    <a:t>Gefühle</a:t>
                  </a:r>
                </a:p>
              </p:txBody>
            </p:sp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F691AACE-4389-414B-8DAD-C141CB2C67C9}"/>
                    </a:ext>
                  </a:extLst>
                </p:cNvPr>
                <p:cNvSpPr txBox="1"/>
                <p:nvPr/>
              </p:nvSpPr>
              <p:spPr>
                <a:xfrm>
                  <a:off x="2838475" y="2391201"/>
                  <a:ext cx="26581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66A300"/>
                      </a:solidFill>
                    </a:rPr>
                    <a:t>Geschichten</a:t>
                  </a:r>
                </a:p>
              </p:txBody>
            </p:sp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3184F8E3-62EB-4CA9-A779-2ED0C1643E5F}"/>
                    </a:ext>
                  </a:extLst>
                </p:cNvPr>
                <p:cNvSpPr txBox="1"/>
                <p:nvPr/>
              </p:nvSpPr>
              <p:spPr>
                <a:xfrm>
                  <a:off x="3545781" y="3029855"/>
                  <a:ext cx="26581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094C74"/>
                      </a:solidFill>
                    </a:rPr>
                    <a:t>Metaphern</a:t>
                  </a:r>
                </a:p>
              </p:txBody>
            </p:sp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AF52D32-B7AB-4845-B7C8-B6407844558B}"/>
                    </a:ext>
                  </a:extLst>
                </p:cNvPr>
                <p:cNvSpPr txBox="1"/>
                <p:nvPr/>
              </p:nvSpPr>
              <p:spPr>
                <a:xfrm>
                  <a:off x="5012817" y="1510714"/>
                  <a:ext cx="26581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66A300"/>
                      </a:solidFill>
                    </a:rPr>
                    <a:t>Gerüche</a:t>
                  </a:r>
                </a:p>
              </p:txBody>
            </p:sp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FD77CAD5-A13A-4021-97EE-9ABC93F12F34}"/>
                    </a:ext>
                  </a:extLst>
                </p:cNvPr>
                <p:cNvSpPr txBox="1"/>
                <p:nvPr/>
              </p:nvSpPr>
              <p:spPr>
                <a:xfrm>
                  <a:off x="5266681" y="2305771"/>
                  <a:ext cx="26581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094C74"/>
                      </a:solidFill>
                    </a:rPr>
                    <a:t>Geräusche</a:t>
                  </a:r>
                </a:p>
              </p:txBody>
            </p:sp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4F83833B-5BE2-4617-A7E5-EE21D3BBF9BC}"/>
                    </a:ext>
                  </a:extLst>
                </p:cNvPr>
                <p:cNvSpPr txBox="1"/>
                <p:nvPr/>
              </p:nvSpPr>
              <p:spPr>
                <a:xfrm>
                  <a:off x="3061949" y="1276825"/>
                  <a:ext cx="26581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66A300"/>
                      </a:solidFill>
                    </a:rPr>
                    <a:t>Energie</a:t>
                  </a:r>
                </a:p>
              </p:txBody>
            </p:sp>
          </p:grpSp>
          <p:sp>
            <p:nvSpPr>
              <p:cNvPr id="52" name="Rechteck: abgerundete Ecken 51">
                <a:extLst>
                  <a:ext uri="{FF2B5EF4-FFF2-40B4-BE49-F238E27FC236}">
                    <a16:creationId xmlns:a16="http://schemas.microsoft.com/office/drawing/2014/main" id="{A12C7279-E123-4B15-B543-5832DFBA88CD}"/>
                  </a:ext>
                </a:extLst>
              </p:cNvPr>
              <p:cNvSpPr/>
              <p:nvPr/>
            </p:nvSpPr>
            <p:spPr bwMode="auto">
              <a:xfrm>
                <a:off x="390617" y="1173428"/>
                <a:ext cx="7910004" cy="2490078"/>
              </a:xfrm>
              <a:prstGeom prst="roundRect">
                <a:avLst/>
              </a:prstGeom>
              <a:noFill/>
              <a:ln w="28575">
                <a:solidFill>
                  <a:srgbClr val="006E89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2671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Reflexion des Kompetenzerwerbs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Anwendung des Züricher Ressourcenmodells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5" name="Grafik 14" descr="Kopf mit Zahnrädern">
            <a:extLst>
              <a:ext uri="{FF2B5EF4-FFF2-40B4-BE49-F238E27FC236}">
                <a16:creationId xmlns:a16="http://schemas.microsoft.com/office/drawing/2014/main" id="{4E0E02A6-44FA-4FFE-84C4-E527B863E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5109" y="289454"/>
            <a:ext cx="616095" cy="616095"/>
          </a:xfrm>
          <a:prstGeom prst="rect">
            <a:avLst/>
          </a:prstGeom>
        </p:spPr>
      </p:pic>
      <p:pic>
        <p:nvPicPr>
          <p:cNvPr id="17" name="Grafik 16" descr="Bleistift">
            <a:extLst>
              <a:ext uri="{FF2B5EF4-FFF2-40B4-BE49-F238E27FC236}">
                <a16:creationId xmlns:a16="http://schemas.microsoft.com/office/drawing/2014/main" id="{4BC59C19-48B9-4F66-9621-47E2A02DF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1929" y="289567"/>
            <a:ext cx="616095" cy="616095"/>
          </a:xfrm>
          <a:prstGeom prst="rect">
            <a:avLst/>
          </a:prstGeom>
        </p:spPr>
      </p:pic>
      <p:pic>
        <p:nvPicPr>
          <p:cNvPr id="18" name="Grafik 17" descr="Fragen">
            <a:extLst>
              <a:ext uri="{FF2B5EF4-FFF2-40B4-BE49-F238E27FC236}">
                <a16:creationId xmlns:a16="http://schemas.microsoft.com/office/drawing/2014/main" id="{88B35E8E-B524-4B16-9A47-9CC000EBB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8024" y="289455"/>
            <a:ext cx="616095" cy="616095"/>
          </a:xfrm>
          <a:prstGeom prst="rect">
            <a:avLst/>
          </a:prstGeom>
        </p:spPr>
      </p:pic>
      <p:pic>
        <p:nvPicPr>
          <p:cNvPr id="19" name="Grafik 18" descr="Kundenbewertung">
            <a:extLst>
              <a:ext uri="{FF2B5EF4-FFF2-40B4-BE49-F238E27FC236}">
                <a16:creationId xmlns:a16="http://schemas.microsoft.com/office/drawing/2014/main" id="{53FAC9DA-E160-4278-B46C-3AE2AF67F2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44844" y="289456"/>
            <a:ext cx="616095" cy="61609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3A224C1-09D7-41C6-8B3D-CD4F6F09761A}"/>
              </a:ext>
            </a:extLst>
          </p:cNvPr>
          <p:cNvSpPr txBox="1"/>
          <p:nvPr/>
        </p:nvSpPr>
        <p:spPr>
          <a:xfrm>
            <a:off x="861133" y="1430216"/>
            <a:ext cx="588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66A300"/>
                </a:solidFill>
              </a:rPr>
              <a:t>…Der Ideenkorb – Weg zum Leitsatz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1841DAE-F87D-4874-B7F9-42F2FC2F82EA}"/>
              </a:ext>
            </a:extLst>
          </p:cNvPr>
          <p:cNvSpPr txBox="1"/>
          <p:nvPr/>
        </p:nvSpPr>
        <p:spPr>
          <a:xfrm>
            <a:off x="1501805" y="2122587"/>
            <a:ext cx="481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94C74"/>
                </a:solidFill>
              </a:rPr>
              <a:t>(mündliche Moderation)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6714691-57E6-4943-B6F6-B5D286897E25}"/>
              </a:ext>
            </a:extLst>
          </p:cNvPr>
          <p:cNvSpPr txBox="1"/>
          <p:nvPr/>
        </p:nvSpPr>
        <p:spPr>
          <a:xfrm>
            <a:off x="8711167" y="5708580"/>
            <a:ext cx="3232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vgl. Krause et al. 2018, S. 41-48, 12-39,</a:t>
            </a:r>
            <a:br>
              <a:rPr lang="de-DE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Hubatka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et al. 2014, S. 19-22,</a:t>
            </a:r>
          </a:p>
          <a:p>
            <a:pPr algn="r"/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Mahlmann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2010, S. 184 ff.</a:t>
            </a:r>
          </a:p>
          <a:p>
            <a:pPr algn="r"/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A6B4422-0A64-48FF-A56D-FD07B91B9432}"/>
              </a:ext>
            </a:extLst>
          </p:cNvPr>
          <p:cNvSpPr/>
          <p:nvPr/>
        </p:nvSpPr>
        <p:spPr>
          <a:xfrm>
            <a:off x="864940" y="474264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i="1" dirty="0"/>
              <a:t>parallel: Versand Post-Mails, </a:t>
            </a:r>
            <a:br>
              <a:rPr lang="de-DE" i="1" dirty="0"/>
            </a:br>
            <a:r>
              <a:rPr lang="de-DE" i="1" dirty="0"/>
              <a:t>	   Verteilung Mehrfachstecker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2221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Larissa-Design">
  <a:themeElements>
    <a:clrScheme name="Benutzerdefiniert 9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A20000"/>
      </a:accent2>
      <a:accent3>
        <a:srgbClr val="7A0000"/>
      </a:accent3>
      <a:accent4>
        <a:srgbClr val="9E0000"/>
      </a:accent4>
      <a:accent5>
        <a:srgbClr val="800000"/>
      </a:accent5>
      <a:accent6>
        <a:srgbClr val="580A00"/>
      </a:accent6>
      <a:hlink>
        <a:srgbClr val="3F3F3F"/>
      </a:hlink>
      <a:folHlink>
        <a:srgbClr val="3F3F3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1190</Words>
  <Application>Microsoft Office PowerPoint</Application>
  <PresentationFormat>Benutzerdefiniert</PresentationFormat>
  <Paragraphs>189</Paragraphs>
  <Slides>19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Calibri</vt:lpstr>
      <vt:lpstr>Symbol</vt:lpstr>
      <vt:lpstr>Verdana</vt:lpstr>
      <vt:lpstr>Wingdings</vt:lpstr>
      <vt:lpstr>Larissa-Design</vt:lpstr>
      <vt:lpstr>Document</vt:lpstr>
      <vt:lpstr>PowerPoint-Präsentation</vt:lpstr>
      <vt:lpstr>PowerPoint-Präsentation</vt:lpstr>
      <vt:lpstr>Verlauf der Sitzung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>www.presentationload.com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creator>Fehrmann, Raphael</dc:creator>
  <cp:lastModifiedBy>Fehrmann, Raphael</cp:lastModifiedBy>
  <cp:revision>88</cp:revision>
  <dcterms:created xsi:type="dcterms:W3CDTF">2010-05-21T10:35:54Z</dcterms:created>
  <dcterms:modified xsi:type="dcterms:W3CDTF">2020-07-08T11:19:03Z</dcterms:modified>
</cp:coreProperties>
</file>