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402" r:id="rId2"/>
    <p:sldId id="401" r:id="rId3"/>
    <p:sldId id="408" r:id="rId4"/>
    <p:sldId id="417" r:id="rId5"/>
    <p:sldId id="914" r:id="rId6"/>
    <p:sldId id="915" r:id="rId7"/>
    <p:sldId id="920" r:id="rId8"/>
    <p:sldId id="921" r:id="rId9"/>
    <p:sldId id="916" r:id="rId10"/>
    <p:sldId id="909" r:id="rId11"/>
    <p:sldId id="912" r:id="rId12"/>
    <p:sldId id="922" r:id="rId13"/>
    <p:sldId id="917" r:id="rId14"/>
    <p:sldId id="469" r:id="rId15"/>
    <p:sldId id="478" r:id="rId16"/>
    <p:sldId id="923" r:id="rId17"/>
    <p:sldId id="947" r:id="rId18"/>
    <p:sldId id="911" r:id="rId19"/>
    <p:sldId id="427" r:id="rId20"/>
  </p:sldIdLst>
  <p:sldSz cx="12190413" cy="6858000"/>
  <p:notesSz cx="6669088" cy="9926638"/>
  <p:custDataLst>
    <p:tags r:id="rId22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831F84AC-E57A-4288-A8B1-D28ABFF0744E}">
          <p14:sldIdLst>
            <p14:sldId id="402"/>
            <p14:sldId id="401"/>
            <p14:sldId id="408"/>
          </p14:sldIdLst>
        </p14:section>
        <p14:section name="ZRM" id="{2DEA639C-43DD-446C-81ED-CF3930F83A8A}">
          <p14:sldIdLst>
            <p14:sldId id="417"/>
            <p14:sldId id="914"/>
            <p14:sldId id="915"/>
            <p14:sldId id="920"/>
            <p14:sldId id="921"/>
            <p14:sldId id="916"/>
          </p14:sldIdLst>
        </p14:section>
        <p14:section name="Seminarevaluation" id="{FC6994A3-0F86-4C72-AEAD-A4F3C19D7FDC}">
          <p14:sldIdLst>
            <p14:sldId id="909"/>
          </p14:sldIdLst>
        </p14:section>
        <p14:section name="Posttest" id="{0C598AEE-EDFB-4B62-80F7-525E760D5377}">
          <p14:sldIdLst>
            <p14:sldId id="912"/>
          </p14:sldIdLst>
        </p14:section>
        <p14:section name="Seminarabschluss" id="{791A92C9-789B-401C-8DA5-D305C5ADA9B6}">
          <p14:sldIdLst>
            <p14:sldId id="922"/>
            <p14:sldId id="917"/>
            <p14:sldId id="469"/>
            <p14:sldId id="478"/>
            <p14:sldId id="923"/>
            <p14:sldId id="947"/>
            <p14:sldId id="911"/>
            <p14:sldId id="42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0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A300"/>
    <a:srgbClr val="094C74"/>
    <a:srgbClr val="006E89"/>
    <a:srgbClr val="5F2668"/>
    <a:srgbClr val="C9C9C9"/>
    <a:srgbClr val="71AE0C"/>
    <a:srgbClr val="B49DBC"/>
    <a:srgbClr val="F9F9F9"/>
    <a:srgbClr val="AFAFAF"/>
    <a:srgbClr val="C8C8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972" autoAdjust="0"/>
    <p:restoredTop sz="98818" autoAdjust="0"/>
  </p:normalViewPr>
  <p:slideViewPr>
    <p:cSldViewPr snapToGrid="0" snapToObjects="1" showGuides="1">
      <p:cViewPr varScale="1">
        <p:scale>
          <a:sx n="110" d="100"/>
          <a:sy n="110" d="100"/>
        </p:scale>
        <p:origin x="780" y="108"/>
      </p:cViewPr>
      <p:guideLst>
        <p:guide orient="horz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 snapToObjects="1">
      <p:cViewPr varScale="1">
        <p:scale>
          <a:sx n="86" d="100"/>
          <a:sy n="86" d="100"/>
        </p:scale>
        <p:origin x="-2250" y="-78"/>
      </p:cViewPr>
      <p:guideLst>
        <p:guide orient="horz" pos="3127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9C9874-DE1E-48CB-A603-4C70CD126593}" type="datetimeFigureOut">
              <a:rPr lang="de-DE" smtClean="0"/>
              <a:pPr/>
              <a:t>08.07.2020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5400" y="744538"/>
            <a:ext cx="661828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4CEB38-DA38-4F43-AFB8-94FE45CA5866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0976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4CEB38-DA38-4F43-AFB8-94FE45CA5866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77148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4CEB38-DA38-4F43-AFB8-94FE45CA5866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93734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4CEB38-DA38-4F43-AFB8-94FE45CA5866}" type="slidenum">
              <a:rPr lang="de-DE" smtClean="0"/>
              <a:pPr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801706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4.0/deed.de" TargetMode="External"/><Relationship Id="rId2" Type="http://schemas.openxmlformats.org/officeDocument/2006/relationships/hyperlink" Target="https://www.uni-muenster.de/Lernroboter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und Inhaltsverz ohne Fußzei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9996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 Folie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4000" y="238542"/>
            <a:ext cx="11541600" cy="616455"/>
          </a:xfrm>
        </p:spPr>
        <p:txBody>
          <a:bodyPr anchor="ctr" anchorCtr="0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endParaRPr lang="de-DE" dirty="0"/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23999" y="854994"/>
            <a:ext cx="11541600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4E67A3C7-CCB7-4FE4-8447-BC2D6A82E406}" type="datetime1">
              <a:rPr lang="de-DE" smtClean="0"/>
              <a:t>08.07.2020</a:t>
            </a:fld>
            <a:endParaRPr lang="de-DE" dirty="0"/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5"/>
          </p:nvPr>
        </p:nvSpPr>
        <p:spPr>
          <a:xfrm>
            <a:off x="2458648" y="6356350"/>
            <a:ext cx="7273114" cy="36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de-DE" dirty="0"/>
              <a:t>Dies ist ein Test!</a:t>
            </a:r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DC1E638-3F78-4E0D-883A-B278700C48C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8" name="Textplatzhalter 2"/>
          <p:cNvSpPr>
            <a:spLocks noGrp="1"/>
          </p:cNvSpPr>
          <p:nvPr>
            <p:ph idx="1"/>
          </p:nvPr>
        </p:nvSpPr>
        <p:spPr>
          <a:xfrm>
            <a:off x="323847" y="1392964"/>
            <a:ext cx="11542714" cy="48283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C64A3FDA-A78D-4507-BFE3-A56AED6B66BA}"/>
              </a:ext>
            </a:extLst>
          </p:cNvPr>
          <p:cNvGrpSpPr/>
          <p:nvPr userDrawn="1"/>
        </p:nvGrpSpPr>
        <p:grpSpPr>
          <a:xfrm>
            <a:off x="95675" y="6530448"/>
            <a:ext cx="3090870" cy="276999"/>
            <a:chOff x="455175" y="6001419"/>
            <a:chExt cx="3090870" cy="276999"/>
          </a:xfrm>
        </p:grpSpPr>
        <p:sp>
          <p:nvSpPr>
            <p:cNvPr id="16" name="Rechteck 15">
              <a:extLst>
                <a:ext uri="{FF2B5EF4-FFF2-40B4-BE49-F238E27FC236}">
                  <a16:creationId xmlns:a16="http://schemas.microsoft.com/office/drawing/2014/main" id="{ACED308E-0737-4DD4-B3E0-288203FFA4FF}"/>
                </a:ext>
              </a:extLst>
            </p:cNvPr>
            <p:cNvSpPr/>
            <p:nvPr/>
          </p:nvSpPr>
          <p:spPr>
            <a:xfrm>
              <a:off x="1124241" y="6001419"/>
              <a:ext cx="2421804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de-DE" altLang="en-US" sz="6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innerShdw blurRad="76200" dist="25400" dir="13500000">
                      <a:prstClr val="black">
                        <a:alpha val="40000"/>
                      </a:prstClr>
                    </a:innerShdw>
                  </a:effectLst>
                </a:rPr>
                <a:t>Dieser Foliensatz von </a:t>
              </a:r>
              <a:r>
                <a:rPr lang="de-DE" altLang="en-US" sz="6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innerShdw blurRad="76200" dist="25400" dir="13500000">
                      <a:prstClr val="black">
                        <a:alpha val="40000"/>
                      </a:prstClr>
                    </a:innerShdw>
                  </a:effectLst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Raphael Fehrmann und Horst </a:t>
              </a:r>
              <a:r>
                <a:rPr lang="de-DE" altLang="en-US" sz="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innerShdw blurRad="76200" dist="25400" dir="13500000">
                      <a:prstClr val="black">
                        <a:alpha val="40000"/>
                      </a:prstClr>
                    </a:innerShdw>
                  </a:effectLst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Zeinz</a:t>
              </a:r>
              <a:r>
                <a:rPr lang="de-DE" altLang="en-US" sz="6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innerShdw blurRad="76200" dist="25400" dir="13500000">
                      <a:prstClr val="black">
                        <a:alpha val="40000"/>
                      </a:prstClr>
                    </a:innerShdw>
                  </a:effectLst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 </a:t>
              </a:r>
              <a:r>
                <a:rPr lang="de-DE" altLang="en-US" sz="6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innerShdw blurRad="76200" dist="25400" dir="13500000">
                      <a:prstClr val="black">
                        <a:alpha val="40000"/>
                      </a:prstClr>
                    </a:innerShdw>
                  </a:effectLst>
                </a:rPr>
                <a:t>ist lizenziert unter der Lizenz </a:t>
              </a:r>
              <a:r>
                <a:rPr lang="de-DE" altLang="en-US" sz="6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innerShdw blurRad="76200" dist="25400" dir="13500000">
                      <a:prstClr val="black">
                        <a:alpha val="40000"/>
                      </a:prstClr>
                    </a:innerShdw>
                  </a:effectLst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CC-BY-4.0</a:t>
              </a:r>
              <a:r>
                <a:rPr lang="de-DE" altLang="en-US" sz="6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innerShdw blurRad="76200" dist="25400" dir="13500000">
                      <a:prstClr val="black">
                        <a:alpha val="40000"/>
                      </a:prstClr>
                    </a:innerShdw>
                  </a:effectLst>
                </a:rPr>
                <a:t>, Zitationsvorschlag s. Coverfolie.</a:t>
              </a:r>
              <a:endParaRPr lang="de-DE" altLang="en-US" sz="6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latin typeface="Calibri"/>
              </a:endParaRPr>
            </a:p>
          </p:txBody>
        </p:sp>
        <p:pic>
          <p:nvPicPr>
            <p:cNvPr id="17" name="Grafik 16">
              <a:extLst>
                <a:ext uri="{FF2B5EF4-FFF2-40B4-BE49-F238E27FC236}">
                  <a16:creationId xmlns:a16="http://schemas.microsoft.com/office/drawing/2014/main" id="{2F56F1D1-6923-4C0E-A229-DC56E0165C8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5175" y="6026696"/>
              <a:ext cx="669066" cy="235219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er-für-Grafikvorl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9560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3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31744" y="238540"/>
            <a:ext cx="11327981" cy="616456"/>
          </a:xfrm>
        </p:spPr>
        <p:txBody>
          <a:bodyPr anchor="ctr" anchorCtr="0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717CE-2897-4AD6-BFF6-B521C76E35CC}" type="datetime1">
              <a:rPr lang="de-DE" smtClean="0"/>
              <a:t>08.07.2020</a:t>
            </a:fld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31744" y="854995"/>
            <a:ext cx="11326925" cy="336244"/>
          </a:xfrm>
        </p:spPr>
        <p:txBody>
          <a:bodyPr lIns="0" tIns="0" rIns="0" bIns="0" anchor="t" anchorCtr="0">
            <a:noAutofit/>
          </a:bodyPr>
          <a:lstStyle>
            <a:lvl1pPr>
              <a:buNone/>
              <a:defRPr sz="2700"/>
            </a:lvl1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4026684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4000" y="238542"/>
            <a:ext cx="11541600" cy="616455"/>
          </a:xfrm>
        </p:spPr>
        <p:txBody>
          <a:bodyPr anchor="ctr" anchorCtr="0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endParaRPr lang="de-DE" dirty="0"/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23999" y="854994"/>
            <a:ext cx="11541600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C99F69B-0126-4324-8032-D1EEE2ADB635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t>08.07.2020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5"/>
          </p:nvPr>
        </p:nvSpPr>
        <p:spPr>
          <a:xfrm>
            <a:off x="2458648" y="6356350"/>
            <a:ext cx="7273114" cy="360000"/>
          </a:xfrm>
          <a:prstGeom prst="rect">
            <a:avLst/>
          </a:prstGeom>
        </p:spPr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Dies ist ein Test!</a:t>
            </a:r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pieren 6"/>
          <p:cNvGrpSpPr/>
          <p:nvPr userDrawn="1"/>
        </p:nvGrpSpPr>
        <p:grpSpPr>
          <a:xfrm>
            <a:off x="9859796" y="6125890"/>
            <a:ext cx="2005803" cy="360000"/>
            <a:chOff x="6687343" y="6125890"/>
            <a:chExt cx="2005803" cy="360000"/>
          </a:xfrm>
        </p:grpSpPr>
        <p:sp>
          <p:nvSpPr>
            <p:cNvPr id="8" name="Datumsplatzhalter 4"/>
            <p:cNvSpPr txBox="1">
              <a:spLocks/>
            </p:cNvSpPr>
            <p:nvPr userDrawn="1"/>
          </p:nvSpPr>
          <p:spPr>
            <a:xfrm>
              <a:off x="6687343" y="6125890"/>
              <a:ext cx="2005803" cy="360000"/>
            </a:xfrm>
            <a:prstGeom prst="rect">
              <a:avLst/>
            </a:prstGeom>
            <a:noFill/>
            <a:ln>
              <a:noFill/>
            </a:ln>
            <a:effectLst>
              <a:outerShdw blurRad="241300" sx="102000" sy="102000" algn="ctr" rotWithShape="0">
                <a:prstClr val="black">
                  <a:alpha val="15000"/>
                </a:prstClr>
              </a:outerShdw>
            </a:effectLst>
          </p:spPr>
          <p:txBody>
            <a:bodyPr lIns="432000" rIns="0" anchor="ctr"/>
            <a:lstStyle>
              <a:defPPr>
                <a:defRPr lang="de-DE"/>
              </a:defPPr>
              <a:lvl1pPr algn="ctr">
                <a:defRPr sz="2000">
                  <a:solidFill>
                    <a:schemeClr val="bg1"/>
                  </a:solidFill>
                </a:defRPr>
              </a:lvl1pPr>
            </a:lstStyle>
            <a:p>
              <a:r>
                <a:rPr lang="en-US" sz="1200" kern="1000" spc="200" dirty="0">
                  <a:solidFill>
                    <a:prstClr val="white">
                      <a:lumMod val="65000"/>
                    </a:prstClr>
                  </a:solidFill>
                </a:rPr>
                <a:t>Universitäts </a:t>
              </a:r>
              <a:r>
                <a:rPr lang="en-US" sz="1200" b="1" kern="1000" spc="200" dirty="0">
                  <a:solidFill>
                    <a:prstClr val="white">
                      <a:lumMod val="65000"/>
                    </a:prstClr>
                  </a:solidFill>
                </a:rPr>
                <a:t>LOGO</a:t>
              </a:r>
            </a:p>
          </p:txBody>
        </p:sp>
        <p:grpSp>
          <p:nvGrpSpPr>
            <p:cNvPr id="10" name="Gruppieren 9"/>
            <p:cNvGrpSpPr/>
            <p:nvPr/>
          </p:nvGrpSpPr>
          <p:grpSpPr>
            <a:xfrm>
              <a:off x="6840193" y="6178613"/>
              <a:ext cx="189516" cy="255453"/>
              <a:chOff x="4967288" y="2282825"/>
              <a:chExt cx="2259012" cy="2284413"/>
            </a:xfrm>
          </p:grpSpPr>
          <p:sp>
            <p:nvSpPr>
              <p:cNvPr id="14" name="Freeform 6"/>
              <p:cNvSpPr>
                <a:spLocks/>
              </p:cNvSpPr>
              <p:nvPr/>
            </p:nvSpPr>
            <p:spPr bwMode="auto">
              <a:xfrm>
                <a:off x="6389688" y="2341563"/>
                <a:ext cx="836612" cy="2225675"/>
              </a:xfrm>
              <a:custGeom>
                <a:avLst/>
                <a:gdLst>
                  <a:gd name="T0" fmla="*/ 0 w 527"/>
                  <a:gd name="T1" fmla="*/ 461 h 1402"/>
                  <a:gd name="T2" fmla="*/ 522 w 527"/>
                  <a:gd name="T3" fmla="*/ 0 h 1402"/>
                  <a:gd name="T4" fmla="*/ 527 w 527"/>
                  <a:gd name="T5" fmla="*/ 804 h 1402"/>
                  <a:gd name="T6" fmla="*/ 137 w 527"/>
                  <a:gd name="T7" fmla="*/ 1402 h 1402"/>
                  <a:gd name="T8" fmla="*/ 0 w 527"/>
                  <a:gd name="T9" fmla="*/ 461 h 14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7" h="1402">
                    <a:moveTo>
                      <a:pt x="0" y="461"/>
                    </a:moveTo>
                    <a:lnTo>
                      <a:pt x="522" y="0"/>
                    </a:lnTo>
                    <a:lnTo>
                      <a:pt x="527" y="804"/>
                    </a:lnTo>
                    <a:lnTo>
                      <a:pt x="137" y="1402"/>
                    </a:lnTo>
                    <a:lnTo>
                      <a:pt x="0" y="461"/>
                    </a:lnTo>
                    <a:close/>
                  </a:path>
                </a:pathLst>
              </a:custGeom>
              <a:gradFill>
                <a:gsLst>
                  <a:gs pos="0">
                    <a:srgbClr val="C8C8C8"/>
                  </a:gs>
                  <a:gs pos="100000">
                    <a:srgbClr val="969696"/>
                  </a:gs>
                </a:gsLst>
                <a:lin ang="27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5" name="Freeform 7"/>
              <p:cNvSpPr>
                <a:spLocks/>
              </p:cNvSpPr>
              <p:nvPr/>
            </p:nvSpPr>
            <p:spPr bwMode="auto">
              <a:xfrm>
                <a:off x="4967288" y="2282825"/>
                <a:ext cx="2251075" cy="790575"/>
              </a:xfrm>
              <a:custGeom>
                <a:avLst/>
                <a:gdLst>
                  <a:gd name="T0" fmla="*/ 0 w 1418"/>
                  <a:gd name="T1" fmla="*/ 328 h 498"/>
                  <a:gd name="T2" fmla="*/ 631 w 1418"/>
                  <a:gd name="T3" fmla="*/ 0 h 498"/>
                  <a:gd name="T4" fmla="*/ 1418 w 1418"/>
                  <a:gd name="T5" fmla="*/ 37 h 498"/>
                  <a:gd name="T6" fmla="*/ 896 w 1418"/>
                  <a:gd name="T7" fmla="*/ 498 h 498"/>
                  <a:gd name="T8" fmla="*/ 0 w 1418"/>
                  <a:gd name="T9" fmla="*/ 328 h 4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18" h="498">
                    <a:moveTo>
                      <a:pt x="0" y="328"/>
                    </a:moveTo>
                    <a:lnTo>
                      <a:pt x="631" y="0"/>
                    </a:lnTo>
                    <a:lnTo>
                      <a:pt x="1418" y="37"/>
                    </a:lnTo>
                    <a:lnTo>
                      <a:pt x="896" y="498"/>
                    </a:lnTo>
                    <a:lnTo>
                      <a:pt x="0" y="328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EAEAEA"/>
                  </a:gs>
                </a:gsLst>
                <a:lin ang="27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6" name="Freeform 8"/>
              <p:cNvSpPr>
                <a:spLocks/>
              </p:cNvSpPr>
              <p:nvPr/>
            </p:nvSpPr>
            <p:spPr bwMode="auto">
              <a:xfrm>
                <a:off x="4967288" y="2803525"/>
                <a:ext cx="1639887" cy="1763713"/>
              </a:xfrm>
              <a:custGeom>
                <a:avLst/>
                <a:gdLst>
                  <a:gd name="T0" fmla="*/ 896 w 1033"/>
                  <a:gd name="T1" fmla="*/ 170 h 1111"/>
                  <a:gd name="T2" fmla="*/ 1033 w 1033"/>
                  <a:gd name="T3" fmla="*/ 1111 h 1111"/>
                  <a:gd name="T4" fmla="*/ 286 w 1033"/>
                  <a:gd name="T5" fmla="*/ 780 h 1111"/>
                  <a:gd name="T6" fmla="*/ 0 w 1033"/>
                  <a:gd name="T7" fmla="*/ 0 h 1111"/>
                  <a:gd name="T8" fmla="*/ 896 w 1033"/>
                  <a:gd name="T9" fmla="*/ 170 h 1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33" h="1111">
                    <a:moveTo>
                      <a:pt x="896" y="170"/>
                    </a:moveTo>
                    <a:lnTo>
                      <a:pt x="1033" y="1111"/>
                    </a:lnTo>
                    <a:lnTo>
                      <a:pt x="286" y="780"/>
                    </a:lnTo>
                    <a:lnTo>
                      <a:pt x="0" y="0"/>
                    </a:lnTo>
                    <a:lnTo>
                      <a:pt x="896" y="170"/>
                    </a:lnTo>
                    <a:close/>
                  </a:path>
                </a:pathLst>
              </a:custGeom>
              <a:gradFill>
                <a:gsLst>
                  <a:gs pos="0">
                    <a:srgbClr val="DDDDDD"/>
                  </a:gs>
                  <a:gs pos="100000">
                    <a:srgbClr val="DDDDDD"/>
                  </a:gs>
                </a:gsLst>
                <a:lin ang="27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70516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EB92B-8226-4421-B061-83177E0B6048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t>08.07.2020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2458648" y="6356350"/>
            <a:ext cx="7273114" cy="360000"/>
          </a:xfrm>
          <a:prstGeom prst="rect">
            <a:avLst/>
          </a:prstGeom>
        </p:spPr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Dies ist ein Test!</a:t>
            </a:r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62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 userDrawn="1"/>
        </p:nvSpPr>
        <p:spPr bwMode="gray">
          <a:xfrm>
            <a:off x="1" y="2017714"/>
            <a:ext cx="12190412" cy="484028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10000"/>
                </a:srgbClr>
              </a:gs>
              <a:gs pos="100000">
                <a:srgbClr val="FFFFFF">
                  <a:alpha val="0"/>
                </a:srgbClr>
              </a:gs>
            </a:gsLst>
            <a:lin ang="16200000" scaled="1"/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/>
          <a:lstStyle/>
          <a:p>
            <a:pPr marL="190500" indent="-190500">
              <a:lnSpc>
                <a:spcPct val="95000"/>
              </a:lnSpc>
              <a:spcAft>
                <a:spcPts val="800"/>
              </a:spcAft>
              <a:buClr>
                <a:srgbClr val="969696"/>
              </a:buClr>
              <a:buFont typeface="Wingdings" pitchFamily="2" charset="2"/>
              <a:buChar char="§"/>
              <a:defRPr/>
            </a:pPr>
            <a:endParaRPr lang="de-DE" noProof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23847" y="1554957"/>
            <a:ext cx="11542714" cy="424735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23849" y="-1"/>
            <a:ext cx="11542713" cy="109081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23847" y="6356350"/>
            <a:ext cx="2134800" cy="36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3E88B6-FA5A-4C3D-ADFA-9AE1990D2B70}" type="datetime1">
              <a:rPr lang="de-DE" smtClean="0"/>
              <a:t>08.07.2020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458648" y="6356350"/>
            <a:ext cx="7273114" cy="36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Dies ist ein Test!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731761" y="6356350"/>
            <a:ext cx="2134800" cy="36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C1E638-3F78-4E0D-883A-B278700C48C0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4" r:id="rId2"/>
    <p:sldLayoutId id="2147483657" r:id="rId3"/>
    <p:sldLayoutId id="2147483658" r:id="rId4"/>
    <p:sldLayoutId id="2147483659" r:id="rId5"/>
    <p:sldLayoutId id="2147483660" r:id="rId6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6213" indent="-176213" algn="l" defTabSz="914400" rtl="0" eaLnBrk="1" latinLnBrk="0" hangingPunct="1">
        <a:spcBef>
          <a:spcPct val="20000"/>
        </a:spcBef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360363" indent="-184150" algn="l" defTabSz="914400" rtl="0" eaLnBrk="1" latinLnBrk="0" hangingPunct="1">
        <a:spcBef>
          <a:spcPct val="20000"/>
        </a:spcBef>
        <a:buFont typeface="Symbol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36575" indent="-176213" algn="l" defTabSz="914400" rtl="0" eaLnBrk="1" latinLnBrk="0" hangingPunct="1">
        <a:spcBef>
          <a:spcPct val="20000"/>
        </a:spcBef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720725" indent="-184150" algn="l" defTabSz="914400" rtl="0" eaLnBrk="1" latinLnBrk="0" hangingPunct="1">
        <a:spcBef>
          <a:spcPct val="20000"/>
        </a:spcBef>
        <a:buFont typeface="Symbol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896938" indent="-176213" algn="l" defTabSz="914400" rtl="0" eaLnBrk="1" latinLnBrk="0" hangingPunct="1">
        <a:spcBef>
          <a:spcPct val="20000"/>
        </a:spcBef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uni-muenster.de/Lernroboter/seminar/" TargetMode="External"/><Relationship Id="rId3" Type="http://schemas.openxmlformats.org/officeDocument/2006/relationships/hyperlink" Target="https://www.uni-muenster.de/Foerderer/foerderprojekte.html" TargetMode="External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hyperlink" Target="http://www.creativecommons.org/licenses/by/4.0/deed.de" TargetMode="External"/><Relationship Id="rId4" Type="http://schemas.openxmlformats.org/officeDocument/2006/relationships/image" Target="../media/image2.gif"/><Relationship Id="rId9" Type="http://schemas.openxmlformats.org/officeDocument/2006/relationships/hyperlink" Target="https://creativecommons.org/licenses/by/4.0/deed.de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32.svg"/><Relationship Id="rId4" Type="http://schemas.openxmlformats.org/officeDocument/2006/relationships/image" Target="../media/image31.png"/><Relationship Id="rId9" Type="http://schemas.openxmlformats.org/officeDocument/2006/relationships/image" Target="../media/image15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34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11.svg"/><Relationship Id="rId10" Type="http://schemas.openxmlformats.org/officeDocument/2006/relationships/image" Target="../media/image35.jpe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10" Type="http://schemas.openxmlformats.org/officeDocument/2006/relationships/image" Target="../media/image38.jpeg"/><Relationship Id="rId4" Type="http://schemas.openxmlformats.org/officeDocument/2006/relationships/image" Target="../media/image10.png"/><Relationship Id="rId9" Type="http://schemas.openxmlformats.org/officeDocument/2006/relationships/image" Target="../media/image37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wwu.de/Alumni/angebote.html" TargetMode="External"/><Relationship Id="rId13" Type="http://schemas.openxmlformats.org/officeDocument/2006/relationships/image" Target="../media/image12.png"/><Relationship Id="rId3" Type="http://schemas.openxmlformats.org/officeDocument/2006/relationships/hyperlink" Target="https://www.uni-muenster.de/Alumni/veranstaltungen.html" TargetMode="External"/><Relationship Id="rId7" Type="http://schemas.openxmlformats.org/officeDocument/2006/relationships/hyperlink" Target="http://www.uni-muenster.de/KAP.WWU/" TargetMode="External"/><Relationship Id="rId12" Type="http://schemas.openxmlformats.org/officeDocument/2006/relationships/image" Target="../media/image11.svg"/><Relationship Id="rId17" Type="http://schemas.openxmlformats.org/officeDocument/2006/relationships/image" Target="../media/image40.png"/><Relationship Id="rId2" Type="http://schemas.openxmlformats.org/officeDocument/2006/relationships/hyperlink" Target="https://www.uni-muenster.de/Alumni/alumnitag.html" TargetMode="External"/><Relationship Id="rId16" Type="http://schemas.openxmlformats.org/officeDocument/2006/relationships/image" Target="../media/image39.sv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uni-muenster.de/Alumni/angebote.html#Alumni-Card" TargetMode="External"/><Relationship Id="rId11" Type="http://schemas.openxmlformats.org/officeDocument/2006/relationships/image" Target="../media/image10.png"/><Relationship Id="rId5" Type="http://schemas.openxmlformats.org/officeDocument/2006/relationships/hyperlink" Target="https://www.uni-muenster.de/Alumni/email.html" TargetMode="External"/><Relationship Id="rId15" Type="http://schemas.openxmlformats.org/officeDocument/2006/relationships/image" Target="../media/image14.png"/><Relationship Id="rId10" Type="http://schemas.openxmlformats.org/officeDocument/2006/relationships/image" Target="../media/image9.svg"/><Relationship Id="rId4" Type="http://schemas.openxmlformats.org/officeDocument/2006/relationships/hyperlink" Target="https://www.uni-muenster.de/unizeitung/" TargetMode="External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sentationload.de/index.php?" TargetMode="External"/><Relationship Id="rId2" Type="http://schemas.openxmlformats.org/officeDocument/2006/relationships/hyperlink" Target="http://www.pixabay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e.smiletemplates.com/free/powerpoint-infographics/0.html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1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hyperlink" Target="https://www.uni-muenster.de/Foerderer/foerderprojekte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hyperlink" Target="http://www.uni-muenster.de/Lernroboter/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de/vectors/android-k%C3%BCnstliche-doodle-roboter-159109/" TargetMode="External"/><Relationship Id="rId3" Type="http://schemas.openxmlformats.org/officeDocument/2006/relationships/image" Target="../media/image5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gif"/><Relationship Id="rId4" Type="http://schemas.openxmlformats.org/officeDocument/2006/relationships/hyperlink" Target="https://www.uni-muenster.de/Foerderer/foerderprojekte.html" TargetMode="External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7.svg"/><Relationship Id="rId7" Type="http://schemas.openxmlformats.org/officeDocument/2006/relationships/image" Target="../media/image13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21.svg"/><Relationship Id="rId18" Type="http://schemas.openxmlformats.org/officeDocument/2006/relationships/image" Target="../media/image26.png"/><Relationship Id="rId3" Type="http://schemas.openxmlformats.org/officeDocument/2006/relationships/image" Target="../media/image17.svg"/><Relationship Id="rId21" Type="http://schemas.openxmlformats.org/officeDocument/2006/relationships/image" Target="../media/image29.svg"/><Relationship Id="rId7" Type="http://schemas.openxmlformats.org/officeDocument/2006/relationships/image" Target="../media/image13.svg"/><Relationship Id="rId12" Type="http://schemas.openxmlformats.org/officeDocument/2006/relationships/image" Target="../media/image20.png"/><Relationship Id="rId17" Type="http://schemas.openxmlformats.org/officeDocument/2006/relationships/image" Target="../media/image25.svg"/><Relationship Id="rId2" Type="http://schemas.openxmlformats.org/officeDocument/2006/relationships/image" Target="../media/image16.png"/><Relationship Id="rId16" Type="http://schemas.openxmlformats.org/officeDocument/2006/relationships/image" Target="../media/image24.pn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9.svg"/><Relationship Id="rId5" Type="http://schemas.openxmlformats.org/officeDocument/2006/relationships/image" Target="../media/image11.svg"/><Relationship Id="rId15" Type="http://schemas.openxmlformats.org/officeDocument/2006/relationships/image" Target="../media/image23.svg"/><Relationship Id="rId10" Type="http://schemas.openxmlformats.org/officeDocument/2006/relationships/image" Target="../media/image18.png"/><Relationship Id="rId19" Type="http://schemas.openxmlformats.org/officeDocument/2006/relationships/image" Target="../media/image27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Relationship Id="rId1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7.svg"/><Relationship Id="rId7" Type="http://schemas.openxmlformats.org/officeDocument/2006/relationships/image" Target="../media/image13.svg"/><Relationship Id="rId12" Type="http://schemas.openxmlformats.org/officeDocument/2006/relationships/hyperlink" Target="https://pixabay.com/de/photos/milchstra%C3%9Fe-universum-person-sterne-1023340/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hyperlink" Target="https://pixabay.com/de/service/license/" TargetMode="External"/><Relationship Id="rId5" Type="http://schemas.openxmlformats.org/officeDocument/2006/relationships/image" Target="../media/image11.svg"/><Relationship Id="rId10" Type="http://schemas.openxmlformats.org/officeDocument/2006/relationships/image" Target="../media/image30.jpe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7.svg"/><Relationship Id="rId7" Type="http://schemas.openxmlformats.org/officeDocument/2006/relationships/image" Target="../media/image13.svg"/><Relationship Id="rId12" Type="http://schemas.openxmlformats.org/officeDocument/2006/relationships/hyperlink" Target="https://pixabay.com/de/photos/milchstra%C3%9Fe-universum-person-sterne-1023340/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hyperlink" Target="https://pixabay.com/de/service/license/" TargetMode="External"/><Relationship Id="rId5" Type="http://schemas.openxmlformats.org/officeDocument/2006/relationships/image" Target="../media/image11.svg"/><Relationship Id="rId10" Type="http://schemas.openxmlformats.org/officeDocument/2006/relationships/image" Target="../media/image30.jpe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21.svg"/><Relationship Id="rId18" Type="http://schemas.openxmlformats.org/officeDocument/2006/relationships/image" Target="../media/image26.png"/><Relationship Id="rId3" Type="http://schemas.openxmlformats.org/officeDocument/2006/relationships/image" Target="../media/image17.svg"/><Relationship Id="rId21" Type="http://schemas.openxmlformats.org/officeDocument/2006/relationships/image" Target="../media/image29.svg"/><Relationship Id="rId7" Type="http://schemas.openxmlformats.org/officeDocument/2006/relationships/image" Target="../media/image13.svg"/><Relationship Id="rId12" Type="http://schemas.openxmlformats.org/officeDocument/2006/relationships/image" Target="../media/image20.png"/><Relationship Id="rId17" Type="http://schemas.openxmlformats.org/officeDocument/2006/relationships/image" Target="../media/image25.svg"/><Relationship Id="rId2" Type="http://schemas.openxmlformats.org/officeDocument/2006/relationships/image" Target="../media/image16.png"/><Relationship Id="rId16" Type="http://schemas.openxmlformats.org/officeDocument/2006/relationships/image" Target="../media/image24.pn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9.svg"/><Relationship Id="rId5" Type="http://schemas.openxmlformats.org/officeDocument/2006/relationships/image" Target="../media/image11.svg"/><Relationship Id="rId15" Type="http://schemas.openxmlformats.org/officeDocument/2006/relationships/image" Target="../media/image23.svg"/><Relationship Id="rId10" Type="http://schemas.openxmlformats.org/officeDocument/2006/relationships/image" Target="../media/image18.png"/><Relationship Id="rId19" Type="http://schemas.openxmlformats.org/officeDocument/2006/relationships/image" Target="../media/image27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Relationship Id="rId1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7.svg"/><Relationship Id="rId7" Type="http://schemas.openxmlformats.org/officeDocument/2006/relationships/image" Target="../media/image13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hteck 27"/>
          <p:cNvSpPr/>
          <p:nvPr/>
        </p:nvSpPr>
        <p:spPr>
          <a:xfrm>
            <a:off x="355676" y="1979147"/>
            <a:ext cx="1989325" cy="400058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r>
              <a:rPr lang="de-DE" altLang="en-US" sz="2000" b="1" dirty="0">
                <a:solidFill>
                  <a:srgbClr val="71AE0C"/>
                </a:solidFill>
                <a:latin typeface="Calibri"/>
              </a:rPr>
              <a:t>Seminarmaterial: 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AAAF20EE-567F-4C05-B262-08E8D2E471C8}"/>
              </a:ext>
            </a:extLst>
          </p:cNvPr>
          <p:cNvSpPr/>
          <p:nvPr/>
        </p:nvSpPr>
        <p:spPr>
          <a:xfrm>
            <a:off x="287154" y="2356862"/>
            <a:ext cx="780804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altLang="en-US" sz="2000" b="1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latin typeface="Calibri"/>
              </a:rPr>
              <a:t>Präsentation zur Sitzung 11</a:t>
            </a:r>
          </a:p>
          <a:p>
            <a:r>
              <a:rPr lang="de-DE" altLang="en-US" sz="2000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Reflexion des Kompetenzerwerbs und Evaluation des Seminars</a:t>
            </a: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0761AB45-DA7A-4965-B2BD-B53C4CB27881}"/>
              </a:ext>
            </a:extLst>
          </p:cNvPr>
          <p:cNvGrpSpPr/>
          <p:nvPr/>
        </p:nvGrpSpPr>
        <p:grpSpPr>
          <a:xfrm>
            <a:off x="9389389" y="5164735"/>
            <a:ext cx="2418357" cy="1519894"/>
            <a:chOff x="8918059" y="-400156"/>
            <a:chExt cx="2700000" cy="1696902"/>
          </a:xfrm>
        </p:grpSpPr>
        <p:pic>
          <p:nvPicPr>
            <p:cNvPr id="5" name="Grafik 4">
              <a:hlinkClick r:id="rId3"/>
              <a:extLst>
                <a:ext uri="{FF2B5EF4-FFF2-40B4-BE49-F238E27FC236}">
                  <a16:creationId xmlns:a16="http://schemas.microsoft.com/office/drawing/2014/main" id="{791B0983-35AC-4BCA-B052-BF9B7C1ABEA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38796" y="393800"/>
              <a:ext cx="2658526" cy="902946"/>
            </a:xfrm>
            <a:prstGeom prst="rect">
              <a:avLst/>
            </a:prstGeom>
          </p:spPr>
        </p:pic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307EF696-78AB-4E95-9981-FDBBC587ECF0}"/>
                </a:ext>
              </a:extLst>
            </p:cNvPr>
            <p:cNvSpPr txBox="1"/>
            <p:nvPr/>
          </p:nvSpPr>
          <p:spPr>
            <a:xfrm>
              <a:off x="8918059" y="-400156"/>
              <a:ext cx="2700000" cy="7215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2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/>
                </a:rPr>
                <a:t>Das Projekt wird als „Leuchtturmprojekt 2020“ gefördert durch die </a:t>
              </a:r>
            </a:p>
          </p:txBody>
        </p:sp>
      </p:grpSp>
      <p:pic>
        <p:nvPicPr>
          <p:cNvPr id="18" name="Grafik 17">
            <a:extLst>
              <a:ext uri="{FF2B5EF4-FFF2-40B4-BE49-F238E27FC236}">
                <a16:creationId xmlns:a16="http://schemas.microsoft.com/office/drawing/2014/main" id="{F7EB02C8-363A-499A-8222-809E59C56F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257" y="1088"/>
            <a:ext cx="2513606" cy="1161902"/>
          </a:xfrm>
          <a:prstGeom prst="rect">
            <a:avLst/>
          </a:prstGeom>
        </p:spPr>
      </p:pic>
      <p:sp>
        <p:nvSpPr>
          <p:cNvPr id="21" name="Logo">
            <a:extLst>
              <a:ext uri="{FF2B5EF4-FFF2-40B4-BE49-F238E27FC236}">
                <a16:creationId xmlns:a16="http://schemas.microsoft.com/office/drawing/2014/main" id="{2E598324-F51E-4401-8248-4B84666E6A4D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9370814" y="232826"/>
            <a:ext cx="2418357" cy="698421"/>
          </a:xfrm>
          <a:custGeom>
            <a:avLst/>
            <a:gdLst>
              <a:gd name="T0" fmla="*/ 6185 w 6233"/>
              <a:gd name="T1" fmla="*/ 1609 h 1800"/>
              <a:gd name="T2" fmla="*/ 6094 w 6233"/>
              <a:gd name="T3" fmla="*/ 1565 h 1800"/>
              <a:gd name="T4" fmla="*/ 6094 w 6233"/>
              <a:gd name="T5" fmla="*/ 1795 h 1800"/>
              <a:gd name="T6" fmla="*/ 6233 w 6233"/>
              <a:gd name="T7" fmla="*/ 1795 h 1800"/>
              <a:gd name="T8" fmla="*/ 6219 w 6233"/>
              <a:gd name="T9" fmla="*/ 1609 h 1800"/>
              <a:gd name="T10" fmla="*/ 5799 w 6233"/>
              <a:gd name="T11" fmla="*/ 1539 h 1800"/>
              <a:gd name="T12" fmla="*/ 5831 w 6233"/>
              <a:gd name="T13" fmla="*/ 1769 h 1800"/>
              <a:gd name="T14" fmla="*/ 5831 w 6233"/>
              <a:gd name="T15" fmla="*/ 1648 h 1800"/>
              <a:gd name="T16" fmla="*/ 5698 w 6233"/>
              <a:gd name="T17" fmla="*/ 1539 h 1800"/>
              <a:gd name="T18" fmla="*/ 5592 w 6233"/>
              <a:gd name="T19" fmla="*/ 1795 h 1800"/>
              <a:gd name="T20" fmla="*/ 5698 w 6233"/>
              <a:gd name="T21" fmla="*/ 1539 h 1800"/>
              <a:gd name="T22" fmla="*/ 5385 w 6233"/>
              <a:gd name="T23" fmla="*/ 1784 h 1800"/>
              <a:gd name="T24" fmla="*/ 5326 w 6233"/>
              <a:gd name="T25" fmla="*/ 1642 h 1800"/>
              <a:gd name="T26" fmla="*/ 5415 w 6233"/>
              <a:gd name="T27" fmla="*/ 1558 h 1800"/>
              <a:gd name="T28" fmla="*/ 5311 w 6233"/>
              <a:gd name="T29" fmla="*/ 1672 h 1800"/>
              <a:gd name="T30" fmla="*/ 5324 w 6233"/>
              <a:gd name="T31" fmla="*/ 1775 h 1800"/>
              <a:gd name="T32" fmla="*/ 4632 w 6233"/>
              <a:gd name="T33" fmla="*/ 1723 h 1800"/>
              <a:gd name="T34" fmla="*/ 4811 w 6233"/>
              <a:gd name="T35" fmla="*/ 1721 h 1800"/>
              <a:gd name="T36" fmla="*/ 4769 w 6233"/>
              <a:gd name="T37" fmla="*/ 1757 h 1800"/>
              <a:gd name="T38" fmla="*/ 4664 w 6233"/>
              <a:gd name="T39" fmla="*/ 1539 h 1800"/>
              <a:gd name="T40" fmla="*/ 4762 w 6233"/>
              <a:gd name="T41" fmla="*/ 1523 h 1800"/>
              <a:gd name="T42" fmla="*/ 4681 w 6233"/>
              <a:gd name="T43" fmla="*/ 1484 h 1800"/>
              <a:gd name="T44" fmla="*/ 4256 w 6233"/>
              <a:gd name="T45" fmla="*/ 1795 h 1800"/>
              <a:gd name="T46" fmla="*/ 4318 w 6233"/>
              <a:gd name="T47" fmla="*/ 1613 h 1800"/>
              <a:gd name="T48" fmla="*/ 4467 w 6233"/>
              <a:gd name="T49" fmla="*/ 1564 h 1800"/>
              <a:gd name="T50" fmla="*/ 4494 w 6233"/>
              <a:gd name="T51" fmla="*/ 1539 h 1800"/>
              <a:gd name="T52" fmla="*/ 4375 w 6233"/>
              <a:gd name="T53" fmla="*/ 1706 h 1800"/>
              <a:gd name="T54" fmla="*/ 0 w 6233"/>
              <a:gd name="T55" fmla="*/ 1662 h 1800"/>
              <a:gd name="T56" fmla="*/ 3798 w 6233"/>
              <a:gd name="T57" fmla="*/ 1103 h 1800"/>
              <a:gd name="T58" fmla="*/ 3798 w 6233"/>
              <a:gd name="T59" fmla="*/ 1103 h 1800"/>
              <a:gd name="T60" fmla="*/ 0 w 6233"/>
              <a:gd name="T61" fmla="*/ 727 h 1800"/>
              <a:gd name="T62" fmla="*/ 1929 w 6233"/>
              <a:gd name="T63" fmla="*/ 0 h 1800"/>
              <a:gd name="T64" fmla="*/ 2026 w 6233"/>
              <a:gd name="T65" fmla="*/ 254 h 1800"/>
              <a:gd name="T66" fmla="*/ 1685 w 6233"/>
              <a:gd name="T67" fmla="*/ 598 h 1800"/>
              <a:gd name="T68" fmla="*/ 1685 w 6233"/>
              <a:gd name="T69" fmla="*/ 598 h 1800"/>
              <a:gd name="T70" fmla="*/ 2323 w 6233"/>
              <a:gd name="T71" fmla="*/ 727 h 1800"/>
              <a:gd name="T72" fmla="*/ 4779 w 6233"/>
              <a:gd name="T73" fmla="*/ 727 h 1800"/>
              <a:gd name="T74" fmla="*/ 4609 w 6233"/>
              <a:gd name="T75" fmla="*/ 727 h 1800"/>
              <a:gd name="T76" fmla="*/ 4351 w 6233"/>
              <a:gd name="T77" fmla="*/ 973 h 1800"/>
              <a:gd name="T78" fmla="*/ 4456 w 6233"/>
              <a:gd name="T79" fmla="*/ 1356 h 1800"/>
              <a:gd name="T80" fmla="*/ 4623 w 6233"/>
              <a:gd name="T81" fmla="*/ 1356 h 1800"/>
              <a:gd name="T82" fmla="*/ 4943 w 6233"/>
              <a:gd name="T83" fmla="*/ 1795 h 1800"/>
              <a:gd name="T84" fmla="*/ 5002 w 6233"/>
              <a:gd name="T85" fmla="*/ 1638 h 1800"/>
              <a:gd name="T86" fmla="*/ 5090 w 6233"/>
              <a:gd name="T87" fmla="*/ 1539 h 1800"/>
              <a:gd name="T88" fmla="*/ 4980 w 6233"/>
              <a:gd name="T89" fmla="*/ 1539 h 1800"/>
              <a:gd name="T90" fmla="*/ 5523 w 6233"/>
              <a:gd name="T91" fmla="*/ 964 h 1800"/>
              <a:gd name="T92" fmla="*/ 5268 w 6233"/>
              <a:gd name="T93" fmla="*/ 727 h 1800"/>
              <a:gd name="T94" fmla="*/ 5093 w 6233"/>
              <a:gd name="T95" fmla="*/ 727 h 1800"/>
              <a:gd name="T96" fmla="*/ 5304 w 6233"/>
              <a:gd name="T97" fmla="*/ 1100 h 1800"/>
              <a:gd name="T98" fmla="*/ 5556 w 6233"/>
              <a:gd name="T99" fmla="*/ 1356 h 1800"/>
              <a:gd name="T100" fmla="*/ 6106 w 6233"/>
              <a:gd name="T101" fmla="*/ 1126 h 1800"/>
              <a:gd name="T102" fmla="*/ 5913 w 6233"/>
              <a:gd name="T103" fmla="*/ 1137 h 1800"/>
              <a:gd name="T104" fmla="*/ 5812 w 6233"/>
              <a:gd name="T105" fmla="*/ 1279 h 1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6233" h="1800">
                <a:moveTo>
                  <a:pt x="6094" y="1565"/>
                </a:moveTo>
                <a:lnTo>
                  <a:pt x="6125" y="1565"/>
                </a:lnTo>
                <a:cubicBezTo>
                  <a:pt x="6140" y="1565"/>
                  <a:pt x="6150" y="1567"/>
                  <a:pt x="6159" y="1570"/>
                </a:cubicBezTo>
                <a:cubicBezTo>
                  <a:pt x="6174" y="1576"/>
                  <a:pt x="6185" y="1592"/>
                  <a:pt x="6185" y="1609"/>
                </a:cubicBezTo>
                <a:cubicBezTo>
                  <a:pt x="6185" y="1626"/>
                  <a:pt x="6181" y="1639"/>
                  <a:pt x="6172" y="1647"/>
                </a:cubicBezTo>
                <a:cubicBezTo>
                  <a:pt x="6161" y="1656"/>
                  <a:pt x="6147" y="1660"/>
                  <a:pt x="6123" y="1660"/>
                </a:cubicBezTo>
                <a:lnTo>
                  <a:pt x="6094" y="1660"/>
                </a:lnTo>
                <a:lnTo>
                  <a:pt x="6094" y="1565"/>
                </a:lnTo>
                <a:close/>
                <a:moveTo>
                  <a:pt x="6124" y="1539"/>
                </a:moveTo>
                <a:lnTo>
                  <a:pt x="6062" y="1539"/>
                </a:lnTo>
                <a:lnTo>
                  <a:pt x="6062" y="1795"/>
                </a:lnTo>
                <a:lnTo>
                  <a:pt x="6094" y="1795"/>
                </a:lnTo>
                <a:lnTo>
                  <a:pt x="6094" y="1679"/>
                </a:lnTo>
                <a:cubicBezTo>
                  <a:pt x="6107" y="1680"/>
                  <a:pt x="6113" y="1683"/>
                  <a:pt x="6124" y="1696"/>
                </a:cubicBezTo>
                <a:cubicBezTo>
                  <a:pt x="6159" y="1739"/>
                  <a:pt x="6185" y="1778"/>
                  <a:pt x="6193" y="1795"/>
                </a:cubicBezTo>
                <a:lnTo>
                  <a:pt x="6233" y="1795"/>
                </a:lnTo>
                <a:cubicBezTo>
                  <a:pt x="6233" y="1795"/>
                  <a:pt x="6182" y="1723"/>
                  <a:pt x="6171" y="1708"/>
                </a:cubicBezTo>
                <a:cubicBezTo>
                  <a:pt x="6165" y="1701"/>
                  <a:pt x="6156" y="1689"/>
                  <a:pt x="6144" y="1679"/>
                </a:cubicBezTo>
                <a:lnTo>
                  <a:pt x="6148" y="1679"/>
                </a:lnTo>
                <a:cubicBezTo>
                  <a:pt x="6191" y="1679"/>
                  <a:pt x="6219" y="1651"/>
                  <a:pt x="6219" y="1609"/>
                </a:cubicBezTo>
                <a:cubicBezTo>
                  <a:pt x="6219" y="1582"/>
                  <a:pt x="6205" y="1565"/>
                  <a:pt x="6193" y="1555"/>
                </a:cubicBezTo>
                <a:cubicBezTo>
                  <a:pt x="6180" y="1545"/>
                  <a:pt x="6161" y="1539"/>
                  <a:pt x="6124" y="1539"/>
                </a:cubicBezTo>
                <a:close/>
                <a:moveTo>
                  <a:pt x="5946" y="1539"/>
                </a:moveTo>
                <a:lnTo>
                  <a:pt x="5799" y="1539"/>
                </a:lnTo>
                <a:lnTo>
                  <a:pt x="5799" y="1795"/>
                </a:lnTo>
                <a:lnTo>
                  <a:pt x="5950" y="1795"/>
                </a:lnTo>
                <a:lnTo>
                  <a:pt x="5950" y="1769"/>
                </a:lnTo>
                <a:lnTo>
                  <a:pt x="5831" y="1769"/>
                </a:lnTo>
                <a:lnTo>
                  <a:pt x="5831" y="1675"/>
                </a:lnTo>
                <a:lnTo>
                  <a:pt x="5924" y="1675"/>
                </a:lnTo>
                <a:lnTo>
                  <a:pt x="5924" y="1648"/>
                </a:lnTo>
                <a:lnTo>
                  <a:pt x="5831" y="1648"/>
                </a:lnTo>
                <a:lnTo>
                  <a:pt x="5831" y="1564"/>
                </a:lnTo>
                <a:lnTo>
                  <a:pt x="5942" y="1564"/>
                </a:lnTo>
                <a:lnTo>
                  <a:pt x="5946" y="1539"/>
                </a:lnTo>
                <a:close/>
                <a:moveTo>
                  <a:pt x="5698" y="1539"/>
                </a:moveTo>
                <a:lnTo>
                  <a:pt x="5519" y="1539"/>
                </a:lnTo>
                <a:lnTo>
                  <a:pt x="5519" y="1565"/>
                </a:lnTo>
                <a:lnTo>
                  <a:pt x="5592" y="1565"/>
                </a:lnTo>
                <a:lnTo>
                  <a:pt x="5592" y="1795"/>
                </a:lnTo>
                <a:lnTo>
                  <a:pt x="5623" y="1795"/>
                </a:lnTo>
                <a:lnTo>
                  <a:pt x="5623" y="1565"/>
                </a:lnTo>
                <a:lnTo>
                  <a:pt x="5696" y="1565"/>
                </a:lnTo>
                <a:lnTo>
                  <a:pt x="5698" y="1539"/>
                </a:lnTo>
                <a:close/>
                <a:moveTo>
                  <a:pt x="5252" y="1753"/>
                </a:moveTo>
                <a:lnTo>
                  <a:pt x="5238" y="1777"/>
                </a:lnTo>
                <a:cubicBezTo>
                  <a:pt x="5264" y="1793"/>
                  <a:pt x="5292" y="1800"/>
                  <a:pt x="5324" y="1800"/>
                </a:cubicBezTo>
                <a:cubicBezTo>
                  <a:pt x="5349" y="1800"/>
                  <a:pt x="5367" y="1795"/>
                  <a:pt x="5385" y="1784"/>
                </a:cubicBezTo>
                <a:cubicBezTo>
                  <a:pt x="5409" y="1770"/>
                  <a:pt x="5422" y="1747"/>
                  <a:pt x="5422" y="1723"/>
                </a:cubicBezTo>
                <a:cubicBezTo>
                  <a:pt x="5422" y="1707"/>
                  <a:pt x="5415" y="1689"/>
                  <a:pt x="5404" y="1678"/>
                </a:cubicBezTo>
                <a:cubicBezTo>
                  <a:pt x="5393" y="1666"/>
                  <a:pt x="5381" y="1659"/>
                  <a:pt x="5357" y="1652"/>
                </a:cubicBezTo>
                <a:lnTo>
                  <a:pt x="5326" y="1642"/>
                </a:lnTo>
                <a:cubicBezTo>
                  <a:pt x="5294" y="1633"/>
                  <a:pt x="5281" y="1621"/>
                  <a:pt x="5281" y="1601"/>
                </a:cubicBezTo>
                <a:cubicBezTo>
                  <a:pt x="5281" y="1574"/>
                  <a:pt x="5301" y="1558"/>
                  <a:pt x="5335" y="1558"/>
                </a:cubicBezTo>
                <a:cubicBezTo>
                  <a:pt x="5358" y="1558"/>
                  <a:pt x="5375" y="1564"/>
                  <a:pt x="5400" y="1580"/>
                </a:cubicBezTo>
                <a:lnTo>
                  <a:pt x="5415" y="1558"/>
                </a:lnTo>
                <a:cubicBezTo>
                  <a:pt x="5389" y="1542"/>
                  <a:pt x="5362" y="1533"/>
                  <a:pt x="5333" y="1533"/>
                </a:cubicBezTo>
                <a:cubicBezTo>
                  <a:pt x="5281" y="1533"/>
                  <a:pt x="5246" y="1563"/>
                  <a:pt x="5246" y="1607"/>
                </a:cubicBezTo>
                <a:cubicBezTo>
                  <a:pt x="5246" y="1623"/>
                  <a:pt x="5252" y="1638"/>
                  <a:pt x="5263" y="1649"/>
                </a:cubicBezTo>
                <a:cubicBezTo>
                  <a:pt x="5274" y="1659"/>
                  <a:pt x="5286" y="1664"/>
                  <a:pt x="5311" y="1672"/>
                </a:cubicBezTo>
                <a:lnTo>
                  <a:pt x="5338" y="1679"/>
                </a:lnTo>
                <a:cubicBezTo>
                  <a:pt x="5371" y="1689"/>
                  <a:pt x="5386" y="1704"/>
                  <a:pt x="5386" y="1727"/>
                </a:cubicBezTo>
                <a:cubicBezTo>
                  <a:pt x="5386" y="1742"/>
                  <a:pt x="5380" y="1754"/>
                  <a:pt x="5367" y="1764"/>
                </a:cubicBezTo>
                <a:cubicBezTo>
                  <a:pt x="5356" y="1772"/>
                  <a:pt x="5345" y="1775"/>
                  <a:pt x="5324" y="1775"/>
                </a:cubicBezTo>
                <a:cubicBezTo>
                  <a:pt x="5297" y="1775"/>
                  <a:pt x="5274" y="1768"/>
                  <a:pt x="5252" y="1753"/>
                </a:cubicBezTo>
                <a:close/>
                <a:moveTo>
                  <a:pt x="4664" y="1539"/>
                </a:moveTo>
                <a:lnTo>
                  <a:pt x="4632" y="1539"/>
                </a:lnTo>
                <a:lnTo>
                  <a:pt x="4632" y="1723"/>
                </a:lnTo>
                <a:cubicBezTo>
                  <a:pt x="4632" y="1734"/>
                  <a:pt x="4633" y="1750"/>
                  <a:pt x="4640" y="1763"/>
                </a:cubicBezTo>
                <a:cubicBezTo>
                  <a:pt x="4655" y="1788"/>
                  <a:pt x="4678" y="1800"/>
                  <a:pt x="4720" y="1800"/>
                </a:cubicBezTo>
                <a:cubicBezTo>
                  <a:pt x="4753" y="1800"/>
                  <a:pt x="4774" y="1793"/>
                  <a:pt x="4791" y="1780"/>
                </a:cubicBezTo>
                <a:cubicBezTo>
                  <a:pt x="4807" y="1767"/>
                  <a:pt x="4811" y="1752"/>
                  <a:pt x="4811" y="1721"/>
                </a:cubicBezTo>
                <a:lnTo>
                  <a:pt x="4811" y="1539"/>
                </a:lnTo>
                <a:lnTo>
                  <a:pt x="4779" y="1539"/>
                </a:lnTo>
                <a:lnTo>
                  <a:pt x="4779" y="1717"/>
                </a:lnTo>
                <a:cubicBezTo>
                  <a:pt x="4779" y="1735"/>
                  <a:pt x="4778" y="1746"/>
                  <a:pt x="4769" y="1757"/>
                </a:cubicBezTo>
                <a:cubicBezTo>
                  <a:pt x="4761" y="1768"/>
                  <a:pt x="4744" y="1774"/>
                  <a:pt x="4722" y="1774"/>
                </a:cubicBezTo>
                <a:cubicBezTo>
                  <a:pt x="4689" y="1774"/>
                  <a:pt x="4674" y="1760"/>
                  <a:pt x="4669" y="1749"/>
                </a:cubicBezTo>
                <a:cubicBezTo>
                  <a:pt x="4665" y="1741"/>
                  <a:pt x="4664" y="1724"/>
                  <a:pt x="4664" y="1712"/>
                </a:cubicBezTo>
                <a:lnTo>
                  <a:pt x="4664" y="1539"/>
                </a:lnTo>
                <a:close/>
                <a:moveTo>
                  <a:pt x="4782" y="1503"/>
                </a:moveTo>
                <a:cubicBezTo>
                  <a:pt x="4782" y="1493"/>
                  <a:pt x="4773" y="1484"/>
                  <a:pt x="4762" y="1484"/>
                </a:cubicBezTo>
                <a:cubicBezTo>
                  <a:pt x="4751" y="1484"/>
                  <a:pt x="4742" y="1493"/>
                  <a:pt x="4742" y="1503"/>
                </a:cubicBezTo>
                <a:cubicBezTo>
                  <a:pt x="4742" y="1514"/>
                  <a:pt x="4751" y="1523"/>
                  <a:pt x="4762" y="1523"/>
                </a:cubicBezTo>
                <a:cubicBezTo>
                  <a:pt x="4774" y="1523"/>
                  <a:pt x="4782" y="1514"/>
                  <a:pt x="4782" y="1503"/>
                </a:cubicBezTo>
                <a:close/>
                <a:moveTo>
                  <a:pt x="4681" y="1523"/>
                </a:moveTo>
                <a:cubicBezTo>
                  <a:pt x="4693" y="1523"/>
                  <a:pt x="4701" y="1514"/>
                  <a:pt x="4701" y="1503"/>
                </a:cubicBezTo>
                <a:cubicBezTo>
                  <a:pt x="4701" y="1493"/>
                  <a:pt x="4692" y="1484"/>
                  <a:pt x="4681" y="1484"/>
                </a:cubicBezTo>
                <a:cubicBezTo>
                  <a:pt x="4670" y="1484"/>
                  <a:pt x="4661" y="1493"/>
                  <a:pt x="4661" y="1503"/>
                </a:cubicBezTo>
                <a:cubicBezTo>
                  <a:pt x="4661" y="1514"/>
                  <a:pt x="4670" y="1523"/>
                  <a:pt x="4681" y="1523"/>
                </a:cubicBezTo>
                <a:close/>
                <a:moveTo>
                  <a:pt x="4279" y="1539"/>
                </a:moveTo>
                <a:lnTo>
                  <a:pt x="4256" y="1795"/>
                </a:lnTo>
                <a:lnTo>
                  <a:pt x="4287" y="1795"/>
                </a:lnTo>
                <a:lnTo>
                  <a:pt x="4302" y="1613"/>
                </a:lnTo>
                <a:cubicBezTo>
                  <a:pt x="4303" y="1598"/>
                  <a:pt x="4304" y="1568"/>
                  <a:pt x="4305" y="1564"/>
                </a:cubicBezTo>
                <a:cubicBezTo>
                  <a:pt x="4306" y="1569"/>
                  <a:pt x="4310" y="1588"/>
                  <a:pt x="4318" y="1613"/>
                </a:cubicBezTo>
                <a:lnTo>
                  <a:pt x="4372" y="1795"/>
                </a:lnTo>
                <a:lnTo>
                  <a:pt x="4399" y="1795"/>
                </a:lnTo>
                <a:lnTo>
                  <a:pt x="4457" y="1604"/>
                </a:lnTo>
                <a:cubicBezTo>
                  <a:pt x="4462" y="1588"/>
                  <a:pt x="4467" y="1566"/>
                  <a:pt x="4467" y="1564"/>
                </a:cubicBezTo>
                <a:cubicBezTo>
                  <a:pt x="4467" y="1566"/>
                  <a:pt x="4468" y="1591"/>
                  <a:pt x="4469" y="1607"/>
                </a:cubicBezTo>
                <a:lnTo>
                  <a:pt x="4485" y="1795"/>
                </a:lnTo>
                <a:lnTo>
                  <a:pt x="4517" y="1795"/>
                </a:lnTo>
                <a:lnTo>
                  <a:pt x="4494" y="1539"/>
                </a:lnTo>
                <a:lnTo>
                  <a:pt x="4447" y="1539"/>
                </a:lnTo>
                <a:lnTo>
                  <a:pt x="4396" y="1709"/>
                </a:lnTo>
                <a:cubicBezTo>
                  <a:pt x="4390" y="1729"/>
                  <a:pt x="4387" y="1749"/>
                  <a:pt x="4386" y="1751"/>
                </a:cubicBezTo>
                <a:cubicBezTo>
                  <a:pt x="4386" y="1748"/>
                  <a:pt x="4382" y="1730"/>
                  <a:pt x="4375" y="1706"/>
                </a:cubicBezTo>
                <a:lnTo>
                  <a:pt x="4326" y="1539"/>
                </a:lnTo>
                <a:lnTo>
                  <a:pt x="4279" y="1539"/>
                </a:lnTo>
                <a:close/>
                <a:moveTo>
                  <a:pt x="3798" y="1662"/>
                </a:moveTo>
                <a:lnTo>
                  <a:pt x="0" y="1662"/>
                </a:lnTo>
                <a:lnTo>
                  <a:pt x="0" y="1796"/>
                </a:lnTo>
                <a:lnTo>
                  <a:pt x="3798" y="1796"/>
                </a:lnTo>
                <a:lnTo>
                  <a:pt x="3798" y="1662"/>
                </a:lnTo>
                <a:close/>
                <a:moveTo>
                  <a:pt x="3798" y="1103"/>
                </a:moveTo>
                <a:lnTo>
                  <a:pt x="0" y="1103"/>
                </a:lnTo>
                <a:lnTo>
                  <a:pt x="0" y="1166"/>
                </a:lnTo>
                <a:lnTo>
                  <a:pt x="3798" y="1166"/>
                </a:lnTo>
                <a:lnTo>
                  <a:pt x="3798" y="1103"/>
                </a:lnTo>
                <a:close/>
                <a:moveTo>
                  <a:pt x="0" y="862"/>
                </a:moveTo>
                <a:lnTo>
                  <a:pt x="1475" y="862"/>
                </a:lnTo>
                <a:lnTo>
                  <a:pt x="1475" y="727"/>
                </a:lnTo>
                <a:lnTo>
                  <a:pt x="0" y="727"/>
                </a:lnTo>
                <a:lnTo>
                  <a:pt x="0" y="862"/>
                </a:lnTo>
                <a:close/>
                <a:moveTo>
                  <a:pt x="1869" y="135"/>
                </a:moveTo>
                <a:lnTo>
                  <a:pt x="1929" y="135"/>
                </a:lnTo>
                <a:lnTo>
                  <a:pt x="1929" y="0"/>
                </a:lnTo>
                <a:lnTo>
                  <a:pt x="1869" y="0"/>
                </a:lnTo>
                <a:lnTo>
                  <a:pt x="1869" y="135"/>
                </a:lnTo>
                <a:close/>
                <a:moveTo>
                  <a:pt x="1772" y="254"/>
                </a:moveTo>
                <a:lnTo>
                  <a:pt x="2026" y="254"/>
                </a:lnTo>
                <a:lnTo>
                  <a:pt x="2026" y="191"/>
                </a:lnTo>
                <a:lnTo>
                  <a:pt x="1772" y="191"/>
                </a:lnTo>
                <a:lnTo>
                  <a:pt x="1772" y="254"/>
                </a:lnTo>
                <a:close/>
                <a:moveTo>
                  <a:pt x="1685" y="598"/>
                </a:moveTo>
                <a:lnTo>
                  <a:pt x="2116" y="598"/>
                </a:lnTo>
                <a:lnTo>
                  <a:pt x="2116" y="463"/>
                </a:lnTo>
                <a:lnTo>
                  <a:pt x="1685" y="463"/>
                </a:lnTo>
                <a:lnTo>
                  <a:pt x="1685" y="598"/>
                </a:lnTo>
                <a:close/>
                <a:moveTo>
                  <a:pt x="2323" y="862"/>
                </a:moveTo>
                <a:lnTo>
                  <a:pt x="3799" y="862"/>
                </a:lnTo>
                <a:lnTo>
                  <a:pt x="3799" y="727"/>
                </a:lnTo>
                <a:lnTo>
                  <a:pt x="2323" y="727"/>
                </a:lnTo>
                <a:lnTo>
                  <a:pt x="2323" y="862"/>
                </a:lnTo>
                <a:close/>
                <a:moveTo>
                  <a:pt x="4760" y="1356"/>
                </a:moveTo>
                <a:lnTo>
                  <a:pt x="4911" y="727"/>
                </a:lnTo>
                <a:lnTo>
                  <a:pt x="4779" y="727"/>
                </a:lnTo>
                <a:lnTo>
                  <a:pt x="4728" y="964"/>
                </a:lnTo>
                <a:cubicBezTo>
                  <a:pt x="4714" y="1025"/>
                  <a:pt x="4696" y="1151"/>
                  <a:pt x="4694" y="1171"/>
                </a:cubicBezTo>
                <a:cubicBezTo>
                  <a:pt x="4694" y="1171"/>
                  <a:pt x="4679" y="1064"/>
                  <a:pt x="4667" y="1006"/>
                </a:cubicBezTo>
                <a:lnTo>
                  <a:pt x="4609" y="727"/>
                </a:lnTo>
                <a:lnTo>
                  <a:pt x="4472" y="727"/>
                </a:lnTo>
                <a:lnTo>
                  <a:pt x="4417" y="979"/>
                </a:lnTo>
                <a:cubicBezTo>
                  <a:pt x="4398" y="1065"/>
                  <a:pt x="4387" y="1154"/>
                  <a:pt x="4384" y="1178"/>
                </a:cubicBezTo>
                <a:cubicBezTo>
                  <a:pt x="4384" y="1178"/>
                  <a:pt x="4376" y="1089"/>
                  <a:pt x="4351" y="973"/>
                </a:cubicBezTo>
                <a:lnTo>
                  <a:pt x="4297" y="727"/>
                </a:lnTo>
                <a:lnTo>
                  <a:pt x="4164" y="727"/>
                </a:lnTo>
                <a:lnTo>
                  <a:pt x="4313" y="1356"/>
                </a:lnTo>
                <a:lnTo>
                  <a:pt x="4456" y="1356"/>
                </a:lnTo>
                <a:lnTo>
                  <a:pt x="4508" y="1100"/>
                </a:lnTo>
                <a:cubicBezTo>
                  <a:pt x="4525" y="1018"/>
                  <a:pt x="4536" y="939"/>
                  <a:pt x="4538" y="924"/>
                </a:cubicBezTo>
                <a:cubicBezTo>
                  <a:pt x="4539" y="947"/>
                  <a:pt x="4549" y="1024"/>
                  <a:pt x="4567" y="1102"/>
                </a:cubicBezTo>
                <a:lnTo>
                  <a:pt x="4623" y="1356"/>
                </a:lnTo>
                <a:lnTo>
                  <a:pt x="4760" y="1356"/>
                </a:lnTo>
                <a:close/>
                <a:moveTo>
                  <a:pt x="4980" y="1539"/>
                </a:moveTo>
                <a:lnTo>
                  <a:pt x="4943" y="1539"/>
                </a:lnTo>
                <a:lnTo>
                  <a:pt x="4943" y="1795"/>
                </a:lnTo>
                <a:lnTo>
                  <a:pt x="4976" y="1795"/>
                </a:lnTo>
                <a:lnTo>
                  <a:pt x="4975" y="1647"/>
                </a:lnTo>
                <a:cubicBezTo>
                  <a:pt x="4974" y="1613"/>
                  <a:pt x="4971" y="1577"/>
                  <a:pt x="4971" y="1577"/>
                </a:cubicBezTo>
                <a:cubicBezTo>
                  <a:pt x="4971" y="1577"/>
                  <a:pt x="4985" y="1607"/>
                  <a:pt x="5002" y="1638"/>
                </a:cubicBezTo>
                <a:lnTo>
                  <a:pt x="5088" y="1795"/>
                </a:lnTo>
                <a:lnTo>
                  <a:pt x="5122" y="1795"/>
                </a:lnTo>
                <a:lnTo>
                  <a:pt x="5122" y="1539"/>
                </a:lnTo>
                <a:lnTo>
                  <a:pt x="5090" y="1539"/>
                </a:lnTo>
                <a:lnTo>
                  <a:pt x="5092" y="1678"/>
                </a:lnTo>
                <a:cubicBezTo>
                  <a:pt x="5092" y="1715"/>
                  <a:pt x="5095" y="1756"/>
                  <a:pt x="5095" y="1756"/>
                </a:cubicBezTo>
                <a:cubicBezTo>
                  <a:pt x="5094" y="1754"/>
                  <a:pt x="5083" y="1727"/>
                  <a:pt x="5070" y="1703"/>
                </a:cubicBezTo>
                <a:lnTo>
                  <a:pt x="4980" y="1539"/>
                </a:lnTo>
                <a:close/>
                <a:moveTo>
                  <a:pt x="5556" y="1356"/>
                </a:moveTo>
                <a:lnTo>
                  <a:pt x="5706" y="727"/>
                </a:lnTo>
                <a:lnTo>
                  <a:pt x="5575" y="727"/>
                </a:lnTo>
                <a:lnTo>
                  <a:pt x="5523" y="964"/>
                </a:lnTo>
                <a:cubicBezTo>
                  <a:pt x="5510" y="1025"/>
                  <a:pt x="5491" y="1151"/>
                  <a:pt x="5489" y="1171"/>
                </a:cubicBezTo>
                <a:cubicBezTo>
                  <a:pt x="5489" y="1171"/>
                  <a:pt x="5474" y="1064"/>
                  <a:pt x="5462" y="1006"/>
                </a:cubicBezTo>
                <a:lnTo>
                  <a:pt x="5405" y="727"/>
                </a:lnTo>
                <a:lnTo>
                  <a:pt x="5268" y="727"/>
                </a:lnTo>
                <a:lnTo>
                  <a:pt x="5212" y="979"/>
                </a:lnTo>
                <a:cubicBezTo>
                  <a:pt x="5193" y="1065"/>
                  <a:pt x="5182" y="1154"/>
                  <a:pt x="5180" y="1178"/>
                </a:cubicBezTo>
                <a:cubicBezTo>
                  <a:pt x="5180" y="1178"/>
                  <a:pt x="5172" y="1089"/>
                  <a:pt x="5147" y="973"/>
                </a:cubicBezTo>
                <a:lnTo>
                  <a:pt x="5093" y="727"/>
                </a:lnTo>
                <a:lnTo>
                  <a:pt x="4960" y="727"/>
                </a:lnTo>
                <a:lnTo>
                  <a:pt x="5109" y="1356"/>
                </a:lnTo>
                <a:lnTo>
                  <a:pt x="5252" y="1356"/>
                </a:lnTo>
                <a:lnTo>
                  <a:pt x="5304" y="1100"/>
                </a:lnTo>
                <a:cubicBezTo>
                  <a:pt x="5321" y="1018"/>
                  <a:pt x="5331" y="939"/>
                  <a:pt x="5333" y="924"/>
                </a:cubicBezTo>
                <a:cubicBezTo>
                  <a:pt x="5335" y="947"/>
                  <a:pt x="5345" y="1024"/>
                  <a:pt x="5363" y="1102"/>
                </a:cubicBezTo>
                <a:lnTo>
                  <a:pt x="5418" y="1356"/>
                </a:lnTo>
                <a:lnTo>
                  <a:pt x="5556" y="1356"/>
                </a:lnTo>
                <a:close/>
                <a:moveTo>
                  <a:pt x="6233" y="1147"/>
                </a:moveTo>
                <a:lnTo>
                  <a:pt x="6233" y="727"/>
                </a:lnTo>
                <a:lnTo>
                  <a:pt x="6106" y="727"/>
                </a:lnTo>
                <a:lnTo>
                  <a:pt x="6106" y="1126"/>
                </a:lnTo>
                <a:cubicBezTo>
                  <a:pt x="6106" y="1159"/>
                  <a:pt x="6106" y="1168"/>
                  <a:pt x="6104" y="1182"/>
                </a:cubicBezTo>
                <a:cubicBezTo>
                  <a:pt x="6099" y="1228"/>
                  <a:pt x="6064" y="1255"/>
                  <a:pt x="6009" y="1255"/>
                </a:cubicBezTo>
                <a:cubicBezTo>
                  <a:pt x="5968" y="1255"/>
                  <a:pt x="5938" y="1239"/>
                  <a:pt x="5924" y="1211"/>
                </a:cubicBezTo>
                <a:cubicBezTo>
                  <a:pt x="5917" y="1198"/>
                  <a:pt x="5913" y="1176"/>
                  <a:pt x="5913" y="1137"/>
                </a:cubicBezTo>
                <a:lnTo>
                  <a:pt x="5913" y="727"/>
                </a:lnTo>
                <a:lnTo>
                  <a:pt x="5785" y="727"/>
                </a:lnTo>
                <a:lnTo>
                  <a:pt x="5785" y="1161"/>
                </a:lnTo>
                <a:cubicBezTo>
                  <a:pt x="5785" y="1221"/>
                  <a:pt x="5791" y="1246"/>
                  <a:pt x="5812" y="1279"/>
                </a:cubicBezTo>
                <a:cubicBezTo>
                  <a:pt x="5847" y="1333"/>
                  <a:pt x="5917" y="1362"/>
                  <a:pt x="6012" y="1362"/>
                </a:cubicBezTo>
                <a:cubicBezTo>
                  <a:pt x="6146" y="1362"/>
                  <a:pt x="6207" y="1294"/>
                  <a:pt x="6224" y="1245"/>
                </a:cubicBezTo>
                <a:cubicBezTo>
                  <a:pt x="6233" y="1218"/>
                  <a:pt x="6233" y="1206"/>
                  <a:pt x="6233" y="1147"/>
                </a:cubicBezTo>
                <a:close/>
              </a:path>
            </a:pathLst>
          </a:custGeom>
          <a:solidFill>
            <a:srgbClr val="58585A"/>
          </a:solidFill>
          <a:ln w="9525">
            <a:noFill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pPr defTabSz="914286">
              <a:defRPr/>
            </a:pPr>
            <a:endParaRPr lang="de-DE" kern="0" dirty="0">
              <a:solidFill>
                <a:srgbClr val="58585A"/>
              </a:solidFill>
              <a:latin typeface="Verdana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A63B8B59-F47C-476B-AC8A-37D7038B9BEE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70814" y="1177377"/>
            <a:ext cx="2418357" cy="578415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52BF0E69-06F0-4597-9E81-E765F69D334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949"/>
          <a:stretch/>
        </p:blipFill>
        <p:spPr>
          <a:xfrm>
            <a:off x="0" y="1087"/>
            <a:ext cx="287154" cy="1161902"/>
          </a:xfrm>
          <a:prstGeom prst="rect">
            <a:avLst/>
          </a:prstGeom>
        </p:spPr>
      </p:pic>
      <p:sp>
        <p:nvSpPr>
          <p:cNvPr id="30" name="Rechteck 29">
            <a:extLst>
              <a:ext uri="{FF2B5EF4-FFF2-40B4-BE49-F238E27FC236}">
                <a16:creationId xmlns:a16="http://schemas.microsoft.com/office/drawing/2014/main" id="{EEBBAF86-4834-4640-BB6E-3F46062A71C0}"/>
              </a:ext>
            </a:extLst>
          </p:cNvPr>
          <p:cNvSpPr/>
          <p:nvPr/>
        </p:nvSpPr>
        <p:spPr>
          <a:xfrm>
            <a:off x="287153" y="3877946"/>
            <a:ext cx="8954928" cy="5846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altLang="en-US" sz="160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latin typeface="Calibri"/>
              </a:rPr>
              <a:t>Autor: </a:t>
            </a:r>
          </a:p>
          <a:p>
            <a:r>
              <a:rPr lang="de-DE" altLang="en-US" sz="16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latin typeface="Calibri"/>
              </a:rPr>
              <a:t>Raphael Fehrmann, Horst </a:t>
            </a:r>
            <a:r>
              <a:rPr lang="de-DE" altLang="en-US" sz="1600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latin typeface="Calibri"/>
              </a:rPr>
              <a:t>Zeinz</a:t>
            </a:r>
            <a:endParaRPr lang="de-DE" altLang="en-US" sz="160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  <a:latin typeface="Calibri"/>
            </a:endParaRPr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6580B59E-AB8A-494F-8176-1933FC080F99}"/>
              </a:ext>
            </a:extLst>
          </p:cNvPr>
          <p:cNvSpPr/>
          <p:nvPr/>
        </p:nvSpPr>
        <p:spPr>
          <a:xfrm>
            <a:off x="1636090" y="5164735"/>
            <a:ext cx="6459106" cy="784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de-DE" altLang="en-US" sz="90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latin typeface="Calibri"/>
              </a:rPr>
              <a:t>Verwertungshinweis: </a:t>
            </a:r>
          </a:p>
          <a:p>
            <a:pPr algn="just"/>
            <a:r>
              <a:rPr lang="de-DE" altLang="en-US" sz="9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Die Medien bzw. im Materialpaket enthaltenen Dokumente sind gemäß der Creative-Commons-Lizenz „CC-BY-4.0“ lizensiert und für die Weiterverwendung freigegeben. Bitte verweisen Sie bei der Weiterverwendung unter Nennung der o. a. Autoren auf das Projekt „Lernroboter im Unterricht“ an der WWU Münster | www.wwu.de/Lernroboter/ . Herzlichen Dank! </a:t>
            </a:r>
            <a:r>
              <a:rPr lang="de-DE" altLang="en-US" sz="9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latin typeface="Calibri"/>
              </a:rPr>
              <a:t>Sofern bei der Produktion des vorliegenden Materials CC-lizensierte Medien herangezogen wurden, sind diese entsprechend gekennzeichnet.</a:t>
            </a:r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C1BF84AB-8D57-4942-97A6-139F78264F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5677" y="5230122"/>
            <a:ext cx="1127021" cy="396218"/>
          </a:xfrm>
          <a:prstGeom prst="rect">
            <a:avLst/>
          </a:prstGeom>
        </p:spPr>
      </p:pic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7CDC2AE8-BB38-4DE1-97D0-27E9B9CE81C7}"/>
              </a:ext>
            </a:extLst>
          </p:cNvPr>
          <p:cNvCxnSpPr>
            <a:cxnSpLocks/>
          </p:cNvCxnSpPr>
          <p:nvPr/>
        </p:nvCxnSpPr>
        <p:spPr>
          <a:xfrm>
            <a:off x="8870655" y="-1765"/>
            <a:ext cx="0" cy="6857107"/>
          </a:xfrm>
          <a:prstGeom prst="line">
            <a:avLst/>
          </a:prstGeom>
          <a:ln w="28575">
            <a:solidFill>
              <a:srgbClr val="71AE0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feld 28">
            <a:extLst>
              <a:ext uri="{FF2B5EF4-FFF2-40B4-BE49-F238E27FC236}">
                <a16:creationId xmlns:a16="http://schemas.microsoft.com/office/drawing/2014/main" id="{CC82B719-239B-41FF-9193-20139C34A8D2}"/>
              </a:ext>
            </a:extLst>
          </p:cNvPr>
          <p:cNvSpPr txBox="1"/>
          <p:nvPr/>
        </p:nvSpPr>
        <p:spPr>
          <a:xfrm>
            <a:off x="9389390" y="2001922"/>
            <a:ext cx="2418356" cy="2846562"/>
          </a:xfrm>
          <a:prstGeom prst="rect">
            <a:avLst/>
          </a:prstGeom>
          <a:solidFill>
            <a:srgbClr val="094C74"/>
          </a:solidFill>
          <a:ln w="12700">
            <a:solidFill>
              <a:srgbClr val="58585A"/>
            </a:solidFill>
          </a:ln>
        </p:spPr>
        <p:txBody>
          <a:bodyPr wrap="square" rtlCol="0">
            <a:spAutoFit/>
          </a:bodyPr>
          <a:lstStyle/>
          <a:p>
            <a:pPr marL="107989"/>
            <a:endParaRPr lang="de-DE" sz="800" b="1" dirty="0">
              <a:solidFill>
                <a:schemeClr val="bg1"/>
              </a:solidFill>
            </a:endParaRPr>
          </a:p>
          <a:p>
            <a:pPr marL="107989"/>
            <a:r>
              <a:rPr lang="de-DE" sz="1400" b="1" dirty="0">
                <a:solidFill>
                  <a:schemeClr val="bg1"/>
                </a:solidFill>
              </a:rPr>
              <a:t>Kontakt zum Projekt:</a:t>
            </a:r>
          </a:p>
          <a:p>
            <a:pPr marL="107989"/>
            <a:endParaRPr lang="de-DE" sz="600" b="1" dirty="0">
              <a:solidFill>
                <a:schemeClr val="bg1"/>
              </a:solidFill>
            </a:endParaRPr>
          </a:p>
          <a:p>
            <a:pPr marL="107989"/>
            <a:r>
              <a:rPr lang="de-DE" sz="1400" dirty="0">
                <a:solidFill>
                  <a:schemeClr val="bg1"/>
                </a:solidFill>
              </a:rPr>
              <a:t>Forschungsprojekt</a:t>
            </a:r>
          </a:p>
          <a:p>
            <a:pPr marL="107989"/>
            <a:r>
              <a:rPr lang="de-DE" sz="1400" dirty="0">
                <a:solidFill>
                  <a:schemeClr val="bg1"/>
                </a:solidFill>
              </a:rPr>
              <a:t>«Lernroboter im Unterricht»</a:t>
            </a:r>
          </a:p>
          <a:p>
            <a:pPr marL="107989"/>
            <a:endParaRPr lang="de-DE" sz="800" b="1" dirty="0">
              <a:solidFill>
                <a:schemeClr val="bg1"/>
              </a:solidFill>
            </a:endParaRPr>
          </a:p>
          <a:p>
            <a:pPr marL="107989"/>
            <a:r>
              <a:rPr lang="de-DE" sz="1300" dirty="0">
                <a:solidFill>
                  <a:schemeClr val="bg1"/>
                </a:solidFill>
              </a:rPr>
              <a:t>WWU Münster, Institut für Erziehungswissenschaft</a:t>
            </a:r>
          </a:p>
          <a:p>
            <a:pPr marL="107989"/>
            <a:endParaRPr lang="de-DE" sz="800" b="1" dirty="0">
              <a:solidFill>
                <a:schemeClr val="bg1"/>
              </a:solidFill>
            </a:endParaRPr>
          </a:p>
          <a:p>
            <a:pPr marL="107989"/>
            <a:r>
              <a:rPr lang="de-DE" sz="1300" dirty="0">
                <a:solidFill>
                  <a:schemeClr val="bg1"/>
                </a:solidFill>
              </a:rPr>
              <a:t>Prof. Dr. Horst </a:t>
            </a:r>
            <a:r>
              <a:rPr lang="de-DE" sz="1300" dirty="0" err="1">
                <a:solidFill>
                  <a:schemeClr val="bg1"/>
                </a:solidFill>
              </a:rPr>
              <a:t>Zeinz</a:t>
            </a:r>
            <a:endParaRPr lang="de-DE" sz="1300" dirty="0">
              <a:solidFill>
                <a:schemeClr val="bg1"/>
              </a:solidFill>
            </a:endParaRPr>
          </a:p>
          <a:p>
            <a:pPr marL="107989"/>
            <a:r>
              <a:rPr lang="de-DE" sz="1300" dirty="0">
                <a:solidFill>
                  <a:schemeClr val="bg1"/>
                </a:solidFill>
              </a:rPr>
              <a:t>  » horst.zeinz@wwu.de</a:t>
            </a:r>
          </a:p>
          <a:p>
            <a:pPr marL="107989"/>
            <a:endParaRPr lang="de-DE" sz="800" b="1" dirty="0">
              <a:solidFill>
                <a:schemeClr val="bg1"/>
              </a:solidFill>
            </a:endParaRPr>
          </a:p>
          <a:p>
            <a:pPr marL="107989"/>
            <a:r>
              <a:rPr lang="de-DE" sz="1300" dirty="0">
                <a:solidFill>
                  <a:schemeClr val="bg1"/>
                </a:solidFill>
              </a:rPr>
              <a:t>Raphael Fehrmann</a:t>
            </a:r>
          </a:p>
          <a:p>
            <a:pPr marL="107989"/>
            <a:r>
              <a:rPr lang="de-DE" sz="1300" dirty="0">
                <a:solidFill>
                  <a:schemeClr val="bg1"/>
                </a:solidFill>
              </a:rPr>
              <a:t>  » raphael.fehrmann@wwu.de</a:t>
            </a:r>
            <a:endParaRPr lang="de-DE" sz="1300" b="1" dirty="0">
              <a:solidFill>
                <a:schemeClr val="bg1"/>
              </a:solidFill>
            </a:endParaRPr>
          </a:p>
          <a:p>
            <a:pPr marL="107989"/>
            <a:endParaRPr lang="de-DE" sz="800" b="1" dirty="0">
              <a:solidFill>
                <a:schemeClr val="bg1"/>
              </a:solidFill>
            </a:endParaRPr>
          </a:p>
          <a:p>
            <a:pPr marL="107989"/>
            <a:r>
              <a:rPr lang="de-DE" sz="1300" dirty="0">
                <a:solidFill>
                  <a:schemeClr val="bg1"/>
                </a:solidFill>
              </a:rPr>
              <a:t>www.wwu.de/Lernroboter/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6FB06A28-29DA-48DA-A885-272A38C78F4A}"/>
              </a:ext>
            </a:extLst>
          </p:cNvPr>
          <p:cNvSpPr/>
          <p:nvPr/>
        </p:nvSpPr>
        <p:spPr>
          <a:xfrm>
            <a:off x="355678" y="5626340"/>
            <a:ext cx="1127021" cy="2308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en-US" sz="9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latin typeface="Calibri"/>
              </a:rPr>
              <a:t>V1 – 07/ 2020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84432409-452B-4418-897F-A1639263A507}"/>
              </a:ext>
            </a:extLst>
          </p:cNvPr>
          <p:cNvSpPr/>
          <p:nvPr/>
        </p:nvSpPr>
        <p:spPr>
          <a:xfrm>
            <a:off x="1636090" y="6066541"/>
            <a:ext cx="4385235" cy="7077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altLang="en-US" sz="80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Vorlage für einen entsprechenden Verweis: </a:t>
            </a:r>
          </a:p>
          <a:p>
            <a:r>
              <a:rPr lang="de-DE" altLang="en-US" sz="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Raphael Fehrmann, Horst </a:t>
            </a:r>
            <a:r>
              <a:rPr lang="de-DE" altLang="en-US" sz="800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Zeinz</a:t>
            </a:r>
            <a:r>
              <a:rPr lang="de-DE" altLang="en-US" sz="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: Lehrmaterial zum Hochschulseminar „Lernroboter im Unterricht“; Forschungsprojekt „Lernroboter im Unterricht“ an der Westfälischen Wilhelms-Universität Münster; </a:t>
            </a:r>
            <a:br>
              <a:rPr lang="de-DE" altLang="en-US" sz="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</a:br>
            <a:r>
              <a:rPr lang="de-DE" altLang="en-US" sz="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Abruf über: </a:t>
            </a:r>
            <a:r>
              <a:rPr lang="de-DE" altLang="en-US" sz="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hlinkClick r:id="rId8"/>
              </a:rPr>
              <a:t>https://www.uni-muenster.de/Lernroboter/seminar/</a:t>
            </a:r>
            <a:r>
              <a:rPr lang="de-DE" altLang="en-US" sz="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;</a:t>
            </a:r>
          </a:p>
          <a:p>
            <a:r>
              <a:rPr lang="de-DE" altLang="en-US" sz="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Lizenz: </a:t>
            </a:r>
            <a:r>
              <a:rPr lang="de-DE" altLang="en-US" sz="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hlinkClick r:id="rId9"/>
              </a:rPr>
              <a:t>CC-BY-4.0</a:t>
            </a:r>
            <a:r>
              <a:rPr lang="de-DE" altLang="en-US" sz="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, </a:t>
            </a:r>
            <a:r>
              <a:rPr lang="de-DE" sz="800" dirty="0">
                <a:hlinkClick r:id="rId10"/>
              </a:rPr>
              <a:t>www.creativecommons.org/licenses/by/4.0/deed.de</a:t>
            </a:r>
            <a:endParaRPr lang="de-DE" altLang="en-US" sz="80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580599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Evaluation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Seminarevaluation | Befragung der Universität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10</a:t>
            </a:fld>
            <a:endParaRPr lang="de-DE" dirty="0"/>
          </a:p>
        </p:txBody>
      </p:sp>
      <p:pic>
        <p:nvPicPr>
          <p:cNvPr id="15" name="Grafik 14" descr="Kopf mit Zahnrädern">
            <a:extLst>
              <a:ext uri="{FF2B5EF4-FFF2-40B4-BE49-F238E27FC236}">
                <a16:creationId xmlns:a16="http://schemas.microsoft.com/office/drawing/2014/main" id="{2C62888C-C6A0-4364-9DCA-C1788FA39C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95109" y="289454"/>
            <a:ext cx="616095" cy="616095"/>
          </a:xfrm>
          <a:prstGeom prst="rect">
            <a:avLst/>
          </a:prstGeom>
        </p:spPr>
      </p:pic>
      <p:pic>
        <p:nvPicPr>
          <p:cNvPr id="17" name="Grafik 16" descr="Bleistift">
            <a:extLst>
              <a:ext uri="{FF2B5EF4-FFF2-40B4-BE49-F238E27FC236}">
                <a16:creationId xmlns:a16="http://schemas.microsoft.com/office/drawing/2014/main" id="{CA9CA5AF-2CA3-43EA-973C-EA56A1A3F4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61929" y="289567"/>
            <a:ext cx="616095" cy="616095"/>
          </a:xfrm>
          <a:prstGeom prst="rect">
            <a:avLst/>
          </a:prstGeom>
        </p:spPr>
      </p:pic>
      <p:pic>
        <p:nvPicPr>
          <p:cNvPr id="18" name="Grafik 17" descr="Fragen">
            <a:extLst>
              <a:ext uri="{FF2B5EF4-FFF2-40B4-BE49-F238E27FC236}">
                <a16:creationId xmlns:a16="http://schemas.microsoft.com/office/drawing/2014/main" id="{A50A0A0A-65CC-46FE-9EB2-26C8144499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78024" y="289455"/>
            <a:ext cx="616095" cy="616095"/>
          </a:xfrm>
          <a:prstGeom prst="rect">
            <a:avLst/>
          </a:prstGeom>
        </p:spPr>
      </p:pic>
      <p:pic>
        <p:nvPicPr>
          <p:cNvPr id="19" name="Grafik 18" descr="Kundenbewertung">
            <a:extLst>
              <a:ext uri="{FF2B5EF4-FFF2-40B4-BE49-F238E27FC236}">
                <a16:creationId xmlns:a16="http://schemas.microsoft.com/office/drawing/2014/main" id="{F6840515-0C4A-4E88-AA6A-C67DC9308B5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844844" y="289456"/>
            <a:ext cx="616095" cy="616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3413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Reflexion des Kompetenzerwerbs 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Posttest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feld 10"/>
          <p:cNvSpPr txBox="1"/>
          <p:nvPr/>
        </p:nvSpPr>
        <p:spPr>
          <a:xfrm>
            <a:off x="485567" y="1377733"/>
            <a:ext cx="11414184" cy="406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Bitte nehmen Sie am Posttest teil. </a:t>
            </a:r>
          </a:p>
          <a:p>
            <a:pPr>
              <a:lnSpc>
                <a:spcPct val="150000"/>
              </a:lnSpc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Schon jetzt ganz herzlichen Dank!</a:t>
            </a:r>
          </a:p>
          <a:p>
            <a:pPr>
              <a:lnSpc>
                <a:spcPct val="150000"/>
              </a:lnSpc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Bei Rückfragen stehe ich Ihnen gerne zur Verfügung.</a:t>
            </a:r>
          </a:p>
          <a:p>
            <a:pPr>
              <a:lnSpc>
                <a:spcPct val="150000"/>
              </a:lnSpc>
            </a:pPr>
            <a:endParaRPr lang="de-DE" sz="215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>
              <a:lnSpc>
                <a:spcPct val="150000"/>
              </a:lnSpc>
            </a:pPr>
            <a:endParaRPr lang="de-DE" sz="215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>
              <a:lnSpc>
                <a:spcPct val="150000"/>
              </a:lnSpc>
            </a:pPr>
            <a:endParaRPr lang="de-DE" sz="215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>
              <a:lnSpc>
                <a:spcPct val="150000"/>
              </a:lnSpc>
            </a:pPr>
            <a:endParaRPr lang="de-DE" sz="215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>
              <a:lnSpc>
                <a:spcPct val="150000"/>
              </a:lnSpc>
            </a:pPr>
            <a:r>
              <a:rPr lang="de-DE" sz="2000" dirty="0"/>
              <a:t>kalkulierter Aufwand: ca. 40 Minuten</a:t>
            </a:r>
            <a:endParaRPr lang="de-DE" sz="215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11</a:t>
            </a:fld>
            <a:endParaRPr lang="de-DE" dirty="0"/>
          </a:p>
        </p:txBody>
      </p:sp>
      <p:pic>
        <p:nvPicPr>
          <p:cNvPr id="15" name="Grafik 14" descr="Kopf mit Zahnrädern">
            <a:extLst>
              <a:ext uri="{FF2B5EF4-FFF2-40B4-BE49-F238E27FC236}">
                <a16:creationId xmlns:a16="http://schemas.microsoft.com/office/drawing/2014/main" id="{2C62888C-C6A0-4364-9DCA-C1788FA39C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95109" y="289454"/>
            <a:ext cx="616095" cy="616095"/>
          </a:xfrm>
          <a:prstGeom prst="rect">
            <a:avLst/>
          </a:prstGeom>
        </p:spPr>
      </p:pic>
      <p:pic>
        <p:nvPicPr>
          <p:cNvPr id="17" name="Grafik 16" descr="Bleistift">
            <a:extLst>
              <a:ext uri="{FF2B5EF4-FFF2-40B4-BE49-F238E27FC236}">
                <a16:creationId xmlns:a16="http://schemas.microsoft.com/office/drawing/2014/main" id="{CA9CA5AF-2CA3-43EA-973C-EA56A1A3F4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61929" y="289567"/>
            <a:ext cx="616095" cy="616095"/>
          </a:xfrm>
          <a:prstGeom prst="rect">
            <a:avLst/>
          </a:prstGeom>
        </p:spPr>
      </p:pic>
      <p:pic>
        <p:nvPicPr>
          <p:cNvPr id="18" name="Grafik 17" descr="Fragen">
            <a:extLst>
              <a:ext uri="{FF2B5EF4-FFF2-40B4-BE49-F238E27FC236}">
                <a16:creationId xmlns:a16="http://schemas.microsoft.com/office/drawing/2014/main" id="{A50A0A0A-65CC-46FE-9EB2-26C8144499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78024" y="289455"/>
            <a:ext cx="616095" cy="616095"/>
          </a:xfrm>
          <a:prstGeom prst="rect">
            <a:avLst/>
          </a:prstGeom>
        </p:spPr>
      </p:pic>
      <p:pic>
        <p:nvPicPr>
          <p:cNvPr id="19" name="Grafik 18" descr="Kundenbewertung">
            <a:extLst>
              <a:ext uri="{FF2B5EF4-FFF2-40B4-BE49-F238E27FC236}">
                <a16:creationId xmlns:a16="http://schemas.microsoft.com/office/drawing/2014/main" id="{F6840515-0C4A-4E88-AA6A-C67DC9308B5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844844" y="289456"/>
            <a:ext cx="616095" cy="616095"/>
          </a:xfrm>
          <a:prstGeom prst="rect">
            <a:avLst/>
          </a:prstGeom>
        </p:spPr>
      </p:pic>
      <p:pic>
        <p:nvPicPr>
          <p:cNvPr id="2050" name="Picture 2" descr="Vielen Dank, Wort, Buchstaben, Scrabble">
            <a:extLst>
              <a:ext uri="{FF2B5EF4-FFF2-40B4-BE49-F238E27FC236}">
                <a16:creationId xmlns:a16="http://schemas.microsoft.com/office/drawing/2014/main" id="{2B210A87-1EB2-4808-97A2-4FB9BBAD90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8849" y="3050477"/>
            <a:ext cx="5212520" cy="34858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81006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Seminarabschluss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Herzlichen Dank für Ihre Teilnahme am Seminar!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feld 10"/>
          <p:cNvSpPr txBox="1"/>
          <p:nvPr/>
        </p:nvSpPr>
        <p:spPr>
          <a:xfrm>
            <a:off x="485567" y="1377733"/>
            <a:ext cx="11414184" cy="5003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Gibt es offene Fragen?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Vereinbarungen zur Abgabe der Hausarbeiten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weitere offene Fragen</a:t>
            </a:r>
          </a:p>
          <a:p>
            <a:pPr>
              <a:lnSpc>
                <a:spcPct val="150000"/>
              </a:lnSpc>
            </a:pPr>
            <a:endParaRPr lang="de-DE" sz="215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nun: 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Möglichkeit zur Polaroid-Fotografie der ZRM-Bilder, </a:t>
            </a:r>
            <a:b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</a:br>
            <a:r>
              <a:rPr lang="de-DE" sz="215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Rückgabe der Bilder 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/ Sortierung in Sets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im Anschluss: 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Treffen nötiger „Spezial-Vereinbarungen“</a:t>
            </a:r>
            <a:b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</a:b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bzgl. der Notenverbuchung</a:t>
            </a:r>
          </a:p>
          <a:p>
            <a:pPr>
              <a:lnSpc>
                <a:spcPct val="150000"/>
              </a:lnSpc>
            </a:pPr>
            <a:endParaRPr lang="de-DE" sz="215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Besten Dank für Ihre sehr aktive und bereichernde Mitarbeit! 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12</a:t>
            </a:fld>
            <a:endParaRPr lang="de-DE" dirty="0"/>
          </a:p>
        </p:txBody>
      </p:sp>
      <p:pic>
        <p:nvPicPr>
          <p:cNvPr id="15" name="Grafik 14" descr="Kopf mit Zahnrädern">
            <a:extLst>
              <a:ext uri="{FF2B5EF4-FFF2-40B4-BE49-F238E27FC236}">
                <a16:creationId xmlns:a16="http://schemas.microsoft.com/office/drawing/2014/main" id="{2C62888C-C6A0-4364-9DCA-C1788FA39C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95109" y="289454"/>
            <a:ext cx="616095" cy="616095"/>
          </a:xfrm>
          <a:prstGeom prst="rect">
            <a:avLst/>
          </a:prstGeom>
        </p:spPr>
      </p:pic>
      <p:pic>
        <p:nvPicPr>
          <p:cNvPr id="17" name="Grafik 16" descr="Bleistift">
            <a:extLst>
              <a:ext uri="{FF2B5EF4-FFF2-40B4-BE49-F238E27FC236}">
                <a16:creationId xmlns:a16="http://schemas.microsoft.com/office/drawing/2014/main" id="{CA9CA5AF-2CA3-43EA-973C-EA56A1A3F4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61929" y="289567"/>
            <a:ext cx="616095" cy="616095"/>
          </a:xfrm>
          <a:prstGeom prst="rect">
            <a:avLst/>
          </a:prstGeom>
        </p:spPr>
      </p:pic>
      <p:pic>
        <p:nvPicPr>
          <p:cNvPr id="18" name="Grafik 17" descr="Fragen">
            <a:extLst>
              <a:ext uri="{FF2B5EF4-FFF2-40B4-BE49-F238E27FC236}">
                <a16:creationId xmlns:a16="http://schemas.microsoft.com/office/drawing/2014/main" id="{A50A0A0A-65CC-46FE-9EB2-26C8144499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78024" y="289455"/>
            <a:ext cx="616095" cy="616095"/>
          </a:xfrm>
          <a:prstGeom prst="rect">
            <a:avLst/>
          </a:prstGeom>
        </p:spPr>
      </p:pic>
      <p:pic>
        <p:nvPicPr>
          <p:cNvPr id="19" name="Grafik 18" descr="Kundenbewertung">
            <a:extLst>
              <a:ext uri="{FF2B5EF4-FFF2-40B4-BE49-F238E27FC236}">
                <a16:creationId xmlns:a16="http://schemas.microsoft.com/office/drawing/2014/main" id="{F6840515-0C4A-4E88-AA6A-C67DC9308B5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844844" y="289456"/>
            <a:ext cx="616095" cy="616095"/>
          </a:xfrm>
          <a:prstGeom prst="rect">
            <a:avLst/>
          </a:prstGeom>
        </p:spPr>
      </p:pic>
      <p:pic>
        <p:nvPicPr>
          <p:cNvPr id="12" name="Picture 6" descr="Lernen, Schule, Lesen, Kinder, SchÃ¼ler">
            <a:extLst>
              <a:ext uri="{FF2B5EF4-FFF2-40B4-BE49-F238E27FC236}">
                <a16:creationId xmlns:a16="http://schemas.microsoft.com/office/drawing/2014/main" id="{26BC1FA8-FBB4-4A13-B68B-D64D888FFE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6845" y="3074278"/>
            <a:ext cx="3486262" cy="3486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22732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Hinweis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Alumni-Club Münster – für Studierende und Alumni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feld 10"/>
          <p:cNvSpPr txBox="1"/>
          <p:nvPr/>
        </p:nvSpPr>
        <p:spPr>
          <a:xfrm>
            <a:off x="485567" y="1377733"/>
            <a:ext cx="11414184" cy="45191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15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Angebote des Alumni-Clubs der WWU Münster: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dirty="0"/>
              <a:t>Einladungen zum jährlichen </a:t>
            </a:r>
            <a:r>
              <a:rPr lang="de-DE" dirty="0">
                <a:hlinkClick r:id="rId2"/>
              </a:rPr>
              <a:t>Alumni-Tag</a:t>
            </a:r>
            <a:r>
              <a:rPr lang="de-DE" dirty="0"/>
              <a:t> und vielen </a:t>
            </a:r>
            <a:r>
              <a:rPr lang="de-DE" dirty="0">
                <a:hlinkClick r:id="rId3"/>
              </a:rPr>
              <a:t>weiteren Veranstaltungen</a:t>
            </a:r>
            <a:endParaRPr lang="de-DE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dirty="0"/>
              <a:t>ein kostenloses Abonnement der </a:t>
            </a:r>
            <a:r>
              <a:rPr lang="de-DE" dirty="0">
                <a:hlinkClick r:id="rId4"/>
              </a:rPr>
              <a:t>Universitätszeitung </a:t>
            </a:r>
            <a:r>
              <a:rPr lang="de-DE" dirty="0" err="1">
                <a:hlinkClick r:id="rId4"/>
              </a:rPr>
              <a:t>wissen|leben</a:t>
            </a:r>
            <a:r>
              <a:rPr lang="de-DE" dirty="0"/>
              <a:t> 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dirty="0"/>
              <a:t>Ihre </a:t>
            </a:r>
            <a:r>
              <a:rPr lang="de-DE" dirty="0">
                <a:hlinkClick r:id="rId5"/>
              </a:rPr>
              <a:t>E-Mail-Adresse ...@uni-muenster.de</a:t>
            </a:r>
            <a:r>
              <a:rPr lang="de-DE" dirty="0"/>
              <a:t> als Weiterleitungsadresse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dirty="0"/>
              <a:t>die </a:t>
            </a:r>
            <a:r>
              <a:rPr lang="de-DE" dirty="0">
                <a:hlinkClick r:id="rId6"/>
              </a:rPr>
              <a:t>Alumni-Card</a:t>
            </a:r>
            <a:r>
              <a:rPr lang="de-DE" dirty="0"/>
              <a:t>, mit der Sie verschiedene Vergünstigungen erhalten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dirty="0"/>
              <a:t>Zugang zum </a:t>
            </a:r>
            <a:r>
              <a:rPr lang="de-DE" dirty="0">
                <a:hlinkClick r:id="rId7"/>
              </a:rPr>
              <a:t>Karriereportal KAP.WWU</a:t>
            </a:r>
            <a:r>
              <a:rPr lang="de-DE" dirty="0"/>
              <a:t> des Career Service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dirty="0"/>
              <a:t>…und vieles mehr!</a:t>
            </a:r>
          </a:p>
          <a:p>
            <a:pPr>
              <a:lnSpc>
                <a:spcPct val="150000"/>
              </a:lnSpc>
            </a:pPr>
            <a:endParaRPr lang="de-DE" sz="215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>
              <a:lnSpc>
                <a:spcPct val="150000"/>
              </a:lnSpc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Beitreten können Sie als Studierende schon jetzt oder mit Übergang in die Alumni-Zeit.</a:t>
            </a:r>
          </a:p>
          <a:p>
            <a:pPr>
              <a:lnSpc>
                <a:spcPct val="150000"/>
              </a:lnSpc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Website: 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hlinkClick r:id="rId8"/>
              </a:rPr>
              <a:t>www.wwu.de/Alumni/angebote.html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13</a:t>
            </a:fld>
            <a:endParaRPr lang="de-DE" dirty="0"/>
          </a:p>
        </p:txBody>
      </p:sp>
      <p:pic>
        <p:nvPicPr>
          <p:cNvPr id="15" name="Grafik 14" descr="Kopf mit Zahnrädern">
            <a:extLst>
              <a:ext uri="{FF2B5EF4-FFF2-40B4-BE49-F238E27FC236}">
                <a16:creationId xmlns:a16="http://schemas.microsoft.com/office/drawing/2014/main" id="{2C62888C-C6A0-4364-9DCA-C1788FA39CC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895109" y="289454"/>
            <a:ext cx="616095" cy="616095"/>
          </a:xfrm>
          <a:prstGeom prst="rect">
            <a:avLst/>
          </a:prstGeom>
        </p:spPr>
      </p:pic>
      <p:pic>
        <p:nvPicPr>
          <p:cNvPr id="17" name="Grafik 16" descr="Bleistift">
            <a:extLst>
              <a:ext uri="{FF2B5EF4-FFF2-40B4-BE49-F238E27FC236}">
                <a16:creationId xmlns:a16="http://schemas.microsoft.com/office/drawing/2014/main" id="{CA9CA5AF-2CA3-43EA-973C-EA56A1A3F41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561929" y="289567"/>
            <a:ext cx="616095" cy="616095"/>
          </a:xfrm>
          <a:prstGeom prst="rect">
            <a:avLst/>
          </a:prstGeom>
        </p:spPr>
      </p:pic>
      <p:pic>
        <p:nvPicPr>
          <p:cNvPr id="18" name="Grafik 17" descr="Fragen">
            <a:extLst>
              <a:ext uri="{FF2B5EF4-FFF2-40B4-BE49-F238E27FC236}">
                <a16:creationId xmlns:a16="http://schemas.microsoft.com/office/drawing/2014/main" id="{A50A0A0A-65CC-46FE-9EB2-26C81444991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178024" y="289455"/>
            <a:ext cx="616095" cy="616095"/>
          </a:xfrm>
          <a:prstGeom prst="rect">
            <a:avLst/>
          </a:prstGeom>
        </p:spPr>
      </p:pic>
      <p:pic>
        <p:nvPicPr>
          <p:cNvPr id="19" name="Grafik 18" descr="Kundenbewertung">
            <a:extLst>
              <a:ext uri="{FF2B5EF4-FFF2-40B4-BE49-F238E27FC236}">
                <a16:creationId xmlns:a16="http://schemas.microsoft.com/office/drawing/2014/main" id="{F6840515-0C4A-4E88-AA6A-C67DC9308B5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844844" y="289456"/>
            <a:ext cx="616095" cy="616095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F0FEC4BF-5FC8-44EB-820B-1293F8F68C4C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346" t="11818" r="25190" b="7224"/>
          <a:stretch/>
        </p:blipFill>
        <p:spPr>
          <a:xfrm>
            <a:off x="8758189" y="1066166"/>
            <a:ext cx="3120953" cy="2994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9385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/>
          <p:cNvGrpSpPr/>
          <p:nvPr/>
        </p:nvGrpSpPr>
        <p:grpSpPr>
          <a:xfrm>
            <a:off x="1445569" y="-34233"/>
            <a:ext cx="6605145" cy="7383667"/>
            <a:chOff x="1445569" y="-34233"/>
            <a:chExt cx="6605145" cy="7383667"/>
          </a:xfrm>
        </p:grpSpPr>
        <p:sp>
          <p:nvSpPr>
            <p:cNvPr id="3" name="Rechteck 2"/>
            <p:cNvSpPr/>
            <p:nvPr/>
          </p:nvSpPr>
          <p:spPr bwMode="gray">
            <a:xfrm>
              <a:off x="6867377" y="1871222"/>
              <a:ext cx="1183337" cy="377026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40" tIns="45720" rIns="91440" bIns="45720">
              <a:spAutoFit/>
              <a:scene3d>
                <a:camera prst="perspectiveRelaxed">
                  <a:rot lat="3216920" lon="18441394" rev="6897346"/>
                </a:camera>
                <a:lightRig rig="threePt" dir="t"/>
              </a:scene3d>
              <a:sp3d extrusionH="285750">
                <a:bevelT w="25400" h="25400"/>
              </a:sp3d>
            </a:bodyPr>
            <a:lstStyle/>
            <a:p>
              <a:pPr algn="ctr"/>
              <a:r>
                <a:rPr lang="en-US" sz="23900" b="1" cap="none" spc="0" dirty="0">
                  <a:ln w="12700">
                    <a:noFill/>
                    <a:prstDash val="solid"/>
                  </a:ln>
                  <a:solidFill>
                    <a:srgbClr val="E6E6E6"/>
                  </a:solidFill>
                  <a:effectLst>
                    <a:outerShdw blurRad="215900" dist="12700" dir="2700000" algn="tl" rotWithShape="0">
                      <a:prstClr val="black">
                        <a:alpha val="70000"/>
                      </a:prstClr>
                    </a:outerShdw>
                  </a:effectLst>
                </a:rPr>
                <a:t>!</a:t>
              </a:r>
            </a:p>
          </p:txBody>
        </p:sp>
        <p:sp>
          <p:nvSpPr>
            <p:cNvPr id="4" name="Rechteck 3"/>
            <p:cNvSpPr/>
            <p:nvPr/>
          </p:nvSpPr>
          <p:spPr bwMode="gray">
            <a:xfrm>
              <a:off x="1445569" y="2092429"/>
              <a:ext cx="1015021" cy="315471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40" tIns="45720" rIns="91440" bIns="45720">
              <a:spAutoFit/>
              <a:scene3d>
                <a:camera prst="perspectiveRelaxed">
                  <a:rot lat="20289142" lon="17477284" rev="5199779"/>
                </a:camera>
                <a:lightRig rig="threePt" dir="t"/>
              </a:scene3d>
              <a:sp3d extrusionH="285750">
                <a:bevelT w="25400" h="25400"/>
              </a:sp3d>
            </a:bodyPr>
            <a:lstStyle/>
            <a:p>
              <a:pPr algn="ctr"/>
              <a:r>
                <a:rPr lang="en-US" sz="19900" b="1" cap="none" spc="0" dirty="0">
                  <a:ln w="12700">
                    <a:noFill/>
                    <a:prstDash val="solid"/>
                  </a:ln>
                  <a:solidFill>
                    <a:srgbClr val="E6E6E6"/>
                  </a:solidFill>
                  <a:effectLst>
                    <a:outerShdw blurRad="215900" dist="12700" dir="2700000" algn="tl" rotWithShape="0">
                      <a:prstClr val="black">
                        <a:alpha val="70000"/>
                      </a:prstClr>
                    </a:outerShdw>
                  </a:effectLst>
                </a:rPr>
                <a:t>!</a:t>
              </a:r>
            </a:p>
          </p:txBody>
        </p:sp>
        <p:sp>
          <p:nvSpPr>
            <p:cNvPr id="5" name="Rechteck 4"/>
            <p:cNvSpPr/>
            <p:nvPr/>
          </p:nvSpPr>
          <p:spPr bwMode="gray">
            <a:xfrm>
              <a:off x="5766820" y="1732511"/>
              <a:ext cx="761747" cy="221599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40" tIns="45720" rIns="91440" bIns="45720">
              <a:spAutoFit/>
              <a:scene3d>
                <a:camera prst="perspectiveRelaxed">
                  <a:rot lat="785949" lon="17359409" rev="5509202"/>
                </a:camera>
                <a:lightRig rig="threePt" dir="t"/>
              </a:scene3d>
              <a:sp3d extrusionH="215900">
                <a:bevelT w="25400" h="25400"/>
              </a:sp3d>
            </a:bodyPr>
            <a:lstStyle/>
            <a:p>
              <a:pPr algn="ctr"/>
              <a:r>
                <a:rPr lang="en-US" sz="13800" b="1" cap="none" spc="0" dirty="0">
                  <a:ln w="12700">
                    <a:noFill/>
                    <a:prstDash val="solid"/>
                  </a:ln>
                  <a:solidFill>
                    <a:srgbClr val="FFFFFF"/>
                  </a:solidFill>
                  <a:effectLst>
                    <a:outerShdw blurRad="215900" dist="12700" dir="2700000" algn="tl" rotWithShape="0">
                      <a:prstClr val="black">
                        <a:alpha val="70000"/>
                      </a:prstClr>
                    </a:outerShdw>
                  </a:effectLst>
                </a:rPr>
                <a:t>!</a:t>
              </a:r>
            </a:p>
          </p:txBody>
        </p:sp>
        <p:sp>
          <p:nvSpPr>
            <p:cNvPr id="6" name="Rechteck 5"/>
            <p:cNvSpPr/>
            <p:nvPr/>
          </p:nvSpPr>
          <p:spPr bwMode="gray">
            <a:xfrm>
              <a:off x="2972804" y="1101190"/>
              <a:ext cx="761747" cy="221599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40" tIns="45720" rIns="91440" bIns="45720">
              <a:spAutoFit/>
              <a:scene3d>
                <a:camera prst="perspectiveRelaxed">
                  <a:rot lat="17670334" lon="3279169" rev="18116806"/>
                </a:camera>
                <a:lightRig rig="threePt" dir="t">
                  <a:rot lat="0" lon="0" rev="13200000"/>
                </a:lightRig>
              </a:scene3d>
              <a:sp3d extrusionH="190500">
                <a:bevelT w="25400" h="25400"/>
              </a:sp3d>
            </a:bodyPr>
            <a:lstStyle/>
            <a:p>
              <a:pPr algn="ctr"/>
              <a:r>
                <a:rPr lang="en-US" sz="13800" b="1" cap="none" spc="0" dirty="0">
                  <a:ln w="12700">
                    <a:noFill/>
                    <a:prstDash val="solid"/>
                  </a:ln>
                  <a:solidFill>
                    <a:srgbClr val="E6E6E6"/>
                  </a:solidFill>
                  <a:effectLst>
                    <a:outerShdw blurRad="215900" dist="12700" dir="2700000" algn="tl" rotWithShape="0">
                      <a:prstClr val="black">
                        <a:alpha val="70000"/>
                      </a:prstClr>
                    </a:outerShdw>
                  </a:effectLst>
                </a:rPr>
                <a:t>!</a:t>
              </a:r>
            </a:p>
          </p:txBody>
        </p:sp>
        <p:sp>
          <p:nvSpPr>
            <p:cNvPr id="7" name="Rechteck 6"/>
            <p:cNvSpPr/>
            <p:nvPr/>
          </p:nvSpPr>
          <p:spPr bwMode="gray">
            <a:xfrm>
              <a:off x="1819043" y="1161405"/>
              <a:ext cx="665568" cy="186204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40" tIns="45720" rIns="91440" bIns="45720">
              <a:spAutoFit/>
              <a:scene3d>
                <a:camera prst="perspectiveRelaxed">
                  <a:rot lat="20420090" lon="16780881" rev="5266741"/>
                </a:camera>
                <a:lightRig rig="threePt" dir="t"/>
              </a:scene3d>
              <a:sp3d extrusionH="158750">
                <a:bevelT w="25400" h="25400"/>
              </a:sp3d>
            </a:bodyPr>
            <a:lstStyle/>
            <a:p>
              <a:pPr algn="ctr"/>
              <a:r>
                <a:rPr lang="en-US" sz="11500" b="1" dirty="0">
                  <a:ln w="12700">
                    <a:noFill/>
                    <a:prstDash val="solid"/>
                  </a:ln>
                  <a:solidFill>
                    <a:srgbClr val="FFFFFF"/>
                  </a:solidFill>
                  <a:effectLst>
                    <a:outerShdw blurRad="215900" dist="12700" dir="2700000" algn="tl" rotWithShape="0">
                      <a:prstClr val="black">
                        <a:alpha val="70000"/>
                      </a:prstClr>
                    </a:outerShdw>
                  </a:effectLst>
                </a:rPr>
                <a:t>!</a:t>
              </a:r>
              <a:endParaRPr lang="en-US" sz="11500" b="1" cap="none" spc="0" dirty="0">
                <a:ln w="12700">
                  <a:noFill/>
                  <a:prstDash val="solid"/>
                </a:ln>
                <a:solidFill>
                  <a:srgbClr val="FFFFFF"/>
                </a:solidFill>
                <a:effectLst>
                  <a:outerShdw blurRad="215900" dist="12700" dir="2700000" algn="tl" rotWithShape="0">
                    <a:prstClr val="black">
                      <a:alpha val="70000"/>
                    </a:prstClr>
                  </a:outerShdw>
                </a:effectLst>
              </a:endParaRPr>
            </a:p>
          </p:txBody>
        </p:sp>
        <p:sp>
          <p:nvSpPr>
            <p:cNvPr id="8" name="Rechteck 7"/>
            <p:cNvSpPr/>
            <p:nvPr/>
          </p:nvSpPr>
          <p:spPr bwMode="gray">
            <a:xfrm>
              <a:off x="6528567" y="978459"/>
              <a:ext cx="665567" cy="186204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40" tIns="45720" rIns="91440" bIns="45720">
              <a:spAutoFit/>
              <a:scene3d>
                <a:camera prst="perspectiveRelaxed">
                  <a:rot lat="4268736" lon="3311397" rev="14011558"/>
                </a:camera>
                <a:lightRig rig="threePt" dir="t">
                  <a:rot lat="0" lon="0" rev="7800000"/>
                </a:lightRig>
              </a:scene3d>
              <a:sp3d extrusionH="158750">
                <a:bevelT w="25400" h="25400"/>
              </a:sp3d>
            </a:bodyPr>
            <a:lstStyle/>
            <a:p>
              <a:pPr algn="ctr"/>
              <a:r>
                <a:rPr lang="en-US" sz="11500" b="1" cap="none" spc="0" dirty="0">
                  <a:ln w="12700">
                    <a:noFill/>
                    <a:prstDash val="solid"/>
                  </a:ln>
                  <a:solidFill>
                    <a:srgbClr val="E6E6E6"/>
                  </a:solidFill>
                  <a:effectLst>
                    <a:outerShdw blurRad="215900" dist="12700" dir="2700000" algn="tl" rotWithShape="0">
                      <a:prstClr val="black">
                        <a:alpha val="70000"/>
                      </a:prstClr>
                    </a:outerShdw>
                  </a:effectLst>
                </a:rPr>
                <a:t>!</a:t>
              </a:r>
            </a:p>
          </p:txBody>
        </p:sp>
        <p:sp>
          <p:nvSpPr>
            <p:cNvPr id="9" name="Rechteck 8"/>
            <p:cNvSpPr/>
            <p:nvPr/>
          </p:nvSpPr>
          <p:spPr bwMode="gray">
            <a:xfrm>
              <a:off x="5766820" y="2840507"/>
              <a:ext cx="1383712" cy="450892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40" tIns="45720" rIns="91440" bIns="45720">
              <a:spAutoFit/>
              <a:scene3d>
                <a:camera prst="perspectiveRelaxed">
                  <a:rot lat="19188035" lon="19196580" rev="2724996"/>
                </a:camera>
                <a:lightRig rig="threePt" dir="t"/>
              </a:scene3d>
              <a:sp3d extrusionH="381000">
                <a:bevelT w="25400" h="25400"/>
              </a:sp3d>
            </a:bodyPr>
            <a:lstStyle/>
            <a:p>
              <a:pPr algn="ctr"/>
              <a:r>
                <a:rPr lang="en-US" sz="28700" b="1" cap="none" spc="0" dirty="0">
                  <a:ln w="12700">
                    <a:noFill/>
                    <a:prstDash val="solid"/>
                  </a:ln>
                  <a:solidFill>
                    <a:srgbClr val="E6E6E6"/>
                  </a:solidFill>
                  <a:effectLst>
                    <a:outerShdw blurRad="215900" dist="12700" dir="2700000" algn="tl" rotWithShape="0">
                      <a:prstClr val="black">
                        <a:alpha val="70000"/>
                      </a:prstClr>
                    </a:outerShdw>
                  </a:effectLst>
                </a:rPr>
                <a:t>!</a:t>
              </a:r>
            </a:p>
          </p:txBody>
        </p:sp>
        <p:sp>
          <p:nvSpPr>
            <p:cNvPr id="10" name="Rechteck 9"/>
            <p:cNvSpPr/>
            <p:nvPr/>
          </p:nvSpPr>
          <p:spPr bwMode="gray">
            <a:xfrm>
              <a:off x="1876157" y="3021482"/>
              <a:ext cx="1269899" cy="40934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40" tIns="45720" rIns="91440" bIns="45720">
              <a:spAutoFit/>
              <a:scene3d>
                <a:camera prst="perspectiveRelaxed">
                  <a:rot lat="20427507" lon="3392954" rev="17768812"/>
                </a:camera>
                <a:lightRig rig="threePt" dir="t">
                  <a:rot lat="0" lon="0" rev="8400000"/>
                </a:lightRig>
              </a:scene3d>
              <a:sp3d extrusionH="381000">
                <a:bevelT w="25400" h="25400"/>
              </a:sp3d>
            </a:bodyPr>
            <a:lstStyle/>
            <a:p>
              <a:pPr algn="ctr"/>
              <a:r>
                <a:rPr lang="en-US" sz="26000" b="1" cap="none" spc="0" dirty="0">
                  <a:ln w="12700">
                    <a:noFill/>
                    <a:prstDash val="solid"/>
                  </a:ln>
                  <a:solidFill>
                    <a:srgbClr val="FFFFFF"/>
                  </a:solidFill>
                  <a:effectLst>
                    <a:outerShdw blurRad="215900" dist="12700" dir="2700000" algn="tl" rotWithShape="0">
                      <a:prstClr val="black">
                        <a:alpha val="70000"/>
                      </a:prstClr>
                    </a:outerShdw>
                  </a:effectLst>
                </a:rPr>
                <a:t>!</a:t>
              </a:r>
            </a:p>
          </p:txBody>
        </p:sp>
        <p:sp>
          <p:nvSpPr>
            <p:cNvPr id="11" name="Ellipse 30"/>
            <p:cNvSpPr/>
            <p:nvPr/>
          </p:nvSpPr>
          <p:spPr bwMode="gray">
            <a:xfrm>
              <a:off x="3252419" y="4408647"/>
              <a:ext cx="2638864" cy="773762"/>
            </a:xfrm>
            <a:prstGeom prst="ellipse">
              <a:avLst/>
            </a:prstGeom>
            <a:gradFill flip="none" rotWithShape="1">
              <a:gsLst>
                <a:gs pos="0">
                  <a:srgbClr val="000000">
                    <a:alpha val="40000"/>
                  </a:srgbClr>
                </a:gs>
                <a:gs pos="100000">
                  <a:srgbClr val="000000">
                    <a:alpha val="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  <a:round/>
              <a:headEnd/>
              <a:tailEnd/>
            </a:ln>
          </p:spPr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_color1"/>
            <p:cNvSpPr/>
            <p:nvPr/>
          </p:nvSpPr>
          <p:spPr bwMode="gray">
            <a:xfrm>
              <a:off x="3376244" y="-34233"/>
              <a:ext cx="2638864" cy="644791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40" tIns="45720" rIns="91440" bIns="45720">
              <a:spAutoFit/>
              <a:scene3d>
                <a:camera prst="perspectiveHeroicExtremeLeftFacing" fov="1800000">
                  <a:rot lat="896495" lon="0" rev="0"/>
                </a:camera>
                <a:lightRig rig="threePt" dir="t"/>
              </a:scene3d>
              <a:sp3d extrusionH="635000">
                <a:bevelT w="50800" h="50800"/>
                <a:bevelB w="25400" h="25400"/>
              </a:sp3d>
            </a:bodyPr>
            <a:lstStyle/>
            <a:p>
              <a:pPr algn="ctr"/>
              <a:r>
                <a:rPr lang="en-US" sz="41300" b="1" cap="none" spc="0" dirty="0">
                  <a:ln w="12700">
                    <a:noFill/>
                    <a:prstDash val="solid"/>
                  </a:ln>
                  <a:solidFill>
                    <a:srgbClr val="094C74"/>
                  </a:solidFill>
                  <a:effectLst/>
                </a:rPr>
                <a:t>?</a:t>
              </a:r>
            </a:p>
          </p:txBody>
        </p:sp>
      </p:grpSp>
      <p:sp>
        <p:nvSpPr>
          <p:cNvPr id="13" name="Foliennummernplatzhalter 12">
            <a:extLst>
              <a:ext uri="{FF2B5EF4-FFF2-40B4-BE49-F238E27FC236}">
                <a16:creationId xmlns:a16="http://schemas.microsoft.com/office/drawing/2014/main" id="{E2E7E5AF-9B52-4302-89AE-9C1F58AA1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14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212463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/>
        </p:nvSpPr>
        <p:spPr>
          <a:xfrm>
            <a:off x="780585" y="1199982"/>
            <a:ext cx="10738625" cy="19595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0000" indent="-450000">
              <a:spcAft>
                <a:spcPts val="800"/>
              </a:spcAft>
            </a:pPr>
            <a:r>
              <a:rPr lang="de-DE" dirty="0" err="1"/>
              <a:t>Hubatka</a:t>
            </a:r>
            <a:r>
              <a:rPr lang="de-DE" dirty="0"/>
              <a:t>, Barbara, Küttel-</a:t>
            </a:r>
            <a:r>
              <a:rPr lang="de-DE" dirty="0" err="1"/>
              <a:t>Künzle</a:t>
            </a:r>
            <a:r>
              <a:rPr lang="de-DE" dirty="0"/>
              <a:t>, Yvonne &amp; Storch, Maja (2014). Ich </a:t>
            </a:r>
            <a:r>
              <a:rPr lang="de-DE" dirty="0" err="1"/>
              <a:t>packs</a:t>
            </a:r>
            <a:r>
              <a:rPr lang="de-DE" dirty="0"/>
              <a:t>! Praxiswerkstatt. Göttingen: Hogrefe AG.</a:t>
            </a:r>
          </a:p>
          <a:p>
            <a:pPr marL="450000" indent="-450000">
              <a:spcAft>
                <a:spcPts val="800"/>
              </a:spcAft>
            </a:pPr>
            <a:r>
              <a:rPr lang="de-DE" dirty="0"/>
              <a:t>Krause, Frank &amp; Storch, Maja (2018). Ressourcen aktivieren mit dem Unbewussten: Manual und ZRM-Bildkartei. Bildformat DIN A4. 2. Auflage. Göttingen: Hogrefe AG.</a:t>
            </a:r>
          </a:p>
          <a:p>
            <a:pPr marL="450000" indent="-450000">
              <a:spcAft>
                <a:spcPts val="800"/>
              </a:spcAft>
            </a:pPr>
            <a:r>
              <a:rPr lang="de-DE" dirty="0" err="1"/>
              <a:t>Mahlmann</a:t>
            </a:r>
            <a:r>
              <a:rPr lang="de-DE" dirty="0"/>
              <a:t>, Regina (2010): Sprachbilder, Metaphern &amp; Co. – Einsatz von bildlicher Sprache in Coaching, Beratung und Training. Weinheim, Basel: Beltz. 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15</a:t>
            </a:fld>
            <a:endParaRPr lang="de-DE" dirty="0"/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4160143F-2BFC-43AC-9AE0-D5721829B013}"/>
              </a:ext>
            </a:extLst>
          </p:cNvPr>
          <p:cNvSpPr>
            <a:spLocks noChangeArrowheads="1"/>
          </p:cNvSpPr>
          <p:nvPr/>
        </p:nvSpPr>
        <p:spPr bwMode="gray">
          <a:xfrm>
            <a:off x="691375" y="366942"/>
            <a:ext cx="10816683" cy="57509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C0C0C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216000" tIns="108000" rIns="144000" bIns="72000" anchor="ctr"/>
          <a:lstStyle/>
          <a:p>
            <a:pPr>
              <a:lnSpc>
                <a:spcPct val="95000"/>
              </a:lnSpc>
              <a:spcAft>
                <a:spcPts val="400"/>
              </a:spcAft>
              <a:buClr>
                <a:srgbClr val="969696"/>
              </a:buClr>
            </a:pPr>
            <a:r>
              <a:rPr lang="de-DE" altLang="de-DE" sz="2400" b="1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Literaturverzeichnis</a:t>
            </a:r>
          </a:p>
        </p:txBody>
      </p:sp>
    </p:spTree>
    <p:extLst>
      <p:ext uri="{BB962C8B-B14F-4D97-AF65-F5344CB8AC3E}">
        <p14:creationId xmlns:p14="http://schemas.microsoft.com/office/powerpoint/2010/main" val="31264078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6"/>
          <p:cNvSpPr>
            <a:spLocks noChangeArrowheads="1"/>
          </p:cNvSpPr>
          <p:nvPr/>
        </p:nvSpPr>
        <p:spPr bwMode="gray">
          <a:xfrm>
            <a:off x="691375" y="366942"/>
            <a:ext cx="10816683" cy="57509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C0C0C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216000" tIns="108000" rIns="144000" bIns="72000" anchor="ctr"/>
          <a:lstStyle/>
          <a:p>
            <a:pPr>
              <a:lnSpc>
                <a:spcPct val="95000"/>
              </a:lnSpc>
              <a:spcAft>
                <a:spcPts val="400"/>
              </a:spcAft>
              <a:buClr>
                <a:srgbClr val="969696"/>
              </a:buClr>
            </a:pPr>
            <a:r>
              <a:rPr lang="de-DE" altLang="de-DE" sz="2400" b="1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Urheber-Nachweis bei Grafiken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691375" y="1199982"/>
            <a:ext cx="10816683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sz="2400" b="1" dirty="0">
                <a:solidFill>
                  <a:srgbClr val="C00000"/>
                </a:solidFill>
              </a:rPr>
              <a:t>Diese Folie gehört zum Material und darf nicht entfernt werden.</a:t>
            </a:r>
          </a:p>
          <a:p>
            <a:pPr algn="just"/>
            <a:endParaRPr lang="de-DE" dirty="0"/>
          </a:p>
          <a:p>
            <a:pPr algn="just"/>
            <a:r>
              <a:rPr lang="de-DE" sz="1600" dirty="0"/>
              <a:t>Sofern die in der Präsentation abgebildeten Grafiken einer Urheberrechtseinschränkung unterliegen oder im direkten Projektkontext entwickelt wurden, wurde die Quelle der Entlehnung unter- oder oberhalb der Grafik vermerkt. Sofern kein Vermerk an der Grafik vorliegt, wurde diese </a:t>
            </a:r>
          </a:p>
          <a:p>
            <a:pPr algn="just"/>
            <a:endParaRPr lang="de-DE" sz="1600" dirty="0"/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de-DE" sz="1600" dirty="0"/>
              <a:t>vom Autor der Präsentation selbst erstellt oder 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endParaRPr lang="de-DE" sz="1600" dirty="0"/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de-DE" sz="1600" dirty="0"/>
              <a:t>dem Portal </a:t>
            </a:r>
            <a:r>
              <a:rPr lang="de-DE" sz="1600" dirty="0">
                <a:hlinkClick r:id="rId2"/>
              </a:rPr>
              <a:t>pixabay.com</a:t>
            </a:r>
            <a:r>
              <a:rPr lang="de-DE" sz="1600" dirty="0"/>
              <a:t> im Rahmen einer </a:t>
            </a:r>
            <a:r>
              <a:rPr lang="de-DE" sz="1600" dirty="0" err="1"/>
              <a:t>Pixabay</a:t>
            </a:r>
            <a:r>
              <a:rPr lang="de-DE" sz="1600" dirty="0"/>
              <a:t>-Lizenz entnommen – diese Grafiken unterliegen damit keinem Kopierrecht und können kostenlos für kommerzielle und nicht kommerzielle Anwendungen in digitaler oder gedruckter Form ohne Bildnachweis oder Quellenangabe verwendet werden (Bildliste siehe nachfolgende Folie).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endParaRPr lang="de-DE" sz="1600" dirty="0"/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de-DE" sz="1600" dirty="0"/>
              <a:t>Einzelne Infografiken können zudem aus kostenfreien und unter der Bedingung der </a:t>
            </a:r>
            <a:r>
              <a:rPr lang="de-DE" sz="1600" dirty="0" err="1"/>
              <a:t>Rückverlinkung</a:t>
            </a:r>
            <a:r>
              <a:rPr lang="de-DE" sz="1600" dirty="0"/>
              <a:t> auf den Anbieter freigegebenen Folien der Portale </a:t>
            </a:r>
            <a:r>
              <a:rPr lang="de-DE" sz="1600" dirty="0">
                <a:hlinkClick r:id="rId3"/>
              </a:rPr>
              <a:t>presentationload.de</a:t>
            </a:r>
            <a:r>
              <a:rPr lang="de-DE" sz="1600" dirty="0"/>
              <a:t> und </a:t>
            </a:r>
            <a:r>
              <a:rPr lang="de-DE" sz="1600" dirty="0">
                <a:hlinkClick r:id="rId4"/>
              </a:rPr>
              <a:t>smiletemplates.com</a:t>
            </a:r>
            <a:r>
              <a:rPr lang="de-DE" sz="1600" dirty="0"/>
              <a:t> entstammen. Die vom Anbieter geforderte </a:t>
            </a:r>
            <a:r>
              <a:rPr lang="de-DE" sz="1600" dirty="0" err="1"/>
              <a:t>Rückverlinkung</a:t>
            </a:r>
            <a:r>
              <a:rPr lang="de-DE" sz="1600" dirty="0"/>
              <a:t> wird hiermit umgesetzt. Weitere Infografiken können zudem aus dem Office-Integrierten Piktogramm-Set entstammen.</a:t>
            </a:r>
          </a:p>
          <a:p>
            <a:pPr lvl="1" algn="just"/>
            <a:endParaRPr lang="de-DE" sz="1600" dirty="0"/>
          </a:p>
          <a:p>
            <a:pPr algn="just"/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16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852274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6"/>
          <p:cNvSpPr>
            <a:spLocks noChangeArrowheads="1"/>
          </p:cNvSpPr>
          <p:nvPr/>
        </p:nvSpPr>
        <p:spPr bwMode="gray">
          <a:xfrm>
            <a:off x="691375" y="366942"/>
            <a:ext cx="10816683" cy="57509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C0C0C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216000" tIns="108000" rIns="144000" bIns="72000" anchor="ctr"/>
          <a:lstStyle/>
          <a:p>
            <a:pPr>
              <a:lnSpc>
                <a:spcPct val="95000"/>
              </a:lnSpc>
              <a:spcAft>
                <a:spcPts val="400"/>
              </a:spcAft>
              <a:buClr>
                <a:srgbClr val="969696"/>
              </a:buClr>
            </a:pPr>
            <a:r>
              <a:rPr lang="de-DE" altLang="de-DE" sz="2400" b="1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Urheber-Nachweis bei Grafiken | pixabay-Bildliste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17</a:t>
            </a:fld>
            <a:endParaRPr lang="de-DE" dirty="0"/>
          </a:p>
        </p:txBody>
      </p:sp>
      <p:graphicFrame>
        <p:nvGraphicFramePr>
          <p:cNvPr id="3" name="Objekt 2">
            <a:extLst>
              <a:ext uri="{FF2B5EF4-FFF2-40B4-BE49-F238E27FC236}">
                <a16:creationId xmlns:a16="http://schemas.microsoft.com/office/drawing/2014/main" id="{9C08BD7C-FE02-496A-B65C-B76BEEC8283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3504935"/>
              </p:ext>
            </p:extLst>
          </p:nvPr>
        </p:nvGraphicFramePr>
        <p:xfrm>
          <a:off x="1198563" y="1363663"/>
          <a:ext cx="9793287" cy="4129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Document" r:id="rId3" imgW="9793194" imgH="4128812" progId="Word.Document.12">
                  <p:embed/>
                </p:oleObj>
              </mc:Choice>
              <mc:Fallback>
                <p:oleObj name="Document" r:id="rId3" imgW="9793194" imgH="4128812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98563" y="1363663"/>
                        <a:ext cx="9793287" cy="41290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950517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5D25E22D-E96D-4E8D-90F0-1124D09867B2}"/>
              </a:ext>
            </a:extLst>
          </p:cNvPr>
          <p:cNvGrpSpPr/>
          <p:nvPr/>
        </p:nvGrpSpPr>
        <p:grpSpPr>
          <a:xfrm>
            <a:off x="2956138" y="2997750"/>
            <a:ext cx="6278136" cy="2466350"/>
            <a:chOff x="5839741" y="863595"/>
            <a:chExt cx="3571330" cy="1402988"/>
          </a:xfrm>
        </p:grpSpPr>
        <p:pic>
          <p:nvPicPr>
            <p:cNvPr id="7" name="Grafik 6">
              <a:hlinkClick r:id="rId2"/>
              <a:extLst>
                <a:ext uri="{FF2B5EF4-FFF2-40B4-BE49-F238E27FC236}">
                  <a16:creationId xmlns:a16="http://schemas.microsoft.com/office/drawing/2014/main" id="{41917892-14D6-4DF1-A7A8-C4F7AC5AA5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6788" y="1486346"/>
              <a:ext cx="2297237" cy="780237"/>
            </a:xfrm>
            <a:prstGeom prst="rect">
              <a:avLst/>
            </a:prstGeom>
          </p:spPr>
        </p:pic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EA370DD0-1FF3-4064-9D7E-FFBC3E53A0F7}"/>
                </a:ext>
              </a:extLst>
            </p:cNvPr>
            <p:cNvSpPr txBox="1"/>
            <p:nvPr/>
          </p:nvSpPr>
          <p:spPr>
            <a:xfrm>
              <a:off x="5839741" y="863595"/>
              <a:ext cx="3571330" cy="4727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srgbClr val="5F2668"/>
                  </a:solidFill>
                </a:rPr>
                <a:t>Das Projekt „Lernroboter im Unterricht“ wird als „Leuchtturmprojekt 2020“ gefördert durch die </a:t>
              </a:r>
            </a:p>
          </p:txBody>
        </p:sp>
      </p:grpSp>
      <p:sp>
        <p:nvSpPr>
          <p:cNvPr id="11" name="Textfeld 10">
            <a:extLst>
              <a:ext uri="{FF2B5EF4-FFF2-40B4-BE49-F238E27FC236}">
                <a16:creationId xmlns:a16="http://schemas.microsoft.com/office/drawing/2014/main" id="{35759339-ADC3-4BC4-BD14-3F147E4E0977}"/>
              </a:ext>
            </a:extLst>
          </p:cNvPr>
          <p:cNvSpPr txBox="1"/>
          <p:nvPr/>
        </p:nvSpPr>
        <p:spPr>
          <a:xfrm>
            <a:off x="494710" y="555477"/>
            <a:ext cx="10816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Weitere Informationen zum Projekt „Lernroboter im Unterricht“ </a:t>
            </a:r>
            <a:b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finden Sie fortlaufend unter </a:t>
            </a:r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www.wwu.de/Lernroboter/</a:t>
            </a:r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.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53CD6DA6-1B5E-4241-BBC5-C9890A1B62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7910" y="244889"/>
            <a:ext cx="2875235" cy="1329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2131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 bwMode="auto">
          <a:xfrm>
            <a:off x="0" y="0"/>
            <a:ext cx="3046413" cy="6858000"/>
          </a:xfrm>
          <a:prstGeom prst="rect">
            <a:avLst/>
          </a:prstGeom>
          <a:solidFill>
            <a:srgbClr val="C9C9C9"/>
          </a:solidFill>
          <a:ln w="12700">
            <a:noFill/>
            <a:round/>
            <a:headEnd/>
            <a:tailEnd/>
          </a:ln>
        </p:spPr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2" descr="C:\Users\lukas.o\Desktop\Neuer Ordner\Abstract\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 flipH="1">
            <a:off x="3046413" y="0"/>
            <a:ext cx="9144000" cy="6858001"/>
          </a:xfrm>
          <a:prstGeom prst="rect">
            <a:avLst/>
          </a:prstGeom>
          <a:noFill/>
        </p:spPr>
      </p:pic>
      <p:grpSp>
        <p:nvGrpSpPr>
          <p:cNvPr id="13" name="Gruppieren 12"/>
          <p:cNvGrpSpPr/>
          <p:nvPr/>
        </p:nvGrpSpPr>
        <p:grpSpPr>
          <a:xfrm>
            <a:off x="913624" y="2098753"/>
            <a:ext cx="7962560" cy="2215991"/>
            <a:chOff x="577074" y="2475959"/>
            <a:chExt cx="6040309" cy="2215991"/>
          </a:xfrm>
        </p:grpSpPr>
        <p:sp>
          <p:nvSpPr>
            <p:cNvPr id="14" name="Textfeld 13"/>
            <p:cNvSpPr txBox="1"/>
            <p:nvPr/>
          </p:nvSpPr>
          <p:spPr bwMode="gray">
            <a:xfrm>
              <a:off x="577074" y="2881135"/>
              <a:ext cx="5200189" cy="156780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de-DE" sz="7200" b="1" noProof="1">
                  <a:ln w="12700">
                    <a:noFill/>
                  </a:ln>
                  <a:solidFill>
                    <a:srgbClr val="094C74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Herzlichen Dank</a:t>
              </a:r>
            </a:p>
            <a:p>
              <a:pPr>
                <a:lnSpc>
                  <a:spcPct val="80000"/>
                </a:lnSpc>
              </a:pPr>
              <a:r>
                <a:rPr lang="de-DE" sz="5400" noProof="1">
                  <a:ln w="12700">
                    <a:noFill/>
                  </a:ln>
                  <a:solidFill>
                    <a:srgbClr val="66A300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für Ihre Aufmerksamkeit</a:t>
              </a:r>
            </a:p>
          </p:txBody>
        </p:sp>
        <p:sp>
          <p:nvSpPr>
            <p:cNvPr id="15" name="Textfeld 14"/>
            <p:cNvSpPr txBox="1"/>
            <p:nvPr/>
          </p:nvSpPr>
          <p:spPr>
            <a:xfrm>
              <a:off x="6039530" y="2475959"/>
              <a:ext cx="577853" cy="22159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3800" b="1" noProof="1">
                  <a:ln w="12700">
                    <a:noFill/>
                  </a:ln>
                  <a:solidFill>
                    <a:srgbClr val="66A300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!</a:t>
              </a:r>
            </a:p>
          </p:txBody>
        </p:sp>
      </p:grp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F60E963-2909-49FA-A099-2131292331F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19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468688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ieren 7"/>
          <p:cNvGrpSpPr/>
          <p:nvPr/>
        </p:nvGrpSpPr>
        <p:grpSpPr>
          <a:xfrm rot="21223857" flipV="1">
            <a:off x="199208" y="721708"/>
            <a:ext cx="9315451" cy="554038"/>
            <a:chOff x="-15876" y="2994005"/>
            <a:chExt cx="12891701" cy="766736"/>
          </a:xfrm>
          <a:solidFill>
            <a:schemeClr val="accent1"/>
          </a:solidFill>
        </p:grpSpPr>
        <p:sp>
          <p:nvSpPr>
            <p:cNvPr id="6" name="Freeform 7"/>
            <p:cNvSpPr>
              <a:spLocks/>
            </p:cNvSpPr>
            <p:nvPr/>
          </p:nvSpPr>
          <p:spPr bwMode="auto">
            <a:xfrm>
              <a:off x="-15876" y="3140102"/>
              <a:ext cx="9767637" cy="474541"/>
            </a:xfrm>
            <a:custGeom>
              <a:avLst/>
              <a:gdLst>
                <a:gd name="T0" fmla="*/ 0 w 2212"/>
                <a:gd name="T1" fmla="*/ 46 h 207"/>
                <a:gd name="T2" fmla="*/ 0 w 2212"/>
                <a:gd name="T3" fmla="*/ 58 h 207"/>
                <a:gd name="T4" fmla="*/ 281 w 2212"/>
                <a:gd name="T5" fmla="*/ 32 h 207"/>
                <a:gd name="T6" fmla="*/ 738 w 2212"/>
                <a:gd name="T7" fmla="*/ 110 h 207"/>
                <a:gd name="T8" fmla="*/ 1095 w 2212"/>
                <a:gd name="T9" fmla="*/ 179 h 207"/>
                <a:gd name="T10" fmla="*/ 1460 w 2212"/>
                <a:gd name="T11" fmla="*/ 202 h 207"/>
                <a:gd name="T12" fmla="*/ 1924 w 2212"/>
                <a:gd name="T13" fmla="*/ 137 h 207"/>
                <a:gd name="T14" fmla="*/ 2212 w 2212"/>
                <a:gd name="T15" fmla="*/ 30 h 207"/>
                <a:gd name="T16" fmla="*/ 1916 w 2212"/>
                <a:gd name="T17" fmla="*/ 107 h 207"/>
                <a:gd name="T18" fmla="*/ 1459 w 2212"/>
                <a:gd name="T19" fmla="*/ 171 h 207"/>
                <a:gd name="T20" fmla="*/ 1100 w 2212"/>
                <a:gd name="T21" fmla="*/ 148 h 207"/>
                <a:gd name="T22" fmla="*/ 744 w 2212"/>
                <a:gd name="T23" fmla="*/ 80 h 207"/>
                <a:gd name="T24" fmla="*/ 282 w 2212"/>
                <a:gd name="T25" fmla="*/ 1 h 207"/>
                <a:gd name="T26" fmla="*/ 0 w 2212"/>
                <a:gd name="T27" fmla="*/ 46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12" h="207">
                  <a:moveTo>
                    <a:pt x="0" y="46"/>
                  </a:moveTo>
                  <a:cubicBezTo>
                    <a:pt x="0" y="58"/>
                    <a:pt x="0" y="58"/>
                    <a:pt x="0" y="58"/>
                  </a:cubicBezTo>
                  <a:cubicBezTo>
                    <a:pt x="105" y="39"/>
                    <a:pt x="156" y="30"/>
                    <a:pt x="281" y="32"/>
                  </a:cubicBezTo>
                  <a:cubicBezTo>
                    <a:pt x="416" y="40"/>
                    <a:pt x="551" y="73"/>
                    <a:pt x="738" y="110"/>
                  </a:cubicBezTo>
                  <a:cubicBezTo>
                    <a:pt x="924" y="149"/>
                    <a:pt x="1095" y="179"/>
                    <a:pt x="1095" y="179"/>
                  </a:cubicBezTo>
                  <a:cubicBezTo>
                    <a:pt x="1095" y="179"/>
                    <a:pt x="1268" y="207"/>
                    <a:pt x="1460" y="202"/>
                  </a:cubicBezTo>
                  <a:cubicBezTo>
                    <a:pt x="1652" y="202"/>
                    <a:pt x="1858" y="156"/>
                    <a:pt x="1924" y="137"/>
                  </a:cubicBezTo>
                  <a:cubicBezTo>
                    <a:pt x="2048" y="104"/>
                    <a:pt x="2115" y="76"/>
                    <a:pt x="2212" y="30"/>
                  </a:cubicBezTo>
                  <a:cubicBezTo>
                    <a:pt x="2108" y="57"/>
                    <a:pt x="2039" y="75"/>
                    <a:pt x="1916" y="107"/>
                  </a:cubicBezTo>
                  <a:cubicBezTo>
                    <a:pt x="1850" y="126"/>
                    <a:pt x="1648" y="171"/>
                    <a:pt x="1459" y="171"/>
                  </a:cubicBezTo>
                  <a:cubicBezTo>
                    <a:pt x="1270" y="176"/>
                    <a:pt x="1099" y="148"/>
                    <a:pt x="1100" y="148"/>
                  </a:cubicBezTo>
                  <a:cubicBezTo>
                    <a:pt x="1100" y="148"/>
                    <a:pt x="930" y="118"/>
                    <a:pt x="744" y="80"/>
                  </a:cubicBezTo>
                  <a:cubicBezTo>
                    <a:pt x="558" y="43"/>
                    <a:pt x="388" y="6"/>
                    <a:pt x="282" y="1"/>
                  </a:cubicBezTo>
                  <a:cubicBezTo>
                    <a:pt x="189" y="0"/>
                    <a:pt x="75" y="9"/>
                    <a:pt x="0" y="46"/>
                  </a:cubicBezTo>
                  <a:close/>
                </a:path>
              </a:pathLst>
            </a:custGeom>
            <a:solidFill>
              <a:srgbClr val="71AE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auto">
            <a:xfrm>
              <a:off x="-15875" y="2994005"/>
              <a:ext cx="12891700" cy="766736"/>
            </a:xfrm>
            <a:custGeom>
              <a:avLst/>
              <a:gdLst>
                <a:gd name="T0" fmla="*/ 0 w 3260"/>
                <a:gd name="T1" fmla="*/ 181 h 257"/>
                <a:gd name="T2" fmla="*/ 0 w 3260"/>
                <a:gd name="T3" fmla="*/ 195 h 257"/>
                <a:gd name="T4" fmla="*/ 441 w 3260"/>
                <a:gd name="T5" fmla="*/ 134 h 257"/>
                <a:gd name="T6" fmla="*/ 1106 w 3260"/>
                <a:gd name="T7" fmla="*/ 44 h 257"/>
                <a:gd name="T8" fmla="*/ 1629 w 3260"/>
                <a:gd name="T9" fmla="*/ 64 h 257"/>
                <a:gd name="T10" fmla="*/ 2148 w 3260"/>
                <a:gd name="T11" fmla="*/ 136 h 257"/>
                <a:gd name="T12" fmla="*/ 2816 w 3260"/>
                <a:gd name="T13" fmla="*/ 240 h 257"/>
                <a:gd name="T14" fmla="*/ 3260 w 3260"/>
                <a:gd name="T15" fmla="*/ 221 h 257"/>
                <a:gd name="T16" fmla="*/ 2819 w 3260"/>
                <a:gd name="T17" fmla="*/ 209 h 257"/>
                <a:gd name="T18" fmla="*/ 2153 w 3260"/>
                <a:gd name="T19" fmla="*/ 105 h 257"/>
                <a:gd name="T20" fmla="*/ 1632 w 3260"/>
                <a:gd name="T21" fmla="*/ 33 h 257"/>
                <a:gd name="T22" fmla="*/ 1105 w 3260"/>
                <a:gd name="T23" fmla="*/ 12 h 257"/>
                <a:gd name="T24" fmla="*/ 434 w 3260"/>
                <a:gd name="T25" fmla="*/ 104 h 257"/>
                <a:gd name="T26" fmla="*/ 0 w 3260"/>
                <a:gd name="T27" fmla="*/ 181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260" h="257">
                  <a:moveTo>
                    <a:pt x="0" y="181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114" y="194"/>
                    <a:pt x="295" y="166"/>
                    <a:pt x="441" y="134"/>
                  </a:cubicBezTo>
                  <a:cubicBezTo>
                    <a:pt x="538" y="110"/>
                    <a:pt x="832" y="51"/>
                    <a:pt x="1106" y="44"/>
                  </a:cubicBezTo>
                  <a:cubicBezTo>
                    <a:pt x="1380" y="32"/>
                    <a:pt x="1629" y="65"/>
                    <a:pt x="1629" y="64"/>
                  </a:cubicBezTo>
                  <a:cubicBezTo>
                    <a:pt x="1629" y="63"/>
                    <a:pt x="1877" y="91"/>
                    <a:pt x="2148" y="136"/>
                  </a:cubicBezTo>
                  <a:cubicBezTo>
                    <a:pt x="2420" y="177"/>
                    <a:pt x="2715" y="233"/>
                    <a:pt x="2816" y="240"/>
                  </a:cubicBezTo>
                  <a:cubicBezTo>
                    <a:pt x="3001" y="257"/>
                    <a:pt x="3108" y="250"/>
                    <a:pt x="3260" y="221"/>
                  </a:cubicBezTo>
                  <a:cubicBezTo>
                    <a:pt x="3106" y="230"/>
                    <a:pt x="3002" y="226"/>
                    <a:pt x="2819" y="209"/>
                  </a:cubicBezTo>
                  <a:cubicBezTo>
                    <a:pt x="2720" y="202"/>
                    <a:pt x="2426" y="147"/>
                    <a:pt x="2153" y="105"/>
                  </a:cubicBezTo>
                  <a:cubicBezTo>
                    <a:pt x="1882" y="60"/>
                    <a:pt x="1632" y="32"/>
                    <a:pt x="1632" y="33"/>
                  </a:cubicBezTo>
                  <a:cubicBezTo>
                    <a:pt x="1632" y="34"/>
                    <a:pt x="1382" y="0"/>
                    <a:pt x="1105" y="12"/>
                  </a:cubicBezTo>
                  <a:cubicBezTo>
                    <a:pt x="828" y="19"/>
                    <a:pt x="531" y="79"/>
                    <a:pt x="434" y="104"/>
                  </a:cubicBezTo>
                  <a:cubicBezTo>
                    <a:pt x="255" y="143"/>
                    <a:pt x="154" y="169"/>
                    <a:pt x="0" y="181"/>
                  </a:cubicBezTo>
                  <a:close/>
                </a:path>
              </a:pathLst>
            </a:custGeom>
            <a:solidFill>
              <a:srgbClr val="094C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8" name="Rechteck 27"/>
          <p:cNvSpPr/>
          <p:nvPr/>
        </p:nvSpPr>
        <p:spPr>
          <a:xfrm>
            <a:off x="676389" y="2300241"/>
            <a:ext cx="1482265" cy="461665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r>
              <a:rPr lang="de-DE" altLang="en-US" sz="2400" b="1" dirty="0"/>
              <a:t>Sitzung 11:</a:t>
            </a:r>
          </a:p>
        </p:txBody>
      </p:sp>
      <p:pic>
        <p:nvPicPr>
          <p:cNvPr id="11" name="Picture 2" descr="C:\Users\Raphael\Desktop\CD_WWU_17.01.2017\wwu_logo_2017\WWU_Logo_2017\01_Logo_WWU Muenster\Printanwendungen\CMYK\WWUMuenster_Logo_2017_4c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733" y="5817829"/>
            <a:ext cx="2700337" cy="78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hteck 13"/>
          <p:cNvSpPr/>
          <p:nvPr/>
        </p:nvSpPr>
        <p:spPr>
          <a:xfrm>
            <a:off x="676389" y="4743430"/>
            <a:ext cx="3454920" cy="400110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r>
              <a:rPr lang="de-DE" altLang="en-US" sz="2000" dirty="0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Horst </a:t>
            </a:r>
            <a:r>
              <a:rPr lang="de-DE" altLang="en-US" sz="2000" dirty="0" err="1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Zeinz</a:t>
            </a:r>
            <a:r>
              <a:rPr lang="de-DE" altLang="en-US" sz="2000" dirty="0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| Raphael Fehrmann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AAAF20EE-567F-4C05-B262-08E8D2E471C8}"/>
              </a:ext>
            </a:extLst>
          </p:cNvPr>
          <p:cNvSpPr/>
          <p:nvPr/>
        </p:nvSpPr>
        <p:spPr>
          <a:xfrm>
            <a:off x="598332" y="2735985"/>
            <a:ext cx="6092825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altLang="en-US" sz="2000" dirty="0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Reflexion des Kompetenzerwerbs</a:t>
            </a:r>
            <a:br>
              <a:rPr lang="de-DE" altLang="en-US" sz="2000" dirty="0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</a:br>
            <a:r>
              <a:rPr lang="de-DE" altLang="en-US" sz="2000" dirty="0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und Evaluation des Seminars</a:t>
            </a: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0761AB45-DA7A-4965-B2BD-B53C4CB27881}"/>
              </a:ext>
            </a:extLst>
          </p:cNvPr>
          <p:cNvGrpSpPr/>
          <p:nvPr/>
        </p:nvGrpSpPr>
        <p:grpSpPr>
          <a:xfrm>
            <a:off x="6433944" y="5957529"/>
            <a:ext cx="5442264" cy="781050"/>
            <a:chOff x="6116274" y="648170"/>
            <a:chExt cx="5442264" cy="781050"/>
          </a:xfrm>
        </p:grpSpPr>
        <p:pic>
          <p:nvPicPr>
            <p:cNvPr id="5" name="Grafik 4">
              <a:hlinkClick r:id="rId4"/>
              <a:extLst>
                <a:ext uri="{FF2B5EF4-FFF2-40B4-BE49-F238E27FC236}">
                  <a16:creationId xmlns:a16="http://schemas.microsoft.com/office/drawing/2014/main" id="{791B0983-35AC-4BCA-B052-BF9B7C1ABE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58907" y="648170"/>
              <a:ext cx="2299631" cy="781050"/>
            </a:xfrm>
            <a:prstGeom prst="rect">
              <a:avLst/>
            </a:prstGeom>
          </p:spPr>
        </p:pic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307EF696-78AB-4E95-9981-FDBBC587ECF0}"/>
                </a:ext>
              </a:extLst>
            </p:cNvPr>
            <p:cNvSpPr txBox="1"/>
            <p:nvPr/>
          </p:nvSpPr>
          <p:spPr>
            <a:xfrm>
              <a:off x="6116274" y="803809"/>
              <a:ext cx="33812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Das Projekt „Lernroboter im Unterricht“ wird als „Leuchtturmprojekt 2020“ gefördert durch die </a:t>
              </a:r>
            </a:p>
          </p:txBody>
        </p:sp>
      </p:grpSp>
      <p:pic>
        <p:nvPicPr>
          <p:cNvPr id="18" name="Grafik 17">
            <a:extLst>
              <a:ext uri="{FF2B5EF4-FFF2-40B4-BE49-F238E27FC236}">
                <a16:creationId xmlns:a16="http://schemas.microsoft.com/office/drawing/2014/main" id="{F7EB02C8-363A-499A-8222-809E59C56FB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843" y="-7621"/>
            <a:ext cx="2513933" cy="1162053"/>
          </a:xfrm>
          <a:prstGeom prst="rect">
            <a:avLst/>
          </a:prstGeom>
        </p:spPr>
      </p:pic>
      <p:grpSp>
        <p:nvGrpSpPr>
          <p:cNvPr id="25" name="Gruppieren 24"/>
          <p:cNvGrpSpPr/>
          <p:nvPr/>
        </p:nvGrpSpPr>
        <p:grpSpPr>
          <a:xfrm rot="10423857" flipV="1">
            <a:off x="3114104" y="5644061"/>
            <a:ext cx="8949109" cy="554038"/>
            <a:chOff x="-15876" y="2994005"/>
            <a:chExt cx="12891701" cy="766736"/>
          </a:xfrm>
          <a:solidFill>
            <a:schemeClr val="accent1"/>
          </a:solidFill>
        </p:grpSpPr>
        <p:sp>
          <p:nvSpPr>
            <p:cNvPr id="26" name="Freeform 7"/>
            <p:cNvSpPr>
              <a:spLocks/>
            </p:cNvSpPr>
            <p:nvPr/>
          </p:nvSpPr>
          <p:spPr bwMode="auto">
            <a:xfrm>
              <a:off x="-15876" y="3140102"/>
              <a:ext cx="9767637" cy="474541"/>
            </a:xfrm>
            <a:custGeom>
              <a:avLst/>
              <a:gdLst>
                <a:gd name="T0" fmla="*/ 0 w 2212"/>
                <a:gd name="T1" fmla="*/ 46 h 207"/>
                <a:gd name="T2" fmla="*/ 0 w 2212"/>
                <a:gd name="T3" fmla="*/ 58 h 207"/>
                <a:gd name="T4" fmla="*/ 281 w 2212"/>
                <a:gd name="T5" fmla="*/ 32 h 207"/>
                <a:gd name="T6" fmla="*/ 738 w 2212"/>
                <a:gd name="T7" fmla="*/ 110 h 207"/>
                <a:gd name="T8" fmla="*/ 1095 w 2212"/>
                <a:gd name="T9" fmla="*/ 179 h 207"/>
                <a:gd name="T10" fmla="*/ 1460 w 2212"/>
                <a:gd name="T11" fmla="*/ 202 h 207"/>
                <a:gd name="T12" fmla="*/ 1924 w 2212"/>
                <a:gd name="T13" fmla="*/ 137 h 207"/>
                <a:gd name="T14" fmla="*/ 2212 w 2212"/>
                <a:gd name="T15" fmla="*/ 30 h 207"/>
                <a:gd name="T16" fmla="*/ 1916 w 2212"/>
                <a:gd name="T17" fmla="*/ 107 h 207"/>
                <a:gd name="T18" fmla="*/ 1459 w 2212"/>
                <a:gd name="T19" fmla="*/ 171 h 207"/>
                <a:gd name="T20" fmla="*/ 1100 w 2212"/>
                <a:gd name="T21" fmla="*/ 148 h 207"/>
                <a:gd name="T22" fmla="*/ 744 w 2212"/>
                <a:gd name="T23" fmla="*/ 80 h 207"/>
                <a:gd name="T24" fmla="*/ 282 w 2212"/>
                <a:gd name="T25" fmla="*/ 1 h 207"/>
                <a:gd name="T26" fmla="*/ 0 w 2212"/>
                <a:gd name="T27" fmla="*/ 46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12" h="207">
                  <a:moveTo>
                    <a:pt x="0" y="46"/>
                  </a:moveTo>
                  <a:cubicBezTo>
                    <a:pt x="0" y="58"/>
                    <a:pt x="0" y="58"/>
                    <a:pt x="0" y="58"/>
                  </a:cubicBezTo>
                  <a:cubicBezTo>
                    <a:pt x="105" y="39"/>
                    <a:pt x="156" y="30"/>
                    <a:pt x="281" y="32"/>
                  </a:cubicBezTo>
                  <a:cubicBezTo>
                    <a:pt x="416" y="40"/>
                    <a:pt x="551" y="73"/>
                    <a:pt x="738" y="110"/>
                  </a:cubicBezTo>
                  <a:cubicBezTo>
                    <a:pt x="924" y="149"/>
                    <a:pt x="1095" y="179"/>
                    <a:pt x="1095" y="179"/>
                  </a:cubicBezTo>
                  <a:cubicBezTo>
                    <a:pt x="1095" y="179"/>
                    <a:pt x="1268" y="207"/>
                    <a:pt x="1460" y="202"/>
                  </a:cubicBezTo>
                  <a:cubicBezTo>
                    <a:pt x="1652" y="202"/>
                    <a:pt x="1858" y="156"/>
                    <a:pt x="1924" y="137"/>
                  </a:cubicBezTo>
                  <a:cubicBezTo>
                    <a:pt x="2048" y="104"/>
                    <a:pt x="2115" y="76"/>
                    <a:pt x="2212" y="30"/>
                  </a:cubicBezTo>
                  <a:cubicBezTo>
                    <a:pt x="2108" y="57"/>
                    <a:pt x="2039" y="75"/>
                    <a:pt x="1916" y="107"/>
                  </a:cubicBezTo>
                  <a:cubicBezTo>
                    <a:pt x="1850" y="126"/>
                    <a:pt x="1648" y="171"/>
                    <a:pt x="1459" y="171"/>
                  </a:cubicBezTo>
                  <a:cubicBezTo>
                    <a:pt x="1270" y="176"/>
                    <a:pt x="1099" y="148"/>
                    <a:pt x="1100" y="148"/>
                  </a:cubicBezTo>
                  <a:cubicBezTo>
                    <a:pt x="1100" y="148"/>
                    <a:pt x="930" y="118"/>
                    <a:pt x="744" y="80"/>
                  </a:cubicBezTo>
                  <a:cubicBezTo>
                    <a:pt x="558" y="43"/>
                    <a:pt x="388" y="6"/>
                    <a:pt x="282" y="1"/>
                  </a:cubicBezTo>
                  <a:cubicBezTo>
                    <a:pt x="189" y="0"/>
                    <a:pt x="75" y="9"/>
                    <a:pt x="0" y="46"/>
                  </a:cubicBezTo>
                  <a:close/>
                </a:path>
              </a:pathLst>
            </a:custGeom>
            <a:solidFill>
              <a:srgbClr val="094C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8"/>
            <p:cNvSpPr>
              <a:spLocks/>
            </p:cNvSpPr>
            <p:nvPr/>
          </p:nvSpPr>
          <p:spPr bwMode="auto">
            <a:xfrm>
              <a:off x="-15875" y="2994005"/>
              <a:ext cx="12891700" cy="766736"/>
            </a:xfrm>
            <a:custGeom>
              <a:avLst/>
              <a:gdLst>
                <a:gd name="T0" fmla="*/ 0 w 3260"/>
                <a:gd name="T1" fmla="*/ 181 h 257"/>
                <a:gd name="T2" fmla="*/ 0 w 3260"/>
                <a:gd name="T3" fmla="*/ 195 h 257"/>
                <a:gd name="T4" fmla="*/ 441 w 3260"/>
                <a:gd name="T5" fmla="*/ 134 h 257"/>
                <a:gd name="T6" fmla="*/ 1106 w 3260"/>
                <a:gd name="T7" fmla="*/ 44 h 257"/>
                <a:gd name="T8" fmla="*/ 1629 w 3260"/>
                <a:gd name="T9" fmla="*/ 64 h 257"/>
                <a:gd name="T10" fmla="*/ 2148 w 3260"/>
                <a:gd name="T11" fmla="*/ 136 h 257"/>
                <a:gd name="T12" fmla="*/ 2816 w 3260"/>
                <a:gd name="T13" fmla="*/ 240 h 257"/>
                <a:gd name="T14" fmla="*/ 3260 w 3260"/>
                <a:gd name="T15" fmla="*/ 221 h 257"/>
                <a:gd name="T16" fmla="*/ 2819 w 3260"/>
                <a:gd name="T17" fmla="*/ 209 h 257"/>
                <a:gd name="T18" fmla="*/ 2153 w 3260"/>
                <a:gd name="T19" fmla="*/ 105 h 257"/>
                <a:gd name="T20" fmla="*/ 1632 w 3260"/>
                <a:gd name="T21" fmla="*/ 33 h 257"/>
                <a:gd name="T22" fmla="*/ 1105 w 3260"/>
                <a:gd name="T23" fmla="*/ 12 h 257"/>
                <a:gd name="T24" fmla="*/ 434 w 3260"/>
                <a:gd name="T25" fmla="*/ 104 h 257"/>
                <a:gd name="T26" fmla="*/ 0 w 3260"/>
                <a:gd name="T27" fmla="*/ 181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260" h="257">
                  <a:moveTo>
                    <a:pt x="0" y="181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114" y="194"/>
                    <a:pt x="295" y="166"/>
                    <a:pt x="441" y="134"/>
                  </a:cubicBezTo>
                  <a:cubicBezTo>
                    <a:pt x="538" y="110"/>
                    <a:pt x="832" y="51"/>
                    <a:pt x="1106" y="44"/>
                  </a:cubicBezTo>
                  <a:cubicBezTo>
                    <a:pt x="1380" y="32"/>
                    <a:pt x="1629" y="65"/>
                    <a:pt x="1629" y="64"/>
                  </a:cubicBezTo>
                  <a:cubicBezTo>
                    <a:pt x="1629" y="63"/>
                    <a:pt x="1877" y="91"/>
                    <a:pt x="2148" y="136"/>
                  </a:cubicBezTo>
                  <a:cubicBezTo>
                    <a:pt x="2420" y="177"/>
                    <a:pt x="2715" y="233"/>
                    <a:pt x="2816" y="240"/>
                  </a:cubicBezTo>
                  <a:cubicBezTo>
                    <a:pt x="3001" y="257"/>
                    <a:pt x="3108" y="250"/>
                    <a:pt x="3260" y="221"/>
                  </a:cubicBezTo>
                  <a:cubicBezTo>
                    <a:pt x="3106" y="230"/>
                    <a:pt x="3002" y="226"/>
                    <a:pt x="2819" y="209"/>
                  </a:cubicBezTo>
                  <a:cubicBezTo>
                    <a:pt x="2720" y="202"/>
                    <a:pt x="2426" y="147"/>
                    <a:pt x="2153" y="105"/>
                  </a:cubicBezTo>
                  <a:cubicBezTo>
                    <a:pt x="1882" y="60"/>
                    <a:pt x="1632" y="32"/>
                    <a:pt x="1632" y="33"/>
                  </a:cubicBezTo>
                  <a:cubicBezTo>
                    <a:pt x="1632" y="34"/>
                    <a:pt x="1382" y="0"/>
                    <a:pt x="1105" y="12"/>
                  </a:cubicBezTo>
                  <a:cubicBezTo>
                    <a:pt x="828" y="19"/>
                    <a:pt x="531" y="79"/>
                    <a:pt x="434" y="104"/>
                  </a:cubicBezTo>
                  <a:cubicBezTo>
                    <a:pt x="255" y="143"/>
                    <a:pt x="154" y="169"/>
                    <a:pt x="0" y="181"/>
                  </a:cubicBezTo>
                  <a:close/>
                </a:path>
              </a:pathLst>
            </a:custGeom>
            <a:solidFill>
              <a:srgbClr val="71AE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pic>
        <p:nvPicPr>
          <p:cNvPr id="3" name="Grafik 2">
            <a:extLst>
              <a:ext uri="{FF2B5EF4-FFF2-40B4-BE49-F238E27FC236}">
                <a16:creationId xmlns:a16="http://schemas.microsoft.com/office/drawing/2014/main" id="{EFC82A72-91DD-415E-AE26-84B58996BD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-4762"/>
            <a:ext cx="301084" cy="1154432"/>
          </a:xfrm>
          <a:prstGeom prst="rect">
            <a:avLst/>
          </a:prstGeom>
        </p:spPr>
      </p:pic>
      <p:pic>
        <p:nvPicPr>
          <p:cNvPr id="1028" name="Picture 4" descr="Android, Künstliche, Doodle, Roboter, Wissenschaft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8702" y="1670328"/>
            <a:ext cx="2317750" cy="2731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B01FCE00-2F2D-4817-94C5-C27D7BA41119}"/>
              </a:ext>
            </a:extLst>
          </p:cNvPr>
          <p:cNvGrpSpPr/>
          <p:nvPr/>
        </p:nvGrpSpPr>
        <p:grpSpPr>
          <a:xfrm>
            <a:off x="10441100" y="1751317"/>
            <a:ext cx="1639726" cy="1559512"/>
            <a:chOff x="4770248" y="1565016"/>
            <a:chExt cx="3919725" cy="3727975"/>
          </a:xfrm>
        </p:grpSpPr>
        <p:grpSp>
          <p:nvGrpSpPr>
            <p:cNvPr id="20" name="Gruppieren 19">
              <a:extLst>
                <a:ext uri="{FF2B5EF4-FFF2-40B4-BE49-F238E27FC236}">
                  <a16:creationId xmlns:a16="http://schemas.microsoft.com/office/drawing/2014/main" id="{87844D88-2818-4290-BCDC-1A9A17C7D247}"/>
                </a:ext>
              </a:extLst>
            </p:cNvPr>
            <p:cNvGrpSpPr/>
            <p:nvPr/>
          </p:nvGrpSpPr>
          <p:grpSpPr bwMode="gray">
            <a:xfrm>
              <a:off x="4770248" y="1565016"/>
              <a:ext cx="3919725" cy="3727975"/>
              <a:chOff x="5074629" y="2089476"/>
              <a:chExt cx="3367088" cy="3202370"/>
            </a:xfrm>
            <a:effectLst/>
          </p:grpSpPr>
          <p:sp>
            <p:nvSpPr>
              <p:cNvPr id="22" name="Ellipse 21">
                <a:extLst>
                  <a:ext uri="{FF2B5EF4-FFF2-40B4-BE49-F238E27FC236}">
                    <a16:creationId xmlns:a16="http://schemas.microsoft.com/office/drawing/2014/main" id="{49C63810-011C-4F34-A626-CAF0054D202B}"/>
                  </a:ext>
                </a:extLst>
              </p:cNvPr>
              <p:cNvSpPr/>
              <p:nvPr/>
            </p:nvSpPr>
            <p:spPr bwMode="gray">
              <a:xfrm rot="20700000">
                <a:off x="6186525" y="4873714"/>
                <a:ext cx="1917040" cy="418132"/>
              </a:xfrm>
              <a:prstGeom prst="ellipse">
                <a:avLst/>
              </a:prstGeom>
              <a:solidFill>
                <a:srgbClr val="000000">
                  <a:alpha val="20784"/>
                </a:srgbClr>
              </a:solidFill>
              <a:ln w="12700">
                <a:noFill/>
                <a:round/>
                <a:headEnd/>
                <a:tailEnd/>
              </a:ln>
              <a:effectLst>
                <a:softEdge rad="63500"/>
              </a:effectLst>
            </p:spPr>
            <p:txBody>
              <a:bodyPr rtlCol="0" anchor="ctr"/>
              <a:lstStyle>
                <a:defPPr>
                  <a:defRPr lang="de-DE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dirty="0"/>
              </a:p>
            </p:txBody>
          </p:sp>
          <p:grpSp>
            <p:nvGrpSpPr>
              <p:cNvPr id="23" name="Gruppieren 22">
                <a:extLst>
                  <a:ext uri="{FF2B5EF4-FFF2-40B4-BE49-F238E27FC236}">
                    <a16:creationId xmlns:a16="http://schemas.microsoft.com/office/drawing/2014/main" id="{B5AFF4E4-131A-4DB9-8400-7A008D3276B1}"/>
                  </a:ext>
                </a:extLst>
              </p:cNvPr>
              <p:cNvGrpSpPr/>
              <p:nvPr/>
            </p:nvGrpSpPr>
            <p:grpSpPr bwMode="gray">
              <a:xfrm rot="20700000">
                <a:off x="5074629" y="2089476"/>
                <a:ext cx="3367088" cy="3047006"/>
                <a:chOff x="4867275" y="2168525"/>
                <a:chExt cx="3367088" cy="3047006"/>
              </a:xfr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4" name="Freeform 14">
                  <a:extLst>
                    <a:ext uri="{FF2B5EF4-FFF2-40B4-BE49-F238E27FC236}">
                      <a16:creationId xmlns:a16="http://schemas.microsoft.com/office/drawing/2014/main" id="{30F439F0-C789-4C26-A7FB-83C1F3DB1773}"/>
                    </a:ext>
                  </a:extLst>
                </p:cNvPr>
                <p:cNvSpPr>
                  <a:spLocks/>
                </p:cNvSpPr>
                <p:nvPr/>
              </p:nvSpPr>
              <p:spPr bwMode="gray">
                <a:xfrm>
                  <a:off x="4867275" y="2168525"/>
                  <a:ext cx="3367088" cy="3036887"/>
                </a:xfrm>
                <a:custGeom>
                  <a:avLst/>
                  <a:gdLst/>
                  <a:ahLst/>
                  <a:cxnLst>
                    <a:cxn ang="0">
                      <a:pos x="346" y="0"/>
                    </a:cxn>
                    <a:cxn ang="0">
                      <a:pos x="0" y="346"/>
                    </a:cxn>
                    <a:cxn ang="0">
                      <a:pos x="141" y="624"/>
                    </a:cxn>
                    <a:cxn ang="0">
                      <a:pos x="219" y="624"/>
                    </a:cxn>
                    <a:cxn ang="0">
                      <a:pos x="39" y="344"/>
                    </a:cxn>
                    <a:cxn ang="0">
                      <a:pos x="346" y="37"/>
                    </a:cxn>
                    <a:cxn ang="0">
                      <a:pos x="653" y="344"/>
                    </a:cxn>
                    <a:cxn ang="0">
                      <a:pos x="473" y="624"/>
                    </a:cxn>
                    <a:cxn ang="0">
                      <a:pos x="551" y="624"/>
                    </a:cxn>
                    <a:cxn ang="0">
                      <a:pos x="692" y="346"/>
                    </a:cxn>
                    <a:cxn ang="0">
                      <a:pos x="346" y="0"/>
                    </a:cxn>
                  </a:cxnLst>
                  <a:rect l="0" t="0" r="r" b="b"/>
                  <a:pathLst>
                    <a:path w="692" h="624">
                      <a:moveTo>
                        <a:pt x="346" y="0"/>
                      </a:moveTo>
                      <a:cubicBezTo>
                        <a:pt x="155" y="0"/>
                        <a:pt x="0" y="155"/>
                        <a:pt x="0" y="346"/>
                      </a:cubicBezTo>
                      <a:cubicBezTo>
                        <a:pt x="0" y="460"/>
                        <a:pt x="56" y="561"/>
                        <a:pt x="141" y="624"/>
                      </a:cubicBezTo>
                      <a:cubicBezTo>
                        <a:pt x="219" y="624"/>
                        <a:pt x="219" y="624"/>
                        <a:pt x="219" y="624"/>
                      </a:cubicBezTo>
                      <a:cubicBezTo>
                        <a:pt x="113" y="576"/>
                        <a:pt x="39" y="469"/>
                        <a:pt x="39" y="344"/>
                      </a:cubicBezTo>
                      <a:cubicBezTo>
                        <a:pt x="39" y="174"/>
                        <a:pt x="176" y="37"/>
                        <a:pt x="346" y="37"/>
                      </a:cubicBezTo>
                      <a:cubicBezTo>
                        <a:pt x="516" y="37"/>
                        <a:pt x="653" y="174"/>
                        <a:pt x="653" y="344"/>
                      </a:cubicBezTo>
                      <a:cubicBezTo>
                        <a:pt x="653" y="469"/>
                        <a:pt x="579" y="576"/>
                        <a:pt x="473" y="624"/>
                      </a:cubicBezTo>
                      <a:cubicBezTo>
                        <a:pt x="551" y="624"/>
                        <a:pt x="551" y="624"/>
                        <a:pt x="551" y="624"/>
                      </a:cubicBezTo>
                      <a:cubicBezTo>
                        <a:pt x="636" y="561"/>
                        <a:pt x="692" y="460"/>
                        <a:pt x="692" y="346"/>
                      </a:cubicBezTo>
                      <a:cubicBezTo>
                        <a:pt x="692" y="155"/>
                        <a:pt x="537" y="0"/>
                        <a:pt x="346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525252"/>
                    </a:gs>
                    <a:gs pos="50000">
                      <a:srgbClr val="B2B2B2"/>
                    </a:gs>
                    <a:gs pos="100000">
                      <a:srgbClr val="525252"/>
                    </a:gs>
                  </a:gsLst>
                  <a:lin ang="2700000" scaled="1"/>
                </a:gra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29" name="Freeform 15">
                  <a:extLst>
                    <a:ext uri="{FF2B5EF4-FFF2-40B4-BE49-F238E27FC236}">
                      <a16:creationId xmlns:a16="http://schemas.microsoft.com/office/drawing/2014/main" id="{3806A028-2801-416F-B014-3642AD5EC178}"/>
                    </a:ext>
                  </a:extLst>
                </p:cNvPr>
                <p:cNvSpPr>
                  <a:spLocks/>
                </p:cNvSpPr>
                <p:nvPr/>
              </p:nvSpPr>
              <p:spPr bwMode="gray">
                <a:xfrm>
                  <a:off x="5056188" y="2347913"/>
                  <a:ext cx="2987675" cy="2808287"/>
                </a:xfrm>
                <a:custGeom>
                  <a:avLst/>
                  <a:gdLst/>
                  <a:ahLst/>
                  <a:cxnLst>
                    <a:cxn ang="0">
                      <a:pos x="614" y="307"/>
                    </a:cxn>
                    <a:cxn ang="0">
                      <a:pos x="307" y="0"/>
                    </a:cxn>
                    <a:cxn ang="0">
                      <a:pos x="0" y="307"/>
                    </a:cxn>
                    <a:cxn ang="0">
                      <a:pos x="161" y="577"/>
                    </a:cxn>
                    <a:cxn ang="0">
                      <a:pos x="453" y="577"/>
                    </a:cxn>
                    <a:cxn ang="0">
                      <a:pos x="614" y="307"/>
                    </a:cxn>
                  </a:cxnLst>
                  <a:rect l="0" t="0" r="r" b="b"/>
                  <a:pathLst>
                    <a:path w="614" h="577">
                      <a:moveTo>
                        <a:pt x="614" y="307"/>
                      </a:moveTo>
                      <a:cubicBezTo>
                        <a:pt x="614" y="137"/>
                        <a:pt x="477" y="0"/>
                        <a:pt x="307" y="0"/>
                      </a:cubicBezTo>
                      <a:cubicBezTo>
                        <a:pt x="137" y="0"/>
                        <a:pt x="0" y="137"/>
                        <a:pt x="0" y="307"/>
                      </a:cubicBezTo>
                      <a:cubicBezTo>
                        <a:pt x="0" y="424"/>
                        <a:pt x="65" y="525"/>
                        <a:pt x="161" y="577"/>
                      </a:cubicBezTo>
                      <a:cubicBezTo>
                        <a:pt x="453" y="577"/>
                        <a:pt x="453" y="577"/>
                        <a:pt x="453" y="577"/>
                      </a:cubicBezTo>
                      <a:cubicBezTo>
                        <a:pt x="549" y="525"/>
                        <a:pt x="614" y="424"/>
                        <a:pt x="614" y="30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1"/>
                    </a:gs>
                    <a:gs pos="45000">
                      <a:schemeClr val="accent1">
                        <a:lumMod val="75000"/>
                      </a:schemeClr>
                    </a:gs>
                    <a:gs pos="100000">
                      <a:schemeClr val="bg2">
                        <a:lumMod val="10000"/>
                      </a:schemeClr>
                    </a:gs>
                  </a:gsLst>
                  <a:lin ang="5400000" scaled="1"/>
                  <a:tileRect/>
                </a:gradFill>
                <a:ln w="28575">
                  <a:solidFill>
                    <a:srgbClr val="A6A6A6"/>
                  </a:solidFill>
                  <a:round/>
                  <a:headEnd/>
                  <a:tailEnd/>
                </a:ln>
                <a:effectLst>
                  <a:outerShdw blurRad="215900" sx="102000" sy="102000" algn="ctr" rotWithShape="0">
                    <a:prstClr val="black">
                      <a:alpha val="34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h="25400"/>
                </a:sp3d>
              </p:spPr>
              <p:txBody>
                <a:bodyPr vert="horz" wrap="square" lIns="91440" tIns="144000" rIns="91440" bIns="45720" numCol="1" anchor="ctr" anchorCtr="0" compatLnSpc="1">
                  <a:prstTxWarp prst="textNoShape">
                    <a:avLst/>
                  </a:prstTxWarp>
                </a:bodyPr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 b="1" dirty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30" name="Freeform 16">
                  <a:extLst>
                    <a:ext uri="{FF2B5EF4-FFF2-40B4-BE49-F238E27FC236}">
                      <a16:creationId xmlns:a16="http://schemas.microsoft.com/office/drawing/2014/main" id="{D8D35A71-63DF-4477-A01F-AC99A97331B1}"/>
                    </a:ext>
                  </a:extLst>
                </p:cNvPr>
                <p:cNvSpPr>
                  <a:spLocks/>
                </p:cNvSpPr>
                <p:nvPr/>
              </p:nvSpPr>
              <p:spPr bwMode="gray">
                <a:xfrm>
                  <a:off x="5550364" y="4885331"/>
                  <a:ext cx="1995488" cy="330200"/>
                </a:xfrm>
                <a:custGeom>
                  <a:avLst/>
                  <a:gdLst/>
                  <a:ahLst/>
                  <a:cxnLst>
                    <a:cxn ang="0">
                      <a:pos x="410" y="68"/>
                    </a:cxn>
                    <a:cxn ang="0">
                      <a:pos x="0" y="68"/>
                    </a:cxn>
                    <a:cxn ang="0">
                      <a:pos x="205" y="0"/>
                    </a:cxn>
                    <a:cxn ang="0">
                      <a:pos x="410" y="68"/>
                    </a:cxn>
                  </a:cxnLst>
                  <a:rect l="0" t="0" r="r" b="b"/>
                  <a:pathLst>
                    <a:path w="410" h="68">
                      <a:moveTo>
                        <a:pt x="410" y="68"/>
                      </a:moveTo>
                      <a:cubicBezTo>
                        <a:pt x="0" y="68"/>
                        <a:pt x="0" y="68"/>
                        <a:pt x="0" y="68"/>
                      </a:cubicBezTo>
                      <a:cubicBezTo>
                        <a:pt x="57" y="26"/>
                        <a:pt x="128" y="0"/>
                        <a:pt x="205" y="0"/>
                      </a:cubicBezTo>
                      <a:cubicBezTo>
                        <a:pt x="282" y="0"/>
                        <a:pt x="353" y="26"/>
                        <a:pt x="410" y="68"/>
                      </a:cubicBezTo>
                      <a:close/>
                    </a:path>
                  </a:pathLst>
                </a:custGeom>
                <a:gradFill>
                  <a:gsLst>
                    <a:gs pos="41000">
                      <a:srgbClr val="F2F2F2"/>
                    </a:gs>
                    <a:gs pos="100000">
                      <a:srgbClr val="646464"/>
                    </a:gs>
                  </a:gsLst>
                  <a:lin ang="5400000" scaled="1"/>
                </a:gradFill>
                <a:ln w="38100">
                  <a:noFill/>
                  <a:round/>
                  <a:headEnd/>
                  <a:tailEnd/>
                </a:ln>
                <a:effectLst>
                  <a:outerShdw blurRad="190500" dir="13500000" algn="b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</p:grpSp>
        </p:grpSp>
        <p:sp>
          <p:nvSpPr>
            <p:cNvPr id="21" name="Textfeld 107">
              <a:extLst>
                <a:ext uri="{FF2B5EF4-FFF2-40B4-BE49-F238E27FC236}">
                  <a16:creationId xmlns:a16="http://schemas.microsoft.com/office/drawing/2014/main" id="{C8623393-43E0-444D-8470-179F48CEB100}"/>
                </a:ext>
              </a:extLst>
            </p:cNvPr>
            <p:cNvSpPr txBox="1"/>
            <p:nvPr/>
          </p:nvSpPr>
          <p:spPr bwMode="gray">
            <a:xfrm rot="20614559">
              <a:off x="5149562" y="2370860"/>
              <a:ext cx="3195531" cy="22807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b="1" dirty="0" err="1"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Bitte</a:t>
              </a:r>
              <a:r>
                <a:rPr lang="en-US" sz="1400" b="1" dirty="0"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 </a:t>
              </a:r>
              <a:r>
                <a:rPr lang="en-US" sz="1400" b="1" dirty="0" err="1"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stellen</a:t>
              </a:r>
              <a:r>
                <a:rPr lang="en-US" sz="1400" b="1" dirty="0"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 Sie</a:t>
              </a:r>
            </a:p>
            <a:p>
              <a:pPr algn="ctr"/>
              <a:r>
                <a:rPr lang="en-US" sz="1400" b="1" dirty="0" err="1"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Innentische</a:t>
              </a:r>
              <a:r>
                <a:rPr lang="en-US" sz="1400" b="1" dirty="0"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 </a:t>
              </a:r>
            </a:p>
            <a:p>
              <a:pPr algn="ctr"/>
              <a:r>
                <a:rPr lang="en-US" sz="1400" b="1" dirty="0" err="1"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nach</a:t>
              </a:r>
              <a:r>
                <a:rPr lang="en-US" sz="1400" b="1" dirty="0"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 </a:t>
              </a:r>
              <a:r>
                <a:rPr lang="en-US" sz="1400" b="1" dirty="0" err="1"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außen</a:t>
              </a:r>
              <a:r>
                <a:rPr lang="en-US" sz="1400" b="1" dirty="0"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! </a:t>
              </a:r>
            </a:p>
            <a:p>
              <a:pPr algn="ctr"/>
              <a:r>
                <a:rPr lang="en-US" sz="1400" b="1" dirty="0" err="1"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Danke</a:t>
              </a:r>
              <a:r>
                <a:rPr lang="en-US" sz="1400" b="1" dirty="0"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859325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250166" y="238125"/>
            <a:ext cx="11541125" cy="617538"/>
          </a:xfrm>
          <a:prstGeom prst="rect">
            <a:avLst/>
          </a:prstGeom>
        </p:spPr>
        <p:txBody>
          <a:bodyPr/>
          <a:lstStyle/>
          <a:p>
            <a:r>
              <a:rPr lang="de-DE" altLang="en-US" dirty="0"/>
              <a:t>Verlauf der Sitzung</a:t>
            </a:r>
            <a:endParaRPr lang="en-US" dirty="0"/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FFCC3805-4711-45C4-AEBF-9850204DB148}"/>
              </a:ext>
            </a:extLst>
          </p:cNvPr>
          <p:cNvGrpSpPr/>
          <p:nvPr/>
        </p:nvGrpSpPr>
        <p:grpSpPr>
          <a:xfrm>
            <a:off x="324814" y="1439069"/>
            <a:ext cx="11540785" cy="3360738"/>
            <a:chOff x="324814" y="1439069"/>
            <a:chExt cx="11540785" cy="3360738"/>
          </a:xfrm>
        </p:grpSpPr>
        <p:sp>
          <p:nvSpPr>
            <p:cNvPr id="28" name="Rectangle 9">
              <a:extLst>
                <a:ext uri="{FF2B5EF4-FFF2-40B4-BE49-F238E27FC236}">
                  <a16:creationId xmlns:a16="http://schemas.microsoft.com/office/drawing/2014/main" id="{59F98EAE-AAF8-4CA5-83AA-79CAF4AC146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328615" y="1441334"/>
              <a:ext cx="708448" cy="725487"/>
            </a:xfrm>
            <a:prstGeom prst="rect">
              <a:avLst/>
            </a:prstGeom>
            <a:gradFill>
              <a:gsLst>
                <a:gs pos="0">
                  <a:srgbClr val="E6E6E6"/>
                </a:gs>
                <a:gs pos="100000">
                  <a:srgbClr val="AFAFAF"/>
                </a:gs>
              </a:gsLst>
              <a:lin ang="5400000" scaled="0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algn="ctr" defTabSz="801688" eaLnBrk="0" hangingPunct="0"/>
              <a:endParaRPr lang="de-DE" altLang="de-DE" sz="2800" b="1" noProof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3" name="Gruppieren 2">
              <a:extLst>
                <a:ext uri="{FF2B5EF4-FFF2-40B4-BE49-F238E27FC236}">
                  <a16:creationId xmlns:a16="http://schemas.microsoft.com/office/drawing/2014/main" id="{7052ED78-F089-4F15-B572-BA3762FA3D2B}"/>
                </a:ext>
              </a:extLst>
            </p:cNvPr>
            <p:cNvGrpSpPr/>
            <p:nvPr/>
          </p:nvGrpSpPr>
          <p:grpSpPr>
            <a:xfrm>
              <a:off x="324814" y="1439069"/>
              <a:ext cx="11540785" cy="3360738"/>
              <a:chOff x="324814" y="1728278"/>
              <a:chExt cx="11540785" cy="3360738"/>
            </a:xfrm>
          </p:grpSpPr>
          <p:sp>
            <p:nvSpPr>
              <p:cNvPr id="22" name="Rectangle 9">
                <a:extLst>
                  <a:ext uri="{FF2B5EF4-FFF2-40B4-BE49-F238E27FC236}">
                    <a16:creationId xmlns:a16="http://schemas.microsoft.com/office/drawing/2014/main" id="{C8357977-80E4-4C1D-BA9B-51089514F6F0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324814" y="2606166"/>
                <a:ext cx="708448" cy="725487"/>
              </a:xfrm>
              <a:prstGeom prst="rect">
                <a:avLst/>
              </a:prstGeom>
              <a:gradFill>
                <a:gsLst>
                  <a:gs pos="0">
                    <a:srgbClr val="E6E6E6"/>
                  </a:gs>
                  <a:gs pos="100000">
                    <a:srgbClr val="AFAFAF"/>
                  </a:gs>
                </a:gsLst>
                <a:lin ang="5400000" scaled="0"/>
              </a:gradFill>
              <a:ln w="12700">
                <a:solidFill>
                  <a:srgbClr val="C0C0C0"/>
                </a:solidFill>
                <a:miter lim="800000"/>
                <a:headEnd/>
                <a:tailEnd/>
              </a:ln>
              <a:effectLst>
                <a:outerShdw blurRad="127000" dist="635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lIns="108000" tIns="72000" rIns="108000" bIns="72000" anchor="ctr"/>
              <a:lstStyle/>
              <a:p>
                <a:pPr algn="ctr" defTabSz="801688" eaLnBrk="0" hangingPunct="0"/>
                <a:endParaRPr lang="de-DE" altLang="de-DE" sz="2800" b="1" noProof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44" name="Rectangle 13"/>
              <p:cNvSpPr>
                <a:spLocks noChangeArrowheads="1"/>
              </p:cNvSpPr>
              <p:nvPr/>
            </p:nvSpPr>
            <p:spPr bwMode="gray">
              <a:xfrm>
                <a:off x="1037062" y="2606166"/>
                <a:ext cx="10828537" cy="723900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C0C0C0"/>
                </a:solidFill>
                <a:miter lim="800000"/>
                <a:headEnd/>
                <a:tailEnd/>
              </a:ln>
              <a:effectLst>
                <a:outerShdw blurRad="127000" dist="635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lIns="216000" tIns="108000" rIns="144000" bIns="72000" anchor="ctr"/>
              <a:lstStyle/>
              <a:p>
                <a:pPr>
                  <a:lnSpc>
                    <a:spcPct val="95000"/>
                  </a:lnSpc>
                  <a:spcAft>
                    <a:spcPts val="400"/>
                  </a:spcAft>
                  <a:buClr>
                    <a:srgbClr val="969696"/>
                  </a:buClr>
                </a:pPr>
                <a:r>
                  <a:rPr lang="de-DE" altLang="en-US" sz="2400" dirty="0">
                    <a:solidFill>
                      <a:srgbClr val="080808"/>
                    </a:solidFill>
                  </a:rPr>
                  <a:t>Seminarevaluation – Befragung der Universität (sofern noch nicht geschehen)</a:t>
                </a:r>
                <a:endParaRPr lang="de-DE" altLang="de-DE" sz="2400" noProof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42" name="Rectangle 3"/>
              <p:cNvSpPr>
                <a:spLocks noChangeArrowheads="1"/>
              </p:cNvSpPr>
              <p:nvPr/>
            </p:nvSpPr>
            <p:spPr bwMode="gray">
              <a:xfrm>
                <a:off x="1037062" y="1728278"/>
                <a:ext cx="10828537" cy="723900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C0C0C0"/>
                </a:solidFill>
                <a:miter lim="800000"/>
                <a:headEnd/>
                <a:tailEnd/>
              </a:ln>
              <a:effectLst>
                <a:outerShdw blurRad="127000" dist="635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lIns="216000" tIns="108000" rIns="144000" bIns="72000" anchor="ctr"/>
              <a:lstStyle/>
              <a:p>
                <a:r>
                  <a:rPr lang="de-DE" altLang="en-US" sz="2400" dirty="0">
                    <a:solidFill>
                      <a:srgbClr val="080808"/>
                    </a:solidFill>
                  </a:rPr>
                  <a:t>Reflexion des Kompetenzerwerbs – Anwendung des Züricher Ressourcenmodells</a:t>
                </a:r>
              </a:p>
            </p:txBody>
          </p:sp>
          <p:grpSp>
            <p:nvGrpSpPr>
              <p:cNvPr id="32" name="Gruppieren 31"/>
              <p:cNvGrpSpPr/>
              <p:nvPr/>
            </p:nvGrpSpPr>
            <p:grpSpPr>
              <a:xfrm>
                <a:off x="328613" y="3485641"/>
                <a:ext cx="11536984" cy="725487"/>
                <a:chOff x="328613" y="3313113"/>
                <a:chExt cx="11536984" cy="725487"/>
              </a:xfrm>
            </p:grpSpPr>
            <p:sp>
              <p:nvSpPr>
                <p:cNvPr id="39" name="Rectangle 9"/>
                <p:cNvSpPr>
                  <a:spLocks noChangeArrowheads="1"/>
                </p:cNvSpPr>
                <p:nvPr/>
              </p:nvSpPr>
              <p:spPr bwMode="gray">
                <a:xfrm>
                  <a:off x="328613" y="3313113"/>
                  <a:ext cx="708448" cy="725487"/>
                </a:xfrm>
                <a:prstGeom prst="rect">
                  <a:avLst/>
                </a:prstGeom>
                <a:gradFill>
                  <a:gsLst>
                    <a:gs pos="0">
                      <a:srgbClr val="E6E6E6"/>
                    </a:gs>
                    <a:gs pos="100000">
                      <a:srgbClr val="AFAFAF"/>
                    </a:gs>
                  </a:gsLst>
                  <a:lin ang="5400000" scaled="0"/>
                </a:gradFill>
                <a:ln w="12700">
                  <a:solidFill>
                    <a:srgbClr val="C0C0C0"/>
                  </a:solidFill>
                  <a:miter lim="800000"/>
                  <a:headEnd/>
                  <a:tailEnd/>
                </a:ln>
                <a:effectLst>
                  <a:outerShdw blurRad="127000" dist="635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lIns="108000" tIns="72000" rIns="108000" bIns="72000" anchor="ctr"/>
                <a:lstStyle/>
                <a:p>
                  <a:pPr algn="ctr" defTabSz="801688" eaLnBrk="0" hangingPunct="0"/>
                  <a:endParaRPr lang="de-DE" altLang="de-DE" sz="2800" b="1" noProof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40" name="Rectangle 4"/>
                <p:cNvSpPr>
                  <a:spLocks noChangeArrowheads="1"/>
                </p:cNvSpPr>
                <p:nvPr/>
              </p:nvSpPr>
              <p:spPr bwMode="gray">
                <a:xfrm>
                  <a:off x="1037062" y="3313113"/>
                  <a:ext cx="10828535" cy="725487"/>
                </a:xfrm>
                <a:prstGeom prst="rect">
                  <a:avLst/>
                </a:prstGeom>
                <a:solidFill>
                  <a:srgbClr val="FFFFFF"/>
                </a:solidFill>
                <a:ln w="12700">
                  <a:solidFill>
                    <a:srgbClr val="C0C0C0"/>
                  </a:solidFill>
                  <a:miter lim="800000"/>
                  <a:headEnd/>
                  <a:tailEnd/>
                </a:ln>
                <a:effectLst>
                  <a:outerShdw blurRad="127000" dist="635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lIns="216000" tIns="108000" rIns="144000" bIns="72000" anchor="ctr"/>
                <a:lstStyle/>
                <a:p>
                  <a:r>
                    <a:rPr lang="de-DE" altLang="en-US" sz="2400" dirty="0">
                      <a:solidFill>
                        <a:srgbClr val="080808"/>
                      </a:solidFill>
                    </a:rPr>
                    <a:t>Posttest</a:t>
                  </a:r>
                </a:p>
              </p:txBody>
            </p:sp>
          </p:grpSp>
          <p:grpSp>
            <p:nvGrpSpPr>
              <p:cNvPr id="33" name="Gruppieren 32"/>
              <p:cNvGrpSpPr/>
              <p:nvPr/>
            </p:nvGrpSpPr>
            <p:grpSpPr>
              <a:xfrm>
                <a:off x="328613" y="4365116"/>
                <a:ext cx="11536986" cy="723900"/>
                <a:chOff x="328613" y="4192588"/>
                <a:chExt cx="11536986" cy="723900"/>
              </a:xfrm>
            </p:grpSpPr>
            <p:sp>
              <p:nvSpPr>
                <p:cNvPr id="37" name="Rectangle 10"/>
                <p:cNvSpPr>
                  <a:spLocks noChangeArrowheads="1"/>
                </p:cNvSpPr>
                <p:nvPr/>
              </p:nvSpPr>
              <p:spPr bwMode="gray">
                <a:xfrm>
                  <a:off x="328613" y="4192588"/>
                  <a:ext cx="708450" cy="723900"/>
                </a:xfrm>
                <a:prstGeom prst="rect">
                  <a:avLst/>
                </a:prstGeom>
                <a:gradFill>
                  <a:gsLst>
                    <a:gs pos="0">
                      <a:srgbClr val="E6E6E6"/>
                    </a:gs>
                    <a:gs pos="100000">
                      <a:srgbClr val="AFAFAF"/>
                    </a:gs>
                  </a:gsLst>
                  <a:lin ang="5400000" scaled="0"/>
                </a:gradFill>
                <a:ln w="12700">
                  <a:solidFill>
                    <a:srgbClr val="C0C0C0"/>
                  </a:solidFill>
                  <a:miter lim="800000"/>
                  <a:headEnd/>
                  <a:tailEnd/>
                </a:ln>
                <a:effectLst>
                  <a:outerShdw blurRad="127000" dist="635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lIns="108000" tIns="72000" rIns="108000" bIns="72000" anchor="ctr"/>
                <a:lstStyle/>
                <a:p>
                  <a:pPr algn="ctr" defTabSz="801688" eaLnBrk="0" hangingPunct="0"/>
                  <a:endParaRPr lang="de-DE" altLang="de-DE" sz="2800" b="1" noProof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38" name="Rectangle 5"/>
                <p:cNvSpPr>
                  <a:spLocks noChangeArrowheads="1"/>
                </p:cNvSpPr>
                <p:nvPr/>
              </p:nvSpPr>
              <p:spPr bwMode="gray">
                <a:xfrm>
                  <a:off x="1037062" y="4192588"/>
                  <a:ext cx="10828537" cy="723900"/>
                </a:xfrm>
                <a:prstGeom prst="rect">
                  <a:avLst/>
                </a:prstGeom>
                <a:solidFill>
                  <a:srgbClr val="FFFFFF"/>
                </a:solidFill>
                <a:ln w="12700">
                  <a:solidFill>
                    <a:srgbClr val="C0C0C0"/>
                  </a:solidFill>
                  <a:miter lim="800000"/>
                  <a:headEnd/>
                  <a:tailEnd/>
                </a:ln>
                <a:effectLst>
                  <a:outerShdw blurRad="127000" dist="635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lIns="216000" tIns="108000" rIns="144000" bIns="72000" anchor="ctr"/>
                <a:lstStyle/>
                <a:p>
                  <a:pPr>
                    <a:lnSpc>
                      <a:spcPct val="95000"/>
                    </a:lnSpc>
                    <a:spcAft>
                      <a:spcPts val="400"/>
                    </a:spcAft>
                    <a:buClr>
                      <a:srgbClr val="969696"/>
                    </a:buClr>
                  </a:pPr>
                  <a:r>
                    <a:rPr lang="de-DE" altLang="en-US" sz="2400" dirty="0">
                      <a:solidFill>
                        <a:srgbClr val="080808"/>
                      </a:solidFill>
                    </a:rPr>
                    <a:t>Seminarabschluss</a:t>
                  </a:r>
                  <a:endParaRPr lang="de-DE" altLang="de-DE" sz="2400" noProof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</p:grpSp>
      </p:grpSp>
      <p:grpSp>
        <p:nvGrpSpPr>
          <p:cNvPr id="29" name="Gruppieren 28">
            <a:extLst>
              <a:ext uri="{FF2B5EF4-FFF2-40B4-BE49-F238E27FC236}">
                <a16:creationId xmlns:a16="http://schemas.microsoft.com/office/drawing/2014/main" id="{FEBB6276-3A01-415E-9131-6FB09293CE02}"/>
              </a:ext>
            </a:extLst>
          </p:cNvPr>
          <p:cNvGrpSpPr/>
          <p:nvPr/>
        </p:nvGrpSpPr>
        <p:grpSpPr>
          <a:xfrm flipV="1">
            <a:off x="250166" y="727869"/>
            <a:ext cx="9315451" cy="554038"/>
            <a:chOff x="-15876" y="2994005"/>
            <a:chExt cx="12891701" cy="766736"/>
          </a:xfrm>
          <a:solidFill>
            <a:schemeClr val="accent1"/>
          </a:solidFill>
        </p:grpSpPr>
        <p:sp>
          <p:nvSpPr>
            <p:cNvPr id="30" name="Freeform 7">
              <a:extLst>
                <a:ext uri="{FF2B5EF4-FFF2-40B4-BE49-F238E27FC236}">
                  <a16:creationId xmlns:a16="http://schemas.microsoft.com/office/drawing/2014/main" id="{E2A5517B-954E-4C2C-92E0-8E5CEB70C291}"/>
                </a:ext>
              </a:extLst>
            </p:cNvPr>
            <p:cNvSpPr>
              <a:spLocks/>
            </p:cNvSpPr>
            <p:nvPr/>
          </p:nvSpPr>
          <p:spPr bwMode="auto">
            <a:xfrm>
              <a:off x="-15876" y="3140102"/>
              <a:ext cx="9767637" cy="474541"/>
            </a:xfrm>
            <a:custGeom>
              <a:avLst/>
              <a:gdLst>
                <a:gd name="T0" fmla="*/ 0 w 2212"/>
                <a:gd name="T1" fmla="*/ 46 h 207"/>
                <a:gd name="T2" fmla="*/ 0 w 2212"/>
                <a:gd name="T3" fmla="*/ 58 h 207"/>
                <a:gd name="T4" fmla="*/ 281 w 2212"/>
                <a:gd name="T5" fmla="*/ 32 h 207"/>
                <a:gd name="T6" fmla="*/ 738 w 2212"/>
                <a:gd name="T7" fmla="*/ 110 h 207"/>
                <a:gd name="T8" fmla="*/ 1095 w 2212"/>
                <a:gd name="T9" fmla="*/ 179 h 207"/>
                <a:gd name="T10" fmla="*/ 1460 w 2212"/>
                <a:gd name="T11" fmla="*/ 202 h 207"/>
                <a:gd name="T12" fmla="*/ 1924 w 2212"/>
                <a:gd name="T13" fmla="*/ 137 h 207"/>
                <a:gd name="T14" fmla="*/ 2212 w 2212"/>
                <a:gd name="T15" fmla="*/ 30 h 207"/>
                <a:gd name="T16" fmla="*/ 1916 w 2212"/>
                <a:gd name="T17" fmla="*/ 107 h 207"/>
                <a:gd name="T18" fmla="*/ 1459 w 2212"/>
                <a:gd name="T19" fmla="*/ 171 h 207"/>
                <a:gd name="T20" fmla="*/ 1100 w 2212"/>
                <a:gd name="T21" fmla="*/ 148 h 207"/>
                <a:gd name="T22" fmla="*/ 744 w 2212"/>
                <a:gd name="T23" fmla="*/ 80 h 207"/>
                <a:gd name="T24" fmla="*/ 282 w 2212"/>
                <a:gd name="T25" fmla="*/ 1 h 207"/>
                <a:gd name="T26" fmla="*/ 0 w 2212"/>
                <a:gd name="T27" fmla="*/ 46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12" h="207">
                  <a:moveTo>
                    <a:pt x="0" y="46"/>
                  </a:moveTo>
                  <a:cubicBezTo>
                    <a:pt x="0" y="58"/>
                    <a:pt x="0" y="58"/>
                    <a:pt x="0" y="58"/>
                  </a:cubicBezTo>
                  <a:cubicBezTo>
                    <a:pt x="105" y="39"/>
                    <a:pt x="156" y="30"/>
                    <a:pt x="281" y="32"/>
                  </a:cubicBezTo>
                  <a:cubicBezTo>
                    <a:pt x="416" y="40"/>
                    <a:pt x="551" y="73"/>
                    <a:pt x="738" y="110"/>
                  </a:cubicBezTo>
                  <a:cubicBezTo>
                    <a:pt x="924" y="149"/>
                    <a:pt x="1095" y="179"/>
                    <a:pt x="1095" y="179"/>
                  </a:cubicBezTo>
                  <a:cubicBezTo>
                    <a:pt x="1095" y="179"/>
                    <a:pt x="1268" y="207"/>
                    <a:pt x="1460" y="202"/>
                  </a:cubicBezTo>
                  <a:cubicBezTo>
                    <a:pt x="1652" y="202"/>
                    <a:pt x="1858" y="156"/>
                    <a:pt x="1924" y="137"/>
                  </a:cubicBezTo>
                  <a:cubicBezTo>
                    <a:pt x="2048" y="104"/>
                    <a:pt x="2115" y="76"/>
                    <a:pt x="2212" y="30"/>
                  </a:cubicBezTo>
                  <a:cubicBezTo>
                    <a:pt x="2108" y="57"/>
                    <a:pt x="2039" y="75"/>
                    <a:pt x="1916" y="107"/>
                  </a:cubicBezTo>
                  <a:cubicBezTo>
                    <a:pt x="1850" y="126"/>
                    <a:pt x="1648" y="171"/>
                    <a:pt x="1459" y="171"/>
                  </a:cubicBezTo>
                  <a:cubicBezTo>
                    <a:pt x="1270" y="176"/>
                    <a:pt x="1099" y="148"/>
                    <a:pt x="1100" y="148"/>
                  </a:cubicBezTo>
                  <a:cubicBezTo>
                    <a:pt x="1100" y="148"/>
                    <a:pt x="930" y="118"/>
                    <a:pt x="744" y="80"/>
                  </a:cubicBezTo>
                  <a:cubicBezTo>
                    <a:pt x="558" y="43"/>
                    <a:pt x="388" y="6"/>
                    <a:pt x="282" y="1"/>
                  </a:cubicBezTo>
                  <a:cubicBezTo>
                    <a:pt x="189" y="0"/>
                    <a:pt x="75" y="9"/>
                    <a:pt x="0" y="46"/>
                  </a:cubicBezTo>
                  <a:close/>
                </a:path>
              </a:pathLst>
            </a:custGeom>
            <a:solidFill>
              <a:srgbClr val="71AE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" name="Freeform 8">
              <a:extLst>
                <a:ext uri="{FF2B5EF4-FFF2-40B4-BE49-F238E27FC236}">
                  <a16:creationId xmlns:a16="http://schemas.microsoft.com/office/drawing/2014/main" id="{CE925C23-820A-4A70-8B83-5568DFB84A38}"/>
                </a:ext>
              </a:extLst>
            </p:cNvPr>
            <p:cNvSpPr>
              <a:spLocks/>
            </p:cNvSpPr>
            <p:nvPr/>
          </p:nvSpPr>
          <p:spPr bwMode="auto">
            <a:xfrm>
              <a:off x="-15875" y="2994005"/>
              <a:ext cx="12891700" cy="766736"/>
            </a:xfrm>
            <a:custGeom>
              <a:avLst/>
              <a:gdLst>
                <a:gd name="T0" fmla="*/ 0 w 3260"/>
                <a:gd name="T1" fmla="*/ 181 h 257"/>
                <a:gd name="T2" fmla="*/ 0 w 3260"/>
                <a:gd name="T3" fmla="*/ 195 h 257"/>
                <a:gd name="T4" fmla="*/ 441 w 3260"/>
                <a:gd name="T5" fmla="*/ 134 h 257"/>
                <a:gd name="T6" fmla="*/ 1106 w 3260"/>
                <a:gd name="T7" fmla="*/ 44 h 257"/>
                <a:gd name="T8" fmla="*/ 1629 w 3260"/>
                <a:gd name="T9" fmla="*/ 64 h 257"/>
                <a:gd name="T10" fmla="*/ 2148 w 3260"/>
                <a:gd name="T11" fmla="*/ 136 h 257"/>
                <a:gd name="T12" fmla="*/ 2816 w 3260"/>
                <a:gd name="T13" fmla="*/ 240 h 257"/>
                <a:gd name="T14" fmla="*/ 3260 w 3260"/>
                <a:gd name="T15" fmla="*/ 221 h 257"/>
                <a:gd name="T16" fmla="*/ 2819 w 3260"/>
                <a:gd name="T17" fmla="*/ 209 h 257"/>
                <a:gd name="T18" fmla="*/ 2153 w 3260"/>
                <a:gd name="T19" fmla="*/ 105 h 257"/>
                <a:gd name="T20" fmla="*/ 1632 w 3260"/>
                <a:gd name="T21" fmla="*/ 33 h 257"/>
                <a:gd name="T22" fmla="*/ 1105 w 3260"/>
                <a:gd name="T23" fmla="*/ 12 h 257"/>
                <a:gd name="T24" fmla="*/ 434 w 3260"/>
                <a:gd name="T25" fmla="*/ 104 h 257"/>
                <a:gd name="T26" fmla="*/ 0 w 3260"/>
                <a:gd name="T27" fmla="*/ 181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260" h="257">
                  <a:moveTo>
                    <a:pt x="0" y="181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114" y="194"/>
                    <a:pt x="295" y="166"/>
                    <a:pt x="441" y="134"/>
                  </a:cubicBezTo>
                  <a:cubicBezTo>
                    <a:pt x="538" y="110"/>
                    <a:pt x="832" y="51"/>
                    <a:pt x="1106" y="44"/>
                  </a:cubicBezTo>
                  <a:cubicBezTo>
                    <a:pt x="1380" y="32"/>
                    <a:pt x="1629" y="65"/>
                    <a:pt x="1629" y="64"/>
                  </a:cubicBezTo>
                  <a:cubicBezTo>
                    <a:pt x="1629" y="63"/>
                    <a:pt x="1877" y="91"/>
                    <a:pt x="2148" y="136"/>
                  </a:cubicBezTo>
                  <a:cubicBezTo>
                    <a:pt x="2420" y="177"/>
                    <a:pt x="2715" y="233"/>
                    <a:pt x="2816" y="240"/>
                  </a:cubicBezTo>
                  <a:cubicBezTo>
                    <a:pt x="3001" y="257"/>
                    <a:pt x="3108" y="250"/>
                    <a:pt x="3260" y="221"/>
                  </a:cubicBezTo>
                  <a:cubicBezTo>
                    <a:pt x="3106" y="230"/>
                    <a:pt x="3002" y="226"/>
                    <a:pt x="2819" y="209"/>
                  </a:cubicBezTo>
                  <a:cubicBezTo>
                    <a:pt x="2720" y="202"/>
                    <a:pt x="2426" y="147"/>
                    <a:pt x="2153" y="105"/>
                  </a:cubicBezTo>
                  <a:cubicBezTo>
                    <a:pt x="1882" y="60"/>
                    <a:pt x="1632" y="32"/>
                    <a:pt x="1632" y="33"/>
                  </a:cubicBezTo>
                  <a:cubicBezTo>
                    <a:pt x="1632" y="34"/>
                    <a:pt x="1382" y="0"/>
                    <a:pt x="1105" y="12"/>
                  </a:cubicBezTo>
                  <a:cubicBezTo>
                    <a:pt x="828" y="19"/>
                    <a:pt x="531" y="79"/>
                    <a:pt x="434" y="104"/>
                  </a:cubicBezTo>
                  <a:cubicBezTo>
                    <a:pt x="255" y="143"/>
                    <a:pt x="154" y="169"/>
                    <a:pt x="0" y="181"/>
                  </a:cubicBezTo>
                  <a:close/>
                </a:path>
              </a:pathLst>
            </a:custGeom>
            <a:solidFill>
              <a:srgbClr val="094C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pic>
        <p:nvPicPr>
          <p:cNvPr id="6" name="Grafik 5" descr="Kopf mit Zahnrädern">
            <a:extLst>
              <a:ext uri="{FF2B5EF4-FFF2-40B4-BE49-F238E27FC236}">
                <a16:creationId xmlns:a16="http://schemas.microsoft.com/office/drawing/2014/main" id="{CE595C28-3C3A-4E25-86E4-9EEB34A043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1577" y="1514785"/>
            <a:ext cx="616095" cy="616095"/>
          </a:xfrm>
          <a:prstGeom prst="rect">
            <a:avLst/>
          </a:prstGeom>
        </p:spPr>
      </p:pic>
      <p:pic>
        <p:nvPicPr>
          <p:cNvPr id="8" name="Grafik 7" descr="Bleistift">
            <a:extLst>
              <a:ext uri="{FF2B5EF4-FFF2-40B4-BE49-F238E27FC236}">
                <a16:creationId xmlns:a16="http://schemas.microsoft.com/office/drawing/2014/main" id="{3646DB52-93B1-440C-B6BF-E3650DFE35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91577" y="2362729"/>
            <a:ext cx="616095" cy="616095"/>
          </a:xfrm>
          <a:prstGeom prst="rect">
            <a:avLst/>
          </a:prstGeom>
        </p:spPr>
      </p:pic>
      <p:pic>
        <p:nvPicPr>
          <p:cNvPr id="10" name="Grafik 9" descr="Fragen">
            <a:extLst>
              <a:ext uri="{FF2B5EF4-FFF2-40B4-BE49-F238E27FC236}">
                <a16:creationId xmlns:a16="http://schemas.microsoft.com/office/drawing/2014/main" id="{8BAB927B-508B-49CB-9323-EAA0CBBC76D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70990" y="3250335"/>
            <a:ext cx="616095" cy="616095"/>
          </a:xfrm>
          <a:prstGeom prst="rect">
            <a:avLst/>
          </a:prstGeom>
        </p:spPr>
      </p:pic>
      <p:pic>
        <p:nvPicPr>
          <p:cNvPr id="12" name="Grafik 11" descr="Kundenbewertung">
            <a:extLst>
              <a:ext uri="{FF2B5EF4-FFF2-40B4-BE49-F238E27FC236}">
                <a16:creationId xmlns:a16="http://schemas.microsoft.com/office/drawing/2014/main" id="{1DE86088-292F-453A-A635-C0C608DD714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91576" y="4129809"/>
            <a:ext cx="616095" cy="616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621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Reflexion des Kompetenzerwerbs 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Anwendung des Züricher Ressourcenmodells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4</a:t>
            </a:fld>
            <a:endParaRPr lang="de-DE" dirty="0"/>
          </a:p>
        </p:txBody>
      </p:sp>
      <p:pic>
        <p:nvPicPr>
          <p:cNvPr id="15" name="Grafik 14" descr="Kopf mit Zahnrädern">
            <a:extLst>
              <a:ext uri="{FF2B5EF4-FFF2-40B4-BE49-F238E27FC236}">
                <a16:creationId xmlns:a16="http://schemas.microsoft.com/office/drawing/2014/main" id="{4E0E02A6-44FA-4FFE-84C4-E527B863EF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95109" y="289454"/>
            <a:ext cx="616095" cy="616095"/>
          </a:xfrm>
          <a:prstGeom prst="rect">
            <a:avLst/>
          </a:prstGeom>
        </p:spPr>
      </p:pic>
      <p:pic>
        <p:nvPicPr>
          <p:cNvPr id="17" name="Grafik 16" descr="Bleistift">
            <a:extLst>
              <a:ext uri="{FF2B5EF4-FFF2-40B4-BE49-F238E27FC236}">
                <a16:creationId xmlns:a16="http://schemas.microsoft.com/office/drawing/2014/main" id="{4BC59C19-48B9-4F66-9621-47E2A02DF4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61929" y="289567"/>
            <a:ext cx="616095" cy="616095"/>
          </a:xfrm>
          <a:prstGeom prst="rect">
            <a:avLst/>
          </a:prstGeom>
        </p:spPr>
      </p:pic>
      <p:pic>
        <p:nvPicPr>
          <p:cNvPr id="18" name="Grafik 17" descr="Fragen">
            <a:extLst>
              <a:ext uri="{FF2B5EF4-FFF2-40B4-BE49-F238E27FC236}">
                <a16:creationId xmlns:a16="http://schemas.microsoft.com/office/drawing/2014/main" id="{88B35E8E-B524-4B16-9A47-9CC000EBB9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78024" y="289455"/>
            <a:ext cx="616095" cy="616095"/>
          </a:xfrm>
          <a:prstGeom prst="rect">
            <a:avLst/>
          </a:prstGeom>
        </p:spPr>
      </p:pic>
      <p:pic>
        <p:nvPicPr>
          <p:cNvPr id="19" name="Grafik 18" descr="Kundenbewertung">
            <a:extLst>
              <a:ext uri="{FF2B5EF4-FFF2-40B4-BE49-F238E27FC236}">
                <a16:creationId xmlns:a16="http://schemas.microsoft.com/office/drawing/2014/main" id="{53FAC9DA-E160-4278-B46C-3AE2AF67F29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844844" y="289456"/>
            <a:ext cx="616095" cy="616095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63A224C1-09D7-41C6-8B3D-CD4F6F09761A}"/>
              </a:ext>
            </a:extLst>
          </p:cNvPr>
          <p:cNvSpPr txBox="1"/>
          <p:nvPr/>
        </p:nvSpPr>
        <p:spPr>
          <a:xfrm>
            <a:off x="861133" y="1430216"/>
            <a:ext cx="6480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rgbClr val="66A300"/>
                </a:solidFill>
              </a:rPr>
              <a:t>…lassen Sie sich treiben! - </a:t>
            </a:r>
            <a:r>
              <a:rPr lang="de-DE" sz="2800" b="1" dirty="0" err="1">
                <a:solidFill>
                  <a:srgbClr val="66A300"/>
                </a:solidFill>
              </a:rPr>
              <a:t>Bildwahl</a:t>
            </a:r>
            <a:r>
              <a:rPr lang="de-DE" sz="2800" b="1" dirty="0">
                <a:solidFill>
                  <a:srgbClr val="66A300"/>
                </a:solidFill>
              </a:rPr>
              <a:t> 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21841DAE-F87D-4874-B7F9-42F2FC2F82EA}"/>
              </a:ext>
            </a:extLst>
          </p:cNvPr>
          <p:cNvSpPr txBox="1"/>
          <p:nvPr/>
        </p:nvSpPr>
        <p:spPr>
          <a:xfrm>
            <a:off x="861134" y="2122587"/>
            <a:ext cx="110820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rgbClr val="094C74"/>
                </a:solidFill>
              </a:rPr>
              <a:t>(mündliche Moderation, in Anlehnung an das Züricher Ressourcenmodell)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76714691-57E6-4943-B6F6-B5D286897E25}"/>
              </a:ext>
            </a:extLst>
          </p:cNvPr>
          <p:cNvSpPr txBox="1"/>
          <p:nvPr/>
        </p:nvSpPr>
        <p:spPr>
          <a:xfrm>
            <a:off x="8711167" y="5708580"/>
            <a:ext cx="32320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vgl. Krause et al. 2018, S. 41-48, 12-39,</a:t>
            </a:r>
            <a:br>
              <a:rPr lang="de-DE" sz="14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de-DE" sz="1400" dirty="0" err="1">
                <a:solidFill>
                  <a:schemeClr val="bg1">
                    <a:lumMod val="50000"/>
                  </a:schemeClr>
                </a:solidFill>
              </a:rPr>
              <a:t>Hubatka</a:t>
            </a:r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 et al. 2014, S. 19-22,</a:t>
            </a:r>
          </a:p>
          <a:p>
            <a:pPr algn="r"/>
            <a:r>
              <a:rPr lang="de-DE" sz="1400" dirty="0" err="1">
                <a:solidFill>
                  <a:schemeClr val="bg1">
                    <a:lumMod val="50000"/>
                  </a:schemeClr>
                </a:solidFill>
              </a:rPr>
              <a:t>Mahlmann</a:t>
            </a:r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 2010, S. 184 ff.</a:t>
            </a:r>
          </a:p>
          <a:p>
            <a:pPr algn="r"/>
            <a:endParaRPr lang="de-DE" sz="1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95081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" name="Verbinder: gekrümmt 40">
            <a:extLst>
              <a:ext uri="{FF2B5EF4-FFF2-40B4-BE49-F238E27FC236}">
                <a16:creationId xmlns:a16="http://schemas.microsoft.com/office/drawing/2014/main" id="{2F4F57FB-0A96-4A81-9BB9-74D97E04152B}"/>
              </a:ext>
            </a:extLst>
          </p:cNvPr>
          <p:cNvCxnSpPr>
            <a:cxnSpLocks/>
          </p:cNvCxnSpPr>
          <p:nvPr/>
        </p:nvCxnSpPr>
        <p:spPr>
          <a:xfrm>
            <a:off x="2178524" y="4555952"/>
            <a:ext cx="3129210" cy="1128620"/>
          </a:xfrm>
          <a:prstGeom prst="curvedConnector3">
            <a:avLst/>
          </a:prstGeom>
          <a:ln w="38100">
            <a:solidFill>
              <a:srgbClr val="006E8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Reflexion des Kompetenzerwerbs 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Anwendung des Züricher Ressourcenmodells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88D95790-757E-4361-B9F4-E1B03CB7B488}"/>
              </a:ext>
            </a:extLst>
          </p:cNvPr>
          <p:cNvSpPr txBox="1"/>
          <p:nvPr/>
        </p:nvSpPr>
        <p:spPr>
          <a:xfrm>
            <a:off x="8711167" y="5708580"/>
            <a:ext cx="32320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vgl. Krause et al. 2018, S. 41-48, 12-39,</a:t>
            </a:r>
            <a:br>
              <a:rPr lang="de-DE" sz="14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de-DE" sz="1400" dirty="0" err="1">
                <a:solidFill>
                  <a:schemeClr val="bg1">
                    <a:lumMod val="50000"/>
                  </a:schemeClr>
                </a:solidFill>
              </a:rPr>
              <a:t>Hubatka</a:t>
            </a:r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 et al. 2014, S. 19-22,</a:t>
            </a:r>
          </a:p>
          <a:p>
            <a:pPr algn="r"/>
            <a:r>
              <a:rPr lang="de-DE" sz="1400" dirty="0" err="1">
                <a:solidFill>
                  <a:schemeClr val="bg1">
                    <a:lumMod val="50000"/>
                  </a:schemeClr>
                </a:solidFill>
              </a:rPr>
              <a:t>Mahlmann</a:t>
            </a:r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 2010, S. 184 ff.</a:t>
            </a:r>
          </a:p>
          <a:p>
            <a:pPr algn="r"/>
            <a:endParaRPr lang="de-DE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5" name="Grafik 14" descr="Kopf mit Zahnrädern">
            <a:extLst>
              <a:ext uri="{FF2B5EF4-FFF2-40B4-BE49-F238E27FC236}">
                <a16:creationId xmlns:a16="http://schemas.microsoft.com/office/drawing/2014/main" id="{4E0E02A6-44FA-4FFE-84C4-E527B863EF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95109" y="289454"/>
            <a:ext cx="616095" cy="616095"/>
          </a:xfrm>
          <a:prstGeom prst="rect">
            <a:avLst/>
          </a:prstGeom>
        </p:spPr>
      </p:pic>
      <p:pic>
        <p:nvPicPr>
          <p:cNvPr id="17" name="Grafik 16" descr="Bleistift">
            <a:extLst>
              <a:ext uri="{FF2B5EF4-FFF2-40B4-BE49-F238E27FC236}">
                <a16:creationId xmlns:a16="http://schemas.microsoft.com/office/drawing/2014/main" id="{4BC59C19-48B9-4F66-9621-47E2A02DF4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61929" y="289567"/>
            <a:ext cx="616095" cy="616095"/>
          </a:xfrm>
          <a:prstGeom prst="rect">
            <a:avLst/>
          </a:prstGeom>
        </p:spPr>
      </p:pic>
      <p:pic>
        <p:nvPicPr>
          <p:cNvPr id="18" name="Grafik 17" descr="Fragen">
            <a:extLst>
              <a:ext uri="{FF2B5EF4-FFF2-40B4-BE49-F238E27FC236}">
                <a16:creationId xmlns:a16="http://schemas.microsoft.com/office/drawing/2014/main" id="{88B35E8E-B524-4B16-9A47-9CC000EBB9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78024" y="289455"/>
            <a:ext cx="616095" cy="616095"/>
          </a:xfrm>
          <a:prstGeom prst="rect">
            <a:avLst/>
          </a:prstGeom>
        </p:spPr>
      </p:pic>
      <p:pic>
        <p:nvPicPr>
          <p:cNvPr id="19" name="Grafik 18" descr="Kundenbewertung">
            <a:extLst>
              <a:ext uri="{FF2B5EF4-FFF2-40B4-BE49-F238E27FC236}">
                <a16:creationId xmlns:a16="http://schemas.microsoft.com/office/drawing/2014/main" id="{53FAC9DA-E160-4278-B46C-3AE2AF67F29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844844" y="289456"/>
            <a:ext cx="616095" cy="616095"/>
          </a:xfrm>
          <a:prstGeom prst="rect">
            <a:avLst/>
          </a:prstGeom>
        </p:spPr>
      </p:pic>
      <p:pic>
        <p:nvPicPr>
          <p:cNvPr id="6" name="Grafik 5" descr="Einkaufskorb">
            <a:extLst>
              <a:ext uri="{FF2B5EF4-FFF2-40B4-BE49-F238E27FC236}">
                <a16:creationId xmlns:a16="http://schemas.microsoft.com/office/drawing/2014/main" id="{93E25467-B95B-43B2-BB09-5A18A4000A7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679792" y="5009878"/>
            <a:ext cx="1248081" cy="1248081"/>
          </a:xfrm>
          <a:prstGeom prst="rect">
            <a:avLst/>
          </a:prstGeom>
        </p:spPr>
      </p:pic>
      <p:pic>
        <p:nvPicPr>
          <p:cNvPr id="9" name="Grafik 8" descr="Sprache">
            <a:extLst>
              <a:ext uri="{FF2B5EF4-FFF2-40B4-BE49-F238E27FC236}">
                <a16:creationId xmlns:a16="http://schemas.microsoft.com/office/drawing/2014/main" id="{B3D0C2EB-B6D4-45CC-99BA-DA32082035B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flipH="1">
            <a:off x="1355028" y="4270192"/>
            <a:ext cx="727719" cy="739686"/>
          </a:xfrm>
          <a:prstGeom prst="rect">
            <a:avLst/>
          </a:prstGeom>
        </p:spPr>
      </p:pic>
      <p:pic>
        <p:nvPicPr>
          <p:cNvPr id="11" name="Grafik 10" descr="Bleistift">
            <a:extLst>
              <a:ext uri="{FF2B5EF4-FFF2-40B4-BE49-F238E27FC236}">
                <a16:creationId xmlns:a16="http://schemas.microsoft.com/office/drawing/2014/main" id="{559A2C7C-5FC4-4F49-B3FE-732AC9951E6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481519" y="4270192"/>
            <a:ext cx="523220" cy="523220"/>
          </a:xfrm>
          <a:prstGeom prst="rect">
            <a:avLst/>
          </a:prstGeom>
        </p:spPr>
      </p:pic>
      <p:pic>
        <p:nvPicPr>
          <p:cNvPr id="31" name="Grafik 30" descr="Schuljunge">
            <a:extLst>
              <a:ext uri="{FF2B5EF4-FFF2-40B4-BE49-F238E27FC236}">
                <a16:creationId xmlns:a16="http://schemas.microsoft.com/office/drawing/2014/main" id="{8CC864DC-766E-4B3E-91F3-6DC989841D7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833681" y="3771259"/>
            <a:ext cx="914400" cy="914400"/>
          </a:xfrm>
          <a:prstGeom prst="rect">
            <a:avLst/>
          </a:prstGeom>
        </p:spPr>
      </p:pic>
      <p:sp>
        <p:nvSpPr>
          <p:cNvPr id="34" name="Textfeld 33">
            <a:extLst>
              <a:ext uri="{FF2B5EF4-FFF2-40B4-BE49-F238E27FC236}">
                <a16:creationId xmlns:a16="http://schemas.microsoft.com/office/drawing/2014/main" id="{4B5C4E88-35DF-4D5E-9877-45AA33454E34}"/>
              </a:ext>
            </a:extLst>
          </p:cNvPr>
          <p:cNvSpPr txBox="1"/>
          <p:nvPr/>
        </p:nvSpPr>
        <p:spPr>
          <a:xfrm>
            <a:off x="5093192" y="6099398"/>
            <a:ext cx="26581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rgbClr val="66A300"/>
                </a:solidFill>
              </a:rPr>
              <a:t>Korb der Ideen</a:t>
            </a:r>
          </a:p>
        </p:txBody>
      </p:sp>
      <p:pic>
        <p:nvPicPr>
          <p:cNvPr id="36" name="Grafik 35" descr="Mann">
            <a:extLst>
              <a:ext uri="{FF2B5EF4-FFF2-40B4-BE49-F238E27FC236}">
                <a16:creationId xmlns:a16="http://schemas.microsoft.com/office/drawing/2014/main" id="{6C07BCD8-2D2F-49EB-AF02-5CB21341900D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57633" y="4719518"/>
            <a:ext cx="914400" cy="914400"/>
          </a:xfrm>
          <a:prstGeom prst="rect">
            <a:avLst/>
          </a:prstGeom>
        </p:spPr>
      </p:pic>
      <p:pic>
        <p:nvPicPr>
          <p:cNvPr id="37" name="Grafik 36" descr="Sprache">
            <a:extLst>
              <a:ext uri="{FF2B5EF4-FFF2-40B4-BE49-F238E27FC236}">
                <a16:creationId xmlns:a16="http://schemas.microsoft.com/office/drawing/2014/main" id="{7301545B-1F98-463C-9CC0-3158F14C215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flipH="1">
            <a:off x="1683954" y="4712952"/>
            <a:ext cx="727719" cy="739686"/>
          </a:xfrm>
          <a:prstGeom prst="rect">
            <a:avLst/>
          </a:prstGeom>
        </p:spPr>
      </p:pic>
      <p:pic>
        <p:nvPicPr>
          <p:cNvPr id="38" name="Grafik 37" descr="Mann">
            <a:extLst>
              <a:ext uri="{FF2B5EF4-FFF2-40B4-BE49-F238E27FC236}">
                <a16:creationId xmlns:a16="http://schemas.microsoft.com/office/drawing/2014/main" id="{875B372B-3B85-4C98-870F-988339448ACD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049582" y="5162278"/>
            <a:ext cx="914400" cy="914400"/>
          </a:xfrm>
          <a:prstGeom prst="rect">
            <a:avLst/>
          </a:prstGeom>
        </p:spPr>
      </p:pic>
      <p:pic>
        <p:nvPicPr>
          <p:cNvPr id="39" name="Grafik 38" descr="Schuljunge">
            <a:extLst>
              <a:ext uri="{FF2B5EF4-FFF2-40B4-BE49-F238E27FC236}">
                <a16:creationId xmlns:a16="http://schemas.microsoft.com/office/drawing/2014/main" id="{AE40027C-1DA1-431C-BAFE-EA4BA0283F9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9412776" y="4270192"/>
            <a:ext cx="914400" cy="914400"/>
          </a:xfrm>
          <a:prstGeom prst="rect">
            <a:avLst/>
          </a:prstGeom>
        </p:spPr>
      </p:pic>
      <p:cxnSp>
        <p:nvCxnSpPr>
          <p:cNvPr id="44" name="Verbinder: gekrümmt 43">
            <a:extLst>
              <a:ext uri="{FF2B5EF4-FFF2-40B4-BE49-F238E27FC236}">
                <a16:creationId xmlns:a16="http://schemas.microsoft.com/office/drawing/2014/main" id="{5963A244-726E-4C01-96E3-CA99D606DC2D}"/>
              </a:ext>
            </a:extLst>
          </p:cNvPr>
          <p:cNvCxnSpPr>
            <a:cxnSpLocks/>
          </p:cNvCxnSpPr>
          <p:nvPr/>
        </p:nvCxnSpPr>
        <p:spPr>
          <a:xfrm>
            <a:off x="2206405" y="4916258"/>
            <a:ext cx="3129210" cy="1128620"/>
          </a:xfrm>
          <a:prstGeom prst="curvedConnector3">
            <a:avLst/>
          </a:prstGeom>
          <a:ln w="38100">
            <a:solidFill>
              <a:srgbClr val="006E8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Verbinder: gekrümmt 45">
            <a:extLst>
              <a:ext uri="{FF2B5EF4-FFF2-40B4-BE49-F238E27FC236}">
                <a16:creationId xmlns:a16="http://schemas.microsoft.com/office/drawing/2014/main" id="{2E3DC2FC-66C8-489C-ADE0-9E2D978E28CB}"/>
              </a:ext>
            </a:extLst>
          </p:cNvPr>
          <p:cNvCxnSpPr>
            <a:cxnSpLocks/>
          </p:cNvCxnSpPr>
          <p:nvPr/>
        </p:nvCxnSpPr>
        <p:spPr>
          <a:xfrm flipV="1">
            <a:off x="7272050" y="4835966"/>
            <a:ext cx="2032832" cy="1012465"/>
          </a:xfrm>
          <a:prstGeom prst="curvedConnector3">
            <a:avLst/>
          </a:prstGeom>
          <a:ln w="38100"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002424E7-8AF4-478E-BDB3-D773708814C7}"/>
              </a:ext>
            </a:extLst>
          </p:cNvPr>
          <p:cNvGrpSpPr/>
          <p:nvPr/>
        </p:nvGrpSpPr>
        <p:grpSpPr>
          <a:xfrm>
            <a:off x="390617" y="1173428"/>
            <a:ext cx="9736906" cy="2490078"/>
            <a:chOff x="390617" y="1173428"/>
            <a:chExt cx="9736906" cy="2490078"/>
          </a:xfrm>
        </p:grpSpPr>
        <p:sp>
          <p:nvSpPr>
            <p:cNvPr id="27" name="Textfeld 26">
              <a:extLst>
                <a:ext uri="{FF2B5EF4-FFF2-40B4-BE49-F238E27FC236}">
                  <a16:creationId xmlns:a16="http://schemas.microsoft.com/office/drawing/2014/main" id="{36638DA1-A1E8-45FA-94B5-E0E06F458C99}"/>
                </a:ext>
              </a:extLst>
            </p:cNvPr>
            <p:cNvSpPr txBox="1"/>
            <p:nvPr/>
          </p:nvSpPr>
          <p:spPr>
            <a:xfrm>
              <a:off x="6042310" y="2727154"/>
              <a:ext cx="265817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800" b="1" dirty="0">
                  <a:solidFill>
                    <a:srgbClr val="66A300"/>
                  </a:solidFill>
                </a:rPr>
                <a:t>Dynamik</a:t>
              </a:r>
            </a:p>
          </p:txBody>
        </p:sp>
        <p:sp>
          <p:nvSpPr>
            <p:cNvPr id="29" name="Textfeld 28">
              <a:extLst>
                <a:ext uri="{FF2B5EF4-FFF2-40B4-BE49-F238E27FC236}">
                  <a16:creationId xmlns:a16="http://schemas.microsoft.com/office/drawing/2014/main" id="{E23A484F-EAE9-48D6-AEF6-11C95CC9A82C}"/>
                </a:ext>
              </a:extLst>
            </p:cNvPr>
            <p:cNvSpPr txBox="1"/>
            <p:nvPr/>
          </p:nvSpPr>
          <p:spPr>
            <a:xfrm>
              <a:off x="7469346" y="3125763"/>
              <a:ext cx="265817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800" b="1" dirty="0">
                  <a:solidFill>
                    <a:srgbClr val="094C74"/>
                  </a:solidFill>
                </a:rPr>
                <a:t>…</a:t>
              </a:r>
            </a:p>
          </p:txBody>
        </p:sp>
        <p:grpSp>
          <p:nvGrpSpPr>
            <p:cNvPr id="53" name="Gruppieren 52">
              <a:extLst>
                <a:ext uri="{FF2B5EF4-FFF2-40B4-BE49-F238E27FC236}">
                  <a16:creationId xmlns:a16="http://schemas.microsoft.com/office/drawing/2014/main" id="{36A7E77B-D331-499C-B245-7DD084640272}"/>
                </a:ext>
              </a:extLst>
            </p:cNvPr>
            <p:cNvGrpSpPr/>
            <p:nvPr/>
          </p:nvGrpSpPr>
          <p:grpSpPr>
            <a:xfrm>
              <a:off x="390617" y="1173428"/>
              <a:ext cx="7910004" cy="2490078"/>
              <a:chOff x="390617" y="1173428"/>
              <a:chExt cx="7910004" cy="2490078"/>
            </a:xfrm>
          </p:grpSpPr>
          <p:grpSp>
            <p:nvGrpSpPr>
              <p:cNvPr id="51" name="Gruppieren 50">
                <a:extLst>
                  <a:ext uri="{FF2B5EF4-FFF2-40B4-BE49-F238E27FC236}">
                    <a16:creationId xmlns:a16="http://schemas.microsoft.com/office/drawing/2014/main" id="{DC9D5A06-9B68-402C-84F8-EC9E7B225A1B}"/>
                  </a:ext>
                </a:extLst>
              </p:cNvPr>
              <p:cNvGrpSpPr/>
              <p:nvPr/>
            </p:nvGrpSpPr>
            <p:grpSpPr>
              <a:xfrm>
                <a:off x="657633" y="1276825"/>
                <a:ext cx="7267225" cy="2276250"/>
                <a:chOff x="657633" y="1276825"/>
                <a:chExt cx="7267225" cy="2276250"/>
              </a:xfrm>
            </p:grpSpPr>
            <p:sp>
              <p:nvSpPr>
                <p:cNvPr id="2" name="Textfeld 1">
                  <a:extLst>
                    <a:ext uri="{FF2B5EF4-FFF2-40B4-BE49-F238E27FC236}">
                      <a16:creationId xmlns:a16="http://schemas.microsoft.com/office/drawing/2014/main" id="{63A224C1-09D7-41C6-8B3D-CD4F6F09761A}"/>
                    </a:ext>
                  </a:extLst>
                </p:cNvPr>
                <p:cNvSpPr txBox="1"/>
                <p:nvPr/>
              </p:nvSpPr>
              <p:spPr>
                <a:xfrm>
                  <a:off x="657633" y="1623865"/>
                  <a:ext cx="2658177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2800" b="1" dirty="0">
                      <a:solidFill>
                        <a:srgbClr val="66A300"/>
                      </a:solidFill>
                    </a:rPr>
                    <a:t>Farben</a:t>
                  </a:r>
                </a:p>
              </p:txBody>
            </p:sp>
            <p:sp>
              <p:nvSpPr>
                <p:cNvPr id="20" name="Textfeld 19">
                  <a:extLst>
                    <a:ext uri="{FF2B5EF4-FFF2-40B4-BE49-F238E27FC236}">
                      <a16:creationId xmlns:a16="http://schemas.microsoft.com/office/drawing/2014/main" id="{21841DAE-F87D-4874-B7F9-42F2FC2F82EA}"/>
                    </a:ext>
                  </a:extLst>
                </p:cNvPr>
                <p:cNvSpPr txBox="1"/>
                <p:nvPr/>
              </p:nvSpPr>
              <p:spPr>
                <a:xfrm>
                  <a:off x="887604" y="2129591"/>
                  <a:ext cx="2658177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2800" b="1" dirty="0">
                      <a:solidFill>
                        <a:srgbClr val="094C74"/>
                      </a:solidFill>
                    </a:rPr>
                    <a:t>Sehnsüchte</a:t>
                  </a:r>
                </a:p>
              </p:txBody>
            </p:sp>
            <p:sp>
              <p:nvSpPr>
                <p:cNvPr id="21" name="Textfeld 20">
                  <a:extLst>
                    <a:ext uri="{FF2B5EF4-FFF2-40B4-BE49-F238E27FC236}">
                      <a16:creationId xmlns:a16="http://schemas.microsoft.com/office/drawing/2014/main" id="{4B368D61-79B4-4428-9ED3-0BAC90B1165B}"/>
                    </a:ext>
                  </a:extLst>
                </p:cNvPr>
                <p:cNvSpPr txBox="1"/>
                <p:nvPr/>
              </p:nvSpPr>
              <p:spPr>
                <a:xfrm>
                  <a:off x="657633" y="2578917"/>
                  <a:ext cx="2658177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2800" b="1" dirty="0">
                      <a:solidFill>
                        <a:srgbClr val="66A300"/>
                      </a:solidFill>
                    </a:rPr>
                    <a:t>Strukturen</a:t>
                  </a:r>
                </a:p>
              </p:txBody>
            </p:sp>
            <p:sp>
              <p:nvSpPr>
                <p:cNvPr id="22" name="Textfeld 21">
                  <a:extLst>
                    <a:ext uri="{FF2B5EF4-FFF2-40B4-BE49-F238E27FC236}">
                      <a16:creationId xmlns:a16="http://schemas.microsoft.com/office/drawing/2014/main" id="{EF3DBF53-C25A-4D80-8EAC-BBCADAEEC94A}"/>
                    </a:ext>
                  </a:extLst>
                </p:cNvPr>
                <p:cNvSpPr txBox="1"/>
                <p:nvPr/>
              </p:nvSpPr>
              <p:spPr>
                <a:xfrm>
                  <a:off x="3226526" y="1772324"/>
                  <a:ext cx="2658177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2800" b="1" dirty="0">
                      <a:solidFill>
                        <a:srgbClr val="094C74"/>
                      </a:solidFill>
                    </a:rPr>
                    <a:t>Gefühle</a:t>
                  </a:r>
                </a:p>
              </p:txBody>
            </p:sp>
            <p:sp>
              <p:nvSpPr>
                <p:cNvPr id="23" name="Textfeld 22">
                  <a:extLst>
                    <a:ext uri="{FF2B5EF4-FFF2-40B4-BE49-F238E27FC236}">
                      <a16:creationId xmlns:a16="http://schemas.microsoft.com/office/drawing/2014/main" id="{F691AACE-4389-414B-8DAD-C141CB2C67C9}"/>
                    </a:ext>
                  </a:extLst>
                </p:cNvPr>
                <p:cNvSpPr txBox="1"/>
                <p:nvPr/>
              </p:nvSpPr>
              <p:spPr>
                <a:xfrm>
                  <a:off x="2838475" y="2391201"/>
                  <a:ext cx="2658177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2800" b="1" dirty="0">
                      <a:solidFill>
                        <a:srgbClr val="66A300"/>
                      </a:solidFill>
                    </a:rPr>
                    <a:t>Geschichten</a:t>
                  </a:r>
                </a:p>
              </p:txBody>
            </p:sp>
            <p:sp>
              <p:nvSpPr>
                <p:cNvPr id="24" name="Textfeld 23">
                  <a:extLst>
                    <a:ext uri="{FF2B5EF4-FFF2-40B4-BE49-F238E27FC236}">
                      <a16:creationId xmlns:a16="http://schemas.microsoft.com/office/drawing/2014/main" id="{3184F8E3-62EB-4CA9-A779-2ED0C1643E5F}"/>
                    </a:ext>
                  </a:extLst>
                </p:cNvPr>
                <p:cNvSpPr txBox="1"/>
                <p:nvPr/>
              </p:nvSpPr>
              <p:spPr>
                <a:xfrm>
                  <a:off x="3545781" y="3029855"/>
                  <a:ext cx="2658177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2800" b="1" dirty="0">
                      <a:solidFill>
                        <a:srgbClr val="094C74"/>
                      </a:solidFill>
                    </a:rPr>
                    <a:t>Metaphern</a:t>
                  </a:r>
                </a:p>
              </p:txBody>
            </p:sp>
            <p:sp>
              <p:nvSpPr>
                <p:cNvPr id="25" name="Textfeld 24">
                  <a:extLst>
                    <a:ext uri="{FF2B5EF4-FFF2-40B4-BE49-F238E27FC236}">
                      <a16:creationId xmlns:a16="http://schemas.microsoft.com/office/drawing/2014/main" id="{5AF52D32-B7AB-4845-B7C8-B6407844558B}"/>
                    </a:ext>
                  </a:extLst>
                </p:cNvPr>
                <p:cNvSpPr txBox="1"/>
                <p:nvPr/>
              </p:nvSpPr>
              <p:spPr>
                <a:xfrm>
                  <a:off x="5012817" y="1510714"/>
                  <a:ext cx="2658177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2800" b="1" dirty="0">
                      <a:solidFill>
                        <a:srgbClr val="66A300"/>
                      </a:solidFill>
                    </a:rPr>
                    <a:t>Gerüche</a:t>
                  </a:r>
                </a:p>
              </p:txBody>
            </p:sp>
            <p:sp>
              <p:nvSpPr>
                <p:cNvPr id="26" name="Textfeld 25">
                  <a:extLst>
                    <a:ext uri="{FF2B5EF4-FFF2-40B4-BE49-F238E27FC236}">
                      <a16:creationId xmlns:a16="http://schemas.microsoft.com/office/drawing/2014/main" id="{FD77CAD5-A13A-4021-97EE-9ABC93F12F34}"/>
                    </a:ext>
                  </a:extLst>
                </p:cNvPr>
                <p:cNvSpPr txBox="1"/>
                <p:nvPr/>
              </p:nvSpPr>
              <p:spPr>
                <a:xfrm>
                  <a:off x="5266681" y="2305771"/>
                  <a:ext cx="2658177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2800" b="1" dirty="0">
                      <a:solidFill>
                        <a:srgbClr val="094C74"/>
                      </a:solidFill>
                    </a:rPr>
                    <a:t>Geräusche</a:t>
                  </a:r>
                </a:p>
              </p:txBody>
            </p:sp>
            <p:sp>
              <p:nvSpPr>
                <p:cNvPr id="28" name="Textfeld 27">
                  <a:extLst>
                    <a:ext uri="{FF2B5EF4-FFF2-40B4-BE49-F238E27FC236}">
                      <a16:creationId xmlns:a16="http://schemas.microsoft.com/office/drawing/2014/main" id="{4F83833B-5BE2-4617-A7E5-EE21D3BBF9BC}"/>
                    </a:ext>
                  </a:extLst>
                </p:cNvPr>
                <p:cNvSpPr txBox="1"/>
                <p:nvPr/>
              </p:nvSpPr>
              <p:spPr>
                <a:xfrm>
                  <a:off x="3061949" y="1276825"/>
                  <a:ext cx="2658177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2800" b="1" dirty="0">
                      <a:solidFill>
                        <a:srgbClr val="66A300"/>
                      </a:solidFill>
                    </a:rPr>
                    <a:t>Energie</a:t>
                  </a:r>
                </a:p>
              </p:txBody>
            </p:sp>
          </p:grpSp>
          <p:sp>
            <p:nvSpPr>
              <p:cNvPr id="52" name="Rechteck: abgerundete Ecken 51">
                <a:extLst>
                  <a:ext uri="{FF2B5EF4-FFF2-40B4-BE49-F238E27FC236}">
                    <a16:creationId xmlns:a16="http://schemas.microsoft.com/office/drawing/2014/main" id="{A12C7279-E123-4B15-B543-5832DFBA88CD}"/>
                  </a:ext>
                </a:extLst>
              </p:cNvPr>
              <p:cNvSpPr/>
              <p:nvPr/>
            </p:nvSpPr>
            <p:spPr bwMode="auto">
              <a:xfrm>
                <a:off x="390617" y="1173428"/>
                <a:ext cx="7910004" cy="2490078"/>
              </a:xfrm>
              <a:prstGeom prst="roundRect">
                <a:avLst/>
              </a:prstGeom>
              <a:noFill/>
              <a:ln w="28575">
                <a:solidFill>
                  <a:srgbClr val="006E89"/>
                </a:solidFill>
                <a:round/>
                <a:headEnd/>
                <a:tailEnd/>
              </a:ln>
            </p:spPr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</p:grpSp>
      </p:grpSp>
      <p:sp>
        <p:nvSpPr>
          <p:cNvPr id="54" name="Textfeld 53">
            <a:extLst>
              <a:ext uri="{FF2B5EF4-FFF2-40B4-BE49-F238E27FC236}">
                <a16:creationId xmlns:a16="http://schemas.microsoft.com/office/drawing/2014/main" id="{F99AB8AA-2253-4906-ABA8-D8A95C0634F1}"/>
              </a:ext>
            </a:extLst>
          </p:cNvPr>
          <p:cNvSpPr txBox="1"/>
          <p:nvPr/>
        </p:nvSpPr>
        <p:spPr>
          <a:xfrm>
            <a:off x="9611768" y="1949863"/>
            <a:ext cx="25786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dirty="0">
                <a:solidFill>
                  <a:schemeClr val="bg1">
                    <a:lumMod val="50000"/>
                  </a:schemeClr>
                </a:solidFill>
              </a:rPr>
              <a:t>Beispielbild folgt</a:t>
            </a:r>
          </a:p>
        </p:txBody>
      </p:sp>
    </p:spTree>
    <p:extLst>
      <p:ext uri="{BB962C8B-B14F-4D97-AF65-F5344CB8AC3E}">
        <p14:creationId xmlns:p14="http://schemas.microsoft.com/office/powerpoint/2010/main" val="40085047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Reflexion des Kompetenzerwerbs 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Anwendung des Züricher Ressourcenmodells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6</a:t>
            </a:fld>
            <a:endParaRPr lang="de-DE" dirty="0"/>
          </a:p>
        </p:txBody>
      </p:sp>
      <p:pic>
        <p:nvPicPr>
          <p:cNvPr id="15" name="Grafik 14" descr="Kopf mit Zahnrädern">
            <a:extLst>
              <a:ext uri="{FF2B5EF4-FFF2-40B4-BE49-F238E27FC236}">
                <a16:creationId xmlns:a16="http://schemas.microsoft.com/office/drawing/2014/main" id="{4E0E02A6-44FA-4FFE-84C4-E527B863EF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95109" y="289454"/>
            <a:ext cx="616095" cy="616095"/>
          </a:xfrm>
          <a:prstGeom prst="rect">
            <a:avLst/>
          </a:prstGeom>
        </p:spPr>
      </p:pic>
      <p:pic>
        <p:nvPicPr>
          <p:cNvPr id="17" name="Grafik 16" descr="Bleistift">
            <a:extLst>
              <a:ext uri="{FF2B5EF4-FFF2-40B4-BE49-F238E27FC236}">
                <a16:creationId xmlns:a16="http://schemas.microsoft.com/office/drawing/2014/main" id="{4BC59C19-48B9-4F66-9621-47E2A02DF4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61929" y="289567"/>
            <a:ext cx="616095" cy="616095"/>
          </a:xfrm>
          <a:prstGeom prst="rect">
            <a:avLst/>
          </a:prstGeom>
        </p:spPr>
      </p:pic>
      <p:pic>
        <p:nvPicPr>
          <p:cNvPr id="18" name="Grafik 17" descr="Fragen">
            <a:extLst>
              <a:ext uri="{FF2B5EF4-FFF2-40B4-BE49-F238E27FC236}">
                <a16:creationId xmlns:a16="http://schemas.microsoft.com/office/drawing/2014/main" id="{88B35E8E-B524-4B16-9A47-9CC000EBB9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78024" y="289455"/>
            <a:ext cx="616095" cy="616095"/>
          </a:xfrm>
          <a:prstGeom prst="rect">
            <a:avLst/>
          </a:prstGeom>
        </p:spPr>
      </p:pic>
      <p:pic>
        <p:nvPicPr>
          <p:cNvPr id="19" name="Grafik 18" descr="Kundenbewertung">
            <a:extLst>
              <a:ext uri="{FF2B5EF4-FFF2-40B4-BE49-F238E27FC236}">
                <a16:creationId xmlns:a16="http://schemas.microsoft.com/office/drawing/2014/main" id="{53FAC9DA-E160-4278-B46C-3AE2AF67F29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844844" y="289456"/>
            <a:ext cx="616095" cy="616095"/>
          </a:xfrm>
          <a:prstGeom prst="rect">
            <a:avLst/>
          </a:prstGeom>
        </p:spPr>
      </p:pic>
      <p:pic>
        <p:nvPicPr>
          <p:cNvPr id="1026" name="Picture 2" descr="Milchstraße, Universum, Person, Sterne, Suchen, Himmel">
            <a:extLst>
              <a:ext uri="{FF2B5EF4-FFF2-40B4-BE49-F238E27FC236}">
                <a16:creationId xmlns:a16="http://schemas.microsoft.com/office/drawing/2014/main" id="{34434C04-3C62-48A3-85E3-6107247F25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773" y="1214440"/>
            <a:ext cx="8252866" cy="5501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hteck 11">
            <a:extLst>
              <a:ext uri="{FF2B5EF4-FFF2-40B4-BE49-F238E27FC236}">
                <a16:creationId xmlns:a16="http://schemas.microsoft.com/office/drawing/2014/main" id="{0D7AD225-D336-4070-8EEA-DD5AADF9941C}"/>
              </a:ext>
            </a:extLst>
          </p:cNvPr>
          <p:cNvSpPr/>
          <p:nvPr/>
        </p:nvSpPr>
        <p:spPr>
          <a:xfrm rot="16200000">
            <a:off x="-2487685" y="3765339"/>
            <a:ext cx="57839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/>
              <a:t>Bild: Free-</a:t>
            </a:r>
            <a:r>
              <a:rPr lang="de-DE" sz="1000" dirty="0" err="1"/>
              <a:t>Photos</a:t>
            </a:r>
            <a:r>
              <a:rPr lang="de-DE" sz="1000" dirty="0"/>
              <a:t>, </a:t>
            </a:r>
            <a:r>
              <a:rPr lang="de-DE" sz="1000" dirty="0" err="1"/>
              <a:t>pixabay</a:t>
            </a:r>
            <a:r>
              <a:rPr lang="de-DE" sz="1000" dirty="0"/>
              <a:t>, </a:t>
            </a:r>
            <a:r>
              <a:rPr lang="de-DE" sz="1000" dirty="0">
                <a:hlinkClick r:id="rId11"/>
              </a:rPr>
              <a:t>Pixabay License: Freie kommerzielle Nutzung, kein Bildnachweis nötig, URL: </a:t>
            </a:r>
            <a:r>
              <a:rPr lang="de-DE" sz="1000" dirty="0">
                <a:hlinkClick r:id="rId12"/>
              </a:rPr>
              <a:t>https://pixabay.com/de/photos/milchstra%C3%9Fe-universum-person-sterne-1023340/</a:t>
            </a:r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314425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Reflexion des Kompetenzerwerbs 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Anwendung des Züricher Ressourcenmodells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7</a:t>
            </a:fld>
            <a:endParaRPr lang="de-DE" dirty="0"/>
          </a:p>
        </p:txBody>
      </p:sp>
      <p:pic>
        <p:nvPicPr>
          <p:cNvPr id="15" name="Grafik 14" descr="Kopf mit Zahnrädern">
            <a:extLst>
              <a:ext uri="{FF2B5EF4-FFF2-40B4-BE49-F238E27FC236}">
                <a16:creationId xmlns:a16="http://schemas.microsoft.com/office/drawing/2014/main" id="{4E0E02A6-44FA-4FFE-84C4-E527B863EF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95109" y="289454"/>
            <a:ext cx="616095" cy="616095"/>
          </a:xfrm>
          <a:prstGeom prst="rect">
            <a:avLst/>
          </a:prstGeom>
        </p:spPr>
      </p:pic>
      <p:pic>
        <p:nvPicPr>
          <p:cNvPr id="17" name="Grafik 16" descr="Bleistift">
            <a:extLst>
              <a:ext uri="{FF2B5EF4-FFF2-40B4-BE49-F238E27FC236}">
                <a16:creationId xmlns:a16="http://schemas.microsoft.com/office/drawing/2014/main" id="{4BC59C19-48B9-4F66-9621-47E2A02DF4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61929" y="289567"/>
            <a:ext cx="616095" cy="616095"/>
          </a:xfrm>
          <a:prstGeom prst="rect">
            <a:avLst/>
          </a:prstGeom>
        </p:spPr>
      </p:pic>
      <p:pic>
        <p:nvPicPr>
          <p:cNvPr id="18" name="Grafik 17" descr="Fragen">
            <a:extLst>
              <a:ext uri="{FF2B5EF4-FFF2-40B4-BE49-F238E27FC236}">
                <a16:creationId xmlns:a16="http://schemas.microsoft.com/office/drawing/2014/main" id="{88B35E8E-B524-4B16-9A47-9CC000EBB9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78024" y="289455"/>
            <a:ext cx="616095" cy="616095"/>
          </a:xfrm>
          <a:prstGeom prst="rect">
            <a:avLst/>
          </a:prstGeom>
        </p:spPr>
      </p:pic>
      <p:pic>
        <p:nvPicPr>
          <p:cNvPr id="19" name="Grafik 18" descr="Kundenbewertung">
            <a:extLst>
              <a:ext uri="{FF2B5EF4-FFF2-40B4-BE49-F238E27FC236}">
                <a16:creationId xmlns:a16="http://schemas.microsoft.com/office/drawing/2014/main" id="{53FAC9DA-E160-4278-B46C-3AE2AF67F29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844844" y="289456"/>
            <a:ext cx="616095" cy="616095"/>
          </a:xfrm>
          <a:prstGeom prst="rect">
            <a:avLst/>
          </a:prstGeom>
        </p:spPr>
      </p:pic>
      <p:pic>
        <p:nvPicPr>
          <p:cNvPr id="1026" name="Picture 2" descr="Milchstraße, Universum, Person, Sterne, Suchen, Himmel">
            <a:extLst>
              <a:ext uri="{FF2B5EF4-FFF2-40B4-BE49-F238E27FC236}">
                <a16:creationId xmlns:a16="http://schemas.microsoft.com/office/drawing/2014/main" id="{34434C04-3C62-48A3-85E3-6107247F25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2" y="1610124"/>
            <a:ext cx="5664353" cy="3776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391ABB85-D4C5-49D7-AA73-F5DD7C4A05F4}"/>
              </a:ext>
            </a:extLst>
          </p:cNvPr>
          <p:cNvSpPr txBox="1"/>
          <p:nvPr/>
        </p:nvSpPr>
        <p:spPr>
          <a:xfrm>
            <a:off x="6411950" y="1216481"/>
            <a:ext cx="5218771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rgbClr val="66A300"/>
                </a:solidFill>
              </a:rPr>
              <a:t>Sternenhimmel			Inspiration</a:t>
            </a:r>
          </a:p>
          <a:p>
            <a:pPr algn="ctr"/>
            <a:r>
              <a:rPr lang="de-DE" sz="2000" dirty="0">
                <a:solidFill>
                  <a:srgbClr val="094C74"/>
                </a:solidFill>
              </a:rPr>
              <a:t>Milchstraße</a:t>
            </a:r>
          </a:p>
          <a:p>
            <a:r>
              <a:rPr lang="de-DE" sz="2000" dirty="0" err="1">
                <a:solidFill>
                  <a:srgbClr val="66A300"/>
                </a:solidFill>
              </a:rPr>
              <a:t>Universium</a:t>
            </a:r>
            <a:r>
              <a:rPr lang="de-DE" sz="2000" dirty="0">
                <a:solidFill>
                  <a:srgbClr val="66A300"/>
                </a:solidFill>
              </a:rPr>
              <a:t>			Begeisterung</a:t>
            </a:r>
          </a:p>
          <a:p>
            <a:pPr algn="ctr"/>
            <a:r>
              <a:rPr lang="de-DE" sz="2000" dirty="0">
                <a:solidFill>
                  <a:srgbClr val="094C74"/>
                </a:solidFill>
              </a:rPr>
              <a:t>Freiheit</a:t>
            </a:r>
          </a:p>
          <a:p>
            <a:r>
              <a:rPr lang="de-DE" sz="2000" dirty="0">
                <a:solidFill>
                  <a:srgbClr val="66A300"/>
                </a:solidFill>
              </a:rPr>
              <a:t>Frieden				Schimmer</a:t>
            </a:r>
          </a:p>
          <a:p>
            <a:pPr algn="ctr"/>
            <a:r>
              <a:rPr lang="de-DE" sz="2000" dirty="0">
                <a:solidFill>
                  <a:srgbClr val="094C74"/>
                </a:solidFill>
              </a:rPr>
              <a:t>gedankenverloren</a:t>
            </a:r>
          </a:p>
          <a:p>
            <a:r>
              <a:rPr lang="de-DE" sz="2000" dirty="0">
                <a:solidFill>
                  <a:srgbClr val="66A300"/>
                </a:solidFill>
              </a:rPr>
              <a:t>farbenfroh			Firmament</a:t>
            </a:r>
          </a:p>
          <a:p>
            <a:pPr algn="ctr"/>
            <a:r>
              <a:rPr lang="de-DE" sz="2000" dirty="0">
                <a:solidFill>
                  <a:srgbClr val="094C74"/>
                </a:solidFill>
              </a:rPr>
              <a:t>erleichtert</a:t>
            </a:r>
          </a:p>
          <a:p>
            <a:r>
              <a:rPr lang="de-DE" sz="2000" dirty="0">
                <a:solidFill>
                  <a:srgbClr val="66A300"/>
                </a:solidFill>
              </a:rPr>
              <a:t>sicherer</a:t>
            </a:r>
            <a:r>
              <a:rPr lang="de-DE" sz="2000" dirty="0"/>
              <a:t> </a:t>
            </a:r>
            <a:r>
              <a:rPr lang="de-DE" sz="2000" dirty="0">
                <a:solidFill>
                  <a:srgbClr val="66A300"/>
                </a:solidFill>
              </a:rPr>
              <a:t>Stand			Freiheit</a:t>
            </a:r>
          </a:p>
          <a:p>
            <a:pPr algn="ctr"/>
            <a:r>
              <a:rPr lang="de-DE" sz="2000" dirty="0">
                <a:solidFill>
                  <a:srgbClr val="094C74"/>
                </a:solidFill>
              </a:rPr>
              <a:t>vorausschauend</a:t>
            </a:r>
          </a:p>
          <a:p>
            <a:r>
              <a:rPr lang="de-DE" sz="2000" dirty="0">
                <a:solidFill>
                  <a:srgbClr val="66A300"/>
                </a:solidFill>
              </a:rPr>
              <a:t>Suche				Harmonie</a:t>
            </a:r>
          </a:p>
          <a:p>
            <a:pPr algn="ctr"/>
            <a:r>
              <a:rPr lang="de-DE" sz="2000" dirty="0">
                <a:solidFill>
                  <a:srgbClr val="094C74"/>
                </a:solidFill>
              </a:rPr>
              <a:t>Person</a:t>
            </a:r>
          </a:p>
          <a:p>
            <a:r>
              <a:rPr lang="de-DE" sz="2000" dirty="0">
                <a:solidFill>
                  <a:srgbClr val="66A300"/>
                </a:solidFill>
              </a:rPr>
              <a:t>Loslassen	              	         verschwimmend</a:t>
            </a:r>
          </a:p>
          <a:p>
            <a:pPr algn="ctr"/>
            <a:r>
              <a:rPr lang="de-DE" sz="2000" dirty="0">
                <a:solidFill>
                  <a:srgbClr val="094C74"/>
                </a:solidFill>
              </a:rPr>
              <a:t>Entspannung</a:t>
            </a:r>
          </a:p>
          <a:p>
            <a:r>
              <a:rPr lang="de-DE" sz="2000" dirty="0">
                <a:solidFill>
                  <a:srgbClr val="66A300"/>
                </a:solidFill>
              </a:rPr>
              <a:t>treiben lassen			erleuchtet</a:t>
            </a:r>
          </a:p>
          <a:p>
            <a:pPr algn="ctr"/>
            <a:r>
              <a:rPr lang="de-DE" sz="2000" dirty="0">
                <a:solidFill>
                  <a:srgbClr val="094C74"/>
                </a:solidFill>
              </a:rPr>
              <a:t>Wechsel zwischen den Welten / Sphären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FFD9508F-63BE-4A31-8F07-9822887270C9}"/>
              </a:ext>
            </a:extLst>
          </p:cNvPr>
          <p:cNvSpPr/>
          <p:nvPr/>
        </p:nvSpPr>
        <p:spPr>
          <a:xfrm>
            <a:off x="311271" y="5499430"/>
            <a:ext cx="57839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/>
              <a:t>Bild: Free-</a:t>
            </a:r>
            <a:r>
              <a:rPr lang="de-DE" sz="1000" dirty="0" err="1"/>
              <a:t>Photos</a:t>
            </a:r>
            <a:r>
              <a:rPr lang="de-DE" sz="1000" dirty="0"/>
              <a:t>, </a:t>
            </a:r>
            <a:r>
              <a:rPr lang="de-DE" sz="1000" dirty="0" err="1"/>
              <a:t>pixabay</a:t>
            </a:r>
            <a:r>
              <a:rPr lang="de-DE" sz="1000" dirty="0"/>
              <a:t>, </a:t>
            </a:r>
            <a:r>
              <a:rPr lang="de-DE" sz="1000" dirty="0">
                <a:hlinkClick r:id="rId11"/>
              </a:rPr>
              <a:t>Pixabay License: Freie kommerzielle Nutzung, kein Bildnachweis nötig, URL: </a:t>
            </a:r>
            <a:r>
              <a:rPr lang="de-DE" sz="1000" dirty="0">
                <a:hlinkClick r:id="rId12"/>
              </a:rPr>
              <a:t>https://pixabay.com/de/photos/milchstra%C3%9Fe-universum-person-sterne-1023340/</a:t>
            </a:r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41820169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" name="Verbinder: gekrümmt 40">
            <a:extLst>
              <a:ext uri="{FF2B5EF4-FFF2-40B4-BE49-F238E27FC236}">
                <a16:creationId xmlns:a16="http://schemas.microsoft.com/office/drawing/2014/main" id="{2F4F57FB-0A96-4A81-9BB9-74D97E04152B}"/>
              </a:ext>
            </a:extLst>
          </p:cNvPr>
          <p:cNvCxnSpPr>
            <a:cxnSpLocks/>
          </p:cNvCxnSpPr>
          <p:nvPr/>
        </p:nvCxnSpPr>
        <p:spPr>
          <a:xfrm>
            <a:off x="2178524" y="4555952"/>
            <a:ext cx="3129210" cy="1128620"/>
          </a:xfrm>
          <a:prstGeom prst="curvedConnector3">
            <a:avLst/>
          </a:prstGeom>
          <a:ln w="38100">
            <a:solidFill>
              <a:srgbClr val="006E8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Reflexion des Kompetenzerwerbs 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Anwendung des Züricher Ressourcenmodells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88D95790-757E-4361-B9F4-E1B03CB7B488}"/>
              </a:ext>
            </a:extLst>
          </p:cNvPr>
          <p:cNvSpPr txBox="1"/>
          <p:nvPr/>
        </p:nvSpPr>
        <p:spPr>
          <a:xfrm>
            <a:off x="8711167" y="5708580"/>
            <a:ext cx="32320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vgl. Krause et al. 2018, S. 41-48, 12-39,</a:t>
            </a:r>
            <a:br>
              <a:rPr lang="de-DE" sz="14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de-DE" sz="1400" dirty="0" err="1">
                <a:solidFill>
                  <a:schemeClr val="bg1">
                    <a:lumMod val="50000"/>
                  </a:schemeClr>
                </a:solidFill>
              </a:rPr>
              <a:t>Hubatka</a:t>
            </a:r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 et al. 2014, S. 19-22,</a:t>
            </a:r>
          </a:p>
          <a:p>
            <a:pPr algn="r"/>
            <a:r>
              <a:rPr lang="de-DE" sz="1400" dirty="0" err="1">
                <a:solidFill>
                  <a:schemeClr val="bg1">
                    <a:lumMod val="50000"/>
                  </a:schemeClr>
                </a:solidFill>
              </a:rPr>
              <a:t>Mahlmann</a:t>
            </a:r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 2010, S. 184 ff.</a:t>
            </a:r>
          </a:p>
          <a:p>
            <a:pPr algn="r"/>
            <a:endParaRPr lang="de-DE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5" name="Grafik 14" descr="Kopf mit Zahnrädern">
            <a:extLst>
              <a:ext uri="{FF2B5EF4-FFF2-40B4-BE49-F238E27FC236}">
                <a16:creationId xmlns:a16="http://schemas.microsoft.com/office/drawing/2014/main" id="{4E0E02A6-44FA-4FFE-84C4-E527B863EF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95109" y="289454"/>
            <a:ext cx="616095" cy="616095"/>
          </a:xfrm>
          <a:prstGeom prst="rect">
            <a:avLst/>
          </a:prstGeom>
        </p:spPr>
      </p:pic>
      <p:pic>
        <p:nvPicPr>
          <p:cNvPr id="17" name="Grafik 16" descr="Bleistift">
            <a:extLst>
              <a:ext uri="{FF2B5EF4-FFF2-40B4-BE49-F238E27FC236}">
                <a16:creationId xmlns:a16="http://schemas.microsoft.com/office/drawing/2014/main" id="{4BC59C19-48B9-4F66-9621-47E2A02DF4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61929" y="289567"/>
            <a:ext cx="616095" cy="616095"/>
          </a:xfrm>
          <a:prstGeom prst="rect">
            <a:avLst/>
          </a:prstGeom>
        </p:spPr>
      </p:pic>
      <p:pic>
        <p:nvPicPr>
          <p:cNvPr id="18" name="Grafik 17" descr="Fragen">
            <a:extLst>
              <a:ext uri="{FF2B5EF4-FFF2-40B4-BE49-F238E27FC236}">
                <a16:creationId xmlns:a16="http://schemas.microsoft.com/office/drawing/2014/main" id="{88B35E8E-B524-4B16-9A47-9CC000EBB9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78024" y="289455"/>
            <a:ext cx="616095" cy="616095"/>
          </a:xfrm>
          <a:prstGeom prst="rect">
            <a:avLst/>
          </a:prstGeom>
        </p:spPr>
      </p:pic>
      <p:pic>
        <p:nvPicPr>
          <p:cNvPr id="19" name="Grafik 18" descr="Kundenbewertung">
            <a:extLst>
              <a:ext uri="{FF2B5EF4-FFF2-40B4-BE49-F238E27FC236}">
                <a16:creationId xmlns:a16="http://schemas.microsoft.com/office/drawing/2014/main" id="{53FAC9DA-E160-4278-B46C-3AE2AF67F29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844844" y="289456"/>
            <a:ext cx="616095" cy="616095"/>
          </a:xfrm>
          <a:prstGeom prst="rect">
            <a:avLst/>
          </a:prstGeom>
        </p:spPr>
      </p:pic>
      <p:pic>
        <p:nvPicPr>
          <p:cNvPr id="6" name="Grafik 5" descr="Einkaufskorb">
            <a:extLst>
              <a:ext uri="{FF2B5EF4-FFF2-40B4-BE49-F238E27FC236}">
                <a16:creationId xmlns:a16="http://schemas.microsoft.com/office/drawing/2014/main" id="{93E25467-B95B-43B2-BB09-5A18A4000A7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679792" y="5009878"/>
            <a:ext cx="1248081" cy="1248081"/>
          </a:xfrm>
          <a:prstGeom prst="rect">
            <a:avLst/>
          </a:prstGeom>
        </p:spPr>
      </p:pic>
      <p:pic>
        <p:nvPicPr>
          <p:cNvPr id="9" name="Grafik 8" descr="Sprache">
            <a:extLst>
              <a:ext uri="{FF2B5EF4-FFF2-40B4-BE49-F238E27FC236}">
                <a16:creationId xmlns:a16="http://schemas.microsoft.com/office/drawing/2014/main" id="{B3D0C2EB-B6D4-45CC-99BA-DA32082035B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flipH="1">
            <a:off x="1355028" y="4270192"/>
            <a:ext cx="727719" cy="739686"/>
          </a:xfrm>
          <a:prstGeom prst="rect">
            <a:avLst/>
          </a:prstGeom>
        </p:spPr>
      </p:pic>
      <p:pic>
        <p:nvPicPr>
          <p:cNvPr id="11" name="Grafik 10" descr="Bleistift">
            <a:extLst>
              <a:ext uri="{FF2B5EF4-FFF2-40B4-BE49-F238E27FC236}">
                <a16:creationId xmlns:a16="http://schemas.microsoft.com/office/drawing/2014/main" id="{559A2C7C-5FC4-4F49-B3FE-732AC9951E6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481519" y="4270192"/>
            <a:ext cx="523220" cy="523220"/>
          </a:xfrm>
          <a:prstGeom prst="rect">
            <a:avLst/>
          </a:prstGeom>
        </p:spPr>
      </p:pic>
      <p:pic>
        <p:nvPicPr>
          <p:cNvPr id="31" name="Grafik 30" descr="Schuljunge">
            <a:extLst>
              <a:ext uri="{FF2B5EF4-FFF2-40B4-BE49-F238E27FC236}">
                <a16:creationId xmlns:a16="http://schemas.microsoft.com/office/drawing/2014/main" id="{8CC864DC-766E-4B3E-91F3-6DC989841D7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833681" y="3771259"/>
            <a:ext cx="914400" cy="914400"/>
          </a:xfrm>
          <a:prstGeom prst="rect">
            <a:avLst/>
          </a:prstGeom>
        </p:spPr>
      </p:pic>
      <p:sp>
        <p:nvSpPr>
          <p:cNvPr id="34" name="Textfeld 33">
            <a:extLst>
              <a:ext uri="{FF2B5EF4-FFF2-40B4-BE49-F238E27FC236}">
                <a16:creationId xmlns:a16="http://schemas.microsoft.com/office/drawing/2014/main" id="{4B5C4E88-35DF-4D5E-9877-45AA33454E34}"/>
              </a:ext>
            </a:extLst>
          </p:cNvPr>
          <p:cNvSpPr txBox="1"/>
          <p:nvPr/>
        </p:nvSpPr>
        <p:spPr>
          <a:xfrm>
            <a:off x="5093192" y="6099398"/>
            <a:ext cx="26581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rgbClr val="66A300"/>
                </a:solidFill>
              </a:rPr>
              <a:t>Korb der Ideen</a:t>
            </a:r>
          </a:p>
        </p:txBody>
      </p:sp>
      <p:pic>
        <p:nvPicPr>
          <p:cNvPr id="36" name="Grafik 35" descr="Mann">
            <a:extLst>
              <a:ext uri="{FF2B5EF4-FFF2-40B4-BE49-F238E27FC236}">
                <a16:creationId xmlns:a16="http://schemas.microsoft.com/office/drawing/2014/main" id="{6C07BCD8-2D2F-49EB-AF02-5CB21341900D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57633" y="4719518"/>
            <a:ext cx="914400" cy="914400"/>
          </a:xfrm>
          <a:prstGeom prst="rect">
            <a:avLst/>
          </a:prstGeom>
        </p:spPr>
      </p:pic>
      <p:pic>
        <p:nvPicPr>
          <p:cNvPr id="37" name="Grafik 36" descr="Sprache">
            <a:extLst>
              <a:ext uri="{FF2B5EF4-FFF2-40B4-BE49-F238E27FC236}">
                <a16:creationId xmlns:a16="http://schemas.microsoft.com/office/drawing/2014/main" id="{7301545B-1F98-463C-9CC0-3158F14C215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flipH="1">
            <a:off x="1683954" y="4712952"/>
            <a:ext cx="727719" cy="739686"/>
          </a:xfrm>
          <a:prstGeom prst="rect">
            <a:avLst/>
          </a:prstGeom>
        </p:spPr>
      </p:pic>
      <p:pic>
        <p:nvPicPr>
          <p:cNvPr id="38" name="Grafik 37" descr="Mann">
            <a:extLst>
              <a:ext uri="{FF2B5EF4-FFF2-40B4-BE49-F238E27FC236}">
                <a16:creationId xmlns:a16="http://schemas.microsoft.com/office/drawing/2014/main" id="{875B372B-3B85-4C98-870F-988339448ACD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049582" y="5162278"/>
            <a:ext cx="914400" cy="914400"/>
          </a:xfrm>
          <a:prstGeom prst="rect">
            <a:avLst/>
          </a:prstGeom>
        </p:spPr>
      </p:pic>
      <p:pic>
        <p:nvPicPr>
          <p:cNvPr id="39" name="Grafik 38" descr="Schuljunge">
            <a:extLst>
              <a:ext uri="{FF2B5EF4-FFF2-40B4-BE49-F238E27FC236}">
                <a16:creationId xmlns:a16="http://schemas.microsoft.com/office/drawing/2014/main" id="{AE40027C-1DA1-431C-BAFE-EA4BA0283F9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9412776" y="4270192"/>
            <a:ext cx="914400" cy="914400"/>
          </a:xfrm>
          <a:prstGeom prst="rect">
            <a:avLst/>
          </a:prstGeom>
        </p:spPr>
      </p:pic>
      <p:cxnSp>
        <p:nvCxnSpPr>
          <p:cNvPr id="44" name="Verbinder: gekrümmt 43">
            <a:extLst>
              <a:ext uri="{FF2B5EF4-FFF2-40B4-BE49-F238E27FC236}">
                <a16:creationId xmlns:a16="http://schemas.microsoft.com/office/drawing/2014/main" id="{5963A244-726E-4C01-96E3-CA99D606DC2D}"/>
              </a:ext>
            </a:extLst>
          </p:cNvPr>
          <p:cNvCxnSpPr>
            <a:cxnSpLocks/>
          </p:cNvCxnSpPr>
          <p:nvPr/>
        </p:nvCxnSpPr>
        <p:spPr>
          <a:xfrm>
            <a:off x="2206405" y="4916258"/>
            <a:ext cx="3129210" cy="1128620"/>
          </a:xfrm>
          <a:prstGeom prst="curvedConnector3">
            <a:avLst/>
          </a:prstGeom>
          <a:ln w="38100">
            <a:solidFill>
              <a:srgbClr val="006E8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Verbinder: gekrümmt 45">
            <a:extLst>
              <a:ext uri="{FF2B5EF4-FFF2-40B4-BE49-F238E27FC236}">
                <a16:creationId xmlns:a16="http://schemas.microsoft.com/office/drawing/2014/main" id="{2E3DC2FC-66C8-489C-ADE0-9E2D978E28CB}"/>
              </a:ext>
            </a:extLst>
          </p:cNvPr>
          <p:cNvCxnSpPr>
            <a:cxnSpLocks/>
          </p:cNvCxnSpPr>
          <p:nvPr/>
        </p:nvCxnSpPr>
        <p:spPr>
          <a:xfrm flipV="1">
            <a:off x="7272050" y="4835966"/>
            <a:ext cx="2032832" cy="1012465"/>
          </a:xfrm>
          <a:prstGeom prst="curvedConnector3">
            <a:avLst/>
          </a:prstGeom>
          <a:ln w="38100"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002424E7-8AF4-478E-BDB3-D773708814C7}"/>
              </a:ext>
            </a:extLst>
          </p:cNvPr>
          <p:cNvGrpSpPr/>
          <p:nvPr/>
        </p:nvGrpSpPr>
        <p:grpSpPr>
          <a:xfrm>
            <a:off x="390617" y="1173428"/>
            <a:ext cx="9736906" cy="2490078"/>
            <a:chOff x="390617" y="1173428"/>
            <a:chExt cx="9736906" cy="2490078"/>
          </a:xfrm>
        </p:grpSpPr>
        <p:sp>
          <p:nvSpPr>
            <p:cNvPr id="27" name="Textfeld 26">
              <a:extLst>
                <a:ext uri="{FF2B5EF4-FFF2-40B4-BE49-F238E27FC236}">
                  <a16:creationId xmlns:a16="http://schemas.microsoft.com/office/drawing/2014/main" id="{36638DA1-A1E8-45FA-94B5-E0E06F458C99}"/>
                </a:ext>
              </a:extLst>
            </p:cNvPr>
            <p:cNvSpPr txBox="1"/>
            <p:nvPr/>
          </p:nvSpPr>
          <p:spPr>
            <a:xfrm>
              <a:off x="6042310" y="2727154"/>
              <a:ext cx="265817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800" b="1" dirty="0">
                  <a:solidFill>
                    <a:srgbClr val="66A300"/>
                  </a:solidFill>
                </a:rPr>
                <a:t>Dynamik</a:t>
              </a:r>
            </a:p>
          </p:txBody>
        </p:sp>
        <p:sp>
          <p:nvSpPr>
            <p:cNvPr id="29" name="Textfeld 28">
              <a:extLst>
                <a:ext uri="{FF2B5EF4-FFF2-40B4-BE49-F238E27FC236}">
                  <a16:creationId xmlns:a16="http://schemas.microsoft.com/office/drawing/2014/main" id="{E23A484F-EAE9-48D6-AEF6-11C95CC9A82C}"/>
                </a:ext>
              </a:extLst>
            </p:cNvPr>
            <p:cNvSpPr txBox="1"/>
            <p:nvPr/>
          </p:nvSpPr>
          <p:spPr>
            <a:xfrm>
              <a:off x="7469346" y="3125763"/>
              <a:ext cx="265817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800" b="1" dirty="0">
                  <a:solidFill>
                    <a:srgbClr val="094C74"/>
                  </a:solidFill>
                </a:rPr>
                <a:t>…</a:t>
              </a:r>
            </a:p>
          </p:txBody>
        </p:sp>
        <p:grpSp>
          <p:nvGrpSpPr>
            <p:cNvPr id="53" name="Gruppieren 52">
              <a:extLst>
                <a:ext uri="{FF2B5EF4-FFF2-40B4-BE49-F238E27FC236}">
                  <a16:creationId xmlns:a16="http://schemas.microsoft.com/office/drawing/2014/main" id="{36A7E77B-D331-499C-B245-7DD084640272}"/>
                </a:ext>
              </a:extLst>
            </p:cNvPr>
            <p:cNvGrpSpPr/>
            <p:nvPr/>
          </p:nvGrpSpPr>
          <p:grpSpPr>
            <a:xfrm>
              <a:off x="390617" y="1173428"/>
              <a:ext cx="7910004" cy="2490078"/>
              <a:chOff x="390617" y="1173428"/>
              <a:chExt cx="7910004" cy="2490078"/>
            </a:xfrm>
          </p:grpSpPr>
          <p:grpSp>
            <p:nvGrpSpPr>
              <p:cNvPr id="51" name="Gruppieren 50">
                <a:extLst>
                  <a:ext uri="{FF2B5EF4-FFF2-40B4-BE49-F238E27FC236}">
                    <a16:creationId xmlns:a16="http://schemas.microsoft.com/office/drawing/2014/main" id="{DC9D5A06-9B68-402C-84F8-EC9E7B225A1B}"/>
                  </a:ext>
                </a:extLst>
              </p:cNvPr>
              <p:cNvGrpSpPr/>
              <p:nvPr/>
            </p:nvGrpSpPr>
            <p:grpSpPr>
              <a:xfrm>
                <a:off x="657633" y="1276825"/>
                <a:ext cx="7267225" cy="2276250"/>
                <a:chOff x="657633" y="1276825"/>
                <a:chExt cx="7267225" cy="2276250"/>
              </a:xfrm>
            </p:grpSpPr>
            <p:sp>
              <p:nvSpPr>
                <p:cNvPr id="2" name="Textfeld 1">
                  <a:extLst>
                    <a:ext uri="{FF2B5EF4-FFF2-40B4-BE49-F238E27FC236}">
                      <a16:creationId xmlns:a16="http://schemas.microsoft.com/office/drawing/2014/main" id="{63A224C1-09D7-41C6-8B3D-CD4F6F09761A}"/>
                    </a:ext>
                  </a:extLst>
                </p:cNvPr>
                <p:cNvSpPr txBox="1"/>
                <p:nvPr/>
              </p:nvSpPr>
              <p:spPr>
                <a:xfrm>
                  <a:off x="657633" y="1623865"/>
                  <a:ext cx="2658177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2800" b="1" dirty="0">
                      <a:solidFill>
                        <a:srgbClr val="66A300"/>
                      </a:solidFill>
                    </a:rPr>
                    <a:t>Farben</a:t>
                  </a:r>
                </a:p>
              </p:txBody>
            </p:sp>
            <p:sp>
              <p:nvSpPr>
                <p:cNvPr id="20" name="Textfeld 19">
                  <a:extLst>
                    <a:ext uri="{FF2B5EF4-FFF2-40B4-BE49-F238E27FC236}">
                      <a16:creationId xmlns:a16="http://schemas.microsoft.com/office/drawing/2014/main" id="{21841DAE-F87D-4874-B7F9-42F2FC2F82EA}"/>
                    </a:ext>
                  </a:extLst>
                </p:cNvPr>
                <p:cNvSpPr txBox="1"/>
                <p:nvPr/>
              </p:nvSpPr>
              <p:spPr>
                <a:xfrm>
                  <a:off x="887604" y="2129591"/>
                  <a:ext cx="2658177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2800" b="1" dirty="0">
                      <a:solidFill>
                        <a:srgbClr val="094C74"/>
                      </a:solidFill>
                    </a:rPr>
                    <a:t>Sehnsüchte</a:t>
                  </a:r>
                </a:p>
              </p:txBody>
            </p:sp>
            <p:sp>
              <p:nvSpPr>
                <p:cNvPr id="21" name="Textfeld 20">
                  <a:extLst>
                    <a:ext uri="{FF2B5EF4-FFF2-40B4-BE49-F238E27FC236}">
                      <a16:creationId xmlns:a16="http://schemas.microsoft.com/office/drawing/2014/main" id="{4B368D61-79B4-4428-9ED3-0BAC90B1165B}"/>
                    </a:ext>
                  </a:extLst>
                </p:cNvPr>
                <p:cNvSpPr txBox="1"/>
                <p:nvPr/>
              </p:nvSpPr>
              <p:spPr>
                <a:xfrm>
                  <a:off x="657633" y="2578917"/>
                  <a:ext cx="2658177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2800" b="1" dirty="0">
                      <a:solidFill>
                        <a:srgbClr val="66A300"/>
                      </a:solidFill>
                    </a:rPr>
                    <a:t>Strukturen</a:t>
                  </a:r>
                </a:p>
              </p:txBody>
            </p:sp>
            <p:sp>
              <p:nvSpPr>
                <p:cNvPr id="22" name="Textfeld 21">
                  <a:extLst>
                    <a:ext uri="{FF2B5EF4-FFF2-40B4-BE49-F238E27FC236}">
                      <a16:creationId xmlns:a16="http://schemas.microsoft.com/office/drawing/2014/main" id="{EF3DBF53-C25A-4D80-8EAC-BBCADAEEC94A}"/>
                    </a:ext>
                  </a:extLst>
                </p:cNvPr>
                <p:cNvSpPr txBox="1"/>
                <p:nvPr/>
              </p:nvSpPr>
              <p:spPr>
                <a:xfrm>
                  <a:off x="3226526" y="1772324"/>
                  <a:ext cx="2658177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2800" b="1" dirty="0">
                      <a:solidFill>
                        <a:srgbClr val="094C74"/>
                      </a:solidFill>
                    </a:rPr>
                    <a:t>Gefühle</a:t>
                  </a:r>
                </a:p>
              </p:txBody>
            </p:sp>
            <p:sp>
              <p:nvSpPr>
                <p:cNvPr id="23" name="Textfeld 22">
                  <a:extLst>
                    <a:ext uri="{FF2B5EF4-FFF2-40B4-BE49-F238E27FC236}">
                      <a16:creationId xmlns:a16="http://schemas.microsoft.com/office/drawing/2014/main" id="{F691AACE-4389-414B-8DAD-C141CB2C67C9}"/>
                    </a:ext>
                  </a:extLst>
                </p:cNvPr>
                <p:cNvSpPr txBox="1"/>
                <p:nvPr/>
              </p:nvSpPr>
              <p:spPr>
                <a:xfrm>
                  <a:off x="2838475" y="2391201"/>
                  <a:ext cx="2658177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2800" b="1" dirty="0">
                      <a:solidFill>
                        <a:srgbClr val="66A300"/>
                      </a:solidFill>
                    </a:rPr>
                    <a:t>Geschichten</a:t>
                  </a:r>
                </a:p>
              </p:txBody>
            </p:sp>
            <p:sp>
              <p:nvSpPr>
                <p:cNvPr id="24" name="Textfeld 23">
                  <a:extLst>
                    <a:ext uri="{FF2B5EF4-FFF2-40B4-BE49-F238E27FC236}">
                      <a16:creationId xmlns:a16="http://schemas.microsoft.com/office/drawing/2014/main" id="{3184F8E3-62EB-4CA9-A779-2ED0C1643E5F}"/>
                    </a:ext>
                  </a:extLst>
                </p:cNvPr>
                <p:cNvSpPr txBox="1"/>
                <p:nvPr/>
              </p:nvSpPr>
              <p:spPr>
                <a:xfrm>
                  <a:off x="3545781" y="3029855"/>
                  <a:ext cx="2658177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2800" b="1" dirty="0">
                      <a:solidFill>
                        <a:srgbClr val="094C74"/>
                      </a:solidFill>
                    </a:rPr>
                    <a:t>Metaphern</a:t>
                  </a:r>
                </a:p>
              </p:txBody>
            </p:sp>
            <p:sp>
              <p:nvSpPr>
                <p:cNvPr id="25" name="Textfeld 24">
                  <a:extLst>
                    <a:ext uri="{FF2B5EF4-FFF2-40B4-BE49-F238E27FC236}">
                      <a16:creationId xmlns:a16="http://schemas.microsoft.com/office/drawing/2014/main" id="{5AF52D32-B7AB-4845-B7C8-B6407844558B}"/>
                    </a:ext>
                  </a:extLst>
                </p:cNvPr>
                <p:cNvSpPr txBox="1"/>
                <p:nvPr/>
              </p:nvSpPr>
              <p:spPr>
                <a:xfrm>
                  <a:off x="5012817" y="1510714"/>
                  <a:ext cx="2658177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2800" b="1" dirty="0">
                      <a:solidFill>
                        <a:srgbClr val="66A300"/>
                      </a:solidFill>
                    </a:rPr>
                    <a:t>Gerüche</a:t>
                  </a:r>
                </a:p>
              </p:txBody>
            </p:sp>
            <p:sp>
              <p:nvSpPr>
                <p:cNvPr id="26" name="Textfeld 25">
                  <a:extLst>
                    <a:ext uri="{FF2B5EF4-FFF2-40B4-BE49-F238E27FC236}">
                      <a16:creationId xmlns:a16="http://schemas.microsoft.com/office/drawing/2014/main" id="{FD77CAD5-A13A-4021-97EE-9ABC93F12F34}"/>
                    </a:ext>
                  </a:extLst>
                </p:cNvPr>
                <p:cNvSpPr txBox="1"/>
                <p:nvPr/>
              </p:nvSpPr>
              <p:spPr>
                <a:xfrm>
                  <a:off x="5266681" y="2305771"/>
                  <a:ext cx="2658177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2800" b="1" dirty="0">
                      <a:solidFill>
                        <a:srgbClr val="094C74"/>
                      </a:solidFill>
                    </a:rPr>
                    <a:t>Geräusche</a:t>
                  </a:r>
                </a:p>
              </p:txBody>
            </p:sp>
            <p:sp>
              <p:nvSpPr>
                <p:cNvPr id="28" name="Textfeld 27">
                  <a:extLst>
                    <a:ext uri="{FF2B5EF4-FFF2-40B4-BE49-F238E27FC236}">
                      <a16:creationId xmlns:a16="http://schemas.microsoft.com/office/drawing/2014/main" id="{4F83833B-5BE2-4617-A7E5-EE21D3BBF9BC}"/>
                    </a:ext>
                  </a:extLst>
                </p:cNvPr>
                <p:cNvSpPr txBox="1"/>
                <p:nvPr/>
              </p:nvSpPr>
              <p:spPr>
                <a:xfrm>
                  <a:off x="3061949" y="1276825"/>
                  <a:ext cx="2658177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2800" b="1" dirty="0">
                      <a:solidFill>
                        <a:srgbClr val="66A300"/>
                      </a:solidFill>
                    </a:rPr>
                    <a:t>Energie</a:t>
                  </a:r>
                </a:p>
              </p:txBody>
            </p:sp>
          </p:grpSp>
          <p:sp>
            <p:nvSpPr>
              <p:cNvPr id="52" name="Rechteck: abgerundete Ecken 51">
                <a:extLst>
                  <a:ext uri="{FF2B5EF4-FFF2-40B4-BE49-F238E27FC236}">
                    <a16:creationId xmlns:a16="http://schemas.microsoft.com/office/drawing/2014/main" id="{A12C7279-E123-4B15-B543-5832DFBA88CD}"/>
                  </a:ext>
                </a:extLst>
              </p:cNvPr>
              <p:cNvSpPr/>
              <p:nvPr/>
            </p:nvSpPr>
            <p:spPr bwMode="auto">
              <a:xfrm>
                <a:off x="390617" y="1173428"/>
                <a:ext cx="7910004" cy="2490078"/>
              </a:xfrm>
              <a:prstGeom prst="roundRect">
                <a:avLst/>
              </a:prstGeom>
              <a:noFill/>
              <a:ln w="28575">
                <a:solidFill>
                  <a:srgbClr val="006E89"/>
                </a:solidFill>
                <a:round/>
                <a:headEnd/>
                <a:tailEnd/>
              </a:ln>
            </p:spPr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626718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Reflexion des Kompetenzerwerbs 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Anwendung des Züricher Ressourcenmodells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9</a:t>
            </a:fld>
            <a:endParaRPr lang="de-DE" dirty="0"/>
          </a:p>
        </p:txBody>
      </p:sp>
      <p:pic>
        <p:nvPicPr>
          <p:cNvPr id="15" name="Grafik 14" descr="Kopf mit Zahnrädern">
            <a:extLst>
              <a:ext uri="{FF2B5EF4-FFF2-40B4-BE49-F238E27FC236}">
                <a16:creationId xmlns:a16="http://schemas.microsoft.com/office/drawing/2014/main" id="{4E0E02A6-44FA-4FFE-84C4-E527B863EF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95109" y="289454"/>
            <a:ext cx="616095" cy="616095"/>
          </a:xfrm>
          <a:prstGeom prst="rect">
            <a:avLst/>
          </a:prstGeom>
        </p:spPr>
      </p:pic>
      <p:pic>
        <p:nvPicPr>
          <p:cNvPr id="17" name="Grafik 16" descr="Bleistift">
            <a:extLst>
              <a:ext uri="{FF2B5EF4-FFF2-40B4-BE49-F238E27FC236}">
                <a16:creationId xmlns:a16="http://schemas.microsoft.com/office/drawing/2014/main" id="{4BC59C19-48B9-4F66-9621-47E2A02DF4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61929" y="289567"/>
            <a:ext cx="616095" cy="616095"/>
          </a:xfrm>
          <a:prstGeom prst="rect">
            <a:avLst/>
          </a:prstGeom>
        </p:spPr>
      </p:pic>
      <p:pic>
        <p:nvPicPr>
          <p:cNvPr id="18" name="Grafik 17" descr="Fragen">
            <a:extLst>
              <a:ext uri="{FF2B5EF4-FFF2-40B4-BE49-F238E27FC236}">
                <a16:creationId xmlns:a16="http://schemas.microsoft.com/office/drawing/2014/main" id="{88B35E8E-B524-4B16-9A47-9CC000EBB9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78024" y="289455"/>
            <a:ext cx="616095" cy="616095"/>
          </a:xfrm>
          <a:prstGeom prst="rect">
            <a:avLst/>
          </a:prstGeom>
        </p:spPr>
      </p:pic>
      <p:pic>
        <p:nvPicPr>
          <p:cNvPr id="19" name="Grafik 18" descr="Kundenbewertung">
            <a:extLst>
              <a:ext uri="{FF2B5EF4-FFF2-40B4-BE49-F238E27FC236}">
                <a16:creationId xmlns:a16="http://schemas.microsoft.com/office/drawing/2014/main" id="{53FAC9DA-E160-4278-B46C-3AE2AF67F29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844844" y="289456"/>
            <a:ext cx="616095" cy="616095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63A224C1-09D7-41C6-8B3D-CD4F6F09761A}"/>
              </a:ext>
            </a:extLst>
          </p:cNvPr>
          <p:cNvSpPr txBox="1"/>
          <p:nvPr/>
        </p:nvSpPr>
        <p:spPr>
          <a:xfrm>
            <a:off x="861133" y="1430216"/>
            <a:ext cx="5885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rgbClr val="66A300"/>
                </a:solidFill>
              </a:rPr>
              <a:t>…Der Ideenkorb – Weg zum Leitsatz 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21841DAE-F87D-4874-B7F9-42F2FC2F82EA}"/>
              </a:ext>
            </a:extLst>
          </p:cNvPr>
          <p:cNvSpPr txBox="1"/>
          <p:nvPr/>
        </p:nvSpPr>
        <p:spPr>
          <a:xfrm>
            <a:off x="1501805" y="2122587"/>
            <a:ext cx="48190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rgbClr val="094C74"/>
                </a:solidFill>
              </a:rPr>
              <a:t>(mündliche Moderation)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76714691-57E6-4943-B6F6-B5D286897E25}"/>
              </a:ext>
            </a:extLst>
          </p:cNvPr>
          <p:cNvSpPr txBox="1"/>
          <p:nvPr/>
        </p:nvSpPr>
        <p:spPr>
          <a:xfrm>
            <a:off x="8711167" y="5708580"/>
            <a:ext cx="32320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vgl. Krause et al. 2018, S. 41-48, 12-39,</a:t>
            </a:r>
            <a:br>
              <a:rPr lang="de-DE" sz="14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de-DE" sz="1400" dirty="0" err="1">
                <a:solidFill>
                  <a:schemeClr val="bg1">
                    <a:lumMod val="50000"/>
                  </a:schemeClr>
                </a:solidFill>
              </a:rPr>
              <a:t>Hubatka</a:t>
            </a:r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 et al. 2014, S. 19-22,</a:t>
            </a:r>
          </a:p>
          <a:p>
            <a:pPr algn="r"/>
            <a:r>
              <a:rPr lang="de-DE" sz="1400" dirty="0" err="1">
                <a:solidFill>
                  <a:schemeClr val="bg1">
                    <a:lumMod val="50000"/>
                  </a:schemeClr>
                </a:solidFill>
              </a:rPr>
              <a:t>Mahlmann</a:t>
            </a:r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 2010, S. 184 ff.</a:t>
            </a:r>
          </a:p>
          <a:p>
            <a:pPr algn="r"/>
            <a:endParaRPr lang="de-DE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0A6B4422-0A64-48FF-A56D-FD07B91B9432}"/>
              </a:ext>
            </a:extLst>
          </p:cNvPr>
          <p:cNvSpPr/>
          <p:nvPr/>
        </p:nvSpPr>
        <p:spPr>
          <a:xfrm>
            <a:off x="864940" y="4742644"/>
            <a:ext cx="6092825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i="1" dirty="0"/>
              <a:t>parallel: Versand Post-Mails, </a:t>
            </a:r>
            <a:br>
              <a:rPr lang="de-DE" i="1" dirty="0"/>
            </a:br>
            <a:r>
              <a:rPr lang="de-DE" i="1" dirty="0"/>
              <a:t>	   Verteilung Mehrfachstecker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622214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arissa-Design">
  <a:themeElements>
    <a:clrScheme name="Benutzerdefiniert 9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A20000"/>
      </a:accent2>
      <a:accent3>
        <a:srgbClr val="7A0000"/>
      </a:accent3>
      <a:accent4>
        <a:srgbClr val="9E0000"/>
      </a:accent4>
      <a:accent5>
        <a:srgbClr val="800000"/>
      </a:accent5>
      <a:accent6>
        <a:srgbClr val="580A00"/>
      </a:accent6>
      <a:hlink>
        <a:srgbClr val="3F3F3F"/>
      </a:hlink>
      <a:folHlink>
        <a:srgbClr val="3F3F3F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12700">
          <a:solidFill>
            <a:srgbClr val="A50021"/>
          </a:solidFill>
          <a:round/>
          <a:headEnd/>
          <a:tailEnd/>
        </a:ln>
      </a:spPr>
      <a:bodyPr/>
      <a:lstStyle>
        <a:defPPr>
          <a:defRPr dirty="0"/>
        </a:defPPr>
      </a:lstStyle>
    </a:spDef>
  </a:objectDefaults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1190</Words>
  <Application>Microsoft Office PowerPoint</Application>
  <PresentationFormat>Benutzerdefiniert</PresentationFormat>
  <Paragraphs>189</Paragraphs>
  <Slides>19</Slides>
  <Notes>3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19</vt:i4>
      </vt:variant>
    </vt:vector>
  </HeadingPairs>
  <TitlesOfParts>
    <vt:vector size="26" baseType="lpstr">
      <vt:lpstr>Arial</vt:lpstr>
      <vt:lpstr>Calibri</vt:lpstr>
      <vt:lpstr>Symbol</vt:lpstr>
      <vt:lpstr>Verdana</vt:lpstr>
      <vt:lpstr>Wingdings</vt:lpstr>
      <vt:lpstr>Larissa-Design</vt:lpstr>
      <vt:lpstr>Document</vt:lpstr>
      <vt:lpstr>PowerPoint-Präsentation</vt:lpstr>
      <vt:lpstr>PowerPoint-Präsentation</vt:lpstr>
      <vt:lpstr>Verlauf der Sitzung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Base>www.presentationload.com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Präsentation</dc:title>
  <dc:creator>Fehrmann, Raphael</dc:creator>
  <cp:lastModifiedBy>Fehrmann, Raphael</cp:lastModifiedBy>
  <cp:revision>88</cp:revision>
  <dcterms:created xsi:type="dcterms:W3CDTF">2010-05-21T10:35:54Z</dcterms:created>
  <dcterms:modified xsi:type="dcterms:W3CDTF">2020-07-08T11:19:03Z</dcterms:modified>
</cp:coreProperties>
</file>