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sldIdLst>
    <p:sldId id="402" r:id="rId2"/>
    <p:sldId id="401" r:id="rId3"/>
    <p:sldId id="408" r:id="rId4"/>
    <p:sldId id="919" r:id="rId5"/>
    <p:sldId id="986" r:id="rId6"/>
    <p:sldId id="945" r:id="rId7"/>
    <p:sldId id="914" r:id="rId8"/>
    <p:sldId id="940" r:id="rId9"/>
    <p:sldId id="941" r:id="rId10"/>
    <p:sldId id="947" r:id="rId11"/>
    <p:sldId id="948" r:id="rId12"/>
    <p:sldId id="952" r:id="rId13"/>
    <p:sldId id="953" r:id="rId14"/>
    <p:sldId id="955" r:id="rId15"/>
    <p:sldId id="956" r:id="rId16"/>
    <p:sldId id="957" r:id="rId17"/>
    <p:sldId id="949" r:id="rId18"/>
    <p:sldId id="950" r:id="rId19"/>
    <p:sldId id="981" r:id="rId20"/>
    <p:sldId id="958" r:id="rId21"/>
    <p:sldId id="959" r:id="rId22"/>
    <p:sldId id="982" r:id="rId23"/>
    <p:sldId id="961" r:id="rId24"/>
    <p:sldId id="962" r:id="rId25"/>
    <p:sldId id="963" r:id="rId26"/>
    <p:sldId id="965" r:id="rId27"/>
    <p:sldId id="964" r:id="rId28"/>
    <p:sldId id="966" r:id="rId29"/>
    <p:sldId id="971" r:id="rId30"/>
    <p:sldId id="938" r:id="rId31"/>
    <p:sldId id="970" r:id="rId32"/>
    <p:sldId id="985" r:id="rId33"/>
    <p:sldId id="946" r:id="rId34"/>
    <p:sldId id="969" r:id="rId35"/>
    <p:sldId id="934" r:id="rId36"/>
    <p:sldId id="916" r:id="rId37"/>
    <p:sldId id="915" r:id="rId38"/>
    <p:sldId id="967" r:id="rId39"/>
    <p:sldId id="973" r:id="rId40"/>
    <p:sldId id="974" r:id="rId41"/>
    <p:sldId id="975" r:id="rId42"/>
    <p:sldId id="987" r:id="rId43"/>
    <p:sldId id="979" r:id="rId44"/>
    <p:sldId id="980" r:id="rId45"/>
    <p:sldId id="935" r:id="rId46"/>
    <p:sldId id="972" r:id="rId47"/>
    <p:sldId id="936" r:id="rId48"/>
    <p:sldId id="977" r:id="rId49"/>
    <p:sldId id="983" r:id="rId50"/>
    <p:sldId id="978" r:id="rId51"/>
    <p:sldId id="929" r:id="rId52"/>
    <p:sldId id="469" r:id="rId53"/>
    <p:sldId id="984" r:id="rId54"/>
    <p:sldId id="478" r:id="rId55"/>
    <p:sldId id="988" r:id="rId56"/>
    <p:sldId id="989" r:id="rId57"/>
    <p:sldId id="911" r:id="rId58"/>
    <p:sldId id="427" r:id="rId59"/>
  </p:sldIdLst>
  <p:sldSz cx="12190413" cy="6858000"/>
  <p:notesSz cx="6669088" cy="9926638"/>
  <p:custDataLst>
    <p:tags r:id="rId61"/>
  </p:custData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B47AA5B8-A52F-4475-85B6-BE359D2360CD}">
          <p14:sldIdLst>
            <p14:sldId id="402"/>
            <p14:sldId id="401"/>
            <p14:sldId id="408"/>
          </p14:sldIdLst>
        </p14:section>
        <p14:section name="Impuls" id="{A927CF68-5EF1-4E77-AB99-DDD835F8C0BD}">
          <p14:sldIdLst>
            <p14:sldId id="919"/>
            <p14:sldId id="986"/>
            <p14:sldId id="945"/>
          </p14:sldIdLst>
        </p14:section>
        <p14:section name="Kurzpräsentation" id="{0199723B-799D-49A9-93C7-BE0EEC9B6134}">
          <p14:sldIdLst>
            <p14:sldId id="914"/>
            <p14:sldId id="940"/>
            <p14:sldId id="941"/>
            <p14:sldId id="947"/>
            <p14:sldId id="948"/>
            <p14:sldId id="952"/>
            <p14:sldId id="953"/>
            <p14:sldId id="955"/>
            <p14:sldId id="956"/>
            <p14:sldId id="957"/>
            <p14:sldId id="949"/>
            <p14:sldId id="950"/>
            <p14:sldId id="981"/>
            <p14:sldId id="958"/>
            <p14:sldId id="959"/>
            <p14:sldId id="982"/>
            <p14:sldId id="961"/>
            <p14:sldId id="962"/>
            <p14:sldId id="963"/>
            <p14:sldId id="965"/>
            <p14:sldId id="964"/>
            <p14:sldId id="966"/>
            <p14:sldId id="971"/>
            <p14:sldId id="938"/>
            <p14:sldId id="970"/>
            <p14:sldId id="985"/>
            <p14:sldId id="946"/>
            <p14:sldId id="969"/>
            <p14:sldId id="934"/>
            <p14:sldId id="916"/>
          </p14:sldIdLst>
        </p14:section>
        <p14:section name="Stationsarbeit" id="{1D8627F0-5B18-47CF-B068-EEFF9F85FC9F}">
          <p14:sldIdLst>
            <p14:sldId id="915"/>
          </p14:sldIdLst>
        </p14:section>
        <p14:section name="Didaktik, Abschluss" id="{F97CD215-40C2-4A96-98F6-3834FE1D2D10}">
          <p14:sldIdLst>
            <p14:sldId id="967"/>
            <p14:sldId id="973"/>
            <p14:sldId id="974"/>
            <p14:sldId id="975"/>
            <p14:sldId id="987"/>
            <p14:sldId id="979"/>
            <p14:sldId id="980"/>
            <p14:sldId id="935"/>
            <p14:sldId id="972"/>
            <p14:sldId id="936"/>
            <p14:sldId id="977"/>
            <p14:sldId id="983"/>
            <p14:sldId id="978"/>
            <p14:sldId id="929"/>
            <p14:sldId id="469"/>
            <p14:sldId id="984"/>
            <p14:sldId id="478"/>
            <p14:sldId id="988"/>
            <p14:sldId id="989"/>
            <p14:sldId id="911"/>
            <p14:sldId id="4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0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2668"/>
    <a:srgbClr val="66A300"/>
    <a:srgbClr val="094C74"/>
    <a:srgbClr val="C9C9C9"/>
    <a:srgbClr val="71AE0C"/>
    <a:srgbClr val="B49DBC"/>
    <a:srgbClr val="006E89"/>
    <a:srgbClr val="F9F9F9"/>
    <a:srgbClr val="AFAFAF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Helle Formatvorlage 2 - Akz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E25E649-3F16-4E02-A733-19D2CDBF48F0}" styleName="Mittlere Formatvorlage 3 - Akz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12" autoAdjust="0"/>
    <p:restoredTop sz="98818" autoAdjust="0"/>
  </p:normalViewPr>
  <p:slideViewPr>
    <p:cSldViewPr snapToGrid="0" snapToObjects="1" showGuides="1">
      <p:cViewPr varScale="1">
        <p:scale>
          <a:sx n="110" d="100"/>
          <a:sy n="110" d="100"/>
        </p:scale>
        <p:origin x="438" y="108"/>
      </p:cViewPr>
      <p:guideLst>
        <p:guide orient="horz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napToObjects="1">
      <p:cViewPr varScale="1">
        <p:scale>
          <a:sx n="86" d="100"/>
          <a:sy n="86" d="100"/>
        </p:scale>
        <p:origin x="-2250" y="-78"/>
      </p:cViewPr>
      <p:guideLst>
        <p:guide orient="horz" pos="312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tags" Target="tags/tag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9C9874-DE1E-48CB-A603-4C70CD126593}" type="datetimeFigureOut">
              <a:rPr lang="de-DE" smtClean="0"/>
              <a:pPr/>
              <a:t>08.07.2020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5400" y="744538"/>
            <a:ext cx="661828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4CEB38-DA38-4F43-AFB8-94FE45CA586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976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4CEB38-DA38-4F43-AFB8-94FE45CA5866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7714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93734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EB38-DA38-4F43-AFB8-94FE45CA5866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801706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4.0/deed.de" TargetMode="External"/><Relationship Id="rId2" Type="http://schemas.openxmlformats.org/officeDocument/2006/relationships/hyperlink" Target="https://www.uni-muenster.de/Lernroboter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und Inhaltsverz ohne Fußzei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999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 Folie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4E67A3C7-CCB7-4FE4-8447-BC2D6A82E406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de-DE" dirty="0"/>
              <a:t>Dies ist ein Test!</a:t>
            </a: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8" name="Textplatzhalter 2"/>
          <p:cNvSpPr>
            <a:spLocks noGrp="1"/>
          </p:cNvSpPr>
          <p:nvPr>
            <p:ph idx="1"/>
          </p:nvPr>
        </p:nvSpPr>
        <p:spPr>
          <a:xfrm>
            <a:off x="323847" y="1392964"/>
            <a:ext cx="11542714" cy="48283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88ABD73E-93FA-43A3-9AC9-F0F2CA78E5E1}"/>
              </a:ext>
            </a:extLst>
          </p:cNvPr>
          <p:cNvGrpSpPr/>
          <p:nvPr userDrawn="1"/>
        </p:nvGrpSpPr>
        <p:grpSpPr>
          <a:xfrm>
            <a:off x="95675" y="6530448"/>
            <a:ext cx="3090870" cy="276999"/>
            <a:chOff x="455175" y="6001419"/>
            <a:chExt cx="3090870" cy="276999"/>
          </a:xfrm>
        </p:grpSpPr>
        <p:sp>
          <p:nvSpPr>
            <p:cNvPr id="16" name="Rechteck 15">
              <a:extLst>
                <a:ext uri="{FF2B5EF4-FFF2-40B4-BE49-F238E27FC236}">
                  <a16:creationId xmlns:a16="http://schemas.microsoft.com/office/drawing/2014/main" id="{4A1D3BD7-C657-485A-9F29-5F4FFC5212CE}"/>
                </a:ext>
              </a:extLst>
            </p:cNvPr>
            <p:cNvSpPr/>
            <p:nvPr/>
          </p:nvSpPr>
          <p:spPr>
            <a:xfrm>
              <a:off x="1124241" y="6001419"/>
              <a:ext cx="2421804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Dieser Foliensatz von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Raphael Fehrmann und Horst </a:t>
              </a:r>
              <a:r>
                <a:rPr lang="de-DE" altLang="en-US" sz="600" dirty="0" err="1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Zeinz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2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ist lizenziert unter der Lizenz 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CC-BY-4.0</a:t>
              </a:r>
              <a:r>
                <a:rPr lang="de-DE" altLang="en-US" sz="600" dirty="0">
                  <a:solidFill>
                    <a:schemeClr val="tx1">
                      <a:lumMod val="75000"/>
                      <a:lumOff val="25000"/>
                    </a:schemeClr>
                  </a:solidFill>
                  <a:effectLst>
                    <a:innerShdw blurRad="76200" dist="25400" dir="13500000">
                      <a:prstClr val="black">
                        <a:alpha val="40000"/>
                      </a:prstClr>
                    </a:innerShdw>
                  </a:effectLst>
                </a:rPr>
                <a:t>, Zitationsvorschlag s. Coverfolie.</a:t>
              </a:r>
              <a:endParaRPr lang="de-DE" altLang="en-US" sz="6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endParaRPr>
            </a:p>
          </p:txBody>
        </p:sp>
        <p:pic>
          <p:nvPicPr>
            <p:cNvPr id="17" name="Grafik 16">
              <a:extLst>
                <a:ext uri="{FF2B5EF4-FFF2-40B4-BE49-F238E27FC236}">
                  <a16:creationId xmlns:a16="http://schemas.microsoft.com/office/drawing/2014/main" id="{8BB25666-ED94-4E9C-99F0-50588CE8A4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55175" y="6026696"/>
              <a:ext cx="669066" cy="235219"/>
            </a:xfrm>
            <a:prstGeom prst="rect">
              <a:avLst/>
            </a:prstGeom>
          </p:spPr>
        </p:pic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er-für-Grafikvorl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560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3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1744" y="238540"/>
            <a:ext cx="11327981" cy="616456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717CE-2897-4AD6-BFF6-B521C76E35CC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431744" y="854995"/>
            <a:ext cx="11326925" cy="336244"/>
          </a:xfrm>
        </p:spPr>
        <p:txBody>
          <a:bodyPr lIns="0" tIns="0" rIns="0" bIns="0" anchor="t" anchorCtr="0">
            <a:noAutofit/>
          </a:bodyPr>
          <a:lstStyle>
            <a:lvl1pPr>
              <a:buNone/>
              <a:defRPr sz="2700"/>
            </a:lvl1pPr>
          </a:lstStyle>
          <a:p>
            <a:pPr lvl="0"/>
            <a:r>
              <a:rPr lang="de-DE"/>
              <a:t>Textmasterformate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02668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00" y="238542"/>
            <a:ext cx="11541600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endParaRPr lang="de-DE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3999" y="854994"/>
            <a:ext cx="11541600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Datumsplatzhalter 10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C99F69B-0126-4324-8032-D1EEE2ADB635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Fußzeilenplatzhalter 11"/>
          <p:cNvSpPr>
            <a:spLocks noGrp="1"/>
          </p:cNvSpPr>
          <p:nvPr>
            <p:ph type="ftr" sz="quarter" idx="15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Foliennummernplatzhalt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Gruppieren 6"/>
          <p:cNvGrpSpPr/>
          <p:nvPr userDrawn="1"/>
        </p:nvGrpSpPr>
        <p:grpSpPr>
          <a:xfrm>
            <a:off x="9859796" y="6125890"/>
            <a:ext cx="2005803" cy="360000"/>
            <a:chOff x="6687343" y="6125890"/>
            <a:chExt cx="2005803" cy="360000"/>
          </a:xfrm>
        </p:grpSpPr>
        <p:sp>
          <p:nvSpPr>
            <p:cNvPr id="8" name="Datumsplatzhalter 4"/>
            <p:cNvSpPr txBox="1">
              <a:spLocks/>
            </p:cNvSpPr>
            <p:nvPr userDrawn="1"/>
          </p:nvSpPr>
          <p:spPr>
            <a:xfrm>
              <a:off x="6687343" y="6125890"/>
              <a:ext cx="2005803" cy="360000"/>
            </a:xfrm>
            <a:prstGeom prst="rect">
              <a:avLst/>
            </a:prstGeom>
            <a:noFill/>
            <a:ln>
              <a:noFill/>
            </a:ln>
            <a:effectLst>
              <a:outerShdw blurRad="241300" sx="102000" sy="102000" algn="ctr" rotWithShape="0">
                <a:prstClr val="black">
                  <a:alpha val="15000"/>
                </a:prstClr>
              </a:outerShdw>
            </a:effectLst>
          </p:spPr>
          <p:txBody>
            <a:bodyPr lIns="432000" rIns="0" anchor="ctr"/>
            <a:lstStyle>
              <a:defPPr>
                <a:defRPr lang="de-DE"/>
              </a:defPPr>
              <a:lvl1pPr algn="ctr">
                <a:defRPr sz="2000">
                  <a:solidFill>
                    <a:schemeClr val="bg1"/>
                  </a:solidFill>
                </a:defRPr>
              </a:lvl1pPr>
            </a:lstStyle>
            <a:p>
              <a:r>
                <a:rPr lang="en-US" sz="1200" kern="1000" spc="200" dirty="0">
                  <a:solidFill>
                    <a:prstClr val="white">
                      <a:lumMod val="65000"/>
                    </a:prstClr>
                  </a:solidFill>
                </a:rPr>
                <a:t>Universitäts </a:t>
              </a:r>
              <a:r>
                <a:rPr lang="en-US" sz="1200" b="1" kern="1000" spc="200" dirty="0">
                  <a:solidFill>
                    <a:prstClr val="white">
                      <a:lumMod val="65000"/>
                    </a:prstClr>
                  </a:solidFill>
                </a:rPr>
                <a:t>LOGO</a:t>
              </a:r>
            </a:p>
          </p:txBody>
        </p:sp>
        <p:grpSp>
          <p:nvGrpSpPr>
            <p:cNvPr id="10" name="Gruppieren 9"/>
            <p:cNvGrpSpPr/>
            <p:nvPr/>
          </p:nvGrpSpPr>
          <p:grpSpPr>
            <a:xfrm>
              <a:off x="6840193" y="6178613"/>
              <a:ext cx="189516" cy="255453"/>
              <a:chOff x="4967288" y="2282825"/>
              <a:chExt cx="2259012" cy="2284413"/>
            </a:xfrm>
          </p:grpSpPr>
          <p:sp>
            <p:nvSpPr>
              <p:cNvPr id="14" name="Freeform 6"/>
              <p:cNvSpPr>
                <a:spLocks/>
              </p:cNvSpPr>
              <p:nvPr/>
            </p:nvSpPr>
            <p:spPr bwMode="auto">
              <a:xfrm>
                <a:off x="6389688" y="2341563"/>
                <a:ext cx="836612" cy="2225675"/>
              </a:xfrm>
              <a:custGeom>
                <a:avLst/>
                <a:gdLst>
                  <a:gd name="T0" fmla="*/ 0 w 527"/>
                  <a:gd name="T1" fmla="*/ 461 h 1402"/>
                  <a:gd name="T2" fmla="*/ 522 w 527"/>
                  <a:gd name="T3" fmla="*/ 0 h 1402"/>
                  <a:gd name="T4" fmla="*/ 527 w 527"/>
                  <a:gd name="T5" fmla="*/ 804 h 1402"/>
                  <a:gd name="T6" fmla="*/ 137 w 527"/>
                  <a:gd name="T7" fmla="*/ 1402 h 1402"/>
                  <a:gd name="T8" fmla="*/ 0 w 527"/>
                  <a:gd name="T9" fmla="*/ 461 h 14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27" h="1402">
                    <a:moveTo>
                      <a:pt x="0" y="461"/>
                    </a:moveTo>
                    <a:lnTo>
                      <a:pt x="522" y="0"/>
                    </a:lnTo>
                    <a:lnTo>
                      <a:pt x="527" y="804"/>
                    </a:lnTo>
                    <a:lnTo>
                      <a:pt x="137" y="1402"/>
                    </a:lnTo>
                    <a:lnTo>
                      <a:pt x="0" y="461"/>
                    </a:lnTo>
                    <a:close/>
                  </a:path>
                </a:pathLst>
              </a:custGeom>
              <a:gradFill>
                <a:gsLst>
                  <a:gs pos="0">
                    <a:srgbClr val="C8C8C8"/>
                  </a:gs>
                  <a:gs pos="100000">
                    <a:srgbClr val="969696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Freeform 7"/>
              <p:cNvSpPr>
                <a:spLocks/>
              </p:cNvSpPr>
              <p:nvPr/>
            </p:nvSpPr>
            <p:spPr bwMode="auto">
              <a:xfrm>
                <a:off x="4967288" y="2282825"/>
                <a:ext cx="2251075" cy="790575"/>
              </a:xfrm>
              <a:custGeom>
                <a:avLst/>
                <a:gdLst>
                  <a:gd name="T0" fmla="*/ 0 w 1418"/>
                  <a:gd name="T1" fmla="*/ 328 h 498"/>
                  <a:gd name="T2" fmla="*/ 631 w 1418"/>
                  <a:gd name="T3" fmla="*/ 0 h 498"/>
                  <a:gd name="T4" fmla="*/ 1418 w 1418"/>
                  <a:gd name="T5" fmla="*/ 37 h 498"/>
                  <a:gd name="T6" fmla="*/ 896 w 1418"/>
                  <a:gd name="T7" fmla="*/ 498 h 498"/>
                  <a:gd name="T8" fmla="*/ 0 w 1418"/>
                  <a:gd name="T9" fmla="*/ 328 h 4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18" h="498">
                    <a:moveTo>
                      <a:pt x="0" y="328"/>
                    </a:moveTo>
                    <a:lnTo>
                      <a:pt x="631" y="0"/>
                    </a:lnTo>
                    <a:lnTo>
                      <a:pt x="1418" y="37"/>
                    </a:lnTo>
                    <a:lnTo>
                      <a:pt x="896" y="498"/>
                    </a:lnTo>
                    <a:lnTo>
                      <a:pt x="0" y="328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AEAEA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Freeform 8"/>
              <p:cNvSpPr>
                <a:spLocks/>
              </p:cNvSpPr>
              <p:nvPr/>
            </p:nvSpPr>
            <p:spPr bwMode="auto">
              <a:xfrm>
                <a:off x="4967288" y="2803525"/>
                <a:ext cx="1639887" cy="1763713"/>
              </a:xfrm>
              <a:custGeom>
                <a:avLst/>
                <a:gdLst>
                  <a:gd name="T0" fmla="*/ 896 w 1033"/>
                  <a:gd name="T1" fmla="*/ 170 h 1111"/>
                  <a:gd name="T2" fmla="*/ 1033 w 1033"/>
                  <a:gd name="T3" fmla="*/ 1111 h 1111"/>
                  <a:gd name="T4" fmla="*/ 286 w 1033"/>
                  <a:gd name="T5" fmla="*/ 780 h 1111"/>
                  <a:gd name="T6" fmla="*/ 0 w 1033"/>
                  <a:gd name="T7" fmla="*/ 0 h 1111"/>
                  <a:gd name="T8" fmla="*/ 896 w 1033"/>
                  <a:gd name="T9" fmla="*/ 170 h 1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33" h="1111">
                    <a:moveTo>
                      <a:pt x="896" y="170"/>
                    </a:moveTo>
                    <a:lnTo>
                      <a:pt x="1033" y="1111"/>
                    </a:lnTo>
                    <a:lnTo>
                      <a:pt x="286" y="780"/>
                    </a:lnTo>
                    <a:lnTo>
                      <a:pt x="0" y="0"/>
                    </a:lnTo>
                    <a:lnTo>
                      <a:pt x="896" y="170"/>
                    </a:lnTo>
                    <a:close/>
                  </a:path>
                </a:pathLst>
              </a:custGeom>
              <a:gradFill>
                <a:gsLst>
                  <a:gs pos="0">
                    <a:srgbClr val="DDDDDD"/>
                  </a:gs>
                  <a:gs pos="100000">
                    <a:srgbClr val="DDDDDD"/>
                  </a:gs>
                </a:gsLst>
                <a:lin ang="2700000" scaled="1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>
                  <a:solidFill>
                    <a:prstClr val="black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70516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BEB92B-8226-4421-B061-83177E0B6048}" type="datetime1">
              <a:rPr lang="de-DE" smtClean="0">
                <a:solidFill>
                  <a:prstClr val="black">
                    <a:tint val="75000"/>
                  </a:prstClr>
                </a:solidFill>
              </a:rPr>
              <a:t>08.07.2020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/>
          <a:lstStyle/>
          <a:p>
            <a:r>
              <a:rPr lang="de-DE">
                <a:solidFill>
                  <a:prstClr val="black">
                    <a:tint val="75000"/>
                  </a:prstClr>
                </a:solidFill>
              </a:rPr>
              <a:t>Dies ist ein Test!</a:t>
            </a:r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262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 userDrawn="1"/>
        </p:nvSpPr>
        <p:spPr bwMode="gray">
          <a:xfrm>
            <a:off x="1" y="2017714"/>
            <a:ext cx="12190412" cy="484028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10000"/>
                </a:srgbClr>
              </a:gs>
              <a:gs pos="100000">
                <a:srgbClr val="FFFFFF">
                  <a:alpha val="0"/>
                </a:srgbClr>
              </a:gs>
            </a:gsLst>
            <a:lin ang="16200000" scaled="1"/>
            <a:tileRect/>
          </a:gradFill>
          <a:ln w="12700">
            <a:noFill/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marL="190500" indent="-190500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  <a:buFont typeface="Wingdings" pitchFamily="2" charset="2"/>
              <a:buChar char="§"/>
              <a:defRPr/>
            </a:pPr>
            <a:endParaRPr lang="de-DE" noProof="1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23847" y="1554957"/>
            <a:ext cx="11542714" cy="42473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23849" y="-1"/>
            <a:ext cx="11542713" cy="109081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23847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3E88B6-FA5A-4C3D-ADFA-9AE1990D2B70}" type="datetime1">
              <a:rPr lang="de-DE" smtClean="0"/>
              <a:t>08.07.2020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458648" y="6356350"/>
            <a:ext cx="7273114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Dies ist ein Test!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731761" y="6356350"/>
            <a:ext cx="2134800" cy="360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C1E638-3F78-4E0D-883A-B278700C48C0}" type="slidenum">
              <a:rPr lang="de-DE" smtClean="0"/>
              <a:pPr/>
              <a:t>‹Nr.›</a:t>
            </a:fld>
            <a:endParaRPr lang="de-D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4" r:id="rId2"/>
    <p:sldLayoutId id="2147483657" r:id="rId3"/>
    <p:sldLayoutId id="2147483658" r:id="rId4"/>
    <p:sldLayoutId id="2147483659" r:id="rId5"/>
    <p:sldLayoutId id="214748366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720725" indent="-184150" algn="l" defTabSz="914400" rtl="0" eaLnBrk="1" latinLnBrk="0" hangingPunct="1">
        <a:spcBef>
          <a:spcPct val="20000"/>
        </a:spcBef>
        <a:buFont typeface="Symbol" pitchFamily="18" charset="2"/>
        <a:buChar char="-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938" indent="-176213" algn="l" defTabSz="914400" rtl="0" eaLnBrk="1" latinLnBrk="0" hangingPunct="1">
        <a:spcBef>
          <a:spcPct val="20000"/>
        </a:spcBef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ni-muenster.de/Lernroboter/seminar/" TargetMode="External"/><Relationship Id="rId3" Type="http://schemas.openxmlformats.org/officeDocument/2006/relationships/hyperlink" Target="https://www.uni-muenster.de/Foerderer/foerderprojekte.html" TargetMode="External"/><Relationship Id="rId7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hyperlink" Target="http://www.creativecommons.org/licenses/by/4.0/deed.de" TargetMode="External"/><Relationship Id="rId4" Type="http://schemas.openxmlformats.org/officeDocument/2006/relationships/image" Target="../media/image2.gif"/><Relationship Id="rId9" Type="http://schemas.openxmlformats.org/officeDocument/2006/relationships/hyperlink" Target="https://creativecommons.org/licenses/by/4.0/deed.de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4.jpg"/><Relationship Id="rId5" Type="http://schemas.openxmlformats.org/officeDocument/2006/relationships/image" Target="../media/image11.sv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4.jpg"/><Relationship Id="rId5" Type="http://schemas.openxmlformats.org/officeDocument/2006/relationships/image" Target="../media/image11.svg"/><Relationship Id="rId10" Type="http://schemas.openxmlformats.org/officeDocument/2006/relationships/image" Target="../media/image30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0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3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nbn-resolving.org/urn:nbn:de:hbz:6-66119584426" TargetMode="External"/><Relationship Id="rId5" Type="http://schemas.openxmlformats.org/officeDocument/2006/relationships/image" Target="../media/image11.svg"/><Relationship Id="rId10" Type="http://schemas.openxmlformats.org/officeDocument/2006/relationships/hyperlink" Target="https://creativecommons.org/licenses/by-sa/4.0/deed.de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34.png"/><Relationship Id="rId17" Type="http://schemas.openxmlformats.org/officeDocument/2006/relationships/image" Target="../media/image39.svg"/><Relationship Id="rId2" Type="http://schemas.openxmlformats.org/officeDocument/2006/relationships/image" Target="../media/image22.png"/><Relationship Id="rId16" Type="http://schemas.openxmlformats.org/officeDocument/2006/relationships/image" Target="../media/image38.png"/><Relationship Id="rId20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3.png"/><Relationship Id="rId5" Type="http://schemas.openxmlformats.org/officeDocument/2006/relationships/image" Target="../media/image11.svg"/><Relationship Id="rId15" Type="http://schemas.openxmlformats.org/officeDocument/2006/relationships/image" Target="../media/image37.svg"/><Relationship Id="rId10" Type="http://schemas.openxmlformats.org/officeDocument/2006/relationships/image" Target="../media/image32.png"/><Relationship Id="rId19" Type="http://schemas.openxmlformats.org/officeDocument/2006/relationships/image" Target="../media/image4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6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39.svg"/><Relationship Id="rId17" Type="http://schemas.openxmlformats.org/officeDocument/2006/relationships/image" Target="../media/image43.png"/><Relationship Id="rId2" Type="http://schemas.openxmlformats.org/officeDocument/2006/relationships/image" Target="../media/image22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8.png"/><Relationship Id="rId5" Type="http://schemas.openxmlformats.org/officeDocument/2006/relationships/image" Target="../media/image11.svg"/><Relationship Id="rId15" Type="http://schemas.openxmlformats.org/officeDocument/2006/relationships/image" Target="../media/image35.png"/><Relationship Id="rId10" Type="http://schemas.openxmlformats.org/officeDocument/2006/relationships/image" Target="../media/image34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3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gif"/><Relationship Id="rId4" Type="http://schemas.openxmlformats.org/officeDocument/2006/relationships/hyperlink" Target="https://www.uni-muenster.de/Foerderer/foerderprojekte.html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8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37.svg"/><Relationship Id="rId2" Type="http://schemas.openxmlformats.org/officeDocument/2006/relationships/image" Target="../media/image22.png"/><Relationship Id="rId16" Type="http://schemas.openxmlformats.org/officeDocument/2006/relationships/image" Target="../media/image4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6.png"/><Relationship Id="rId5" Type="http://schemas.openxmlformats.org/officeDocument/2006/relationships/image" Target="../media/image11.svg"/><Relationship Id="rId15" Type="http://schemas.openxmlformats.org/officeDocument/2006/relationships/image" Target="../media/image44.png"/><Relationship Id="rId10" Type="http://schemas.openxmlformats.org/officeDocument/2006/relationships/image" Target="../media/image34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39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36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48.png"/><Relationship Id="rId2" Type="http://schemas.openxmlformats.org/officeDocument/2006/relationships/image" Target="../media/image22.png"/><Relationship Id="rId16" Type="http://schemas.openxmlformats.org/officeDocument/2006/relationships/image" Target="../media/image39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47.png"/><Relationship Id="rId5" Type="http://schemas.openxmlformats.org/officeDocument/2006/relationships/image" Target="../media/image11.svg"/><Relationship Id="rId15" Type="http://schemas.openxmlformats.org/officeDocument/2006/relationships/image" Target="../media/image38.png"/><Relationship Id="rId10" Type="http://schemas.openxmlformats.org/officeDocument/2006/relationships/image" Target="../media/image46.emf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37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49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3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6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0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37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6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51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24.jp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svg"/><Relationship Id="rId5" Type="http://schemas.openxmlformats.org/officeDocument/2006/relationships/image" Target="../media/image11.svg"/><Relationship Id="rId10" Type="http://schemas.openxmlformats.org/officeDocument/2006/relationships/image" Target="../media/image3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2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24.jpg"/><Relationship Id="rId2" Type="http://schemas.openxmlformats.org/officeDocument/2006/relationships/image" Target="../media/image22.png"/><Relationship Id="rId16" Type="http://schemas.openxmlformats.org/officeDocument/2006/relationships/image" Target="../media/image55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37.svg"/><Relationship Id="rId5" Type="http://schemas.openxmlformats.org/officeDocument/2006/relationships/image" Target="../media/image11.svg"/><Relationship Id="rId15" Type="http://schemas.openxmlformats.org/officeDocument/2006/relationships/image" Target="../media/image54.png"/><Relationship Id="rId10" Type="http://schemas.openxmlformats.org/officeDocument/2006/relationships/image" Target="../media/image3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53.sv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nbn-resolving.org/urn:nbn:de:hbz:6-66119584426" TargetMode="External"/><Relationship Id="rId5" Type="http://schemas.openxmlformats.org/officeDocument/2006/relationships/image" Target="../media/image11.svg"/><Relationship Id="rId10" Type="http://schemas.openxmlformats.org/officeDocument/2006/relationships/hyperlink" Target="https://creativecommons.org/licenses/by-sa/4.0/deed.de" TargetMode="External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0.png"/><Relationship Id="rId5" Type="http://schemas.openxmlformats.org/officeDocument/2006/relationships/image" Target="../media/image11.svg"/><Relationship Id="rId10" Type="http://schemas.openxmlformats.org/officeDocument/2006/relationships/image" Target="../media/image56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0.jpe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59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58.jpeg"/><Relationship Id="rId5" Type="http://schemas.openxmlformats.org/officeDocument/2006/relationships/image" Target="../media/image11.svg"/><Relationship Id="rId10" Type="http://schemas.openxmlformats.org/officeDocument/2006/relationships/image" Target="../media/image57.jpe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56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hyperlink" Target="https://nbn-resolving.org/urn:nbn:de:hbz:6-66119584426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61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61.pn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12" Type="http://schemas.openxmlformats.org/officeDocument/2006/relationships/hyperlink" Target="https://nbn-resolving.org/urn:nbn:de:hbz:6-66119584426" TargetMode="Externa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11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0.png"/><Relationship Id="rId10" Type="http://schemas.openxmlformats.org/officeDocument/2006/relationships/image" Target="../media/image15.svg"/><Relationship Id="rId4" Type="http://schemas.openxmlformats.org/officeDocument/2006/relationships/image" Target="../media/image23.svg"/><Relationship Id="rId9" Type="http://schemas.openxmlformats.org/officeDocument/2006/relationships/image" Target="../media/image14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66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65.png"/><Relationship Id="rId2" Type="http://schemas.openxmlformats.org/officeDocument/2006/relationships/image" Target="../media/image22.png"/><Relationship Id="rId16" Type="http://schemas.openxmlformats.org/officeDocument/2006/relationships/hyperlink" Target="https://nbn-resolving.org/urn:nbn:de:hbz:6-66119584426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64.png"/><Relationship Id="rId5" Type="http://schemas.openxmlformats.org/officeDocument/2006/relationships/image" Target="../media/image62.svg"/><Relationship Id="rId15" Type="http://schemas.openxmlformats.org/officeDocument/2006/relationships/hyperlink" Target="https://creativecommons.org/licenses/by-sa/4.0/deed.de" TargetMode="External"/><Relationship Id="rId10" Type="http://schemas.openxmlformats.org/officeDocument/2006/relationships/image" Target="../media/image63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Relationship Id="rId1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62.svg"/><Relationship Id="rId10" Type="http://schemas.openxmlformats.org/officeDocument/2006/relationships/image" Target="../media/image46.emf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69.svg"/><Relationship Id="rId12" Type="http://schemas.openxmlformats.org/officeDocument/2006/relationships/hyperlink" Target="https://www.uni-muenster.de/Lernroboter/video/#ozobot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11" Type="http://schemas.microsoft.com/office/2007/relationships/hdphoto" Target="../media/hdphoto1.wdp"/><Relationship Id="rId5" Type="http://schemas.openxmlformats.org/officeDocument/2006/relationships/image" Target="../media/image11.svg"/><Relationship Id="rId10" Type="http://schemas.openxmlformats.org/officeDocument/2006/relationships/image" Target="../media/image70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jpg"/><Relationship Id="rId3" Type="http://schemas.openxmlformats.org/officeDocument/2006/relationships/image" Target="../media/image72.svg"/><Relationship Id="rId7" Type="http://schemas.openxmlformats.org/officeDocument/2006/relationships/image" Target="../media/image13.svg"/><Relationship Id="rId12" Type="http://schemas.openxmlformats.org/officeDocument/2006/relationships/image" Target="../media/image29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8.jpeg"/><Relationship Id="rId5" Type="http://schemas.openxmlformats.org/officeDocument/2006/relationships/image" Target="../media/image74.svg"/><Relationship Id="rId10" Type="http://schemas.openxmlformats.org/officeDocument/2006/relationships/image" Target="../media/image27.png"/><Relationship Id="rId4" Type="http://schemas.openxmlformats.org/officeDocument/2006/relationships/image" Target="../media/image73.png"/><Relationship Id="rId9" Type="http://schemas.openxmlformats.org/officeDocument/2006/relationships/image" Target="../media/image1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9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77.png"/><Relationship Id="rId5" Type="http://schemas.openxmlformats.org/officeDocument/2006/relationships/image" Target="../media/image76.svg"/><Relationship Id="rId10" Type="http://schemas.openxmlformats.org/officeDocument/2006/relationships/hyperlink" Target="https://ozoblockly.com/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4" Type="http://schemas.openxmlformats.org/officeDocument/2006/relationships/image" Target="../media/image10.png"/><Relationship Id="rId9" Type="http://schemas.openxmlformats.org/officeDocument/2006/relationships/image" Target="../media/image17.sv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79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77.png"/><Relationship Id="rId5" Type="http://schemas.openxmlformats.org/officeDocument/2006/relationships/image" Target="../media/image76.svg"/><Relationship Id="rId10" Type="http://schemas.openxmlformats.org/officeDocument/2006/relationships/hyperlink" Target="https://ozoblockly.com/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80.png"/><Relationship Id="rId5" Type="http://schemas.openxmlformats.org/officeDocument/2006/relationships/image" Target="../media/image76.svg"/><Relationship Id="rId10" Type="http://schemas.openxmlformats.org/officeDocument/2006/relationships/hyperlink" Target="https://ozoblockly.com/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hyperlink" Target="https://www.uni-muenster.de/Lernroboter/video/#ozhsb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1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8.png"/><Relationship Id="rId5" Type="http://schemas.openxmlformats.org/officeDocument/2006/relationships/image" Target="../media/image76.svg"/><Relationship Id="rId10" Type="http://schemas.openxmlformats.org/officeDocument/2006/relationships/hyperlink" Target="https://ozoblockly.com/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10" Type="http://schemas.openxmlformats.org/officeDocument/2006/relationships/hyperlink" Target="https://ozoblockly.com/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10" Type="http://schemas.openxmlformats.org/officeDocument/2006/relationships/hyperlink" Target="https://ozoblockly.com/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10" Type="http://schemas.openxmlformats.org/officeDocument/2006/relationships/image" Target="../media/image56.png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56.png"/><Relationship Id="rId5" Type="http://schemas.openxmlformats.org/officeDocument/2006/relationships/image" Target="../media/image76.svg"/><Relationship Id="rId10" Type="http://schemas.openxmlformats.org/officeDocument/2006/relationships/hyperlink" Target="https://www.youtube.com/watch?v=2C-jbsfBJvA" TargetMode="External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image" Target="../media/image2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10" Type="http://schemas.openxmlformats.org/officeDocument/2006/relationships/image" Target="../media/image18.png"/><Relationship Id="rId4" Type="http://schemas.openxmlformats.org/officeDocument/2006/relationships/image" Target="../media/image10.png"/><Relationship Id="rId9" Type="http://schemas.openxmlformats.org/officeDocument/2006/relationships/image" Target="../media/image1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76.svg"/><Relationship Id="rId10" Type="http://schemas.openxmlformats.org/officeDocument/2006/relationships/image" Target="../media/image81.jpeg"/><Relationship Id="rId4" Type="http://schemas.openxmlformats.org/officeDocument/2006/relationships/image" Target="../media/image75.png"/><Relationship Id="rId9" Type="http://schemas.openxmlformats.org/officeDocument/2006/relationships/image" Target="../media/image15.sv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83.svg"/><Relationship Id="rId2" Type="http://schemas.openxmlformats.org/officeDocument/2006/relationships/hyperlink" Target="https://www.thymio.org/de/programmiere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6.svg"/><Relationship Id="rId11" Type="http://schemas.openxmlformats.org/officeDocument/2006/relationships/image" Target="../media/image82.png"/><Relationship Id="rId5" Type="http://schemas.openxmlformats.org/officeDocument/2006/relationships/image" Target="../media/image75.png"/><Relationship Id="rId10" Type="http://schemas.openxmlformats.org/officeDocument/2006/relationships/image" Target="../media/image15.svg"/><Relationship Id="rId4" Type="http://schemas.openxmlformats.org/officeDocument/2006/relationships/image" Target="../media/image9.svg"/><Relationship Id="rId9" Type="http://schemas.openxmlformats.org/officeDocument/2006/relationships/image" Target="../media/image14.pn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load.de/index.php?" TargetMode="External"/><Relationship Id="rId2" Type="http://schemas.openxmlformats.org/officeDocument/2006/relationships/hyperlink" Target="http://www.pixaba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e.smiletemplates.com/free/powerpoint-infographics/0.html" TargetMode="Externa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hyperlink" Target="https://www.uni-muenster.de/Foerderer/foerderprojekte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4.png"/><Relationship Id="rId4" Type="http://schemas.openxmlformats.org/officeDocument/2006/relationships/hyperlink" Target="http://www.uni-muenster.de/Lernroboter/" TargetMode="Externa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9.svg"/><Relationship Id="rId7" Type="http://schemas.openxmlformats.org/officeDocument/2006/relationships/image" Target="../media/image13.svg"/><Relationship Id="rId12" Type="http://schemas.openxmlformats.org/officeDocument/2006/relationships/hyperlink" Target="https://nbn-resolving.org/urn:nbn:de:hbz:6-66119584426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hyperlink" Target="https://creativecommons.org/licenses/by-sa/4.0/deed.de" TargetMode="External"/><Relationship Id="rId5" Type="http://schemas.openxmlformats.org/officeDocument/2006/relationships/image" Target="../media/image11.svg"/><Relationship Id="rId10" Type="http://schemas.openxmlformats.org/officeDocument/2006/relationships/image" Target="../media/image21.png"/><Relationship Id="rId4" Type="http://schemas.openxmlformats.org/officeDocument/2006/relationships/image" Target="../media/image10.pn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26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5.jpe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24.jp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12" Type="http://schemas.openxmlformats.org/officeDocument/2006/relationships/image" Target="../media/image2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28.jpeg"/><Relationship Id="rId5" Type="http://schemas.openxmlformats.org/officeDocument/2006/relationships/image" Target="../media/image11.svg"/><Relationship Id="rId10" Type="http://schemas.openxmlformats.org/officeDocument/2006/relationships/image" Target="../media/image27.pn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3.svg"/><Relationship Id="rId7" Type="http://schemas.openxmlformats.org/officeDocument/2006/relationships/image" Target="../media/image13.sv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svg"/><Relationship Id="rId10" Type="http://schemas.openxmlformats.org/officeDocument/2006/relationships/image" Target="../media/image24.jpg"/><Relationship Id="rId4" Type="http://schemas.openxmlformats.org/officeDocument/2006/relationships/image" Target="../media/image10.png"/><Relationship Id="rId9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/>
          <p:cNvSpPr/>
          <p:nvPr/>
        </p:nvSpPr>
        <p:spPr>
          <a:xfrm>
            <a:off x="355676" y="1979147"/>
            <a:ext cx="1989325" cy="400058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b="1" dirty="0">
                <a:solidFill>
                  <a:srgbClr val="71AE0C"/>
                </a:solidFill>
                <a:latin typeface="Calibri"/>
              </a:rPr>
              <a:t>Seminarmaterial: 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287154" y="2356862"/>
            <a:ext cx="7808042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Präsentation zur Sitzung 5</a:t>
            </a:r>
          </a:p>
          <a:p>
            <a:r>
              <a:rPr lang="de-DE" altLang="en-US" sz="200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Roboter-Erprobung | Der </a:t>
            </a:r>
            <a:r>
              <a:rPr lang="de-DE" altLang="en-US" sz="2000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endParaRPr lang="de-DE" altLang="en-US" sz="2000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9389389" y="5164735"/>
            <a:ext cx="2418357" cy="1519894"/>
            <a:chOff x="8918059" y="-400156"/>
            <a:chExt cx="2700000" cy="1696902"/>
          </a:xfrm>
        </p:grpSpPr>
        <p:pic>
          <p:nvPicPr>
            <p:cNvPr id="5" name="Grafik 4">
              <a:hlinkClick r:id="rId3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38796" y="393800"/>
              <a:ext cx="2658526" cy="902946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8918059" y="-400156"/>
              <a:ext cx="2700000" cy="721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Calibri"/>
                </a:rPr>
                <a:t>Das Projekt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57" y="1088"/>
            <a:ext cx="2513606" cy="1161902"/>
          </a:xfrm>
          <a:prstGeom prst="rect">
            <a:avLst/>
          </a:prstGeom>
        </p:spPr>
      </p:pic>
      <p:sp>
        <p:nvSpPr>
          <p:cNvPr id="21" name="Logo">
            <a:extLst>
              <a:ext uri="{FF2B5EF4-FFF2-40B4-BE49-F238E27FC236}">
                <a16:creationId xmlns:a16="http://schemas.microsoft.com/office/drawing/2014/main" id="{2E598324-F51E-4401-8248-4B84666E6A4D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9370814" y="232826"/>
            <a:ext cx="2418357" cy="698421"/>
          </a:xfrm>
          <a:custGeom>
            <a:avLst/>
            <a:gdLst>
              <a:gd name="T0" fmla="*/ 6185 w 6233"/>
              <a:gd name="T1" fmla="*/ 1609 h 1800"/>
              <a:gd name="T2" fmla="*/ 6094 w 6233"/>
              <a:gd name="T3" fmla="*/ 1565 h 1800"/>
              <a:gd name="T4" fmla="*/ 6094 w 6233"/>
              <a:gd name="T5" fmla="*/ 1795 h 1800"/>
              <a:gd name="T6" fmla="*/ 6233 w 6233"/>
              <a:gd name="T7" fmla="*/ 1795 h 1800"/>
              <a:gd name="T8" fmla="*/ 6219 w 6233"/>
              <a:gd name="T9" fmla="*/ 1609 h 1800"/>
              <a:gd name="T10" fmla="*/ 5799 w 6233"/>
              <a:gd name="T11" fmla="*/ 1539 h 1800"/>
              <a:gd name="T12" fmla="*/ 5831 w 6233"/>
              <a:gd name="T13" fmla="*/ 1769 h 1800"/>
              <a:gd name="T14" fmla="*/ 5831 w 6233"/>
              <a:gd name="T15" fmla="*/ 1648 h 1800"/>
              <a:gd name="T16" fmla="*/ 5698 w 6233"/>
              <a:gd name="T17" fmla="*/ 1539 h 1800"/>
              <a:gd name="T18" fmla="*/ 5592 w 6233"/>
              <a:gd name="T19" fmla="*/ 1795 h 1800"/>
              <a:gd name="T20" fmla="*/ 5698 w 6233"/>
              <a:gd name="T21" fmla="*/ 1539 h 1800"/>
              <a:gd name="T22" fmla="*/ 5385 w 6233"/>
              <a:gd name="T23" fmla="*/ 1784 h 1800"/>
              <a:gd name="T24" fmla="*/ 5326 w 6233"/>
              <a:gd name="T25" fmla="*/ 1642 h 1800"/>
              <a:gd name="T26" fmla="*/ 5415 w 6233"/>
              <a:gd name="T27" fmla="*/ 1558 h 1800"/>
              <a:gd name="T28" fmla="*/ 5311 w 6233"/>
              <a:gd name="T29" fmla="*/ 1672 h 1800"/>
              <a:gd name="T30" fmla="*/ 5324 w 6233"/>
              <a:gd name="T31" fmla="*/ 1775 h 1800"/>
              <a:gd name="T32" fmla="*/ 4632 w 6233"/>
              <a:gd name="T33" fmla="*/ 1723 h 1800"/>
              <a:gd name="T34" fmla="*/ 4811 w 6233"/>
              <a:gd name="T35" fmla="*/ 1721 h 1800"/>
              <a:gd name="T36" fmla="*/ 4769 w 6233"/>
              <a:gd name="T37" fmla="*/ 1757 h 1800"/>
              <a:gd name="T38" fmla="*/ 4664 w 6233"/>
              <a:gd name="T39" fmla="*/ 1539 h 1800"/>
              <a:gd name="T40" fmla="*/ 4762 w 6233"/>
              <a:gd name="T41" fmla="*/ 1523 h 1800"/>
              <a:gd name="T42" fmla="*/ 4681 w 6233"/>
              <a:gd name="T43" fmla="*/ 1484 h 1800"/>
              <a:gd name="T44" fmla="*/ 4256 w 6233"/>
              <a:gd name="T45" fmla="*/ 1795 h 1800"/>
              <a:gd name="T46" fmla="*/ 4318 w 6233"/>
              <a:gd name="T47" fmla="*/ 1613 h 1800"/>
              <a:gd name="T48" fmla="*/ 4467 w 6233"/>
              <a:gd name="T49" fmla="*/ 1564 h 1800"/>
              <a:gd name="T50" fmla="*/ 4494 w 6233"/>
              <a:gd name="T51" fmla="*/ 1539 h 1800"/>
              <a:gd name="T52" fmla="*/ 4375 w 6233"/>
              <a:gd name="T53" fmla="*/ 1706 h 1800"/>
              <a:gd name="T54" fmla="*/ 0 w 6233"/>
              <a:gd name="T55" fmla="*/ 1662 h 1800"/>
              <a:gd name="T56" fmla="*/ 3798 w 6233"/>
              <a:gd name="T57" fmla="*/ 1103 h 1800"/>
              <a:gd name="T58" fmla="*/ 3798 w 6233"/>
              <a:gd name="T59" fmla="*/ 1103 h 1800"/>
              <a:gd name="T60" fmla="*/ 0 w 6233"/>
              <a:gd name="T61" fmla="*/ 727 h 1800"/>
              <a:gd name="T62" fmla="*/ 1929 w 6233"/>
              <a:gd name="T63" fmla="*/ 0 h 1800"/>
              <a:gd name="T64" fmla="*/ 2026 w 6233"/>
              <a:gd name="T65" fmla="*/ 254 h 1800"/>
              <a:gd name="T66" fmla="*/ 1685 w 6233"/>
              <a:gd name="T67" fmla="*/ 598 h 1800"/>
              <a:gd name="T68" fmla="*/ 1685 w 6233"/>
              <a:gd name="T69" fmla="*/ 598 h 1800"/>
              <a:gd name="T70" fmla="*/ 2323 w 6233"/>
              <a:gd name="T71" fmla="*/ 727 h 1800"/>
              <a:gd name="T72" fmla="*/ 4779 w 6233"/>
              <a:gd name="T73" fmla="*/ 727 h 1800"/>
              <a:gd name="T74" fmla="*/ 4609 w 6233"/>
              <a:gd name="T75" fmla="*/ 727 h 1800"/>
              <a:gd name="T76" fmla="*/ 4351 w 6233"/>
              <a:gd name="T77" fmla="*/ 973 h 1800"/>
              <a:gd name="T78" fmla="*/ 4456 w 6233"/>
              <a:gd name="T79" fmla="*/ 1356 h 1800"/>
              <a:gd name="T80" fmla="*/ 4623 w 6233"/>
              <a:gd name="T81" fmla="*/ 1356 h 1800"/>
              <a:gd name="T82" fmla="*/ 4943 w 6233"/>
              <a:gd name="T83" fmla="*/ 1795 h 1800"/>
              <a:gd name="T84" fmla="*/ 5002 w 6233"/>
              <a:gd name="T85" fmla="*/ 1638 h 1800"/>
              <a:gd name="T86" fmla="*/ 5090 w 6233"/>
              <a:gd name="T87" fmla="*/ 1539 h 1800"/>
              <a:gd name="T88" fmla="*/ 4980 w 6233"/>
              <a:gd name="T89" fmla="*/ 1539 h 1800"/>
              <a:gd name="T90" fmla="*/ 5523 w 6233"/>
              <a:gd name="T91" fmla="*/ 964 h 1800"/>
              <a:gd name="T92" fmla="*/ 5268 w 6233"/>
              <a:gd name="T93" fmla="*/ 727 h 1800"/>
              <a:gd name="T94" fmla="*/ 5093 w 6233"/>
              <a:gd name="T95" fmla="*/ 727 h 1800"/>
              <a:gd name="T96" fmla="*/ 5304 w 6233"/>
              <a:gd name="T97" fmla="*/ 1100 h 1800"/>
              <a:gd name="T98" fmla="*/ 5556 w 6233"/>
              <a:gd name="T99" fmla="*/ 1356 h 1800"/>
              <a:gd name="T100" fmla="*/ 6106 w 6233"/>
              <a:gd name="T101" fmla="*/ 1126 h 1800"/>
              <a:gd name="T102" fmla="*/ 5913 w 6233"/>
              <a:gd name="T103" fmla="*/ 1137 h 1800"/>
              <a:gd name="T104" fmla="*/ 5812 w 6233"/>
              <a:gd name="T105" fmla="*/ 1279 h 1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6233" h="1800">
                <a:moveTo>
                  <a:pt x="6094" y="1565"/>
                </a:moveTo>
                <a:lnTo>
                  <a:pt x="6125" y="1565"/>
                </a:lnTo>
                <a:cubicBezTo>
                  <a:pt x="6140" y="1565"/>
                  <a:pt x="6150" y="1567"/>
                  <a:pt x="6159" y="1570"/>
                </a:cubicBezTo>
                <a:cubicBezTo>
                  <a:pt x="6174" y="1576"/>
                  <a:pt x="6185" y="1592"/>
                  <a:pt x="6185" y="1609"/>
                </a:cubicBezTo>
                <a:cubicBezTo>
                  <a:pt x="6185" y="1626"/>
                  <a:pt x="6181" y="1639"/>
                  <a:pt x="6172" y="1647"/>
                </a:cubicBezTo>
                <a:cubicBezTo>
                  <a:pt x="6161" y="1656"/>
                  <a:pt x="6147" y="1660"/>
                  <a:pt x="6123" y="1660"/>
                </a:cubicBezTo>
                <a:lnTo>
                  <a:pt x="6094" y="1660"/>
                </a:lnTo>
                <a:lnTo>
                  <a:pt x="6094" y="1565"/>
                </a:lnTo>
                <a:close/>
                <a:moveTo>
                  <a:pt x="6124" y="1539"/>
                </a:moveTo>
                <a:lnTo>
                  <a:pt x="6062" y="1539"/>
                </a:lnTo>
                <a:lnTo>
                  <a:pt x="6062" y="1795"/>
                </a:lnTo>
                <a:lnTo>
                  <a:pt x="6094" y="1795"/>
                </a:lnTo>
                <a:lnTo>
                  <a:pt x="6094" y="1679"/>
                </a:lnTo>
                <a:cubicBezTo>
                  <a:pt x="6107" y="1680"/>
                  <a:pt x="6113" y="1683"/>
                  <a:pt x="6124" y="1696"/>
                </a:cubicBezTo>
                <a:cubicBezTo>
                  <a:pt x="6159" y="1739"/>
                  <a:pt x="6185" y="1778"/>
                  <a:pt x="6193" y="1795"/>
                </a:cubicBezTo>
                <a:lnTo>
                  <a:pt x="6233" y="1795"/>
                </a:lnTo>
                <a:cubicBezTo>
                  <a:pt x="6233" y="1795"/>
                  <a:pt x="6182" y="1723"/>
                  <a:pt x="6171" y="1708"/>
                </a:cubicBezTo>
                <a:cubicBezTo>
                  <a:pt x="6165" y="1701"/>
                  <a:pt x="6156" y="1689"/>
                  <a:pt x="6144" y="1679"/>
                </a:cubicBezTo>
                <a:lnTo>
                  <a:pt x="6148" y="1679"/>
                </a:lnTo>
                <a:cubicBezTo>
                  <a:pt x="6191" y="1679"/>
                  <a:pt x="6219" y="1651"/>
                  <a:pt x="6219" y="1609"/>
                </a:cubicBezTo>
                <a:cubicBezTo>
                  <a:pt x="6219" y="1582"/>
                  <a:pt x="6205" y="1565"/>
                  <a:pt x="6193" y="1555"/>
                </a:cubicBezTo>
                <a:cubicBezTo>
                  <a:pt x="6180" y="1545"/>
                  <a:pt x="6161" y="1539"/>
                  <a:pt x="6124" y="1539"/>
                </a:cubicBezTo>
                <a:close/>
                <a:moveTo>
                  <a:pt x="5946" y="1539"/>
                </a:moveTo>
                <a:lnTo>
                  <a:pt x="5799" y="1539"/>
                </a:lnTo>
                <a:lnTo>
                  <a:pt x="5799" y="1795"/>
                </a:lnTo>
                <a:lnTo>
                  <a:pt x="5950" y="1795"/>
                </a:lnTo>
                <a:lnTo>
                  <a:pt x="5950" y="1769"/>
                </a:lnTo>
                <a:lnTo>
                  <a:pt x="5831" y="1769"/>
                </a:lnTo>
                <a:lnTo>
                  <a:pt x="5831" y="1675"/>
                </a:lnTo>
                <a:lnTo>
                  <a:pt x="5924" y="1675"/>
                </a:lnTo>
                <a:lnTo>
                  <a:pt x="5924" y="1648"/>
                </a:lnTo>
                <a:lnTo>
                  <a:pt x="5831" y="1648"/>
                </a:lnTo>
                <a:lnTo>
                  <a:pt x="5831" y="1564"/>
                </a:lnTo>
                <a:lnTo>
                  <a:pt x="5942" y="1564"/>
                </a:lnTo>
                <a:lnTo>
                  <a:pt x="5946" y="1539"/>
                </a:lnTo>
                <a:close/>
                <a:moveTo>
                  <a:pt x="5698" y="1539"/>
                </a:moveTo>
                <a:lnTo>
                  <a:pt x="5519" y="1539"/>
                </a:lnTo>
                <a:lnTo>
                  <a:pt x="5519" y="1565"/>
                </a:lnTo>
                <a:lnTo>
                  <a:pt x="5592" y="1565"/>
                </a:lnTo>
                <a:lnTo>
                  <a:pt x="5592" y="1795"/>
                </a:lnTo>
                <a:lnTo>
                  <a:pt x="5623" y="1795"/>
                </a:lnTo>
                <a:lnTo>
                  <a:pt x="5623" y="1565"/>
                </a:lnTo>
                <a:lnTo>
                  <a:pt x="5696" y="1565"/>
                </a:lnTo>
                <a:lnTo>
                  <a:pt x="5698" y="1539"/>
                </a:lnTo>
                <a:close/>
                <a:moveTo>
                  <a:pt x="5252" y="1753"/>
                </a:moveTo>
                <a:lnTo>
                  <a:pt x="5238" y="1777"/>
                </a:lnTo>
                <a:cubicBezTo>
                  <a:pt x="5264" y="1793"/>
                  <a:pt x="5292" y="1800"/>
                  <a:pt x="5324" y="1800"/>
                </a:cubicBezTo>
                <a:cubicBezTo>
                  <a:pt x="5349" y="1800"/>
                  <a:pt x="5367" y="1795"/>
                  <a:pt x="5385" y="1784"/>
                </a:cubicBezTo>
                <a:cubicBezTo>
                  <a:pt x="5409" y="1770"/>
                  <a:pt x="5422" y="1747"/>
                  <a:pt x="5422" y="1723"/>
                </a:cubicBezTo>
                <a:cubicBezTo>
                  <a:pt x="5422" y="1707"/>
                  <a:pt x="5415" y="1689"/>
                  <a:pt x="5404" y="1678"/>
                </a:cubicBezTo>
                <a:cubicBezTo>
                  <a:pt x="5393" y="1666"/>
                  <a:pt x="5381" y="1659"/>
                  <a:pt x="5357" y="1652"/>
                </a:cubicBezTo>
                <a:lnTo>
                  <a:pt x="5326" y="1642"/>
                </a:lnTo>
                <a:cubicBezTo>
                  <a:pt x="5294" y="1633"/>
                  <a:pt x="5281" y="1621"/>
                  <a:pt x="5281" y="1601"/>
                </a:cubicBezTo>
                <a:cubicBezTo>
                  <a:pt x="5281" y="1574"/>
                  <a:pt x="5301" y="1558"/>
                  <a:pt x="5335" y="1558"/>
                </a:cubicBezTo>
                <a:cubicBezTo>
                  <a:pt x="5358" y="1558"/>
                  <a:pt x="5375" y="1564"/>
                  <a:pt x="5400" y="1580"/>
                </a:cubicBezTo>
                <a:lnTo>
                  <a:pt x="5415" y="1558"/>
                </a:lnTo>
                <a:cubicBezTo>
                  <a:pt x="5389" y="1542"/>
                  <a:pt x="5362" y="1533"/>
                  <a:pt x="5333" y="1533"/>
                </a:cubicBezTo>
                <a:cubicBezTo>
                  <a:pt x="5281" y="1533"/>
                  <a:pt x="5246" y="1563"/>
                  <a:pt x="5246" y="1607"/>
                </a:cubicBezTo>
                <a:cubicBezTo>
                  <a:pt x="5246" y="1623"/>
                  <a:pt x="5252" y="1638"/>
                  <a:pt x="5263" y="1649"/>
                </a:cubicBezTo>
                <a:cubicBezTo>
                  <a:pt x="5274" y="1659"/>
                  <a:pt x="5286" y="1664"/>
                  <a:pt x="5311" y="1672"/>
                </a:cubicBezTo>
                <a:lnTo>
                  <a:pt x="5338" y="1679"/>
                </a:lnTo>
                <a:cubicBezTo>
                  <a:pt x="5371" y="1689"/>
                  <a:pt x="5386" y="1704"/>
                  <a:pt x="5386" y="1727"/>
                </a:cubicBezTo>
                <a:cubicBezTo>
                  <a:pt x="5386" y="1742"/>
                  <a:pt x="5380" y="1754"/>
                  <a:pt x="5367" y="1764"/>
                </a:cubicBezTo>
                <a:cubicBezTo>
                  <a:pt x="5356" y="1772"/>
                  <a:pt x="5345" y="1775"/>
                  <a:pt x="5324" y="1775"/>
                </a:cubicBezTo>
                <a:cubicBezTo>
                  <a:pt x="5297" y="1775"/>
                  <a:pt x="5274" y="1768"/>
                  <a:pt x="5252" y="1753"/>
                </a:cubicBezTo>
                <a:close/>
                <a:moveTo>
                  <a:pt x="4664" y="1539"/>
                </a:moveTo>
                <a:lnTo>
                  <a:pt x="4632" y="1539"/>
                </a:lnTo>
                <a:lnTo>
                  <a:pt x="4632" y="1723"/>
                </a:lnTo>
                <a:cubicBezTo>
                  <a:pt x="4632" y="1734"/>
                  <a:pt x="4633" y="1750"/>
                  <a:pt x="4640" y="1763"/>
                </a:cubicBezTo>
                <a:cubicBezTo>
                  <a:pt x="4655" y="1788"/>
                  <a:pt x="4678" y="1800"/>
                  <a:pt x="4720" y="1800"/>
                </a:cubicBezTo>
                <a:cubicBezTo>
                  <a:pt x="4753" y="1800"/>
                  <a:pt x="4774" y="1793"/>
                  <a:pt x="4791" y="1780"/>
                </a:cubicBezTo>
                <a:cubicBezTo>
                  <a:pt x="4807" y="1767"/>
                  <a:pt x="4811" y="1752"/>
                  <a:pt x="4811" y="1721"/>
                </a:cubicBezTo>
                <a:lnTo>
                  <a:pt x="4811" y="1539"/>
                </a:lnTo>
                <a:lnTo>
                  <a:pt x="4779" y="1539"/>
                </a:lnTo>
                <a:lnTo>
                  <a:pt x="4779" y="1717"/>
                </a:lnTo>
                <a:cubicBezTo>
                  <a:pt x="4779" y="1735"/>
                  <a:pt x="4778" y="1746"/>
                  <a:pt x="4769" y="1757"/>
                </a:cubicBezTo>
                <a:cubicBezTo>
                  <a:pt x="4761" y="1768"/>
                  <a:pt x="4744" y="1774"/>
                  <a:pt x="4722" y="1774"/>
                </a:cubicBezTo>
                <a:cubicBezTo>
                  <a:pt x="4689" y="1774"/>
                  <a:pt x="4674" y="1760"/>
                  <a:pt x="4669" y="1749"/>
                </a:cubicBezTo>
                <a:cubicBezTo>
                  <a:pt x="4665" y="1741"/>
                  <a:pt x="4664" y="1724"/>
                  <a:pt x="4664" y="1712"/>
                </a:cubicBezTo>
                <a:lnTo>
                  <a:pt x="4664" y="1539"/>
                </a:lnTo>
                <a:close/>
                <a:moveTo>
                  <a:pt x="4782" y="1503"/>
                </a:moveTo>
                <a:cubicBezTo>
                  <a:pt x="4782" y="1493"/>
                  <a:pt x="4773" y="1484"/>
                  <a:pt x="4762" y="1484"/>
                </a:cubicBezTo>
                <a:cubicBezTo>
                  <a:pt x="4751" y="1484"/>
                  <a:pt x="4742" y="1493"/>
                  <a:pt x="4742" y="1503"/>
                </a:cubicBezTo>
                <a:cubicBezTo>
                  <a:pt x="4742" y="1514"/>
                  <a:pt x="4751" y="1523"/>
                  <a:pt x="4762" y="1523"/>
                </a:cubicBezTo>
                <a:cubicBezTo>
                  <a:pt x="4774" y="1523"/>
                  <a:pt x="4782" y="1514"/>
                  <a:pt x="4782" y="1503"/>
                </a:cubicBezTo>
                <a:close/>
                <a:moveTo>
                  <a:pt x="4681" y="1523"/>
                </a:moveTo>
                <a:cubicBezTo>
                  <a:pt x="4693" y="1523"/>
                  <a:pt x="4701" y="1514"/>
                  <a:pt x="4701" y="1503"/>
                </a:cubicBezTo>
                <a:cubicBezTo>
                  <a:pt x="4701" y="1493"/>
                  <a:pt x="4692" y="1484"/>
                  <a:pt x="4681" y="1484"/>
                </a:cubicBezTo>
                <a:cubicBezTo>
                  <a:pt x="4670" y="1484"/>
                  <a:pt x="4661" y="1493"/>
                  <a:pt x="4661" y="1503"/>
                </a:cubicBezTo>
                <a:cubicBezTo>
                  <a:pt x="4661" y="1514"/>
                  <a:pt x="4670" y="1523"/>
                  <a:pt x="4681" y="1523"/>
                </a:cubicBezTo>
                <a:close/>
                <a:moveTo>
                  <a:pt x="4279" y="1539"/>
                </a:moveTo>
                <a:lnTo>
                  <a:pt x="4256" y="1795"/>
                </a:lnTo>
                <a:lnTo>
                  <a:pt x="4287" y="1795"/>
                </a:lnTo>
                <a:lnTo>
                  <a:pt x="4302" y="1613"/>
                </a:lnTo>
                <a:cubicBezTo>
                  <a:pt x="4303" y="1598"/>
                  <a:pt x="4304" y="1568"/>
                  <a:pt x="4305" y="1564"/>
                </a:cubicBezTo>
                <a:cubicBezTo>
                  <a:pt x="4306" y="1569"/>
                  <a:pt x="4310" y="1588"/>
                  <a:pt x="4318" y="1613"/>
                </a:cubicBezTo>
                <a:lnTo>
                  <a:pt x="4372" y="1795"/>
                </a:lnTo>
                <a:lnTo>
                  <a:pt x="4399" y="1795"/>
                </a:lnTo>
                <a:lnTo>
                  <a:pt x="4457" y="1604"/>
                </a:lnTo>
                <a:cubicBezTo>
                  <a:pt x="4462" y="1588"/>
                  <a:pt x="4467" y="1566"/>
                  <a:pt x="4467" y="1564"/>
                </a:cubicBezTo>
                <a:cubicBezTo>
                  <a:pt x="4467" y="1566"/>
                  <a:pt x="4468" y="1591"/>
                  <a:pt x="4469" y="1607"/>
                </a:cubicBezTo>
                <a:lnTo>
                  <a:pt x="4485" y="1795"/>
                </a:lnTo>
                <a:lnTo>
                  <a:pt x="4517" y="1795"/>
                </a:lnTo>
                <a:lnTo>
                  <a:pt x="4494" y="1539"/>
                </a:lnTo>
                <a:lnTo>
                  <a:pt x="4447" y="1539"/>
                </a:lnTo>
                <a:lnTo>
                  <a:pt x="4396" y="1709"/>
                </a:lnTo>
                <a:cubicBezTo>
                  <a:pt x="4390" y="1729"/>
                  <a:pt x="4387" y="1749"/>
                  <a:pt x="4386" y="1751"/>
                </a:cubicBezTo>
                <a:cubicBezTo>
                  <a:pt x="4386" y="1748"/>
                  <a:pt x="4382" y="1730"/>
                  <a:pt x="4375" y="1706"/>
                </a:cubicBezTo>
                <a:lnTo>
                  <a:pt x="4326" y="1539"/>
                </a:lnTo>
                <a:lnTo>
                  <a:pt x="4279" y="1539"/>
                </a:lnTo>
                <a:close/>
                <a:moveTo>
                  <a:pt x="3798" y="1662"/>
                </a:moveTo>
                <a:lnTo>
                  <a:pt x="0" y="1662"/>
                </a:lnTo>
                <a:lnTo>
                  <a:pt x="0" y="1796"/>
                </a:lnTo>
                <a:lnTo>
                  <a:pt x="3798" y="1796"/>
                </a:lnTo>
                <a:lnTo>
                  <a:pt x="3798" y="1662"/>
                </a:lnTo>
                <a:close/>
                <a:moveTo>
                  <a:pt x="3798" y="1103"/>
                </a:moveTo>
                <a:lnTo>
                  <a:pt x="0" y="1103"/>
                </a:lnTo>
                <a:lnTo>
                  <a:pt x="0" y="1166"/>
                </a:lnTo>
                <a:lnTo>
                  <a:pt x="3798" y="1166"/>
                </a:lnTo>
                <a:lnTo>
                  <a:pt x="3798" y="1103"/>
                </a:lnTo>
                <a:close/>
                <a:moveTo>
                  <a:pt x="0" y="862"/>
                </a:moveTo>
                <a:lnTo>
                  <a:pt x="1475" y="862"/>
                </a:lnTo>
                <a:lnTo>
                  <a:pt x="1475" y="727"/>
                </a:lnTo>
                <a:lnTo>
                  <a:pt x="0" y="727"/>
                </a:lnTo>
                <a:lnTo>
                  <a:pt x="0" y="862"/>
                </a:lnTo>
                <a:close/>
                <a:moveTo>
                  <a:pt x="1869" y="135"/>
                </a:moveTo>
                <a:lnTo>
                  <a:pt x="1929" y="135"/>
                </a:lnTo>
                <a:lnTo>
                  <a:pt x="1929" y="0"/>
                </a:lnTo>
                <a:lnTo>
                  <a:pt x="1869" y="0"/>
                </a:lnTo>
                <a:lnTo>
                  <a:pt x="1869" y="135"/>
                </a:lnTo>
                <a:close/>
                <a:moveTo>
                  <a:pt x="1772" y="254"/>
                </a:moveTo>
                <a:lnTo>
                  <a:pt x="2026" y="254"/>
                </a:lnTo>
                <a:lnTo>
                  <a:pt x="2026" y="191"/>
                </a:lnTo>
                <a:lnTo>
                  <a:pt x="1772" y="191"/>
                </a:lnTo>
                <a:lnTo>
                  <a:pt x="1772" y="254"/>
                </a:lnTo>
                <a:close/>
                <a:moveTo>
                  <a:pt x="1685" y="598"/>
                </a:moveTo>
                <a:lnTo>
                  <a:pt x="2116" y="598"/>
                </a:lnTo>
                <a:lnTo>
                  <a:pt x="2116" y="463"/>
                </a:lnTo>
                <a:lnTo>
                  <a:pt x="1685" y="463"/>
                </a:lnTo>
                <a:lnTo>
                  <a:pt x="1685" y="598"/>
                </a:lnTo>
                <a:close/>
                <a:moveTo>
                  <a:pt x="2323" y="862"/>
                </a:moveTo>
                <a:lnTo>
                  <a:pt x="3799" y="862"/>
                </a:lnTo>
                <a:lnTo>
                  <a:pt x="3799" y="727"/>
                </a:lnTo>
                <a:lnTo>
                  <a:pt x="2323" y="727"/>
                </a:lnTo>
                <a:lnTo>
                  <a:pt x="2323" y="862"/>
                </a:lnTo>
                <a:close/>
                <a:moveTo>
                  <a:pt x="4760" y="1356"/>
                </a:moveTo>
                <a:lnTo>
                  <a:pt x="4911" y="727"/>
                </a:lnTo>
                <a:lnTo>
                  <a:pt x="4779" y="727"/>
                </a:lnTo>
                <a:lnTo>
                  <a:pt x="4728" y="964"/>
                </a:lnTo>
                <a:cubicBezTo>
                  <a:pt x="4714" y="1025"/>
                  <a:pt x="4696" y="1151"/>
                  <a:pt x="4694" y="1171"/>
                </a:cubicBezTo>
                <a:cubicBezTo>
                  <a:pt x="4694" y="1171"/>
                  <a:pt x="4679" y="1064"/>
                  <a:pt x="4667" y="1006"/>
                </a:cubicBezTo>
                <a:lnTo>
                  <a:pt x="4609" y="727"/>
                </a:lnTo>
                <a:lnTo>
                  <a:pt x="4472" y="727"/>
                </a:lnTo>
                <a:lnTo>
                  <a:pt x="4417" y="979"/>
                </a:lnTo>
                <a:cubicBezTo>
                  <a:pt x="4398" y="1065"/>
                  <a:pt x="4387" y="1154"/>
                  <a:pt x="4384" y="1178"/>
                </a:cubicBezTo>
                <a:cubicBezTo>
                  <a:pt x="4384" y="1178"/>
                  <a:pt x="4376" y="1089"/>
                  <a:pt x="4351" y="973"/>
                </a:cubicBezTo>
                <a:lnTo>
                  <a:pt x="4297" y="727"/>
                </a:lnTo>
                <a:lnTo>
                  <a:pt x="4164" y="727"/>
                </a:lnTo>
                <a:lnTo>
                  <a:pt x="4313" y="1356"/>
                </a:lnTo>
                <a:lnTo>
                  <a:pt x="4456" y="1356"/>
                </a:lnTo>
                <a:lnTo>
                  <a:pt x="4508" y="1100"/>
                </a:lnTo>
                <a:cubicBezTo>
                  <a:pt x="4525" y="1018"/>
                  <a:pt x="4536" y="939"/>
                  <a:pt x="4538" y="924"/>
                </a:cubicBezTo>
                <a:cubicBezTo>
                  <a:pt x="4539" y="947"/>
                  <a:pt x="4549" y="1024"/>
                  <a:pt x="4567" y="1102"/>
                </a:cubicBezTo>
                <a:lnTo>
                  <a:pt x="4623" y="1356"/>
                </a:lnTo>
                <a:lnTo>
                  <a:pt x="4760" y="1356"/>
                </a:lnTo>
                <a:close/>
                <a:moveTo>
                  <a:pt x="4980" y="1539"/>
                </a:moveTo>
                <a:lnTo>
                  <a:pt x="4943" y="1539"/>
                </a:lnTo>
                <a:lnTo>
                  <a:pt x="4943" y="1795"/>
                </a:lnTo>
                <a:lnTo>
                  <a:pt x="4976" y="1795"/>
                </a:lnTo>
                <a:lnTo>
                  <a:pt x="4975" y="1647"/>
                </a:lnTo>
                <a:cubicBezTo>
                  <a:pt x="4974" y="1613"/>
                  <a:pt x="4971" y="1577"/>
                  <a:pt x="4971" y="1577"/>
                </a:cubicBezTo>
                <a:cubicBezTo>
                  <a:pt x="4971" y="1577"/>
                  <a:pt x="4985" y="1607"/>
                  <a:pt x="5002" y="1638"/>
                </a:cubicBezTo>
                <a:lnTo>
                  <a:pt x="5088" y="1795"/>
                </a:lnTo>
                <a:lnTo>
                  <a:pt x="5122" y="1795"/>
                </a:lnTo>
                <a:lnTo>
                  <a:pt x="5122" y="1539"/>
                </a:lnTo>
                <a:lnTo>
                  <a:pt x="5090" y="1539"/>
                </a:lnTo>
                <a:lnTo>
                  <a:pt x="5092" y="1678"/>
                </a:lnTo>
                <a:cubicBezTo>
                  <a:pt x="5092" y="1715"/>
                  <a:pt x="5095" y="1756"/>
                  <a:pt x="5095" y="1756"/>
                </a:cubicBezTo>
                <a:cubicBezTo>
                  <a:pt x="5094" y="1754"/>
                  <a:pt x="5083" y="1727"/>
                  <a:pt x="5070" y="1703"/>
                </a:cubicBezTo>
                <a:lnTo>
                  <a:pt x="4980" y="1539"/>
                </a:lnTo>
                <a:close/>
                <a:moveTo>
                  <a:pt x="5556" y="1356"/>
                </a:moveTo>
                <a:lnTo>
                  <a:pt x="5706" y="727"/>
                </a:lnTo>
                <a:lnTo>
                  <a:pt x="5575" y="727"/>
                </a:lnTo>
                <a:lnTo>
                  <a:pt x="5523" y="964"/>
                </a:lnTo>
                <a:cubicBezTo>
                  <a:pt x="5510" y="1025"/>
                  <a:pt x="5491" y="1151"/>
                  <a:pt x="5489" y="1171"/>
                </a:cubicBezTo>
                <a:cubicBezTo>
                  <a:pt x="5489" y="1171"/>
                  <a:pt x="5474" y="1064"/>
                  <a:pt x="5462" y="1006"/>
                </a:cubicBezTo>
                <a:lnTo>
                  <a:pt x="5405" y="727"/>
                </a:lnTo>
                <a:lnTo>
                  <a:pt x="5268" y="727"/>
                </a:lnTo>
                <a:lnTo>
                  <a:pt x="5212" y="979"/>
                </a:lnTo>
                <a:cubicBezTo>
                  <a:pt x="5193" y="1065"/>
                  <a:pt x="5182" y="1154"/>
                  <a:pt x="5180" y="1178"/>
                </a:cubicBezTo>
                <a:cubicBezTo>
                  <a:pt x="5180" y="1178"/>
                  <a:pt x="5172" y="1089"/>
                  <a:pt x="5147" y="973"/>
                </a:cubicBezTo>
                <a:lnTo>
                  <a:pt x="5093" y="727"/>
                </a:lnTo>
                <a:lnTo>
                  <a:pt x="4960" y="727"/>
                </a:lnTo>
                <a:lnTo>
                  <a:pt x="5109" y="1356"/>
                </a:lnTo>
                <a:lnTo>
                  <a:pt x="5252" y="1356"/>
                </a:lnTo>
                <a:lnTo>
                  <a:pt x="5304" y="1100"/>
                </a:lnTo>
                <a:cubicBezTo>
                  <a:pt x="5321" y="1018"/>
                  <a:pt x="5331" y="939"/>
                  <a:pt x="5333" y="924"/>
                </a:cubicBezTo>
                <a:cubicBezTo>
                  <a:pt x="5335" y="947"/>
                  <a:pt x="5345" y="1024"/>
                  <a:pt x="5363" y="1102"/>
                </a:cubicBezTo>
                <a:lnTo>
                  <a:pt x="5418" y="1356"/>
                </a:lnTo>
                <a:lnTo>
                  <a:pt x="5556" y="1356"/>
                </a:lnTo>
                <a:close/>
                <a:moveTo>
                  <a:pt x="6233" y="1147"/>
                </a:moveTo>
                <a:lnTo>
                  <a:pt x="6233" y="727"/>
                </a:lnTo>
                <a:lnTo>
                  <a:pt x="6106" y="727"/>
                </a:lnTo>
                <a:lnTo>
                  <a:pt x="6106" y="1126"/>
                </a:lnTo>
                <a:cubicBezTo>
                  <a:pt x="6106" y="1159"/>
                  <a:pt x="6106" y="1168"/>
                  <a:pt x="6104" y="1182"/>
                </a:cubicBezTo>
                <a:cubicBezTo>
                  <a:pt x="6099" y="1228"/>
                  <a:pt x="6064" y="1255"/>
                  <a:pt x="6009" y="1255"/>
                </a:cubicBezTo>
                <a:cubicBezTo>
                  <a:pt x="5968" y="1255"/>
                  <a:pt x="5938" y="1239"/>
                  <a:pt x="5924" y="1211"/>
                </a:cubicBezTo>
                <a:cubicBezTo>
                  <a:pt x="5917" y="1198"/>
                  <a:pt x="5913" y="1176"/>
                  <a:pt x="5913" y="1137"/>
                </a:cubicBezTo>
                <a:lnTo>
                  <a:pt x="5913" y="727"/>
                </a:lnTo>
                <a:lnTo>
                  <a:pt x="5785" y="727"/>
                </a:lnTo>
                <a:lnTo>
                  <a:pt x="5785" y="1161"/>
                </a:lnTo>
                <a:cubicBezTo>
                  <a:pt x="5785" y="1221"/>
                  <a:pt x="5791" y="1246"/>
                  <a:pt x="5812" y="1279"/>
                </a:cubicBezTo>
                <a:cubicBezTo>
                  <a:pt x="5847" y="1333"/>
                  <a:pt x="5917" y="1362"/>
                  <a:pt x="6012" y="1362"/>
                </a:cubicBezTo>
                <a:cubicBezTo>
                  <a:pt x="6146" y="1362"/>
                  <a:pt x="6207" y="1294"/>
                  <a:pt x="6224" y="1245"/>
                </a:cubicBezTo>
                <a:cubicBezTo>
                  <a:pt x="6233" y="1218"/>
                  <a:pt x="6233" y="1206"/>
                  <a:pt x="6233" y="1147"/>
                </a:cubicBezTo>
                <a:close/>
              </a:path>
            </a:pathLst>
          </a:custGeom>
          <a:solidFill>
            <a:srgbClr val="58585A"/>
          </a:solidFill>
          <a:ln w="9525">
            <a:noFill/>
            <a:round/>
            <a:headEnd/>
            <a:tailEnd/>
          </a:ln>
        </p:spPr>
        <p:txBody>
          <a:bodyPr vert="horz" wrap="square" lIns="91428" tIns="45714" rIns="91428" bIns="45714" numCol="1" anchor="t" anchorCtr="0" compatLnSpc="1">
            <a:prstTxWarp prst="textNoShape">
              <a:avLst/>
            </a:prstTxWarp>
          </a:bodyPr>
          <a:lstStyle/>
          <a:p>
            <a:pPr defTabSz="914286">
              <a:defRPr/>
            </a:pPr>
            <a:endParaRPr lang="de-DE" kern="0" dirty="0">
              <a:solidFill>
                <a:srgbClr val="58585A"/>
              </a:solidFill>
              <a:latin typeface="Verdana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A63B8B59-F47C-476B-AC8A-37D7038B9BEE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370814" y="1177377"/>
            <a:ext cx="2418357" cy="57841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52BF0E69-06F0-4597-9E81-E765F69D334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49"/>
          <a:stretch/>
        </p:blipFill>
        <p:spPr>
          <a:xfrm>
            <a:off x="0" y="1087"/>
            <a:ext cx="287154" cy="1161902"/>
          </a:xfrm>
          <a:prstGeom prst="rect">
            <a:avLst/>
          </a:prstGeom>
        </p:spPr>
      </p:pic>
      <p:sp>
        <p:nvSpPr>
          <p:cNvPr id="30" name="Rechteck 29">
            <a:extLst>
              <a:ext uri="{FF2B5EF4-FFF2-40B4-BE49-F238E27FC236}">
                <a16:creationId xmlns:a16="http://schemas.microsoft.com/office/drawing/2014/main" id="{EEBBAF86-4834-4640-BB6E-3F46062A71C0}"/>
              </a:ext>
            </a:extLst>
          </p:cNvPr>
          <p:cNvSpPr/>
          <p:nvPr/>
        </p:nvSpPr>
        <p:spPr>
          <a:xfrm>
            <a:off x="287153" y="3877946"/>
            <a:ext cx="8954928" cy="5846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16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Autor: </a:t>
            </a:r>
          </a:p>
          <a:p>
            <a:r>
              <a:rPr lang="de-DE" altLang="en-US" sz="16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Raphael Fehrmann, Horst </a:t>
            </a:r>
            <a:r>
              <a:rPr lang="de-DE" altLang="en-US" sz="16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Zeinz</a:t>
            </a:r>
            <a:endParaRPr lang="de-DE" altLang="en-US" sz="16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  <a:latin typeface="Calibri"/>
            </a:endParaRP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6580B59E-AB8A-494F-8176-1933FC080F99}"/>
              </a:ext>
            </a:extLst>
          </p:cNvPr>
          <p:cNvSpPr/>
          <p:nvPr/>
        </p:nvSpPr>
        <p:spPr>
          <a:xfrm>
            <a:off x="1636090" y="5164735"/>
            <a:ext cx="6459106" cy="7847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de-DE" altLang="en-US" sz="9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Verwertungshinweis: </a:t>
            </a:r>
          </a:p>
          <a:p>
            <a:pPr algn="just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Medien bzw. im Materialpaket enthaltenen Dokumente sind gemäß der Creative-Commons-Lizenz „CC-BY-4.0“ lizensiert und für die Weiterverwendung freigegeben. Bitte verweisen Sie bei der Weiterverwendung unter Nennung der o. a. Autoren auf das Projekt „Lernroboter im Unterricht“ an der WWU Münster | www.wwu.de/Lernroboter/ . Herzlichen Dank! </a:t>
            </a:r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Sofern bei der Produktion des vorliegenden Materials CC-lizensierte Medien herangezogen wurden, sind diese entsprechend gekennzeichnet.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C1BF84AB-8D57-4942-97A6-139F78264F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5677" y="5230122"/>
            <a:ext cx="1127021" cy="396218"/>
          </a:xfrm>
          <a:prstGeom prst="rect">
            <a:avLst/>
          </a:prstGeom>
        </p:spPr>
      </p:pic>
      <p:cxnSp>
        <p:nvCxnSpPr>
          <p:cNvPr id="4" name="Gerader Verbinder 3">
            <a:extLst>
              <a:ext uri="{FF2B5EF4-FFF2-40B4-BE49-F238E27FC236}">
                <a16:creationId xmlns:a16="http://schemas.microsoft.com/office/drawing/2014/main" id="{7CDC2AE8-BB38-4DE1-97D0-27E9B9CE81C7}"/>
              </a:ext>
            </a:extLst>
          </p:cNvPr>
          <p:cNvCxnSpPr>
            <a:cxnSpLocks/>
          </p:cNvCxnSpPr>
          <p:nvPr/>
        </p:nvCxnSpPr>
        <p:spPr>
          <a:xfrm>
            <a:off x="8870655" y="-1765"/>
            <a:ext cx="0" cy="6857107"/>
          </a:xfrm>
          <a:prstGeom prst="line">
            <a:avLst/>
          </a:prstGeom>
          <a:ln w="28575">
            <a:solidFill>
              <a:srgbClr val="71AE0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feld 28">
            <a:extLst>
              <a:ext uri="{FF2B5EF4-FFF2-40B4-BE49-F238E27FC236}">
                <a16:creationId xmlns:a16="http://schemas.microsoft.com/office/drawing/2014/main" id="{CC82B719-239B-41FF-9193-20139C34A8D2}"/>
              </a:ext>
            </a:extLst>
          </p:cNvPr>
          <p:cNvSpPr txBox="1"/>
          <p:nvPr/>
        </p:nvSpPr>
        <p:spPr>
          <a:xfrm>
            <a:off x="9389390" y="2001922"/>
            <a:ext cx="2418356" cy="2846562"/>
          </a:xfrm>
          <a:prstGeom prst="rect">
            <a:avLst/>
          </a:prstGeom>
          <a:solidFill>
            <a:srgbClr val="094C74"/>
          </a:solidFill>
          <a:ln w="12700">
            <a:solidFill>
              <a:srgbClr val="58585A"/>
            </a:solidFill>
          </a:ln>
        </p:spPr>
        <p:txBody>
          <a:bodyPr wrap="square" rtlCol="0">
            <a:spAutoFit/>
          </a:bodyPr>
          <a:lstStyle/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400" b="1" dirty="0">
                <a:solidFill>
                  <a:schemeClr val="bg1"/>
                </a:solidFill>
              </a:rPr>
              <a:t>Kontakt zum Projekt:</a:t>
            </a:r>
          </a:p>
          <a:p>
            <a:pPr marL="107989"/>
            <a:endParaRPr lang="de-DE" sz="600" b="1" dirty="0">
              <a:solidFill>
                <a:schemeClr val="bg1"/>
              </a:solidFill>
            </a:endParaRP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Forschungsprojekt</a:t>
            </a:r>
          </a:p>
          <a:p>
            <a:pPr marL="107989"/>
            <a:r>
              <a:rPr lang="de-DE" sz="1400" dirty="0">
                <a:solidFill>
                  <a:schemeClr val="bg1"/>
                </a:solidFill>
              </a:rPr>
              <a:t>«Lernroboter im Unterricht»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WWU Münster, Institut für Erziehungswissenschaft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Prof. Dr. Horst </a:t>
            </a:r>
            <a:r>
              <a:rPr lang="de-DE" sz="1300" dirty="0" err="1">
                <a:solidFill>
                  <a:schemeClr val="bg1"/>
                </a:solidFill>
              </a:rPr>
              <a:t>Zeinz</a:t>
            </a:r>
            <a:endParaRPr lang="de-DE" sz="1300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horst.zeinz@wwu.de</a:t>
            </a: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Raphael Fehrmann</a:t>
            </a: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  » raphael.fehrmann@wwu.de</a:t>
            </a:r>
            <a:endParaRPr lang="de-DE" sz="1300" b="1" dirty="0">
              <a:solidFill>
                <a:schemeClr val="bg1"/>
              </a:solidFill>
            </a:endParaRPr>
          </a:p>
          <a:p>
            <a:pPr marL="107989"/>
            <a:endParaRPr lang="de-DE" sz="800" b="1" dirty="0">
              <a:solidFill>
                <a:schemeClr val="bg1"/>
              </a:solidFill>
            </a:endParaRPr>
          </a:p>
          <a:p>
            <a:pPr marL="107989"/>
            <a:r>
              <a:rPr lang="de-DE" sz="1300" dirty="0">
                <a:solidFill>
                  <a:schemeClr val="bg1"/>
                </a:solidFill>
              </a:rPr>
              <a:t>www.wwu.de/Lernroboter/</a:t>
            </a: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FB06A28-29DA-48DA-A885-272A38C78F4A}"/>
              </a:ext>
            </a:extLst>
          </p:cNvPr>
          <p:cNvSpPr/>
          <p:nvPr/>
        </p:nvSpPr>
        <p:spPr>
          <a:xfrm>
            <a:off x="355678" y="5626340"/>
            <a:ext cx="1127021" cy="2308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de-DE" altLang="en-US" sz="9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latin typeface="Calibri"/>
              </a:rPr>
              <a:t>V1 – 07/ 2020</a:t>
            </a:r>
          </a:p>
        </p:txBody>
      </p:sp>
      <p:sp>
        <p:nvSpPr>
          <p:cNvPr id="17" name="Rechteck 16">
            <a:extLst>
              <a:ext uri="{FF2B5EF4-FFF2-40B4-BE49-F238E27FC236}">
                <a16:creationId xmlns:a16="http://schemas.microsoft.com/office/drawing/2014/main" id="{84432409-452B-4418-897F-A1639263A507}"/>
              </a:ext>
            </a:extLst>
          </p:cNvPr>
          <p:cNvSpPr/>
          <p:nvPr/>
        </p:nvSpPr>
        <p:spPr>
          <a:xfrm>
            <a:off x="1636090" y="6066541"/>
            <a:ext cx="4385235" cy="7077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altLang="en-US" sz="8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Vorlage für einen entsprechenden Verweis: 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Raphael Fehrmann, Horst </a:t>
            </a:r>
            <a:r>
              <a:rPr lang="de-DE" altLang="en-US" sz="8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: Lehrmaterial zum Hochschulseminar „Lernroboter im Unterricht“; Forschungsprojekt „Lernroboter im Unterricht“ an der Westfälischen Wilhelms-Universität Münster; </a:t>
            </a:r>
            <a:b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Abruf über: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8"/>
              </a:rPr>
              <a:t>https://www.uni-muenster.de/Lernroboter/seminar/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;</a:t>
            </a:r>
          </a:p>
          <a:p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Lizenz: 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9"/>
              </a:rPr>
              <a:t>CC-BY-4.0</a:t>
            </a:r>
            <a:r>
              <a:rPr lang="de-DE" altLang="en-US" sz="8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, </a:t>
            </a:r>
            <a:r>
              <a:rPr lang="de-DE" sz="800" dirty="0">
                <a:hlinkClick r:id="rId10"/>
              </a:rPr>
              <a:t>www.creativecommons.org/licenses/by/4.0/deed.de</a:t>
            </a:r>
            <a:endParaRPr lang="de-DE" altLang="en-US" sz="8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58059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6F8BE43F-6750-43AE-BD66-06E4B0176F98}"/>
              </a:ext>
            </a:extLst>
          </p:cNvPr>
          <p:cNvSpPr/>
          <p:nvPr/>
        </p:nvSpPr>
        <p:spPr>
          <a:xfrm>
            <a:off x="539998" y="225407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A478CAE-7D5D-4CF4-BF7C-7BFB35C720C1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7541998" y="1354072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19ED1BC9-02A7-4852-A63D-0D7D61CB3A6B}"/>
              </a:ext>
            </a:extLst>
          </p:cNvPr>
          <p:cNvSpPr/>
          <p:nvPr/>
        </p:nvSpPr>
        <p:spPr>
          <a:xfrm>
            <a:off x="1259997" y="2614070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CFB7872-CD3A-481A-A2CA-55E5D31FB99D}"/>
              </a:ext>
            </a:extLst>
          </p:cNvPr>
          <p:cNvSpPr txBox="1"/>
          <p:nvPr/>
        </p:nvSpPr>
        <p:spPr>
          <a:xfrm>
            <a:off x="539998" y="3289113"/>
            <a:ext cx="11414184" cy="2026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Der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verfolgt (im Standardmodus) die Linien. </a:t>
            </a: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Algorithmus / Wenn-Dann-Regel (mit Schüler*innen zu erarbeiten): </a:t>
            </a:r>
            <a:b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„Wenn Du auf eine Linie triffst, dann folge ihr bis zum Ende.“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904125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sp>
        <p:nvSpPr>
          <p:cNvPr id="21" name="Gerader Verbinder 9">
            <a:extLst>
              <a:ext uri="{FF2B5EF4-FFF2-40B4-BE49-F238E27FC236}">
                <a16:creationId xmlns:a16="http://schemas.microsoft.com/office/drawing/2014/main" id="{D95B82FE-888C-4E0F-A9D1-7743E44D3BF2}"/>
              </a:ext>
            </a:extLst>
          </p:cNvPr>
          <p:cNvSpPr/>
          <p:nvPr/>
        </p:nvSpPr>
        <p:spPr>
          <a:xfrm>
            <a:off x="311271" y="3729192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3E4B0F90-C924-4ED9-8012-705BB97B4592}"/>
              </a:ext>
            </a:extLst>
          </p:cNvPr>
          <p:cNvSpPr/>
          <p:nvPr/>
        </p:nvSpPr>
        <p:spPr>
          <a:xfrm>
            <a:off x="149266" y="342900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C3E6A42-7DE3-4E8C-89E7-82CA07E47A7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311271" y="2529002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85FE9A9F-E7DD-4A88-8625-9409B561A334}"/>
              </a:ext>
            </a:extLst>
          </p:cNvPr>
          <p:cNvSpPr/>
          <p:nvPr/>
        </p:nvSpPr>
        <p:spPr>
          <a:xfrm>
            <a:off x="6629272" y="1268996"/>
            <a:ext cx="0" cy="4320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1CBCA7C-60F7-4BC0-BB57-EF5546E46707}"/>
              </a:ext>
            </a:extLst>
          </p:cNvPr>
          <p:cNvSpPr txBox="1"/>
          <p:nvPr/>
        </p:nvSpPr>
        <p:spPr>
          <a:xfrm>
            <a:off x="311271" y="4355680"/>
            <a:ext cx="114141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Kreuzungsverhalten </a:t>
            </a:r>
          </a:p>
          <a:p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B841EC2C-004C-427D-8061-9B35459D71D5}"/>
              </a:ext>
            </a:extLst>
          </p:cNvPr>
          <p:cNvCxnSpPr>
            <a:cxnSpLocks/>
            <a:stCxn id="21" idx="1"/>
          </p:cNvCxnSpPr>
          <p:nvPr/>
        </p:nvCxnSpPr>
        <p:spPr>
          <a:xfrm>
            <a:off x="6431267" y="3729193"/>
            <a:ext cx="1561582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11B948A7-603A-40D0-A29D-31AE12A1AA7A}"/>
              </a:ext>
            </a:extLst>
          </p:cNvPr>
          <p:cNvCxnSpPr>
            <a:cxnSpLocks/>
          </p:cNvCxnSpPr>
          <p:nvPr/>
        </p:nvCxnSpPr>
        <p:spPr>
          <a:xfrm flipV="1">
            <a:off x="6414875" y="2386361"/>
            <a:ext cx="0" cy="1342831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9F8980-C98A-464A-BA24-57E81BB9306B}"/>
              </a:ext>
            </a:extLst>
          </p:cNvPr>
          <p:cNvCxnSpPr>
            <a:cxnSpLocks/>
          </p:cNvCxnSpPr>
          <p:nvPr/>
        </p:nvCxnSpPr>
        <p:spPr>
          <a:xfrm>
            <a:off x="6414875" y="3729193"/>
            <a:ext cx="0" cy="13805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62448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sp>
        <p:nvSpPr>
          <p:cNvPr id="21" name="Gerader Verbinder 9">
            <a:extLst>
              <a:ext uri="{FF2B5EF4-FFF2-40B4-BE49-F238E27FC236}">
                <a16:creationId xmlns:a16="http://schemas.microsoft.com/office/drawing/2014/main" id="{D95B82FE-888C-4E0F-A9D1-7743E44D3BF2}"/>
              </a:ext>
            </a:extLst>
          </p:cNvPr>
          <p:cNvSpPr/>
          <p:nvPr/>
        </p:nvSpPr>
        <p:spPr>
          <a:xfrm>
            <a:off x="311271" y="3729192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3E4B0F90-C924-4ED9-8012-705BB97B4592}"/>
              </a:ext>
            </a:extLst>
          </p:cNvPr>
          <p:cNvSpPr/>
          <p:nvPr/>
        </p:nvSpPr>
        <p:spPr>
          <a:xfrm>
            <a:off x="149266" y="342900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85FE9A9F-E7DD-4A88-8625-9409B561A334}"/>
              </a:ext>
            </a:extLst>
          </p:cNvPr>
          <p:cNvSpPr/>
          <p:nvPr/>
        </p:nvSpPr>
        <p:spPr>
          <a:xfrm>
            <a:off x="6629272" y="1268996"/>
            <a:ext cx="0" cy="4320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1CBCA7C-60F7-4BC0-BB57-EF5546E46707}"/>
              </a:ext>
            </a:extLst>
          </p:cNvPr>
          <p:cNvSpPr txBox="1"/>
          <p:nvPr/>
        </p:nvSpPr>
        <p:spPr>
          <a:xfrm>
            <a:off x="311271" y="4355680"/>
            <a:ext cx="114141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Kreuzungsverhalten </a:t>
            </a:r>
          </a:p>
          <a:p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C3E6A42-7DE3-4E8C-89E7-82CA07E47A7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5901360" y="2555684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B841EC2C-004C-427D-8061-9B35459D71D5}"/>
              </a:ext>
            </a:extLst>
          </p:cNvPr>
          <p:cNvCxnSpPr>
            <a:cxnSpLocks/>
            <a:stCxn id="21" idx="1"/>
          </p:cNvCxnSpPr>
          <p:nvPr/>
        </p:nvCxnSpPr>
        <p:spPr>
          <a:xfrm>
            <a:off x="6431267" y="3729193"/>
            <a:ext cx="1561582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11B948A7-603A-40D0-A29D-31AE12A1AA7A}"/>
              </a:ext>
            </a:extLst>
          </p:cNvPr>
          <p:cNvCxnSpPr>
            <a:cxnSpLocks/>
          </p:cNvCxnSpPr>
          <p:nvPr/>
        </p:nvCxnSpPr>
        <p:spPr>
          <a:xfrm flipV="1">
            <a:off x="6414875" y="2386361"/>
            <a:ext cx="0" cy="1342831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9F8980-C98A-464A-BA24-57E81BB9306B}"/>
              </a:ext>
            </a:extLst>
          </p:cNvPr>
          <p:cNvCxnSpPr>
            <a:cxnSpLocks/>
          </p:cNvCxnSpPr>
          <p:nvPr/>
        </p:nvCxnSpPr>
        <p:spPr>
          <a:xfrm>
            <a:off x="6414875" y="3729193"/>
            <a:ext cx="0" cy="13805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220417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sp>
        <p:nvSpPr>
          <p:cNvPr id="21" name="Gerader Verbinder 9">
            <a:extLst>
              <a:ext uri="{FF2B5EF4-FFF2-40B4-BE49-F238E27FC236}">
                <a16:creationId xmlns:a16="http://schemas.microsoft.com/office/drawing/2014/main" id="{D95B82FE-888C-4E0F-A9D1-7743E44D3BF2}"/>
              </a:ext>
            </a:extLst>
          </p:cNvPr>
          <p:cNvSpPr/>
          <p:nvPr/>
        </p:nvSpPr>
        <p:spPr>
          <a:xfrm>
            <a:off x="311271" y="3729192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3E4B0F90-C924-4ED9-8012-705BB97B4592}"/>
              </a:ext>
            </a:extLst>
          </p:cNvPr>
          <p:cNvSpPr/>
          <p:nvPr/>
        </p:nvSpPr>
        <p:spPr>
          <a:xfrm>
            <a:off x="149266" y="342900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85FE9A9F-E7DD-4A88-8625-9409B561A334}"/>
              </a:ext>
            </a:extLst>
          </p:cNvPr>
          <p:cNvSpPr/>
          <p:nvPr/>
        </p:nvSpPr>
        <p:spPr>
          <a:xfrm>
            <a:off x="6629272" y="1268996"/>
            <a:ext cx="0" cy="4320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1CBCA7C-60F7-4BC0-BB57-EF5546E46707}"/>
              </a:ext>
            </a:extLst>
          </p:cNvPr>
          <p:cNvSpPr txBox="1"/>
          <p:nvPr/>
        </p:nvSpPr>
        <p:spPr>
          <a:xfrm>
            <a:off x="311271" y="4355680"/>
            <a:ext cx="11414184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Kreuzungsverhalten: </a:t>
            </a:r>
          </a:p>
          <a:p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6EA8D18D-77F6-45A0-BBEC-4109B995960A}"/>
              </a:ext>
            </a:extLst>
          </p:cNvPr>
          <p:cNvSpPr/>
          <p:nvPr/>
        </p:nvSpPr>
        <p:spPr>
          <a:xfrm>
            <a:off x="536447" y="4809711"/>
            <a:ext cx="6092825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Wenn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Du an eine Kreuzung kommst, </a:t>
            </a:r>
          </a:p>
          <a:p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</a:t>
            </a: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dann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wähle zufällig eine Richtung                    </a:t>
            </a:r>
          </a:p>
          <a:p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     </a:t>
            </a: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und</a:t>
            </a: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folge dieser Linie weiter.“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B841EC2C-004C-427D-8061-9B35459D71D5}"/>
              </a:ext>
            </a:extLst>
          </p:cNvPr>
          <p:cNvCxnSpPr>
            <a:cxnSpLocks/>
            <a:stCxn id="21" idx="1"/>
          </p:cNvCxnSpPr>
          <p:nvPr/>
        </p:nvCxnSpPr>
        <p:spPr>
          <a:xfrm>
            <a:off x="6431267" y="3729193"/>
            <a:ext cx="1561582" cy="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4C3E6A42-7DE3-4E8C-89E7-82CA07E47A7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5956903" y="3939096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23" name="Gerade Verbindung mit Pfeil 22">
            <a:extLst>
              <a:ext uri="{FF2B5EF4-FFF2-40B4-BE49-F238E27FC236}">
                <a16:creationId xmlns:a16="http://schemas.microsoft.com/office/drawing/2014/main" id="{11B948A7-603A-40D0-A29D-31AE12A1AA7A}"/>
              </a:ext>
            </a:extLst>
          </p:cNvPr>
          <p:cNvCxnSpPr>
            <a:cxnSpLocks/>
          </p:cNvCxnSpPr>
          <p:nvPr/>
        </p:nvCxnSpPr>
        <p:spPr>
          <a:xfrm flipV="1">
            <a:off x="6414875" y="2386361"/>
            <a:ext cx="0" cy="1342831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9F8980-C98A-464A-BA24-57E81BB9306B}"/>
              </a:ext>
            </a:extLst>
          </p:cNvPr>
          <p:cNvCxnSpPr>
            <a:cxnSpLocks/>
          </p:cNvCxnSpPr>
          <p:nvPr/>
        </p:nvCxnSpPr>
        <p:spPr>
          <a:xfrm>
            <a:off x="6414875" y="3729193"/>
            <a:ext cx="0" cy="13805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06790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sp>
        <p:nvSpPr>
          <p:cNvPr id="21" name="Gerader Verbinder 9">
            <a:extLst>
              <a:ext uri="{FF2B5EF4-FFF2-40B4-BE49-F238E27FC236}">
                <a16:creationId xmlns:a16="http://schemas.microsoft.com/office/drawing/2014/main" id="{D95B82FE-888C-4E0F-A9D1-7743E44D3BF2}"/>
              </a:ext>
            </a:extLst>
          </p:cNvPr>
          <p:cNvSpPr/>
          <p:nvPr/>
        </p:nvSpPr>
        <p:spPr>
          <a:xfrm>
            <a:off x="311271" y="3729192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3E4B0F90-C924-4ED9-8012-705BB97B4592}"/>
              </a:ext>
            </a:extLst>
          </p:cNvPr>
          <p:cNvSpPr/>
          <p:nvPr/>
        </p:nvSpPr>
        <p:spPr>
          <a:xfrm>
            <a:off x="149266" y="342900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85FE9A9F-E7DD-4A88-8625-9409B561A334}"/>
              </a:ext>
            </a:extLst>
          </p:cNvPr>
          <p:cNvSpPr/>
          <p:nvPr/>
        </p:nvSpPr>
        <p:spPr>
          <a:xfrm>
            <a:off x="6629272" y="1268996"/>
            <a:ext cx="0" cy="4320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1CBCA7C-60F7-4BC0-BB57-EF5546E46707}"/>
              </a:ext>
            </a:extLst>
          </p:cNvPr>
          <p:cNvSpPr txBox="1"/>
          <p:nvPr/>
        </p:nvSpPr>
        <p:spPr>
          <a:xfrm>
            <a:off x="311271" y="4355680"/>
            <a:ext cx="11414184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Beeinflussung des Fahrverhaltens an Kreuzungen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Code „blau-rot-grün“: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Fahre an der nächsten Kreuzung rechts!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43D3D14-DF94-4A2D-ABF1-A5A998A420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9060" y="3337552"/>
            <a:ext cx="743776" cy="182896"/>
          </a:xfrm>
          <a:prstGeom prst="rect">
            <a:avLst/>
          </a:prstGeom>
        </p:spPr>
      </p:pic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9F8980-C98A-464A-BA24-57E81BB9306B}"/>
              </a:ext>
            </a:extLst>
          </p:cNvPr>
          <p:cNvCxnSpPr>
            <a:cxnSpLocks/>
          </p:cNvCxnSpPr>
          <p:nvPr/>
        </p:nvCxnSpPr>
        <p:spPr>
          <a:xfrm>
            <a:off x="6414875" y="3729193"/>
            <a:ext cx="0" cy="13805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Grafik 10">
            <a:extLst>
              <a:ext uri="{FF2B5EF4-FFF2-40B4-BE49-F238E27FC236}">
                <a16:creationId xmlns:a16="http://schemas.microsoft.com/office/drawing/2014/main" id="{4C3E6A42-7DE3-4E8C-89E7-82CA07E47A7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311271" y="2529002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199538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sp>
        <p:nvSpPr>
          <p:cNvPr id="21" name="Gerader Verbinder 9">
            <a:extLst>
              <a:ext uri="{FF2B5EF4-FFF2-40B4-BE49-F238E27FC236}">
                <a16:creationId xmlns:a16="http://schemas.microsoft.com/office/drawing/2014/main" id="{D95B82FE-888C-4E0F-A9D1-7743E44D3BF2}"/>
              </a:ext>
            </a:extLst>
          </p:cNvPr>
          <p:cNvSpPr/>
          <p:nvPr/>
        </p:nvSpPr>
        <p:spPr>
          <a:xfrm>
            <a:off x="311271" y="3729192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3E4B0F90-C924-4ED9-8012-705BB97B4592}"/>
              </a:ext>
            </a:extLst>
          </p:cNvPr>
          <p:cNvSpPr/>
          <p:nvPr/>
        </p:nvSpPr>
        <p:spPr>
          <a:xfrm>
            <a:off x="149266" y="342900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85FE9A9F-E7DD-4A88-8625-9409B561A334}"/>
              </a:ext>
            </a:extLst>
          </p:cNvPr>
          <p:cNvSpPr/>
          <p:nvPr/>
        </p:nvSpPr>
        <p:spPr>
          <a:xfrm>
            <a:off x="6629272" y="1268996"/>
            <a:ext cx="0" cy="4320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43D3D14-DF94-4A2D-ABF1-A5A998A4205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89060" y="3337552"/>
            <a:ext cx="743776" cy="182896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91CBCA7C-60F7-4BC0-BB57-EF5546E46707}"/>
              </a:ext>
            </a:extLst>
          </p:cNvPr>
          <p:cNvSpPr txBox="1"/>
          <p:nvPr/>
        </p:nvSpPr>
        <p:spPr>
          <a:xfrm>
            <a:off x="311271" y="4355680"/>
            <a:ext cx="11414184" cy="10849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Beeinflussung des Fahrverhaltens an Kreuzungen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Code „blau-rot-grün“: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Fahre an der nächsten Kreuzung rechts!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4C3E6A42-7DE3-4E8C-89E7-82CA07E47A75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5810271" y="2529002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9F8980-C98A-464A-BA24-57E81BB9306B}"/>
              </a:ext>
            </a:extLst>
          </p:cNvPr>
          <p:cNvCxnSpPr>
            <a:cxnSpLocks/>
          </p:cNvCxnSpPr>
          <p:nvPr/>
        </p:nvCxnSpPr>
        <p:spPr>
          <a:xfrm>
            <a:off x="6414875" y="3729193"/>
            <a:ext cx="0" cy="13805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1059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sp>
        <p:nvSpPr>
          <p:cNvPr id="21" name="Gerader Verbinder 9">
            <a:extLst>
              <a:ext uri="{FF2B5EF4-FFF2-40B4-BE49-F238E27FC236}">
                <a16:creationId xmlns:a16="http://schemas.microsoft.com/office/drawing/2014/main" id="{D95B82FE-888C-4E0F-A9D1-7743E44D3BF2}"/>
              </a:ext>
            </a:extLst>
          </p:cNvPr>
          <p:cNvSpPr/>
          <p:nvPr/>
        </p:nvSpPr>
        <p:spPr>
          <a:xfrm>
            <a:off x="311271" y="3729192"/>
            <a:ext cx="6119996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35999" cap="flat">
            <a:solidFill>
              <a:srgbClr val="094C74"/>
            </a:solidFill>
            <a:prstDash val="solid"/>
            <a:miter/>
            <a:tailEnd type="arrow"/>
          </a:ln>
        </p:spPr>
        <p:txBody>
          <a:bodyPr vert="horz" wrap="none" lIns="107999" tIns="63002" rIns="107999" bIns="63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 dirty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Gerader Verbinder 7">
            <a:extLst>
              <a:ext uri="{FF2B5EF4-FFF2-40B4-BE49-F238E27FC236}">
                <a16:creationId xmlns:a16="http://schemas.microsoft.com/office/drawing/2014/main" id="{3E4B0F90-C924-4ED9-8012-705BB97B4592}"/>
              </a:ext>
            </a:extLst>
          </p:cNvPr>
          <p:cNvSpPr/>
          <p:nvPr/>
        </p:nvSpPr>
        <p:spPr>
          <a:xfrm>
            <a:off x="149266" y="3429000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12" name="Gerader Verbinder 9">
            <a:extLst>
              <a:ext uri="{FF2B5EF4-FFF2-40B4-BE49-F238E27FC236}">
                <a16:creationId xmlns:a16="http://schemas.microsoft.com/office/drawing/2014/main" id="{85FE9A9F-E7DD-4A88-8625-9409B561A334}"/>
              </a:ext>
            </a:extLst>
          </p:cNvPr>
          <p:cNvSpPr/>
          <p:nvPr/>
        </p:nvSpPr>
        <p:spPr>
          <a:xfrm>
            <a:off x="6629272" y="1268996"/>
            <a:ext cx="0" cy="432000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1CBCA7C-60F7-4BC0-BB57-EF5546E46707}"/>
              </a:ext>
            </a:extLst>
          </p:cNvPr>
          <p:cNvSpPr txBox="1"/>
          <p:nvPr/>
        </p:nvSpPr>
        <p:spPr>
          <a:xfrm>
            <a:off x="311271" y="4355680"/>
            <a:ext cx="11414184" cy="2408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Beeinflussung des Fahrverhaltens an Kreuzungen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Code „blau-rot-grün“: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 Fahre an der nächsten Kreuzung rechts!</a:t>
            </a:r>
          </a:p>
          <a:p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Algorithmus: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Wenn du den Code „blau-rot-grün“ erkennst, </a:t>
            </a:r>
          </a:p>
          <a:p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dann fahre an der nächsten Kreuzung rechts!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46896884-08D6-45F3-A36D-CF4A9039F341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5810271" y="4989189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cxnSp>
        <p:nvCxnSpPr>
          <p:cNvPr id="25" name="Gerade Verbindung mit Pfeil 24">
            <a:extLst>
              <a:ext uri="{FF2B5EF4-FFF2-40B4-BE49-F238E27FC236}">
                <a16:creationId xmlns:a16="http://schemas.microsoft.com/office/drawing/2014/main" id="{699F8980-C98A-464A-BA24-57E81BB9306B}"/>
              </a:ext>
            </a:extLst>
          </p:cNvPr>
          <p:cNvCxnSpPr>
            <a:cxnSpLocks/>
          </p:cNvCxnSpPr>
          <p:nvPr/>
        </p:nvCxnSpPr>
        <p:spPr>
          <a:xfrm>
            <a:off x="6414875" y="3729193"/>
            <a:ext cx="0" cy="1380540"/>
          </a:xfrm>
          <a:prstGeom prst="straightConnector1">
            <a:avLst/>
          </a:prstGeom>
          <a:ln w="38100">
            <a:solidFill>
              <a:srgbClr val="C0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Grafik 1">
            <a:extLst>
              <a:ext uri="{FF2B5EF4-FFF2-40B4-BE49-F238E27FC236}">
                <a16:creationId xmlns:a16="http://schemas.microsoft.com/office/drawing/2014/main" id="{E43D3D14-DF94-4A2D-ABF1-A5A998A4205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389060" y="3337552"/>
            <a:ext cx="743776" cy="18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8925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18D05D27-0CC3-4008-AFA3-935303BAF429}"/>
              </a:ext>
            </a:extLst>
          </p:cNvPr>
          <p:cNvSpPr txBox="1"/>
          <p:nvPr/>
        </p:nvSpPr>
        <p:spPr>
          <a:xfrm rot="16200000">
            <a:off x="9095414" y="3426982"/>
            <a:ext cx="5277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/>
              <a:t>Ansatz und Material nach:</a:t>
            </a:r>
          </a:p>
          <a:p>
            <a:r>
              <a:rPr lang="de-DE" sz="800" dirty="0"/>
              <a:t>Fehrmann, Raphael; Buttler, Juliane Larissa (2019):</a:t>
            </a:r>
          </a:p>
          <a:p>
            <a:r>
              <a:rPr lang="de-DE" sz="800" dirty="0"/>
              <a:t>"Lernroboter in der Grundschule - Der "</a:t>
            </a:r>
            <a:r>
              <a:rPr lang="de-DE" sz="800" dirty="0" err="1"/>
              <a:t>Ozobot</a:t>
            </a:r>
            <a:r>
              <a:rPr lang="de-DE" sz="800" dirty="0"/>
              <a:t>" in der Praxis | Gestaltung einer Einführungsstunde zur Handhabung des "</a:t>
            </a:r>
            <a:r>
              <a:rPr lang="de-DE" sz="800" dirty="0" err="1"/>
              <a:t>Ozobots</a:t>
            </a:r>
            <a:r>
              <a:rPr lang="de-DE" sz="800" dirty="0"/>
              <a:t>" sowie zur Codierung erster Befehlsanweisungen für den Roboter anhand (vorgegebener) Problemstellungen“. Lizenzfreigabe:</a:t>
            </a:r>
            <a:r>
              <a:rPr lang="de-DE" sz="800" dirty="0">
                <a:hlinkClick r:id="rId10"/>
              </a:rPr>
              <a:t> CC BY-SA 4.0</a:t>
            </a:r>
            <a:r>
              <a:rPr lang="de-DE" sz="800" dirty="0"/>
              <a:t>, Ursprungsort: </a:t>
            </a:r>
            <a:r>
              <a:rPr lang="de-DE" sz="800" dirty="0">
                <a:hlinkClick r:id="rId11"/>
              </a:rPr>
              <a:t>https://nbn-resolving.org/urn:nbn:de:hbz:6-66119584426</a:t>
            </a:r>
            <a:r>
              <a:rPr lang="de-DE" sz="800" dirty="0"/>
              <a:t>   </a:t>
            </a:r>
          </a:p>
          <a:p>
            <a:r>
              <a:rPr lang="de-DE" sz="800" dirty="0"/>
              <a:t>Hier: Konzept und Design: ozobot.com , Übersetzung ins Deutsche und Designerweiterung: Raphael Fehrmann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ADAF97C-EDAF-4F97-9D4E-2A633E9F476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5576" b="9445"/>
          <a:stretch/>
        </p:blipFill>
        <p:spPr>
          <a:xfrm>
            <a:off x="1431667" y="1203842"/>
            <a:ext cx="8498192" cy="558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3798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26A732-BCE9-4A94-920B-F116D425F138}"/>
              </a:ext>
            </a:extLst>
          </p:cNvPr>
          <p:cNvSpPr txBox="1"/>
          <p:nvPr/>
        </p:nvSpPr>
        <p:spPr>
          <a:xfrm>
            <a:off x="452377" y="1388805"/>
            <a:ext cx="4805423" cy="474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beachten Sie folgende Hinweise zur Code-Verwendung: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Beachten Sie, dass die Richtung, in der der Code in die Linie eingebracht wird, entscheidend sein kann.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Verwenden Sie an Linien-Enden nur die speziellen „Linien-Ende-Befehle“. 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Alle anderen Codes benötigen ein schwarzes Vor- und Nachelement.</a:t>
            </a:r>
          </a:p>
          <a:p>
            <a:pPr>
              <a:lnSpc>
                <a:spcPts val="2600"/>
              </a:lnSpc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Lassen Sie zu Kreuzungen genug Abstand.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02815B85-60F2-45DD-BB16-1C23C39863BF}"/>
              </a:ext>
            </a:extLst>
          </p:cNvPr>
          <p:cNvGrpSpPr/>
          <p:nvPr/>
        </p:nvGrpSpPr>
        <p:grpSpPr>
          <a:xfrm>
            <a:off x="5933914" y="1568754"/>
            <a:ext cx="5842488" cy="867782"/>
            <a:chOff x="1326216" y="3102299"/>
            <a:chExt cx="8404261" cy="1248280"/>
          </a:xfrm>
        </p:grpSpPr>
        <p:pic>
          <p:nvPicPr>
            <p:cNvPr id="4" name="Grafik 3" descr="Ein Bild, das Tisch enthält.&#10;&#10;Automatisch generierte Beschreibung">
              <a:extLst>
                <a:ext uri="{FF2B5EF4-FFF2-40B4-BE49-F238E27FC236}">
                  <a16:creationId xmlns:a16="http://schemas.microsoft.com/office/drawing/2014/main" id="{EBC8A7AF-E044-4B15-8C01-ED98B271E55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52446" y="3102299"/>
              <a:ext cx="3478031" cy="1248280"/>
            </a:xfrm>
            <a:prstGeom prst="rect">
              <a:avLst/>
            </a:prstGeom>
          </p:spPr>
        </p:pic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EDBBBAC0-3ECD-451C-9AFB-C3D6D72E023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26216" y="3118483"/>
              <a:ext cx="3525674" cy="1172050"/>
            </a:xfrm>
            <a:prstGeom prst="rect">
              <a:avLst/>
            </a:prstGeom>
          </p:spPr>
        </p:pic>
      </p:grp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A8E0C7B7-2719-4A29-8DB6-EEBA1112831F}"/>
              </a:ext>
            </a:extLst>
          </p:cNvPr>
          <p:cNvGrpSpPr/>
          <p:nvPr/>
        </p:nvGrpSpPr>
        <p:grpSpPr>
          <a:xfrm>
            <a:off x="5933914" y="3134598"/>
            <a:ext cx="5857720" cy="1140621"/>
            <a:chOff x="2685942" y="4072623"/>
            <a:chExt cx="4117677" cy="801798"/>
          </a:xfrm>
        </p:grpSpPr>
        <p:sp>
          <p:nvSpPr>
            <p:cNvPr id="20" name="Gerader Verbinder 19">
              <a:extLst>
                <a:ext uri="{FF2B5EF4-FFF2-40B4-BE49-F238E27FC236}">
                  <a16:creationId xmlns:a16="http://schemas.microsoft.com/office/drawing/2014/main" id="{D2F71810-96A3-435B-8295-4F54D8641481}"/>
                </a:ext>
              </a:extLst>
            </p:cNvPr>
            <p:cNvSpPr/>
            <p:nvPr/>
          </p:nvSpPr>
          <p:spPr>
            <a:xfrm>
              <a:off x="5240454" y="4256655"/>
              <a:ext cx="1300027" cy="0"/>
            </a:xfrm>
            <a:prstGeom prst="line">
              <a:avLst/>
            </a:prstGeom>
            <a:noFill/>
            <a:ln w="260350">
              <a:solidFill>
                <a:srgbClr val="000000"/>
              </a:solidFill>
              <a:prstDash val="solid"/>
            </a:ln>
          </p:spPr>
          <p:txBody>
            <a:bodyPr vert="horz" wrap="none" lIns="159087" tIns="127269" rIns="159087" bIns="127269" anchor="ctr" anchorCtr="1" compatLnSpc="0"/>
            <a:lstStyle/>
            <a:p>
              <a:pPr hangingPunct="0"/>
              <a:endParaRPr lang="de-DE" sz="1273">
                <a:latin typeface="Arial" pitchFamily="18"/>
                <a:ea typeface="Andale Sans UI" pitchFamily="2"/>
                <a:cs typeface="Tahoma" pitchFamily="2"/>
              </a:endParaRPr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97AAEAA8-FC87-4C08-84F0-403BF43A5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872515" y="4072623"/>
              <a:ext cx="931104" cy="3690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" name="Gerader Verbinder 21">
              <a:extLst>
                <a:ext uri="{FF2B5EF4-FFF2-40B4-BE49-F238E27FC236}">
                  <a16:creationId xmlns:a16="http://schemas.microsoft.com/office/drawing/2014/main" id="{A2321657-64D5-4B55-82EC-7F4D6D9C4405}"/>
                </a:ext>
              </a:extLst>
            </p:cNvPr>
            <p:cNvSpPr/>
            <p:nvPr/>
          </p:nvSpPr>
          <p:spPr>
            <a:xfrm>
              <a:off x="2685942" y="4256655"/>
              <a:ext cx="1700320" cy="0"/>
            </a:xfrm>
            <a:prstGeom prst="line">
              <a:avLst/>
            </a:prstGeom>
            <a:noFill/>
            <a:ln w="260350">
              <a:solidFill>
                <a:srgbClr val="000000"/>
              </a:solidFill>
              <a:prstDash val="solid"/>
            </a:ln>
          </p:spPr>
          <p:txBody>
            <a:bodyPr vert="horz" wrap="none" lIns="159087" tIns="127269" rIns="159087" bIns="127269" anchor="ctr" anchorCtr="1" compatLnSpc="0"/>
            <a:lstStyle/>
            <a:p>
              <a:pPr hangingPunct="0"/>
              <a:endParaRPr lang="de-DE" sz="1273">
                <a:latin typeface="Arial" pitchFamily="18"/>
                <a:ea typeface="Andale Sans UI" pitchFamily="2"/>
                <a:cs typeface="Tahoma" pitchFamily="2"/>
              </a:endParaRPr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869A4EDF-CC0B-4B99-AF91-F0885E3640D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004370" y="4072623"/>
              <a:ext cx="931104" cy="3690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Gerader Verbinder 23">
              <a:extLst>
                <a:ext uri="{FF2B5EF4-FFF2-40B4-BE49-F238E27FC236}">
                  <a16:creationId xmlns:a16="http://schemas.microsoft.com/office/drawing/2014/main" id="{0A64F809-5B6E-4434-8207-E5933393068E}"/>
                </a:ext>
              </a:extLst>
            </p:cNvPr>
            <p:cNvSpPr/>
            <p:nvPr/>
          </p:nvSpPr>
          <p:spPr>
            <a:xfrm>
              <a:off x="2685942" y="4686826"/>
              <a:ext cx="1677666" cy="0"/>
            </a:xfrm>
            <a:prstGeom prst="line">
              <a:avLst/>
            </a:prstGeom>
            <a:noFill/>
            <a:ln w="260350">
              <a:solidFill>
                <a:srgbClr val="000000"/>
              </a:solidFill>
              <a:prstDash val="solid"/>
            </a:ln>
          </p:spPr>
          <p:txBody>
            <a:bodyPr vert="horz" wrap="none" lIns="159087" tIns="127269" rIns="159087" bIns="127269" anchor="ctr" anchorCtr="1" compatLnSpc="0"/>
            <a:lstStyle/>
            <a:p>
              <a:pPr hangingPunct="0"/>
              <a:endParaRPr lang="de-DE" sz="1273">
                <a:latin typeface="Arial" pitchFamily="18"/>
                <a:ea typeface="Andale Sans UI" pitchFamily="2"/>
                <a:cs typeface="Tahoma" pitchFamily="2"/>
              </a:endParaRPr>
            </a:p>
          </p:txBody>
        </p:sp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0C76B541-1864-42C7-B83F-EC1580B693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lum/>
              <a:alphaModFix/>
            </a:blip>
            <a:srcRect/>
            <a:stretch>
              <a:fillRect/>
            </a:stretch>
          </p:blipFill>
          <p:spPr>
            <a:xfrm>
              <a:off x="3672789" y="4505339"/>
              <a:ext cx="919649" cy="3690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6" name="Grafik 25" descr="Warnung">
            <a:extLst>
              <a:ext uri="{FF2B5EF4-FFF2-40B4-BE49-F238E27FC236}">
                <a16:creationId xmlns:a16="http://schemas.microsoft.com/office/drawing/2014/main" id="{C5486B97-BF91-47AD-A104-FC856F48E25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88422" y="2549611"/>
            <a:ext cx="914400" cy="914400"/>
          </a:xfrm>
          <a:prstGeom prst="rect">
            <a:avLst/>
          </a:prstGeom>
        </p:spPr>
      </p:pic>
      <p:pic>
        <p:nvPicPr>
          <p:cNvPr id="28" name="Grafik 27" descr="Reizstoff">
            <a:extLst>
              <a:ext uri="{FF2B5EF4-FFF2-40B4-BE49-F238E27FC236}">
                <a16:creationId xmlns:a16="http://schemas.microsoft.com/office/drawing/2014/main" id="{AD708594-6C1D-4679-913D-E69CAE27A0D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81545" y="2547202"/>
            <a:ext cx="914400" cy="914400"/>
          </a:xfrm>
          <a:prstGeom prst="rect">
            <a:avLst/>
          </a:prstGeom>
        </p:spPr>
      </p:pic>
      <p:pic>
        <p:nvPicPr>
          <p:cNvPr id="33" name="Grafik 32" descr="Warnung">
            <a:extLst>
              <a:ext uri="{FF2B5EF4-FFF2-40B4-BE49-F238E27FC236}">
                <a16:creationId xmlns:a16="http://schemas.microsoft.com/office/drawing/2014/main" id="{BAB79369-A24D-49F5-B62C-852638B7823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414518" y="1368859"/>
            <a:ext cx="914400" cy="914400"/>
          </a:xfrm>
          <a:prstGeom prst="rect">
            <a:avLst/>
          </a:prstGeom>
        </p:spPr>
      </p:pic>
      <p:sp>
        <p:nvSpPr>
          <p:cNvPr id="37" name="Gerader Verbinder 36">
            <a:extLst>
              <a:ext uri="{FF2B5EF4-FFF2-40B4-BE49-F238E27FC236}">
                <a16:creationId xmlns:a16="http://schemas.microsoft.com/office/drawing/2014/main" id="{9A5DF770-E553-45AF-8412-5429DF37405A}"/>
              </a:ext>
            </a:extLst>
          </p:cNvPr>
          <p:cNvSpPr/>
          <p:nvPr/>
        </p:nvSpPr>
        <p:spPr>
          <a:xfrm>
            <a:off x="5297432" y="5521092"/>
            <a:ext cx="3348624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0" name="Gerader Verbinder 39">
            <a:extLst>
              <a:ext uri="{FF2B5EF4-FFF2-40B4-BE49-F238E27FC236}">
                <a16:creationId xmlns:a16="http://schemas.microsoft.com/office/drawing/2014/main" id="{A122A9FB-D02B-4ACF-809A-E2D86234E84C}"/>
              </a:ext>
            </a:extLst>
          </p:cNvPr>
          <p:cNvSpPr/>
          <p:nvPr/>
        </p:nvSpPr>
        <p:spPr>
          <a:xfrm>
            <a:off x="8134387" y="4660901"/>
            <a:ext cx="0" cy="1854142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1" name="Gerader Verbinder 40">
            <a:extLst>
              <a:ext uri="{FF2B5EF4-FFF2-40B4-BE49-F238E27FC236}">
                <a16:creationId xmlns:a16="http://schemas.microsoft.com/office/drawing/2014/main" id="{9755F3CA-DFA4-4D5C-8734-95ADF390C367}"/>
              </a:ext>
            </a:extLst>
          </p:cNvPr>
          <p:cNvSpPr/>
          <p:nvPr/>
        </p:nvSpPr>
        <p:spPr>
          <a:xfrm>
            <a:off x="9232899" y="5521092"/>
            <a:ext cx="2696069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400B350A-4B44-4A1D-AA61-FB1F12E8E8AB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72192" y="5383948"/>
            <a:ext cx="1115438" cy="274288"/>
          </a:xfrm>
          <a:prstGeom prst="rect">
            <a:avLst/>
          </a:prstGeom>
        </p:spPr>
      </p:pic>
      <p:sp>
        <p:nvSpPr>
          <p:cNvPr id="42" name="Gerader Verbinder 41">
            <a:extLst>
              <a:ext uri="{FF2B5EF4-FFF2-40B4-BE49-F238E27FC236}">
                <a16:creationId xmlns:a16="http://schemas.microsoft.com/office/drawing/2014/main" id="{8F8C35D7-63BB-4F02-B4EB-10BA05956C92}"/>
              </a:ext>
            </a:extLst>
          </p:cNvPr>
          <p:cNvSpPr/>
          <p:nvPr/>
        </p:nvSpPr>
        <p:spPr>
          <a:xfrm>
            <a:off x="11417300" y="4660901"/>
            <a:ext cx="0" cy="1854142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38" name="Grafik 37" descr="Warnung">
            <a:extLst>
              <a:ext uri="{FF2B5EF4-FFF2-40B4-BE49-F238E27FC236}">
                <a16:creationId xmlns:a16="http://schemas.microsoft.com/office/drawing/2014/main" id="{712EB6AD-0210-4D56-9345-31D8FD346B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239776" y="4458724"/>
            <a:ext cx="914400" cy="914400"/>
          </a:xfrm>
          <a:prstGeom prst="rect">
            <a:avLst/>
          </a:prstGeom>
        </p:spPr>
      </p:pic>
      <p:pic>
        <p:nvPicPr>
          <p:cNvPr id="39" name="Grafik 38" descr="Reizstoff">
            <a:extLst>
              <a:ext uri="{FF2B5EF4-FFF2-40B4-BE49-F238E27FC236}">
                <a16:creationId xmlns:a16="http://schemas.microsoft.com/office/drawing/2014/main" id="{AD2B7C08-32B4-4505-B285-863723DB537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232899" y="4456315"/>
            <a:ext cx="914400" cy="9144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A8C6537E-DD09-4A5B-A80D-9D322BAC553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95945" y="5383948"/>
            <a:ext cx="1115438" cy="274288"/>
          </a:xfrm>
          <a:prstGeom prst="rect">
            <a:avLst/>
          </a:prstGeom>
        </p:spPr>
      </p:pic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E8536215-8806-45C1-8833-E6660FD729CB}"/>
              </a:ext>
            </a:extLst>
          </p:cNvPr>
          <p:cNvCxnSpPr/>
          <p:nvPr/>
        </p:nvCxnSpPr>
        <p:spPr>
          <a:xfrm>
            <a:off x="6825861" y="5219700"/>
            <a:ext cx="1023842" cy="0"/>
          </a:xfrm>
          <a:prstGeom prst="straightConnector1">
            <a:avLst/>
          </a:prstGeom>
          <a:ln w="76200">
            <a:solidFill>
              <a:srgbClr val="66A3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4538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40" grpId="0" animBg="1"/>
      <p:bldP spid="41" grpId="0" animBg="1"/>
      <p:bldP spid="4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26A732-BCE9-4A94-920B-F116D425F138}"/>
              </a:ext>
            </a:extLst>
          </p:cNvPr>
          <p:cNvSpPr txBox="1"/>
          <p:nvPr/>
        </p:nvSpPr>
        <p:spPr>
          <a:xfrm>
            <a:off x="452377" y="1388805"/>
            <a:ext cx="4805423" cy="474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beachten Sie folgende Hinweise zur Code-Verwendung: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Zeichnen Sie die Linien nicht zu eng aneinander.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Platzieren Sie die Codes nicht in Kurven und nicht auf Kreuzungen.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Verwenden Sie die Codes nicht direkt hintereinander, sondern mit ein wenig Abstand. 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49" name="Gerader Verbinder 48">
            <a:extLst>
              <a:ext uri="{FF2B5EF4-FFF2-40B4-BE49-F238E27FC236}">
                <a16:creationId xmlns:a16="http://schemas.microsoft.com/office/drawing/2014/main" id="{F63E5631-A1A9-4F84-A4BA-AC076BE87393}"/>
              </a:ext>
            </a:extLst>
          </p:cNvPr>
          <p:cNvSpPr/>
          <p:nvPr/>
        </p:nvSpPr>
        <p:spPr>
          <a:xfrm flipH="1">
            <a:off x="7457717" y="3168888"/>
            <a:ext cx="26281" cy="1468412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A8E0C7B7-2719-4A29-8DB6-EEBA1112831F}"/>
              </a:ext>
            </a:extLst>
          </p:cNvPr>
          <p:cNvGrpSpPr/>
          <p:nvPr/>
        </p:nvGrpSpPr>
        <p:grpSpPr>
          <a:xfrm>
            <a:off x="5321564" y="3641294"/>
            <a:ext cx="3444427" cy="525048"/>
            <a:chOff x="4718101" y="4072623"/>
            <a:chExt cx="2421256" cy="369082"/>
          </a:xfrm>
        </p:grpSpPr>
        <p:sp>
          <p:nvSpPr>
            <p:cNvPr id="20" name="Gerader Verbinder 19">
              <a:extLst>
                <a:ext uri="{FF2B5EF4-FFF2-40B4-BE49-F238E27FC236}">
                  <a16:creationId xmlns:a16="http://schemas.microsoft.com/office/drawing/2014/main" id="{D2F71810-96A3-435B-8295-4F54D8641481}"/>
                </a:ext>
              </a:extLst>
            </p:cNvPr>
            <p:cNvSpPr/>
            <p:nvPr/>
          </p:nvSpPr>
          <p:spPr>
            <a:xfrm>
              <a:off x="4718101" y="4256655"/>
              <a:ext cx="2421256" cy="0"/>
            </a:xfrm>
            <a:prstGeom prst="line">
              <a:avLst/>
            </a:prstGeom>
            <a:noFill/>
            <a:ln w="260350">
              <a:solidFill>
                <a:srgbClr val="000000"/>
              </a:solidFill>
              <a:prstDash val="solid"/>
            </a:ln>
          </p:spPr>
          <p:txBody>
            <a:bodyPr vert="horz" wrap="none" lIns="159087" tIns="127269" rIns="159087" bIns="127269" anchor="ctr" anchorCtr="1" compatLnSpc="0"/>
            <a:lstStyle/>
            <a:p>
              <a:pPr hangingPunct="0"/>
              <a:endParaRPr lang="de-DE" sz="1273">
                <a:latin typeface="Arial" pitchFamily="18"/>
                <a:ea typeface="Andale Sans UI" pitchFamily="2"/>
                <a:cs typeface="Tahoma" pitchFamily="2"/>
              </a:endParaRPr>
            </a:p>
          </p:txBody>
        </p:sp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97AAEAA8-FC87-4C08-84F0-403BF43A51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872515" y="4072623"/>
              <a:ext cx="931104" cy="3690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8" name="Grafik 27" descr="Reizstoff">
            <a:extLst>
              <a:ext uri="{FF2B5EF4-FFF2-40B4-BE49-F238E27FC236}">
                <a16:creationId xmlns:a16="http://schemas.microsoft.com/office/drawing/2014/main" id="{AD708594-6C1D-4679-913D-E69CAE27A0D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81545" y="2908450"/>
            <a:ext cx="914400" cy="914400"/>
          </a:xfrm>
          <a:prstGeom prst="rect">
            <a:avLst/>
          </a:prstGeom>
        </p:spPr>
      </p:pic>
      <p:sp>
        <p:nvSpPr>
          <p:cNvPr id="37" name="Gerader Verbinder 36">
            <a:extLst>
              <a:ext uri="{FF2B5EF4-FFF2-40B4-BE49-F238E27FC236}">
                <a16:creationId xmlns:a16="http://schemas.microsoft.com/office/drawing/2014/main" id="{9A5DF770-E553-45AF-8412-5429DF37405A}"/>
              </a:ext>
            </a:extLst>
          </p:cNvPr>
          <p:cNvSpPr/>
          <p:nvPr/>
        </p:nvSpPr>
        <p:spPr>
          <a:xfrm>
            <a:off x="5297432" y="5882340"/>
            <a:ext cx="3348624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1" name="Gerader Verbinder 40">
            <a:extLst>
              <a:ext uri="{FF2B5EF4-FFF2-40B4-BE49-F238E27FC236}">
                <a16:creationId xmlns:a16="http://schemas.microsoft.com/office/drawing/2014/main" id="{9755F3CA-DFA4-4D5C-8734-95ADF390C367}"/>
              </a:ext>
            </a:extLst>
          </p:cNvPr>
          <p:cNvSpPr/>
          <p:nvPr/>
        </p:nvSpPr>
        <p:spPr>
          <a:xfrm>
            <a:off x="9232899" y="5882340"/>
            <a:ext cx="2696069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38" name="Grafik 37" descr="Warnung">
            <a:extLst>
              <a:ext uri="{FF2B5EF4-FFF2-40B4-BE49-F238E27FC236}">
                <a16:creationId xmlns:a16="http://schemas.microsoft.com/office/drawing/2014/main" id="{712EB6AD-0210-4D56-9345-31D8FD346BC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260622" y="1329235"/>
            <a:ext cx="914400" cy="914400"/>
          </a:xfrm>
          <a:prstGeom prst="rect">
            <a:avLst/>
          </a:prstGeom>
        </p:spPr>
      </p:pic>
      <p:pic>
        <p:nvPicPr>
          <p:cNvPr id="39" name="Grafik 38" descr="Reizstoff">
            <a:extLst>
              <a:ext uri="{FF2B5EF4-FFF2-40B4-BE49-F238E27FC236}">
                <a16:creationId xmlns:a16="http://schemas.microsoft.com/office/drawing/2014/main" id="{AD2B7C08-32B4-4505-B285-863723DB537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32899" y="4772959"/>
            <a:ext cx="914400" cy="914400"/>
          </a:xfrm>
          <a:prstGeom prst="rect">
            <a:avLst/>
          </a:prstGeom>
        </p:spPr>
      </p:pic>
      <p:cxnSp>
        <p:nvCxnSpPr>
          <p:cNvPr id="45" name="Gerade Verbindung mit Pfeil 44">
            <a:extLst>
              <a:ext uri="{FF2B5EF4-FFF2-40B4-BE49-F238E27FC236}">
                <a16:creationId xmlns:a16="http://schemas.microsoft.com/office/drawing/2014/main" id="{E8536215-8806-45C1-8833-E6660FD729CB}"/>
              </a:ext>
            </a:extLst>
          </p:cNvPr>
          <p:cNvCxnSpPr/>
          <p:nvPr/>
        </p:nvCxnSpPr>
        <p:spPr>
          <a:xfrm>
            <a:off x="6770384" y="5580948"/>
            <a:ext cx="1023842" cy="0"/>
          </a:xfrm>
          <a:prstGeom prst="straightConnector1">
            <a:avLst/>
          </a:prstGeom>
          <a:ln w="76200">
            <a:solidFill>
              <a:srgbClr val="66A30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Grafik 34">
            <a:extLst>
              <a:ext uri="{FF2B5EF4-FFF2-40B4-BE49-F238E27FC236}">
                <a16:creationId xmlns:a16="http://schemas.microsoft.com/office/drawing/2014/main" id="{66CE12F7-A160-4938-BA6A-3E446C8FAA2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382914" y="5619292"/>
            <a:ext cx="1324569" cy="52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617FB70B-D733-48AE-954F-0C46B664431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21565" y="5619292"/>
            <a:ext cx="1324569" cy="525048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erader Verbinder 52">
            <a:extLst>
              <a:ext uri="{FF2B5EF4-FFF2-40B4-BE49-F238E27FC236}">
                <a16:creationId xmlns:a16="http://schemas.microsoft.com/office/drawing/2014/main" id="{11649739-F903-4221-B08E-091367D90778}"/>
              </a:ext>
            </a:extLst>
          </p:cNvPr>
          <p:cNvSpPr/>
          <p:nvPr/>
        </p:nvSpPr>
        <p:spPr>
          <a:xfrm>
            <a:off x="11396495" y="3168888"/>
            <a:ext cx="0" cy="1468353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46" name="Grafik 45">
            <a:extLst>
              <a:ext uri="{FF2B5EF4-FFF2-40B4-BE49-F238E27FC236}">
                <a16:creationId xmlns:a16="http://schemas.microsoft.com/office/drawing/2014/main" id="{34A08F3B-FF53-48A7-8F53-8FA79CA9218C}"/>
              </a:ext>
            </a:extLst>
          </p:cNvPr>
          <p:cNvPicPr>
            <a:picLocks noChangeAspect="1"/>
          </p:cNvPicPr>
          <p:nvPr/>
        </p:nvPicPr>
        <p:blipFill>
          <a:blip r:embed="rId15">
            <a:lum/>
            <a:alphaModFix/>
          </a:blip>
          <a:srcRect/>
          <a:stretch>
            <a:fillRect/>
          </a:stretch>
        </p:blipFill>
        <p:spPr>
          <a:xfrm>
            <a:off x="10640154" y="5630443"/>
            <a:ext cx="1308273" cy="52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7" name="Grafik 46">
            <a:extLst>
              <a:ext uri="{FF2B5EF4-FFF2-40B4-BE49-F238E27FC236}">
                <a16:creationId xmlns:a16="http://schemas.microsoft.com/office/drawing/2014/main" id="{98B1821D-C525-4EE0-AB05-8745120AB1A8}"/>
              </a:ext>
            </a:extLst>
          </p:cNvPr>
          <p:cNvPicPr>
            <a:picLocks noChangeAspect="1"/>
          </p:cNvPicPr>
          <p:nvPr/>
        </p:nvPicPr>
        <p:blipFill>
          <a:blip r:embed="rId15">
            <a:lum/>
            <a:alphaModFix/>
          </a:blip>
          <a:srcRect/>
          <a:stretch>
            <a:fillRect/>
          </a:stretch>
        </p:blipFill>
        <p:spPr>
          <a:xfrm>
            <a:off x="7815396" y="5640734"/>
            <a:ext cx="1308273" cy="52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rafik 47" descr="Reizstoff">
            <a:extLst>
              <a:ext uri="{FF2B5EF4-FFF2-40B4-BE49-F238E27FC236}">
                <a16:creationId xmlns:a16="http://schemas.microsoft.com/office/drawing/2014/main" id="{162238A3-3A53-4471-B513-B0A609E3B70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257800" y="2912793"/>
            <a:ext cx="914400" cy="914400"/>
          </a:xfrm>
          <a:prstGeom prst="rect">
            <a:avLst/>
          </a:prstGeom>
        </p:spPr>
      </p:pic>
      <p:grpSp>
        <p:nvGrpSpPr>
          <p:cNvPr id="50" name="Gruppieren 49">
            <a:extLst>
              <a:ext uri="{FF2B5EF4-FFF2-40B4-BE49-F238E27FC236}">
                <a16:creationId xmlns:a16="http://schemas.microsoft.com/office/drawing/2014/main" id="{EAF1847D-6671-4D62-9CDF-93013D5CAC79}"/>
              </a:ext>
            </a:extLst>
          </p:cNvPr>
          <p:cNvGrpSpPr/>
          <p:nvPr/>
        </p:nvGrpSpPr>
        <p:grpSpPr>
          <a:xfrm>
            <a:off x="10176606" y="3164054"/>
            <a:ext cx="1649531" cy="525048"/>
            <a:chOff x="4718101" y="4175984"/>
            <a:chExt cx="1159536" cy="369082"/>
          </a:xfrm>
        </p:grpSpPr>
        <p:sp>
          <p:nvSpPr>
            <p:cNvPr id="51" name="Gerader Verbinder 50">
              <a:extLst>
                <a:ext uri="{FF2B5EF4-FFF2-40B4-BE49-F238E27FC236}">
                  <a16:creationId xmlns:a16="http://schemas.microsoft.com/office/drawing/2014/main" id="{524C6CBA-CEAC-4824-BDCB-AAC6ACA8ED13}"/>
                </a:ext>
              </a:extLst>
            </p:cNvPr>
            <p:cNvSpPr/>
            <p:nvPr/>
          </p:nvSpPr>
          <p:spPr>
            <a:xfrm>
              <a:off x="4718101" y="4256655"/>
              <a:ext cx="931104" cy="0"/>
            </a:xfrm>
            <a:prstGeom prst="line">
              <a:avLst/>
            </a:prstGeom>
            <a:noFill/>
            <a:ln w="260350">
              <a:solidFill>
                <a:srgbClr val="000000"/>
              </a:solidFill>
              <a:prstDash val="solid"/>
            </a:ln>
          </p:spPr>
          <p:txBody>
            <a:bodyPr vert="horz" wrap="none" lIns="159087" tIns="127269" rIns="159087" bIns="127269" anchor="ctr" anchorCtr="1" compatLnSpc="0"/>
            <a:lstStyle/>
            <a:p>
              <a:pPr hangingPunct="0"/>
              <a:endParaRPr lang="de-DE" sz="1273">
                <a:latin typeface="Arial" pitchFamily="18"/>
                <a:ea typeface="Andale Sans UI" pitchFamily="2"/>
                <a:cs typeface="Tahoma" pitchFamily="2"/>
              </a:endParaRPr>
            </a:p>
          </p:txBody>
        </p:sp>
        <p:pic>
          <p:nvPicPr>
            <p:cNvPr id="52" name="Grafik 51">
              <a:extLst>
                <a:ext uri="{FF2B5EF4-FFF2-40B4-BE49-F238E27FC236}">
                  <a16:creationId xmlns:a16="http://schemas.microsoft.com/office/drawing/2014/main" id="{546B0ABE-4043-4275-9368-9936BB42234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1473446">
              <a:off x="4946533" y="4175984"/>
              <a:ext cx="931104" cy="369082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" name="Grafik 4">
            <a:extLst>
              <a:ext uri="{FF2B5EF4-FFF2-40B4-BE49-F238E27FC236}">
                <a16:creationId xmlns:a16="http://schemas.microsoft.com/office/drawing/2014/main" id="{595D6390-AC6C-481C-86BC-F3FA04C8817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0609224" y="1378112"/>
            <a:ext cx="1000265" cy="1095528"/>
          </a:xfrm>
          <a:prstGeom prst="rect">
            <a:avLst/>
          </a:prstGeom>
        </p:spPr>
      </p:pic>
      <p:pic>
        <p:nvPicPr>
          <p:cNvPr id="58" name="Grafik 57" descr="Reizstoff">
            <a:extLst>
              <a:ext uri="{FF2B5EF4-FFF2-40B4-BE49-F238E27FC236}">
                <a16:creationId xmlns:a16="http://schemas.microsoft.com/office/drawing/2014/main" id="{ED598C2A-FED1-4956-9FFC-F9CFE886DEC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274561" y="1393172"/>
            <a:ext cx="914400" cy="9144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A3A4403-C296-4074-AE9F-127C6790FA8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645791" y="1148940"/>
            <a:ext cx="1000265" cy="1305107"/>
          </a:xfrm>
          <a:prstGeom prst="rect">
            <a:avLst/>
          </a:prstGeom>
        </p:spPr>
      </p:pic>
      <p:sp>
        <p:nvSpPr>
          <p:cNvPr id="59" name="Gerader Verbinder 58">
            <a:extLst>
              <a:ext uri="{FF2B5EF4-FFF2-40B4-BE49-F238E27FC236}">
                <a16:creationId xmlns:a16="http://schemas.microsoft.com/office/drawing/2014/main" id="{59EBA8EB-0E7D-4E68-AA6B-F05E6B56BF0B}"/>
              </a:ext>
            </a:extLst>
          </p:cNvPr>
          <p:cNvSpPr/>
          <p:nvPr/>
        </p:nvSpPr>
        <p:spPr>
          <a:xfrm flipH="1">
            <a:off x="10527697" y="1316515"/>
            <a:ext cx="26281" cy="1095529"/>
          </a:xfrm>
          <a:prstGeom prst="line">
            <a:avLst/>
          </a:prstGeom>
          <a:noFill/>
          <a:ln w="1778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60" name="Gerader Verbinder 59">
            <a:extLst>
              <a:ext uri="{FF2B5EF4-FFF2-40B4-BE49-F238E27FC236}">
                <a16:creationId xmlns:a16="http://schemas.microsoft.com/office/drawing/2014/main" id="{7E66AC50-4CDE-4B3D-916A-35AA98DF4AE4}"/>
              </a:ext>
            </a:extLst>
          </p:cNvPr>
          <p:cNvSpPr/>
          <p:nvPr/>
        </p:nvSpPr>
        <p:spPr>
          <a:xfrm flipH="1">
            <a:off x="6927839" y="1242898"/>
            <a:ext cx="26281" cy="1095529"/>
          </a:xfrm>
          <a:prstGeom prst="line">
            <a:avLst/>
          </a:prstGeom>
          <a:noFill/>
          <a:ln w="1778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837035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37" grpId="0" animBg="1"/>
      <p:bldP spid="41" grpId="0" animBg="1"/>
      <p:bldP spid="5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/>
          <p:cNvGrpSpPr/>
          <p:nvPr/>
        </p:nvGrpSpPr>
        <p:grpSpPr>
          <a:xfrm rot="21223857" flipV="1">
            <a:off x="199208" y="721708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8" name="Rechteck 27"/>
          <p:cNvSpPr/>
          <p:nvPr/>
        </p:nvSpPr>
        <p:spPr>
          <a:xfrm>
            <a:off x="676389" y="2300241"/>
            <a:ext cx="1326773" cy="461665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400" b="1" dirty="0"/>
              <a:t>Sitzung 5:</a:t>
            </a:r>
          </a:p>
        </p:txBody>
      </p:sp>
      <p:pic>
        <p:nvPicPr>
          <p:cNvPr id="11" name="Picture 2" descr="C:\Users\Raphael\Desktop\CD_WWU_17.01.2017\wwu_logo_2017\WWU_Logo_2017\01_Logo_WWU Muenster\Printanwendungen\CMYK\WWUMuenster_Logo_2017_4c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3" y="5817829"/>
            <a:ext cx="2700337" cy="781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hteck 13"/>
          <p:cNvSpPr/>
          <p:nvPr/>
        </p:nvSpPr>
        <p:spPr>
          <a:xfrm>
            <a:off x="676389" y="4743430"/>
            <a:ext cx="3454920" cy="400110"/>
          </a:xfrm>
          <a:prstGeom prst="rect">
            <a:avLst/>
          </a:prstGeom>
        </p:spPr>
        <p:txBody>
          <a:bodyPr wrap="none" lIns="0"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Horst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Zeinz</a:t>
            </a:r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| Raphael Fehrmann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AAAF20EE-567F-4C05-B262-08E8D2E471C8}"/>
              </a:ext>
            </a:extLst>
          </p:cNvPr>
          <p:cNvSpPr/>
          <p:nvPr/>
        </p:nvSpPr>
        <p:spPr>
          <a:xfrm>
            <a:off x="598332" y="2735985"/>
            <a:ext cx="6092825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altLang="en-US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Erprobung – </a:t>
            </a:r>
            <a:r>
              <a:rPr lang="de-DE" altLang="en-US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endParaRPr lang="de-DE" altLang="en-US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0761AB45-DA7A-4965-B2BD-B53C4CB27881}"/>
              </a:ext>
            </a:extLst>
          </p:cNvPr>
          <p:cNvGrpSpPr/>
          <p:nvPr/>
        </p:nvGrpSpPr>
        <p:grpSpPr>
          <a:xfrm>
            <a:off x="6433944" y="5957529"/>
            <a:ext cx="5442264" cy="781050"/>
            <a:chOff x="6116274" y="648170"/>
            <a:chExt cx="5442264" cy="781050"/>
          </a:xfrm>
        </p:grpSpPr>
        <p:pic>
          <p:nvPicPr>
            <p:cNvPr id="5" name="Grafik 4">
              <a:hlinkClick r:id="rId4"/>
              <a:extLst>
                <a:ext uri="{FF2B5EF4-FFF2-40B4-BE49-F238E27FC236}">
                  <a16:creationId xmlns:a16="http://schemas.microsoft.com/office/drawing/2014/main" id="{791B0983-35AC-4BCA-B052-BF9B7C1ABE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58907" y="648170"/>
              <a:ext cx="2299631" cy="781050"/>
            </a:xfrm>
            <a:prstGeom prst="rect">
              <a:avLst/>
            </a:prstGeom>
          </p:spPr>
        </p:pic>
        <p:sp>
          <p:nvSpPr>
            <p:cNvPr id="9" name="Textfeld 8">
              <a:extLst>
                <a:ext uri="{FF2B5EF4-FFF2-40B4-BE49-F238E27FC236}">
                  <a16:creationId xmlns:a16="http://schemas.microsoft.com/office/drawing/2014/main" id="{307EF696-78AB-4E95-9981-FDBBC587ECF0}"/>
                </a:ext>
              </a:extLst>
            </p:cNvPr>
            <p:cNvSpPr txBox="1"/>
            <p:nvPr/>
          </p:nvSpPr>
          <p:spPr>
            <a:xfrm>
              <a:off x="6116274" y="803809"/>
              <a:ext cx="338128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pic>
        <p:nvPicPr>
          <p:cNvPr id="18" name="Grafik 17">
            <a:extLst>
              <a:ext uri="{FF2B5EF4-FFF2-40B4-BE49-F238E27FC236}">
                <a16:creationId xmlns:a16="http://schemas.microsoft.com/office/drawing/2014/main" id="{F7EB02C8-363A-499A-8222-809E59C56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43" y="-7621"/>
            <a:ext cx="2513933" cy="1162053"/>
          </a:xfrm>
          <a:prstGeom prst="rect">
            <a:avLst/>
          </a:prstGeom>
        </p:spPr>
      </p:pic>
      <p:grpSp>
        <p:nvGrpSpPr>
          <p:cNvPr id="25" name="Gruppieren 24"/>
          <p:cNvGrpSpPr/>
          <p:nvPr/>
        </p:nvGrpSpPr>
        <p:grpSpPr>
          <a:xfrm rot="10423857" flipV="1">
            <a:off x="3114104" y="5644061"/>
            <a:ext cx="8949109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26" name="Freeform 7"/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8"/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EFC82A72-91DD-415E-AE26-84B58996BD8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-4762"/>
            <a:ext cx="301084" cy="1154432"/>
          </a:xfrm>
          <a:prstGeom prst="rect">
            <a:avLst/>
          </a:prstGeom>
        </p:spPr>
      </p:pic>
      <p:grpSp>
        <p:nvGrpSpPr>
          <p:cNvPr id="19" name="Gruppieren 18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10441100" y="1751317"/>
            <a:ext cx="1639726" cy="1559512"/>
            <a:chOff x="4770248" y="1565016"/>
            <a:chExt cx="3919725" cy="3727975"/>
          </a:xfrm>
        </p:grpSpPr>
        <p:grpSp>
          <p:nvGrpSpPr>
            <p:cNvPr id="20" name="Gruppieren 19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22" name="Ellipse 21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3" name="Gruppieren 22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4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9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30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21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47899" y="2628362"/>
              <a:ext cx="3598806" cy="1765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Bitte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stellen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Sie</a:t>
              </a:r>
              <a:endParaRPr lang="en-US" sz="1400" b="1" dirty="0">
                <a:solidFill>
                  <a:srgbClr val="FFFFFF"/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</a:endParaRPr>
            </a:p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 4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Gruppentische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  <a:p>
              <a:pPr algn="ctr"/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Danke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pic>
        <p:nvPicPr>
          <p:cNvPr id="12" name="Grafik 11">
            <a:extLst>
              <a:ext uri="{FF2B5EF4-FFF2-40B4-BE49-F238E27FC236}">
                <a16:creationId xmlns:a16="http://schemas.microsoft.com/office/drawing/2014/main" id="{97D5FF3A-C9FC-4999-9191-4520570330D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3" t="17463" r="17463" b="17463"/>
          <a:stretch/>
        </p:blipFill>
        <p:spPr>
          <a:xfrm>
            <a:off x="5958081" y="1535371"/>
            <a:ext cx="3467806" cy="34678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3BD4C967-A6D0-4A21-9D32-391E9BF85862}"/>
              </a:ext>
            </a:extLst>
          </p:cNvPr>
          <p:cNvSpPr txBox="1"/>
          <p:nvPr/>
        </p:nvSpPr>
        <p:spPr>
          <a:xfrm>
            <a:off x="10359483" y="144965"/>
            <a:ext cx="17395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9859325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26A732-BCE9-4A94-920B-F116D425F138}"/>
              </a:ext>
            </a:extLst>
          </p:cNvPr>
          <p:cNvSpPr txBox="1"/>
          <p:nvPr/>
        </p:nvSpPr>
        <p:spPr>
          <a:xfrm>
            <a:off x="452377" y="1388805"/>
            <a:ext cx="4805423" cy="274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beachten Sie folgende Hinweise zur Code-Verwendung: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bei der Verwendung von Klebe-Codes: 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Kleben Sie die Codes gerade auf.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Drücken Sie die Codes nur leicht an – so können Sie sie ggfs. noch einmal austauschen.</a:t>
            </a:r>
          </a:p>
        </p:txBody>
      </p:sp>
      <p:sp>
        <p:nvSpPr>
          <p:cNvPr id="21" name="Gerader Verbinder 20">
            <a:extLst>
              <a:ext uri="{FF2B5EF4-FFF2-40B4-BE49-F238E27FC236}">
                <a16:creationId xmlns:a16="http://schemas.microsoft.com/office/drawing/2014/main" id="{9B3F2C0E-3061-4AEA-9EFC-E3C281F38DEA}"/>
              </a:ext>
            </a:extLst>
          </p:cNvPr>
          <p:cNvSpPr/>
          <p:nvPr/>
        </p:nvSpPr>
        <p:spPr>
          <a:xfrm>
            <a:off x="6095206" y="2828253"/>
            <a:ext cx="2418839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F43B4EC8-55C5-43FA-A747-68AAA9F7FC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431621" y="2010988"/>
            <a:ext cx="1324569" cy="525048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erader Verbinder 22">
            <a:extLst>
              <a:ext uri="{FF2B5EF4-FFF2-40B4-BE49-F238E27FC236}">
                <a16:creationId xmlns:a16="http://schemas.microsoft.com/office/drawing/2014/main" id="{50240571-F416-4831-A9D3-E17C7C9EDECA}"/>
              </a:ext>
            </a:extLst>
          </p:cNvPr>
          <p:cNvSpPr/>
          <p:nvPr/>
        </p:nvSpPr>
        <p:spPr>
          <a:xfrm>
            <a:off x="9132026" y="2826377"/>
            <a:ext cx="2418839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F80813DC-7442-46CB-B714-CE69135EA92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9160" y="2578429"/>
            <a:ext cx="1324569" cy="525048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erader Verbinder 24">
            <a:extLst>
              <a:ext uri="{FF2B5EF4-FFF2-40B4-BE49-F238E27FC236}">
                <a16:creationId xmlns:a16="http://schemas.microsoft.com/office/drawing/2014/main" id="{227DB801-2F26-41E5-B3A1-3DD6561414DD}"/>
              </a:ext>
            </a:extLst>
          </p:cNvPr>
          <p:cNvSpPr/>
          <p:nvPr/>
        </p:nvSpPr>
        <p:spPr>
          <a:xfrm>
            <a:off x="9075065" y="4194426"/>
            <a:ext cx="2418839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C5481238-FC6F-4803-B6B2-A335434FB66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79160" y="4020109"/>
            <a:ext cx="1324569" cy="525048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erader Verbinder 26">
            <a:extLst>
              <a:ext uri="{FF2B5EF4-FFF2-40B4-BE49-F238E27FC236}">
                <a16:creationId xmlns:a16="http://schemas.microsoft.com/office/drawing/2014/main" id="{2EAEDF07-239E-4A5D-B36B-9C645200C23F}"/>
              </a:ext>
            </a:extLst>
          </p:cNvPr>
          <p:cNvSpPr/>
          <p:nvPr/>
        </p:nvSpPr>
        <p:spPr>
          <a:xfrm>
            <a:off x="6095206" y="4197977"/>
            <a:ext cx="2418839" cy="0"/>
          </a:xfrm>
          <a:prstGeom prst="line">
            <a:avLst/>
          </a:prstGeom>
          <a:noFill/>
          <a:ln w="26035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5743B958-204A-4A59-8C58-0C37279F07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388243">
            <a:off x="6642341" y="3935452"/>
            <a:ext cx="1324569" cy="5250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Grafik 28" descr="Warnung">
            <a:extLst>
              <a:ext uri="{FF2B5EF4-FFF2-40B4-BE49-F238E27FC236}">
                <a16:creationId xmlns:a16="http://schemas.microsoft.com/office/drawing/2014/main" id="{F54F2A74-7793-4CA3-81D0-9F01D954C89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639402" y="1926553"/>
            <a:ext cx="914400" cy="914400"/>
          </a:xfrm>
          <a:prstGeom prst="rect">
            <a:avLst/>
          </a:prstGeom>
        </p:spPr>
      </p:pic>
      <p:pic>
        <p:nvPicPr>
          <p:cNvPr id="30" name="Grafik 29" descr="Reizstoff">
            <a:extLst>
              <a:ext uri="{FF2B5EF4-FFF2-40B4-BE49-F238E27FC236}">
                <a16:creationId xmlns:a16="http://schemas.microsoft.com/office/drawing/2014/main" id="{B0EC808D-AF58-4EFD-BC07-2463F74D3B5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692895" y="3280082"/>
            <a:ext cx="914400" cy="914400"/>
          </a:xfrm>
          <a:prstGeom prst="rect">
            <a:avLst/>
          </a:prstGeom>
        </p:spPr>
      </p:pic>
      <p:pic>
        <p:nvPicPr>
          <p:cNvPr id="31" name="Grafik 30" descr="Reizstoff">
            <a:extLst>
              <a:ext uri="{FF2B5EF4-FFF2-40B4-BE49-F238E27FC236}">
                <a16:creationId xmlns:a16="http://schemas.microsoft.com/office/drawing/2014/main" id="{25121DC4-4FFC-4120-8E2D-878A3B97D21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659175" y="3283577"/>
            <a:ext cx="914400" cy="914400"/>
          </a:xfrm>
          <a:prstGeom prst="rect">
            <a:avLst/>
          </a:prstGeom>
        </p:spPr>
      </p:pic>
      <p:pic>
        <p:nvPicPr>
          <p:cNvPr id="4" name="Grafik 3" descr="Hammer">
            <a:extLst>
              <a:ext uri="{FF2B5EF4-FFF2-40B4-BE49-F238E27FC236}">
                <a16:creationId xmlns:a16="http://schemas.microsoft.com/office/drawing/2014/main" id="{9106BB3B-8EE3-4055-97F6-6ED86DD61A7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712756" y="4554795"/>
            <a:ext cx="914400" cy="914400"/>
          </a:xfrm>
          <a:prstGeom prst="rect">
            <a:avLst/>
          </a:prstGeom>
        </p:spPr>
      </p:pic>
      <p:pic>
        <p:nvPicPr>
          <p:cNvPr id="32" name="Grafik 31" descr="Reizstoff">
            <a:extLst>
              <a:ext uri="{FF2B5EF4-FFF2-40B4-BE49-F238E27FC236}">
                <a16:creationId xmlns:a16="http://schemas.microsoft.com/office/drawing/2014/main" id="{9F7C4A16-9437-41F8-AADC-40BDD5806B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996513" y="408489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33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26A732-BCE9-4A94-920B-F116D425F138}"/>
              </a:ext>
            </a:extLst>
          </p:cNvPr>
          <p:cNvSpPr txBox="1"/>
          <p:nvPr/>
        </p:nvSpPr>
        <p:spPr>
          <a:xfrm>
            <a:off x="452377" y="1388805"/>
            <a:ext cx="5195389" cy="54114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beachten Sie folgende Hinweise zur Code-Verwendung:</a:t>
            </a:r>
          </a:p>
          <a:p>
            <a:pPr>
              <a:lnSpc>
                <a:spcPts val="2600"/>
              </a:lnSpc>
            </a:pPr>
            <a:endParaRPr lang="de-DE" sz="2000" b="1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bei händisch gezeichneten Codes: 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Zeichnen Sie Kurven nicht zu spitz.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Zeichen Sie die Linien nicht zu dünn, nicht zu dick, nicht zu unförmig, sondern ca. 5 mm breit.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Beachten Sie, dass Sie die Einzelfarben gleich dick zeichnen. Nutzen Sie hierzu ggfs. die Stiftbreite im senkrechten Format.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Verwenden Sie nur </a:t>
            </a:r>
            <a:r>
              <a:rPr lang="de-DE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-Stifte (oder IKEA-MÅLA mit Doppel-Strichen).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1E0C3C4-1497-4376-84C5-A5E50ECCD032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79150" b="31629"/>
          <a:stretch/>
        </p:blipFill>
        <p:spPr>
          <a:xfrm>
            <a:off x="5493636" y="4957240"/>
            <a:ext cx="3739581" cy="757927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A15E57F-5BBC-4ECC-AD5C-9DEED493259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800000">
            <a:off x="5359042" y="1791028"/>
            <a:ext cx="1774249" cy="143048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E50A6FC-5125-4C89-8997-6D760BCA84F1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t="19543" r="26948"/>
          <a:stretch/>
        </p:blipFill>
        <p:spPr>
          <a:xfrm>
            <a:off x="7577531" y="1807913"/>
            <a:ext cx="1619608" cy="1333500"/>
          </a:xfrm>
          <a:prstGeom prst="rect">
            <a:avLst/>
          </a:prstGeom>
        </p:spPr>
      </p:pic>
      <p:sp>
        <p:nvSpPr>
          <p:cNvPr id="20" name="Gerader Verbinder 19">
            <a:extLst>
              <a:ext uri="{FF2B5EF4-FFF2-40B4-BE49-F238E27FC236}">
                <a16:creationId xmlns:a16="http://schemas.microsoft.com/office/drawing/2014/main" id="{54D35AD1-7729-4191-8CFB-FC0F5BB53DCF}"/>
              </a:ext>
            </a:extLst>
          </p:cNvPr>
          <p:cNvSpPr/>
          <p:nvPr/>
        </p:nvSpPr>
        <p:spPr>
          <a:xfrm flipV="1">
            <a:off x="10663349" y="1577844"/>
            <a:ext cx="0" cy="1266153"/>
          </a:xfrm>
          <a:prstGeom prst="line">
            <a:avLst/>
          </a:prstGeom>
          <a:noFill/>
          <a:ln w="1778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1" name="Gerader Verbinder 20">
            <a:extLst>
              <a:ext uri="{FF2B5EF4-FFF2-40B4-BE49-F238E27FC236}">
                <a16:creationId xmlns:a16="http://schemas.microsoft.com/office/drawing/2014/main" id="{63FD1280-3B28-47F1-B8E8-000703D476E7}"/>
              </a:ext>
            </a:extLst>
          </p:cNvPr>
          <p:cNvSpPr/>
          <p:nvPr/>
        </p:nvSpPr>
        <p:spPr>
          <a:xfrm flipV="1">
            <a:off x="10663348" y="1577843"/>
            <a:ext cx="570521" cy="1266154"/>
          </a:xfrm>
          <a:prstGeom prst="line">
            <a:avLst/>
          </a:prstGeom>
          <a:noFill/>
          <a:ln w="1778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2" name="Grafik 21" descr="Warnung">
            <a:extLst>
              <a:ext uri="{FF2B5EF4-FFF2-40B4-BE49-F238E27FC236}">
                <a16:creationId xmlns:a16="http://schemas.microsoft.com/office/drawing/2014/main" id="{1DDC3ADC-5B23-4985-96DA-1394D206F13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477993" y="1778329"/>
            <a:ext cx="914400" cy="914400"/>
          </a:xfrm>
          <a:prstGeom prst="rect">
            <a:avLst/>
          </a:prstGeom>
        </p:spPr>
      </p:pic>
      <p:pic>
        <p:nvPicPr>
          <p:cNvPr id="23" name="Grafik 22" descr="Reizstoff">
            <a:extLst>
              <a:ext uri="{FF2B5EF4-FFF2-40B4-BE49-F238E27FC236}">
                <a16:creationId xmlns:a16="http://schemas.microsoft.com/office/drawing/2014/main" id="{594A37C0-7287-4999-BC0B-DB03EDB5231D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41135" y="1820942"/>
            <a:ext cx="914400" cy="914400"/>
          </a:xfrm>
          <a:prstGeom prst="rect">
            <a:avLst/>
          </a:prstGeom>
        </p:spPr>
      </p:pic>
      <p:pic>
        <p:nvPicPr>
          <p:cNvPr id="24" name="Grafik 23" descr="Warnung">
            <a:extLst>
              <a:ext uri="{FF2B5EF4-FFF2-40B4-BE49-F238E27FC236}">
                <a16:creationId xmlns:a16="http://schemas.microsoft.com/office/drawing/2014/main" id="{23139541-1FA8-48E6-9891-CB38BFA9C61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8387335" y="1778329"/>
            <a:ext cx="914400" cy="914400"/>
          </a:xfrm>
          <a:prstGeom prst="rect">
            <a:avLst/>
          </a:prstGeom>
        </p:spPr>
      </p:pic>
      <p:pic>
        <p:nvPicPr>
          <p:cNvPr id="25" name="Grafik 24" descr="Warnung">
            <a:extLst>
              <a:ext uri="{FF2B5EF4-FFF2-40B4-BE49-F238E27FC236}">
                <a16:creationId xmlns:a16="http://schemas.microsoft.com/office/drawing/2014/main" id="{B0F98F69-F8DC-4BF1-9898-496F2CB6E4B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542648" y="3526650"/>
            <a:ext cx="914400" cy="914400"/>
          </a:xfrm>
          <a:prstGeom prst="rect">
            <a:avLst/>
          </a:prstGeom>
        </p:spPr>
      </p:pic>
      <p:pic>
        <p:nvPicPr>
          <p:cNvPr id="26" name="Grafik 25" descr="Reizstoff">
            <a:extLst>
              <a:ext uri="{FF2B5EF4-FFF2-40B4-BE49-F238E27FC236}">
                <a16:creationId xmlns:a16="http://schemas.microsoft.com/office/drawing/2014/main" id="{FA85178B-8AB4-46B9-9E48-F0AE269414F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9641135" y="3490072"/>
            <a:ext cx="914400" cy="914400"/>
          </a:xfrm>
          <a:prstGeom prst="rect">
            <a:avLst/>
          </a:prstGeom>
        </p:spPr>
      </p:pic>
      <p:sp>
        <p:nvSpPr>
          <p:cNvPr id="27" name="Gerader Verbinder 26">
            <a:extLst>
              <a:ext uri="{FF2B5EF4-FFF2-40B4-BE49-F238E27FC236}">
                <a16:creationId xmlns:a16="http://schemas.microsoft.com/office/drawing/2014/main" id="{481E121D-2D5A-45D2-8EA1-3C72F6E5400F}"/>
              </a:ext>
            </a:extLst>
          </p:cNvPr>
          <p:cNvSpPr/>
          <p:nvPr/>
        </p:nvSpPr>
        <p:spPr>
          <a:xfrm flipV="1">
            <a:off x="7392393" y="4023296"/>
            <a:ext cx="1733434" cy="0"/>
          </a:xfrm>
          <a:prstGeom prst="line">
            <a:avLst/>
          </a:prstGeom>
          <a:noFill/>
          <a:ln w="1778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8" name="Gerader Verbinder 27">
            <a:extLst>
              <a:ext uri="{FF2B5EF4-FFF2-40B4-BE49-F238E27FC236}">
                <a16:creationId xmlns:a16="http://schemas.microsoft.com/office/drawing/2014/main" id="{45DB5527-BD24-42D0-9389-BE70CA9F88FA}"/>
              </a:ext>
            </a:extLst>
          </p:cNvPr>
          <p:cNvSpPr/>
          <p:nvPr/>
        </p:nvSpPr>
        <p:spPr>
          <a:xfrm flipV="1">
            <a:off x="10621504" y="4083124"/>
            <a:ext cx="1245507" cy="0"/>
          </a:xfrm>
          <a:prstGeom prst="line">
            <a:avLst/>
          </a:prstGeom>
          <a:noFill/>
          <a:ln w="3810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9" name="Gerader Verbinder 28">
            <a:extLst>
              <a:ext uri="{FF2B5EF4-FFF2-40B4-BE49-F238E27FC236}">
                <a16:creationId xmlns:a16="http://schemas.microsoft.com/office/drawing/2014/main" id="{DB4B0632-C155-4961-9613-FE4010DC42D6}"/>
              </a:ext>
            </a:extLst>
          </p:cNvPr>
          <p:cNvSpPr/>
          <p:nvPr/>
        </p:nvSpPr>
        <p:spPr>
          <a:xfrm flipV="1">
            <a:off x="10621504" y="3791024"/>
            <a:ext cx="1245507" cy="0"/>
          </a:xfrm>
          <a:prstGeom prst="line">
            <a:avLst/>
          </a:prstGeom>
          <a:noFill/>
          <a:ln w="76200">
            <a:solidFill>
              <a:srgbClr val="000000"/>
            </a:solidFill>
            <a:prstDash val="solid"/>
          </a:ln>
        </p:spPr>
        <p:txBody>
          <a:bodyPr vert="horz" wrap="none" lIns="159087" tIns="127269" rIns="159087" bIns="127269" anchor="ctr" anchorCtr="1" compatLnSpc="0"/>
          <a:lstStyle/>
          <a:p>
            <a:pPr hangingPunct="0"/>
            <a:endParaRPr lang="de-DE" sz="1273"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13420846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26A732-BCE9-4A94-920B-F116D425F138}"/>
              </a:ext>
            </a:extLst>
          </p:cNvPr>
          <p:cNvSpPr txBox="1"/>
          <p:nvPr/>
        </p:nvSpPr>
        <p:spPr>
          <a:xfrm>
            <a:off x="452377" y="1388805"/>
            <a:ext cx="11413221" cy="341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Die Bedienungshinweise stehen Ihnen gleich als Karten bereit. </a:t>
            </a:r>
          </a:p>
          <a:p>
            <a:pPr>
              <a:lnSpc>
                <a:spcPts val="2600"/>
              </a:lnSpc>
            </a:pPr>
            <a:endParaRPr lang="de-DE" sz="2000" b="1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Tipp für die Unterrichtsplanung: 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Solche Karten sind auch für 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Schüler*innen sinnvoll! 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finden die Dateivorlage im </a:t>
            </a:r>
            <a:r>
              <a:rPr lang="de-DE" sz="2000" b="1" dirty="0" err="1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.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Sie dürfen sie für Ihre Unterrichtsstunden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verwenden (als Anlage mit CC-Verweis 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anfügen).</a:t>
            </a:r>
          </a:p>
          <a:p>
            <a:pPr>
              <a:lnSpc>
                <a:spcPts val="2600"/>
              </a:lnSpc>
            </a:pPr>
            <a:endParaRPr lang="de-DE" sz="2000" b="1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A7FB23E-662D-4562-A4A7-48FE08BC35B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47738" y="1768861"/>
            <a:ext cx="6718823" cy="470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6467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Kalibrierung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Gerader Verbinder 7">
            <a:extLst>
              <a:ext uri="{FF2B5EF4-FFF2-40B4-BE49-F238E27FC236}">
                <a16:creationId xmlns:a16="http://schemas.microsoft.com/office/drawing/2014/main" id="{C60948CB-12DE-4DAB-A1D7-8372F5E57B32}"/>
              </a:ext>
            </a:extLst>
          </p:cNvPr>
          <p:cNvSpPr/>
          <p:nvPr/>
        </p:nvSpPr>
        <p:spPr>
          <a:xfrm>
            <a:off x="539998" y="2339913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8E0E124-5639-4F79-B37A-E5A80F765DE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702003" y="1439915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5249088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Kalibrierung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Gerader Verbinder 7">
            <a:extLst>
              <a:ext uri="{FF2B5EF4-FFF2-40B4-BE49-F238E27FC236}">
                <a16:creationId xmlns:a16="http://schemas.microsoft.com/office/drawing/2014/main" id="{C60948CB-12DE-4DAB-A1D7-8372F5E57B32}"/>
              </a:ext>
            </a:extLst>
          </p:cNvPr>
          <p:cNvSpPr/>
          <p:nvPr/>
        </p:nvSpPr>
        <p:spPr>
          <a:xfrm>
            <a:off x="539998" y="2339913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8E0E124-5639-4F79-B37A-E5A80F765DEF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8639503" y="3667927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35EA9DA-3530-4F3F-A2D3-BE198005CDB2}"/>
              </a:ext>
            </a:extLst>
          </p:cNvPr>
          <p:cNvSpPr txBox="1"/>
          <p:nvPr/>
        </p:nvSpPr>
        <p:spPr>
          <a:xfrm>
            <a:off x="6088434" y="5455224"/>
            <a:ext cx="59273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 dirty="0"/>
              <a:t>Problem: „Der Roboter folgt nicht der Linie!“</a:t>
            </a:r>
          </a:p>
        </p:txBody>
      </p:sp>
      <p:cxnSp>
        <p:nvCxnSpPr>
          <p:cNvPr id="5" name="Gerade Verbindung mit Pfeil 4">
            <a:extLst>
              <a:ext uri="{FF2B5EF4-FFF2-40B4-BE49-F238E27FC236}">
                <a16:creationId xmlns:a16="http://schemas.microsoft.com/office/drawing/2014/main" id="{A77DEA5D-18D5-4F6B-92C1-BBE3EDC895C0}"/>
              </a:ext>
            </a:extLst>
          </p:cNvPr>
          <p:cNvCxnSpPr/>
          <p:nvPr/>
        </p:nvCxnSpPr>
        <p:spPr>
          <a:xfrm>
            <a:off x="1524000" y="2774891"/>
            <a:ext cx="6875769" cy="1638300"/>
          </a:xfrm>
          <a:prstGeom prst="straightConnector1">
            <a:avLst/>
          </a:prstGeom>
          <a:ln>
            <a:prstDash val="lgDashDotDot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90987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Kalibrierung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35EA9DA-3530-4F3F-A2D3-BE198005CDB2}"/>
              </a:ext>
            </a:extLst>
          </p:cNvPr>
          <p:cNvSpPr txBox="1"/>
          <p:nvPr/>
        </p:nvSpPr>
        <p:spPr>
          <a:xfrm>
            <a:off x="663903" y="1456948"/>
            <a:ext cx="5927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Lösung: Kalibrierung</a:t>
            </a:r>
          </a:p>
        </p:txBody>
      </p:sp>
      <p:sp>
        <p:nvSpPr>
          <p:cNvPr id="20" name="Gerader Verbinder 7">
            <a:extLst>
              <a:ext uri="{FF2B5EF4-FFF2-40B4-BE49-F238E27FC236}">
                <a16:creationId xmlns:a16="http://schemas.microsoft.com/office/drawing/2014/main" id="{208C059D-0D25-45B2-9C57-C97F766C13B3}"/>
              </a:ext>
            </a:extLst>
          </p:cNvPr>
          <p:cNvSpPr/>
          <p:nvPr/>
        </p:nvSpPr>
        <p:spPr>
          <a:xfrm>
            <a:off x="539998" y="3600001"/>
            <a:ext cx="547199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1" name="Gerader Verbinder 8">
            <a:extLst>
              <a:ext uri="{FF2B5EF4-FFF2-40B4-BE49-F238E27FC236}">
                <a16:creationId xmlns:a16="http://schemas.microsoft.com/office/drawing/2014/main" id="{207AAB80-3DA8-484F-AC8E-5528B624917B}"/>
              </a:ext>
            </a:extLst>
          </p:cNvPr>
          <p:cNvSpPr/>
          <p:nvPr/>
        </p:nvSpPr>
        <p:spPr>
          <a:xfrm>
            <a:off x="2952003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66FF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2" name="Gerader Verbinder 9">
            <a:extLst>
              <a:ext uri="{FF2B5EF4-FFF2-40B4-BE49-F238E27FC236}">
                <a16:creationId xmlns:a16="http://schemas.microsoft.com/office/drawing/2014/main" id="{DE20F0F8-A300-466A-94F2-20C491D24962}"/>
              </a:ext>
            </a:extLst>
          </p:cNvPr>
          <p:cNvSpPr/>
          <p:nvPr/>
        </p:nvSpPr>
        <p:spPr>
          <a:xfrm>
            <a:off x="3168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FF33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3" name="Gerader Verbinder 10">
            <a:extLst>
              <a:ext uri="{FF2B5EF4-FFF2-40B4-BE49-F238E27FC236}">
                <a16:creationId xmlns:a16="http://schemas.microsoft.com/office/drawing/2014/main" id="{3E14FF1D-EAF1-49EB-8224-77744F6824EA}"/>
              </a:ext>
            </a:extLst>
          </p:cNvPr>
          <p:cNvSpPr/>
          <p:nvPr/>
        </p:nvSpPr>
        <p:spPr>
          <a:xfrm>
            <a:off x="3384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CC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B748AD5-6AD8-48EC-A0FF-16E4E27E084C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4662004" y="2700003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C5380648-B185-4027-8469-BB3E46D8C96E}"/>
              </a:ext>
            </a:extLst>
          </p:cNvPr>
          <p:cNvSpPr/>
          <p:nvPr/>
        </p:nvSpPr>
        <p:spPr>
          <a:xfrm>
            <a:off x="6479996" y="2159995"/>
            <a:ext cx="2880003" cy="28800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*/ f6 f21 1"/>
              <a:gd name="f29" fmla="+- f26 0 f6"/>
              <a:gd name="f30" fmla="+- f25 0 f6"/>
              <a:gd name="f31" fmla="+- 0 0 f27"/>
              <a:gd name="f32" fmla="*/ f29 1 2"/>
              <a:gd name="f33" fmla="*/ f30 1 2"/>
              <a:gd name="f34" fmla="+- 0 0 f31"/>
              <a:gd name="f35" fmla="+- f6 f32 0"/>
              <a:gd name="f36" fmla="+- f6 f33 0"/>
              <a:gd name="f37" fmla="*/ f34 f0 1"/>
              <a:gd name="f38" fmla="*/ f33 f21 1"/>
              <a:gd name="f39" fmla="*/ f32 f21 1"/>
              <a:gd name="f40" fmla="*/ f37 1 f7"/>
              <a:gd name="f41" fmla="*/ f35 f21 1"/>
              <a:gd name="f42" fmla="+- f40 0 f1"/>
              <a:gd name="f43" fmla="cos 1 f42"/>
              <a:gd name="f44" fmla="sin 1 f42"/>
              <a:gd name="f45" fmla="+- 0 0 f43"/>
              <a:gd name="f46" fmla="+- 0 0 f44"/>
              <a:gd name="f47" fmla="+- 0 0 f45"/>
              <a:gd name="f48" fmla="+- 0 0 f46"/>
              <a:gd name="f49" fmla="val f47"/>
              <a:gd name="f50" fmla="val f48"/>
              <a:gd name="f51" fmla="*/ f49 f33 1"/>
              <a:gd name="f52" fmla="*/ f50 f32 1"/>
              <a:gd name="f53" fmla="+- f36 0 f51"/>
              <a:gd name="f54" fmla="+- f36 f51 0"/>
              <a:gd name="f55" fmla="+- f35 0 f52"/>
              <a:gd name="f56" fmla="+- f35 f52 0"/>
              <a:gd name="f57" fmla="*/ f53 f21 1"/>
              <a:gd name="f58" fmla="*/ f55 f21 1"/>
              <a:gd name="f59" fmla="*/ f54 f21 1"/>
              <a:gd name="f60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58" r="f59" b="f60"/>
            <a:pathLst>
              <a:path>
                <a:moveTo>
                  <a:pt x="f28" y="f41"/>
                </a:moveTo>
                <a:arcTo wR="f38" hR="f39" stAng="f0" swAng="f1"/>
                <a:arcTo wR="f38" hR="f39" stAng="f2" swAng="f1"/>
                <a:arcTo wR="f38" hR="f39" stAng="f6" swAng="f1"/>
                <a:arcTo wR="f38" hR="f39" stAng="f1" swAng="f1"/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none" lIns="90004" tIns="44997" rIns="90004" bIns="44997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6" name="Grafik 25" descr="Warnung">
            <a:extLst>
              <a:ext uri="{FF2B5EF4-FFF2-40B4-BE49-F238E27FC236}">
                <a16:creationId xmlns:a16="http://schemas.microsoft.com/office/drawing/2014/main" id="{71469251-DBBA-41DE-B059-33FCC8678D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2260" y="1254578"/>
            <a:ext cx="914400" cy="9144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227D5D73-FD05-45A1-93D8-59D7043EB2BC}"/>
              </a:ext>
            </a:extLst>
          </p:cNvPr>
          <p:cNvSpPr txBox="1"/>
          <p:nvPr/>
        </p:nvSpPr>
        <p:spPr>
          <a:xfrm>
            <a:off x="550360" y="4788871"/>
            <a:ext cx="106439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1.) Drücken des Ein-/Aus-Knopfes, ca. 2 Sekunden lang</a:t>
            </a:r>
          </a:p>
        </p:txBody>
      </p:sp>
      <p:cxnSp>
        <p:nvCxnSpPr>
          <p:cNvPr id="6" name="Gerade Verbindung mit Pfeil 5">
            <a:extLst>
              <a:ext uri="{FF2B5EF4-FFF2-40B4-BE49-F238E27FC236}">
                <a16:creationId xmlns:a16="http://schemas.microsoft.com/office/drawing/2014/main" id="{C327318B-0E97-4511-8821-E41746C81D01}"/>
              </a:ext>
            </a:extLst>
          </p:cNvPr>
          <p:cNvCxnSpPr/>
          <p:nvPr/>
        </p:nvCxnSpPr>
        <p:spPr>
          <a:xfrm flipV="1">
            <a:off x="3168002" y="3797300"/>
            <a:ext cx="1494002" cy="991571"/>
          </a:xfrm>
          <a:prstGeom prst="straightConnector1">
            <a:avLst/>
          </a:prstGeom>
          <a:ln w="1270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69957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Kalibrierung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35EA9DA-3530-4F3F-A2D3-BE198005CDB2}"/>
              </a:ext>
            </a:extLst>
          </p:cNvPr>
          <p:cNvSpPr txBox="1"/>
          <p:nvPr/>
        </p:nvSpPr>
        <p:spPr>
          <a:xfrm>
            <a:off x="663903" y="1456948"/>
            <a:ext cx="5927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Lösung: Kalibrierung</a:t>
            </a:r>
          </a:p>
        </p:txBody>
      </p:sp>
      <p:sp>
        <p:nvSpPr>
          <p:cNvPr id="20" name="Gerader Verbinder 7">
            <a:extLst>
              <a:ext uri="{FF2B5EF4-FFF2-40B4-BE49-F238E27FC236}">
                <a16:creationId xmlns:a16="http://schemas.microsoft.com/office/drawing/2014/main" id="{208C059D-0D25-45B2-9C57-C97F766C13B3}"/>
              </a:ext>
            </a:extLst>
          </p:cNvPr>
          <p:cNvSpPr/>
          <p:nvPr/>
        </p:nvSpPr>
        <p:spPr>
          <a:xfrm>
            <a:off x="539998" y="3600001"/>
            <a:ext cx="547199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1" name="Gerader Verbinder 8">
            <a:extLst>
              <a:ext uri="{FF2B5EF4-FFF2-40B4-BE49-F238E27FC236}">
                <a16:creationId xmlns:a16="http://schemas.microsoft.com/office/drawing/2014/main" id="{207AAB80-3DA8-484F-AC8E-5528B624917B}"/>
              </a:ext>
            </a:extLst>
          </p:cNvPr>
          <p:cNvSpPr/>
          <p:nvPr/>
        </p:nvSpPr>
        <p:spPr>
          <a:xfrm>
            <a:off x="2952003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66FF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2" name="Gerader Verbinder 9">
            <a:extLst>
              <a:ext uri="{FF2B5EF4-FFF2-40B4-BE49-F238E27FC236}">
                <a16:creationId xmlns:a16="http://schemas.microsoft.com/office/drawing/2014/main" id="{DE20F0F8-A300-466A-94F2-20C491D24962}"/>
              </a:ext>
            </a:extLst>
          </p:cNvPr>
          <p:cNvSpPr/>
          <p:nvPr/>
        </p:nvSpPr>
        <p:spPr>
          <a:xfrm>
            <a:off x="3168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FF33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3" name="Gerader Verbinder 10">
            <a:extLst>
              <a:ext uri="{FF2B5EF4-FFF2-40B4-BE49-F238E27FC236}">
                <a16:creationId xmlns:a16="http://schemas.microsoft.com/office/drawing/2014/main" id="{3E14FF1D-EAF1-49EB-8224-77744F6824EA}"/>
              </a:ext>
            </a:extLst>
          </p:cNvPr>
          <p:cNvSpPr/>
          <p:nvPr/>
        </p:nvSpPr>
        <p:spPr>
          <a:xfrm>
            <a:off x="3384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CC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B748AD5-6AD8-48EC-A0FF-16E4E27E084C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4662004" y="2700003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C5380648-B185-4027-8469-BB3E46D8C96E}"/>
              </a:ext>
            </a:extLst>
          </p:cNvPr>
          <p:cNvSpPr/>
          <p:nvPr/>
        </p:nvSpPr>
        <p:spPr>
          <a:xfrm>
            <a:off x="6479996" y="2159995"/>
            <a:ext cx="2880003" cy="28800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*/ f6 f21 1"/>
              <a:gd name="f29" fmla="+- f26 0 f6"/>
              <a:gd name="f30" fmla="+- f25 0 f6"/>
              <a:gd name="f31" fmla="+- 0 0 f27"/>
              <a:gd name="f32" fmla="*/ f29 1 2"/>
              <a:gd name="f33" fmla="*/ f30 1 2"/>
              <a:gd name="f34" fmla="+- 0 0 f31"/>
              <a:gd name="f35" fmla="+- f6 f32 0"/>
              <a:gd name="f36" fmla="+- f6 f33 0"/>
              <a:gd name="f37" fmla="*/ f34 f0 1"/>
              <a:gd name="f38" fmla="*/ f33 f21 1"/>
              <a:gd name="f39" fmla="*/ f32 f21 1"/>
              <a:gd name="f40" fmla="*/ f37 1 f7"/>
              <a:gd name="f41" fmla="*/ f35 f21 1"/>
              <a:gd name="f42" fmla="+- f40 0 f1"/>
              <a:gd name="f43" fmla="cos 1 f42"/>
              <a:gd name="f44" fmla="sin 1 f42"/>
              <a:gd name="f45" fmla="+- 0 0 f43"/>
              <a:gd name="f46" fmla="+- 0 0 f44"/>
              <a:gd name="f47" fmla="+- 0 0 f45"/>
              <a:gd name="f48" fmla="+- 0 0 f46"/>
              <a:gd name="f49" fmla="val f47"/>
              <a:gd name="f50" fmla="val f48"/>
              <a:gd name="f51" fmla="*/ f49 f33 1"/>
              <a:gd name="f52" fmla="*/ f50 f32 1"/>
              <a:gd name="f53" fmla="+- f36 0 f51"/>
              <a:gd name="f54" fmla="+- f36 f51 0"/>
              <a:gd name="f55" fmla="+- f35 0 f52"/>
              <a:gd name="f56" fmla="+- f35 f52 0"/>
              <a:gd name="f57" fmla="*/ f53 f21 1"/>
              <a:gd name="f58" fmla="*/ f55 f21 1"/>
              <a:gd name="f59" fmla="*/ f54 f21 1"/>
              <a:gd name="f60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58" r="f59" b="f60"/>
            <a:pathLst>
              <a:path>
                <a:moveTo>
                  <a:pt x="f28" y="f41"/>
                </a:moveTo>
                <a:arcTo wR="f38" hR="f39" stAng="f0" swAng="f1"/>
                <a:arcTo wR="f38" hR="f39" stAng="f2" swAng="f1"/>
                <a:arcTo wR="f38" hR="f39" stAng="f6" swAng="f1"/>
                <a:arcTo wR="f38" hR="f39" stAng="f1" swAng="f1"/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none" lIns="90004" tIns="44997" rIns="90004" bIns="44997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6" name="Grafik 25" descr="Warnung">
            <a:extLst>
              <a:ext uri="{FF2B5EF4-FFF2-40B4-BE49-F238E27FC236}">
                <a16:creationId xmlns:a16="http://schemas.microsoft.com/office/drawing/2014/main" id="{71469251-DBBA-41DE-B059-33FCC8678DB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922260" y="1254578"/>
            <a:ext cx="914400" cy="9144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227D5D73-FD05-45A1-93D8-59D7043EB2BC}"/>
              </a:ext>
            </a:extLst>
          </p:cNvPr>
          <p:cNvSpPr txBox="1"/>
          <p:nvPr/>
        </p:nvSpPr>
        <p:spPr>
          <a:xfrm>
            <a:off x="550360" y="4788871"/>
            <a:ext cx="1064394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1.) Drücken des Ein-/Aus-Knopfes, ca. 2 Sekunden lang,</a:t>
            </a:r>
            <a:br>
              <a:rPr lang="de-DE" sz="2000" dirty="0"/>
            </a:br>
            <a:r>
              <a:rPr lang="de-DE" sz="2000" dirty="0"/>
              <a:t>      Bestätigung des </a:t>
            </a:r>
            <a:r>
              <a:rPr lang="de-DE" sz="2000" dirty="0" err="1"/>
              <a:t>Ozobot</a:t>
            </a:r>
            <a:r>
              <a:rPr lang="de-DE" sz="2000" dirty="0"/>
              <a:t>: weißes Blinken</a:t>
            </a:r>
          </a:p>
          <a:p>
            <a:r>
              <a:rPr lang="de-DE" sz="2000" dirty="0"/>
              <a:t>2.) …</a:t>
            </a:r>
          </a:p>
        </p:txBody>
      </p:sp>
      <p:pic>
        <p:nvPicPr>
          <p:cNvPr id="9" name="Grafik 8" descr="Feuerwerk">
            <a:extLst>
              <a:ext uri="{FF2B5EF4-FFF2-40B4-BE49-F238E27FC236}">
                <a16:creationId xmlns:a16="http://schemas.microsoft.com/office/drawing/2014/main" id="{8661B7B2-3E0E-42D2-BF82-1361FE82167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5798980" y="205801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8099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Kalibrierung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35EA9DA-3530-4F3F-A2D3-BE198005CDB2}"/>
              </a:ext>
            </a:extLst>
          </p:cNvPr>
          <p:cNvSpPr txBox="1"/>
          <p:nvPr/>
        </p:nvSpPr>
        <p:spPr>
          <a:xfrm>
            <a:off x="663903" y="1456948"/>
            <a:ext cx="5927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Lösung: Kalibrierung</a:t>
            </a:r>
          </a:p>
        </p:txBody>
      </p:sp>
      <p:sp>
        <p:nvSpPr>
          <p:cNvPr id="20" name="Gerader Verbinder 7">
            <a:extLst>
              <a:ext uri="{FF2B5EF4-FFF2-40B4-BE49-F238E27FC236}">
                <a16:creationId xmlns:a16="http://schemas.microsoft.com/office/drawing/2014/main" id="{208C059D-0D25-45B2-9C57-C97F766C13B3}"/>
              </a:ext>
            </a:extLst>
          </p:cNvPr>
          <p:cNvSpPr/>
          <p:nvPr/>
        </p:nvSpPr>
        <p:spPr>
          <a:xfrm>
            <a:off x="539998" y="3600001"/>
            <a:ext cx="547199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1" name="Gerader Verbinder 8">
            <a:extLst>
              <a:ext uri="{FF2B5EF4-FFF2-40B4-BE49-F238E27FC236}">
                <a16:creationId xmlns:a16="http://schemas.microsoft.com/office/drawing/2014/main" id="{207AAB80-3DA8-484F-AC8E-5528B624917B}"/>
              </a:ext>
            </a:extLst>
          </p:cNvPr>
          <p:cNvSpPr/>
          <p:nvPr/>
        </p:nvSpPr>
        <p:spPr>
          <a:xfrm>
            <a:off x="2952003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66FF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2" name="Gerader Verbinder 9">
            <a:extLst>
              <a:ext uri="{FF2B5EF4-FFF2-40B4-BE49-F238E27FC236}">
                <a16:creationId xmlns:a16="http://schemas.microsoft.com/office/drawing/2014/main" id="{DE20F0F8-A300-466A-94F2-20C491D24962}"/>
              </a:ext>
            </a:extLst>
          </p:cNvPr>
          <p:cNvSpPr/>
          <p:nvPr/>
        </p:nvSpPr>
        <p:spPr>
          <a:xfrm>
            <a:off x="3168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FF33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3" name="Gerader Verbinder 10">
            <a:extLst>
              <a:ext uri="{FF2B5EF4-FFF2-40B4-BE49-F238E27FC236}">
                <a16:creationId xmlns:a16="http://schemas.microsoft.com/office/drawing/2014/main" id="{3E14FF1D-EAF1-49EB-8224-77744F6824EA}"/>
              </a:ext>
            </a:extLst>
          </p:cNvPr>
          <p:cNvSpPr/>
          <p:nvPr/>
        </p:nvSpPr>
        <p:spPr>
          <a:xfrm>
            <a:off x="3384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CC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C5380648-B185-4027-8469-BB3E46D8C96E}"/>
              </a:ext>
            </a:extLst>
          </p:cNvPr>
          <p:cNvSpPr/>
          <p:nvPr/>
        </p:nvSpPr>
        <p:spPr>
          <a:xfrm>
            <a:off x="6479996" y="2159995"/>
            <a:ext cx="2880003" cy="28800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*/ f6 f21 1"/>
              <a:gd name="f29" fmla="+- f26 0 f6"/>
              <a:gd name="f30" fmla="+- f25 0 f6"/>
              <a:gd name="f31" fmla="+- 0 0 f27"/>
              <a:gd name="f32" fmla="*/ f29 1 2"/>
              <a:gd name="f33" fmla="*/ f30 1 2"/>
              <a:gd name="f34" fmla="+- 0 0 f31"/>
              <a:gd name="f35" fmla="+- f6 f32 0"/>
              <a:gd name="f36" fmla="+- f6 f33 0"/>
              <a:gd name="f37" fmla="*/ f34 f0 1"/>
              <a:gd name="f38" fmla="*/ f33 f21 1"/>
              <a:gd name="f39" fmla="*/ f32 f21 1"/>
              <a:gd name="f40" fmla="*/ f37 1 f7"/>
              <a:gd name="f41" fmla="*/ f35 f21 1"/>
              <a:gd name="f42" fmla="+- f40 0 f1"/>
              <a:gd name="f43" fmla="cos 1 f42"/>
              <a:gd name="f44" fmla="sin 1 f42"/>
              <a:gd name="f45" fmla="+- 0 0 f43"/>
              <a:gd name="f46" fmla="+- 0 0 f44"/>
              <a:gd name="f47" fmla="+- 0 0 f45"/>
              <a:gd name="f48" fmla="+- 0 0 f46"/>
              <a:gd name="f49" fmla="val f47"/>
              <a:gd name="f50" fmla="val f48"/>
              <a:gd name="f51" fmla="*/ f49 f33 1"/>
              <a:gd name="f52" fmla="*/ f50 f32 1"/>
              <a:gd name="f53" fmla="+- f36 0 f51"/>
              <a:gd name="f54" fmla="+- f36 f51 0"/>
              <a:gd name="f55" fmla="+- f35 0 f52"/>
              <a:gd name="f56" fmla="+- f35 f52 0"/>
              <a:gd name="f57" fmla="*/ f53 f21 1"/>
              <a:gd name="f58" fmla="*/ f55 f21 1"/>
              <a:gd name="f59" fmla="*/ f54 f21 1"/>
              <a:gd name="f60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58" r="f59" b="f60"/>
            <a:pathLst>
              <a:path>
                <a:moveTo>
                  <a:pt x="f28" y="f41"/>
                </a:moveTo>
                <a:arcTo wR="f38" hR="f39" stAng="f0" swAng="f1"/>
                <a:arcTo wR="f38" hR="f39" stAng="f2" swAng="f1"/>
                <a:arcTo wR="f38" hR="f39" stAng="f6" swAng="f1"/>
                <a:arcTo wR="f38" hR="f39" stAng="f1" swAng="f1"/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none" lIns="90004" tIns="44997" rIns="90004" bIns="44997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6" name="Grafik 25" descr="Warnung">
            <a:extLst>
              <a:ext uri="{FF2B5EF4-FFF2-40B4-BE49-F238E27FC236}">
                <a16:creationId xmlns:a16="http://schemas.microsoft.com/office/drawing/2014/main" id="{71469251-DBBA-41DE-B059-33FCC8678D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2260" y="1254578"/>
            <a:ext cx="914400" cy="9144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227D5D73-FD05-45A1-93D8-59D7043EB2BC}"/>
              </a:ext>
            </a:extLst>
          </p:cNvPr>
          <p:cNvSpPr txBox="1"/>
          <p:nvPr/>
        </p:nvSpPr>
        <p:spPr>
          <a:xfrm>
            <a:off x="550360" y="4788871"/>
            <a:ext cx="106439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1.) Drücken des Ein-/Aus-Knopfes, ca. 2 Sekunden lang,</a:t>
            </a:r>
            <a:br>
              <a:rPr lang="de-DE" sz="2000" dirty="0"/>
            </a:br>
            <a:r>
              <a:rPr lang="de-DE" sz="2000" dirty="0"/>
              <a:t>      Bestätigung des </a:t>
            </a:r>
            <a:r>
              <a:rPr lang="de-DE" sz="2000" dirty="0" err="1"/>
              <a:t>Ozobot</a:t>
            </a:r>
            <a:r>
              <a:rPr lang="de-DE" sz="2000" dirty="0"/>
              <a:t>: weißes Blinken</a:t>
            </a:r>
          </a:p>
          <a:p>
            <a:r>
              <a:rPr lang="de-DE" sz="2000" dirty="0"/>
              <a:t>2.) Setzen des </a:t>
            </a:r>
            <a:r>
              <a:rPr lang="de-DE" sz="2000" dirty="0" err="1"/>
              <a:t>Ozobots</a:t>
            </a:r>
            <a:r>
              <a:rPr lang="de-DE" sz="2000" dirty="0"/>
              <a:t> auf den schwarzen Vorlagepunkt, hier dreht er sich und verlässt den Punkt.</a:t>
            </a:r>
          </a:p>
          <a:p>
            <a:endParaRPr lang="de-DE" sz="2000" dirty="0"/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B748AD5-6AD8-48EC-A0FF-16E4E27E084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7123718" y="2661552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0290557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Kalibrierung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35EA9DA-3530-4F3F-A2D3-BE198005CDB2}"/>
              </a:ext>
            </a:extLst>
          </p:cNvPr>
          <p:cNvSpPr txBox="1"/>
          <p:nvPr/>
        </p:nvSpPr>
        <p:spPr>
          <a:xfrm>
            <a:off x="663903" y="1456948"/>
            <a:ext cx="59273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b="1" dirty="0"/>
              <a:t>Lösung: Kalibrierung</a:t>
            </a:r>
          </a:p>
        </p:txBody>
      </p:sp>
      <p:sp>
        <p:nvSpPr>
          <p:cNvPr id="20" name="Gerader Verbinder 7">
            <a:extLst>
              <a:ext uri="{FF2B5EF4-FFF2-40B4-BE49-F238E27FC236}">
                <a16:creationId xmlns:a16="http://schemas.microsoft.com/office/drawing/2014/main" id="{208C059D-0D25-45B2-9C57-C97F766C13B3}"/>
              </a:ext>
            </a:extLst>
          </p:cNvPr>
          <p:cNvSpPr/>
          <p:nvPr/>
        </p:nvSpPr>
        <p:spPr>
          <a:xfrm>
            <a:off x="539998" y="3600001"/>
            <a:ext cx="5471998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1" name="Gerader Verbinder 8">
            <a:extLst>
              <a:ext uri="{FF2B5EF4-FFF2-40B4-BE49-F238E27FC236}">
                <a16:creationId xmlns:a16="http://schemas.microsoft.com/office/drawing/2014/main" id="{207AAB80-3DA8-484F-AC8E-5528B624917B}"/>
              </a:ext>
            </a:extLst>
          </p:cNvPr>
          <p:cNvSpPr/>
          <p:nvPr/>
        </p:nvSpPr>
        <p:spPr>
          <a:xfrm>
            <a:off x="2952003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66FF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2" name="Gerader Verbinder 9">
            <a:extLst>
              <a:ext uri="{FF2B5EF4-FFF2-40B4-BE49-F238E27FC236}">
                <a16:creationId xmlns:a16="http://schemas.microsoft.com/office/drawing/2014/main" id="{DE20F0F8-A300-466A-94F2-20C491D24962}"/>
              </a:ext>
            </a:extLst>
          </p:cNvPr>
          <p:cNvSpPr/>
          <p:nvPr/>
        </p:nvSpPr>
        <p:spPr>
          <a:xfrm>
            <a:off x="3168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FF33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3" name="Gerader Verbinder 10">
            <a:extLst>
              <a:ext uri="{FF2B5EF4-FFF2-40B4-BE49-F238E27FC236}">
                <a16:creationId xmlns:a16="http://schemas.microsoft.com/office/drawing/2014/main" id="{3E14FF1D-EAF1-49EB-8224-77744F6824EA}"/>
              </a:ext>
            </a:extLst>
          </p:cNvPr>
          <p:cNvSpPr/>
          <p:nvPr/>
        </p:nvSpPr>
        <p:spPr>
          <a:xfrm>
            <a:off x="3384002" y="3600001"/>
            <a:ext cx="215999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CC33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25" name="Freihandform: Form 24">
            <a:extLst>
              <a:ext uri="{FF2B5EF4-FFF2-40B4-BE49-F238E27FC236}">
                <a16:creationId xmlns:a16="http://schemas.microsoft.com/office/drawing/2014/main" id="{C5380648-B185-4027-8469-BB3E46D8C96E}"/>
              </a:ext>
            </a:extLst>
          </p:cNvPr>
          <p:cNvSpPr/>
          <p:nvPr/>
        </p:nvSpPr>
        <p:spPr>
          <a:xfrm>
            <a:off x="6479996" y="2159995"/>
            <a:ext cx="2880003" cy="2880003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*/ 5419351 1 1725033"/>
              <a:gd name="f8" fmla="abs f3"/>
              <a:gd name="f9" fmla="abs f4"/>
              <a:gd name="f10" fmla="abs f5"/>
              <a:gd name="f11" fmla="+- 2700000 f1 0"/>
              <a:gd name="f12" fmla="?: f8 f3 1"/>
              <a:gd name="f13" fmla="?: f9 f4 1"/>
              <a:gd name="f14" fmla="?: f10 f5 1"/>
              <a:gd name="f15" fmla="+- f11 0 f1"/>
              <a:gd name="f16" fmla="*/ f12 1 21600"/>
              <a:gd name="f17" fmla="*/ f13 1 21600"/>
              <a:gd name="f18" fmla="*/ 21600 f12 1"/>
              <a:gd name="f19" fmla="*/ 21600 f13 1"/>
              <a:gd name="f20" fmla="+- f15 f1 0"/>
              <a:gd name="f21" fmla="min f17 f16"/>
              <a:gd name="f22" fmla="*/ f18 1 f14"/>
              <a:gd name="f23" fmla="*/ f19 1 f14"/>
              <a:gd name="f24" fmla="*/ f20 f7 1"/>
              <a:gd name="f25" fmla="val f22"/>
              <a:gd name="f26" fmla="val f23"/>
              <a:gd name="f27" fmla="*/ f24 1 f0"/>
              <a:gd name="f28" fmla="*/ f6 f21 1"/>
              <a:gd name="f29" fmla="+- f26 0 f6"/>
              <a:gd name="f30" fmla="+- f25 0 f6"/>
              <a:gd name="f31" fmla="+- 0 0 f27"/>
              <a:gd name="f32" fmla="*/ f29 1 2"/>
              <a:gd name="f33" fmla="*/ f30 1 2"/>
              <a:gd name="f34" fmla="+- 0 0 f31"/>
              <a:gd name="f35" fmla="+- f6 f32 0"/>
              <a:gd name="f36" fmla="+- f6 f33 0"/>
              <a:gd name="f37" fmla="*/ f34 f0 1"/>
              <a:gd name="f38" fmla="*/ f33 f21 1"/>
              <a:gd name="f39" fmla="*/ f32 f21 1"/>
              <a:gd name="f40" fmla="*/ f37 1 f7"/>
              <a:gd name="f41" fmla="*/ f35 f21 1"/>
              <a:gd name="f42" fmla="+- f40 0 f1"/>
              <a:gd name="f43" fmla="cos 1 f42"/>
              <a:gd name="f44" fmla="sin 1 f42"/>
              <a:gd name="f45" fmla="+- 0 0 f43"/>
              <a:gd name="f46" fmla="+- 0 0 f44"/>
              <a:gd name="f47" fmla="+- 0 0 f45"/>
              <a:gd name="f48" fmla="+- 0 0 f46"/>
              <a:gd name="f49" fmla="val f47"/>
              <a:gd name="f50" fmla="val f48"/>
              <a:gd name="f51" fmla="*/ f49 f33 1"/>
              <a:gd name="f52" fmla="*/ f50 f32 1"/>
              <a:gd name="f53" fmla="+- f36 0 f51"/>
              <a:gd name="f54" fmla="+- f36 f51 0"/>
              <a:gd name="f55" fmla="+- f35 0 f52"/>
              <a:gd name="f56" fmla="+- f35 f52 0"/>
              <a:gd name="f57" fmla="*/ f53 f21 1"/>
              <a:gd name="f58" fmla="*/ f55 f21 1"/>
              <a:gd name="f59" fmla="*/ f54 f21 1"/>
              <a:gd name="f60" fmla="*/ f56 f2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57" t="f58" r="f59" b="f60"/>
            <a:pathLst>
              <a:path>
                <a:moveTo>
                  <a:pt x="f28" y="f41"/>
                </a:moveTo>
                <a:arcTo wR="f38" hR="f39" stAng="f0" swAng="f1"/>
                <a:arcTo wR="f38" hR="f39" stAng="f2" swAng="f1"/>
                <a:arcTo wR="f38" hR="f39" stAng="f6" swAng="f1"/>
                <a:arcTo wR="f38" hR="f39" stAng="f1" swAng="f1"/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miter/>
          </a:ln>
        </p:spPr>
        <p:txBody>
          <a:bodyPr vert="horz" wrap="none" lIns="90004" tIns="44997" rIns="90004" bIns="44997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26" name="Grafik 25" descr="Warnung">
            <a:extLst>
              <a:ext uri="{FF2B5EF4-FFF2-40B4-BE49-F238E27FC236}">
                <a16:creationId xmlns:a16="http://schemas.microsoft.com/office/drawing/2014/main" id="{71469251-DBBA-41DE-B059-33FCC8678DB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922260" y="1254578"/>
            <a:ext cx="914400" cy="914400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227D5D73-FD05-45A1-93D8-59D7043EB2BC}"/>
              </a:ext>
            </a:extLst>
          </p:cNvPr>
          <p:cNvSpPr txBox="1"/>
          <p:nvPr/>
        </p:nvSpPr>
        <p:spPr>
          <a:xfrm>
            <a:off x="550360" y="4788871"/>
            <a:ext cx="1064394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1.) Drücken des Ein-/Aus-Knopfes, ca. 2 Sekunden lang,</a:t>
            </a:r>
            <a:br>
              <a:rPr lang="de-DE" sz="2000" dirty="0"/>
            </a:br>
            <a:r>
              <a:rPr lang="de-DE" sz="2000" dirty="0"/>
              <a:t>      Bestätigung des </a:t>
            </a:r>
            <a:r>
              <a:rPr lang="de-DE" sz="2000" dirty="0" err="1"/>
              <a:t>Ozobot</a:t>
            </a:r>
            <a:r>
              <a:rPr lang="de-DE" sz="2000" dirty="0"/>
              <a:t>: weißes Blinken</a:t>
            </a:r>
          </a:p>
          <a:p>
            <a:r>
              <a:rPr lang="de-DE" sz="2000" dirty="0"/>
              <a:t>2.) Setzen des </a:t>
            </a:r>
            <a:r>
              <a:rPr lang="de-DE" sz="2000" dirty="0" err="1"/>
              <a:t>Ozobots</a:t>
            </a:r>
            <a:r>
              <a:rPr lang="de-DE" sz="2000" dirty="0"/>
              <a:t> auf den schwarzen Vorlagepunkt, hier dreht er sich und verlässt den Punkt.</a:t>
            </a:r>
          </a:p>
          <a:p>
            <a:r>
              <a:rPr lang="de-DE" sz="2000" dirty="0"/>
              <a:t>3.) Blinkt der </a:t>
            </a:r>
            <a:r>
              <a:rPr lang="de-DE" sz="2000" dirty="0" err="1"/>
              <a:t>Ozobot</a:t>
            </a:r>
            <a:r>
              <a:rPr lang="de-DE" sz="2000" dirty="0"/>
              <a:t> rot: Die Kalibrierung ist fehlgeschlagen, Kalibrierung erneut beginnen.</a:t>
            </a:r>
          </a:p>
          <a:p>
            <a:r>
              <a:rPr lang="de-DE" sz="2000" dirty="0"/>
              <a:t>      Blinkt der </a:t>
            </a:r>
            <a:r>
              <a:rPr lang="de-DE" sz="2000" dirty="0" err="1"/>
              <a:t>Ozobot</a:t>
            </a:r>
            <a:r>
              <a:rPr lang="de-DE" sz="2000" dirty="0"/>
              <a:t> grün: Die Kalibrierung ist geglückt, der </a:t>
            </a:r>
            <a:r>
              <a:rPr lang="de-DE" sz="2000" dirty="0" err="1"/>
              <a:t>Ozobot</a:t>
            </a:r>
            <a:r>
              <a:rPr lang="de-DE" sz="2000" dirty="0"/>
              <a:t> kann nun die Linien verfolgen.</a:t>
            </a:r>
          </a:p>
        </p:txBody>
      </p:sp>
      <p:pic>
        <p:nvPicPr>
          <p:cNvPr id="24" name="Grafik 23">
            <a:extLst>
              <a:ext uri="{FF2B5EF4-FFF2-40B4-BE49-F238E27FC236}">
                <a16:creationId xmlns:a16="http://schemas.microsoft.com/office/drawing/2014/main" id="{CB748AD5-6AD8-48EC-A0FF-16E4E27E084C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8761719" y="2644667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28" name="Grafik 27" descr="Feuerwerk">
            <a:extLst>
              <a:ext uri="{FF2B5EF4-FFF2-40B4-BE49-F238E27FC236}">
                <a16:creationId xmlns:a16="http://schemas.microsoft.com/office/drawing/2014/main" id="{9FF93A6E-962D-4233-BCBB-5A150DE4C58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0799161" y="2125785"/>
            <a:ext cx="914400" cy="914400"/>
          </a:xfrm>
          <a:prstGeom prst="rect">
            <a:avLst/>
          </a:prstGeom>
        </p:spPr>
      </p:pic>
      <p:pic>
        <p:nvPicPr>
          <p:cNvPr id="29" name="Grafik 28" descr="Feuerwerk">
            <a:extLst>
              <a:ext uri="{FF2B5EF4-FFF2-40B4-BE49-F238E27FC236}">
                <a16:creationId xmlns:a16="http://schemas.microsoft.com/office/drawing/2014/main" id="{B0C5A79F-7C8A-43C6-B726-19D3C762F13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0856430" y="328003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0505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29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F826A732-BCE9-4A94-920B-F116D425F138}"/>
              </a:ext>
            </a:extLst>
          </p:cNvPr>
          <p:cNvSpPr txBox="1"/>
          <p:nvPr/>
        </p:nvSpPr>
        <p:spPr>
          <a:xfrm>
            <a:off x="452377" y="1388805"/>
            <a:ext cx="9081916" cy="274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Regel-Einführungen mit den Schüler*innen, </a:t>
            </a:r>
          </a:p>
          <a:p>
            <a:pPr>
              <a:lnSpc>
                <a:spcPts val="2600"/>
              </a:lnSpc>
            </a:pPr>
            <a:r>
              <a:rPr lang="de-DE" sz="200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zusätzlich zu den Bedienungshinweisen für die Liniencodierung:</a:t>
            </a:r>
          </a:p>
          <a:p>
            <a:pPr>
              <a:lnSpc>
                <a:spcPts val="2600"/>
              </a:lnSpc>
            </a:pPr>
            <a:endParaRPr lang="de-DE" sz="2000" b="1" dirty="0">
              <a:solidFill>
                <a:srgbClr val="094C74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Kalibriere den </a:t>
            </a:r>
            <a:r>
              <a:rPr lang="de-DE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zu Beginn. 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Setze den </a:t>
            </a:r>
            <a:r>
              <a:rPr lang="de-DE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vorsichtig von oben auf das Spielfeld. 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Achte darauf, dass die Rollen des </a:t>
            </a:r>
            <a:r>
              <a:rPr lang="de-DE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Ozobots</a:t>
            </a: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nicht blockiert werden. 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Achte darauf, dass der </a:t>
            </a:r>
            <a:r>
              <a:rPr lang="de-DE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nur auf den für ihn vorgesehenen Flächen fährt. </a:t>
            </a:r>
          </a:p>
          <a:p>
            <a:pPr marL="342900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Wenn du mit dem </a:t>
            </a:r>
            <a:r>
              <a:rPr lang="de-DE" sz="2000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000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durch den Raum läufst, halte ihn gut fest.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51C8FFB3-028B-47BD-98EF-46F1EEA43C3B}"/>
              </a:ext>
            </a:extLst>
          </p:cNvPr>
          <p:cNvSpPr txBox="1"/>
          <p:nvPr/>
        </p:nvSpPr>
        <p:spPr>
          <a:xfrm rot="16200000">
            <a:off x="9196285" y="3335191"/>
            <a:ext cx="483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Ansatz und Material nach:</a:t>
            </a:r>
          </a:p>
          <a:p>
            <a:r>
              <a:rPr lang="de-DE" sz="900" dirty="0"/>
              <a:t>Fehrmann, Raphael; Buttler, Juliane Larissa (2019):</a:t>
            </a:r>
          </a:p>
          <a:p>
            <a:r>
              <a:rPr lang="de-DE" sz="900" dirty="0"/>
              <a:t>"Lernroboter in der Grundschule - Der "</a:t>
            </a:r>
            <a:r>
              <a:rPr lang="de-DE" sz="900" dirty="0" err="1"/>
              <a:t>Ozobot</a:t>
            </a:r>
            <a:r>
              <a:rPr lang="de-DE" sz="900" dirty="0"/>
              <a:t>" in der Praxis | Gestaltung einer Einführungsstunde zur Handhabung des "</a:t>
            </a:r>
            <a:r>
              <a:rPr lang="de-DE" sz="900" dirty="0" err="1"/>
              <a:t>Ozobots</a:t>
            </a:r>
            <a:r>
              <a:rPr lang="de-DE" sz="900" dirty="0"/>
              <a:t>" sowie zur Codierung erster Befehlsanweisungen für den Roboter anhand (vorgegebener) Problemstellungen“. Lizenzfreigabe:</a:t>
            </a:r>
            <a:r>
              <a:rPr lang="de-DE" sz="900" dirty="0">
                <a:hlinkClick r:id="rId10"/>
              </a:rPr>
              <a:t> CC BY-SA 4.0</a:t>
            </a:r>
            <a:r>
              <a:rPr lang="de-DE" sz="900" dirty="0"/>
              <a:t>, Ursprungsort: </a:t>
            </a:r>
            <a:r>
              <a:rPr lang="de-DE" sz="900" dirty="0">
                <a:hlinkClick r:id="rId11"/>
              </a:rPr>
              <a:t>https://nbn-resolving.org/urn:nbn:de:hbz:6-66119584426</a:t>
            </a:r>
            <a:r>
              <a:rPr lang="de-DE" sz="9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113245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250166" y="238125"/>
            <a:ext cx="11541125" cy="617538"/>
          </a:xfrm>
          <a:prstGeom prst="rect">
            <a:avLst/>
          </a:prstGeom>
        </p:spPr>
        <p:txBody>
          <a:bodyPr/>
          <a:lstStyle/>
          <a:p>
            <a:r>
              <a:rPr lang="de-DE" altLang="en-US" dirty="0"/>
              <a:t>Inhaltsverzeichnis</a:t>
            </a:r>
            <a:endParaRPr lang="en-US" dirty="0"/>
          </a:p>
        </p:txBody>
      </p: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FFCC3805-4711-45C4-AEBF-9850204DB148}"/>
              </a:ext>
            </a:extLst>
          </p:cNvPr>
          <p:cNvGrpSpPr/>
          <p:nvPr/>
        </p:nvGrpSpPr>
        <p:grpSpPr>
          <a:xfrm>
            <a:off x="324814" y="1439069"/>
            <a:ext cx="11540785" cy="3360738"/>
            <a:chOff x="324814" y="1439069"/>
            <a:chExt cx="11540785" cy="3360738"/>
          </a:xfrm>
        </p:grpSpPr>
        <p:sp>
          <p:nvSpPr>
            <p:cNvPr id="28" name="Rectangle 9">
              <a:extLst>
                <a:ext uri="{FF2B5EF4-FFF2-40B4-BE49-F238E27FC236}">
                  <a16:creationId xmlns:a16="http://schemas.microsoft.com/office/drawing/2014/main" id="{59F98EAE-AAF8-4CA5-83AA-79CAF4AC1467}"/>
                </a:ext>
              </a:extLst>
            </p:cNvPr>
            <p:cNvSpPr>
              <a:spLocks noChangeArrowheads="1"/>
            </p:cNvSpPr>
            <p:nvPr/>
          </p:nvSpPr>
          <p:spPr bwMode="gray">
            <a:xfrm>
              <a:off x="328615" y="1441334"/>
              <a:ext cx="708448" cy="725487"/>
            </a:xfrm>
            <a:prstGeom prst="rect">
              <a:avLst/>
            </a:prstGeom>
            <a:gradFill>
              <a:gsLst>
                <a:gs pos="0">
                  <a:srgbClr val="E6E6E6"/>
                </a:gs>
                <a:gs pos="100000">
                  <a:srgbClr val="AFAFAF"/>
                </a:gs>
              </a:gsLst>
              <a:lin ang="5400000" scaled="0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127000" dist="635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108000" tIns="72000" rIns="108000" bIns="72000" anchor="ctr"/>
            <a:lstStyle/>
            <a:p>
              <a:pPr algn="ctr" defTabSz="801688" eaLnBrk="0" hangingPunct="0"/>
              <a:endParaRPr lang="de-DE" altLang="de-DE" sz="2800" b="1" noProof="1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7052ED78-F089-4F15-B572-BA3762FA3D2B}"/>
                </a:ext>
              </a:extLst>
            </p:cNvPr>
            <p:cNvGrpSpPr/>
            <p:nvPr/>
          </p:nvGrpSpPr>
          <p:grpSpPr>
            <a:xfrm>
              <a:off x="324814" y="1439069"/>
              <a:ext cx="11540785" cy="3360738"/>
              <a:chOff x="324814" y="1728278"/>
              <a:chExt cx="11540785" cy="3360738"/>
            </a:xfrm>
          </p:grpSpPr>
          <p:sp>
            <p:nvSpPr>
              <p:cNvPr id="22" name="Rectangle 9">
                <a:extLst>
                  <a:ext uri="{FF2B5EF4-FFF2-40B4-BE49-F238E27FC236}">
                    <a16:creationId xmlns:a16="http://schemas.microsoft.com/office/drawing/2014/main" id="{C8357977-80E4-4C1D-BA9B-51089514F6F0}"/>
                  </a:ext>
                </a:extLst>
              </p:cNvPr>
              <p:cNvSpPr>
                <a:spLocks noChangeArrowheads="1"/>
              </p:cNvSpPr>
              <p:nvPr/>
            </p:nvSpPr>
            <p:spPr bwMode="gray">
              <a:xfrm>
                <a:off x="324814" y="2606166"/>
                <a:ext cx="708448" cy="725487"/>
              </a:xfrm>
              <a:prstGeom prst="rect">
                <a:avLst/>
              </a:prstGeom>
              <a:gradFill>
                <a:gsLst>
                  <a:gs pos="0">
                    <a:srgbClr val="E6E6E6"/>
                  </a:gs>
                  <a:gs pos="100000">
                    <a:srgbClr val="AFAFAF"/>
                  </a:gs>
                </a:gsLst>
                <a:lin ang="5400000" scaled="0"/>
              </a:gra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108000" tIns="72000" rIns="108000" bIns="72000" anchor="ctr"/>
              <a:lstStyle/>
              <a:p>
                <a:pPr algn="ctr" defTabSz="801688" eaLnBrk="0" hangingPunct="0"/>
                <a:endParaRPr lang="de-DE" altLang="de-DE" sz="2800" b="1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4" name="Rectangle 13"/>
              <p:cNvSpPr>
                <a:spLocks noChangeArrowheads="1"/>
              </p:cNvSpPr>
              <p:nvPr/>
            </p:nvSpPr>
            <p:spPr bwMode="gray">
              <a:xfrm>
                <a:off x="1037062" y="2606166"/>
                <a:ext cx="10828537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pPr>
                  <a:lnSpc>
                    <a:spcPct val="95000"/>
                  </a:lnSpc>
                  <a:spcAft>
                    <a:spcPts val="400"/>
                  </a:spcAft>
                  <a:buClr>
                    <a:srgbClr val="969696"/>
                  </a:buClr>
                </a:pPr>
                <a:r>
                  <a:rPr lang="de-DE" altLang="en-US" sz="2400" dirty="0">
                    <a:solidFill>
                      <a:srgbClr val="080808"/>
                    </a:solidFill>
                  </a:rPr>
                  <a:t>Kurzpräsentation des </a:t>
                </a:r>
                <a:r>
                  <a:rPr lang="de-DE" altLang="en-US" sz="2400" dirty="0" err="1">
                    <a:solidFill>
                      <a:srgbClr val="080808"/>
                    </a:solidFill>
                  </a:rPr>
                  <a:t>Ozobots</a:t>
                </a:r>
                <a:endParaRPr lang="de-DE" altLang="de-DE" sz="2400" noProof="1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2" name="Rectangle 3"/>
              <p:cNvSpPr>
                <a:spLocks noChangeArrowheads="1"/>
              </p:cNvSpPr>
              <p:nvPr/>
            </p:nvSpPr>
            <p:spPr bwMode="gray">
              <a:xfrm>
                <a:off x="1037062" y="1728278"/>
                <a:ext cx="10828537" cy="723900"/>
              </a:xfrm>
              <a:prstGeom prst="rect">
                <a:avLst/>
              </a:prstGeom>
              <a:solidFill>
                <a:srgbClr val="FFFFFF"/>
              </a:solidFill>
              <a:ln w="12700">
                <a:solidFill>
                  <a:srgbClr val="C0C0C0"/>
                </a:solidFill>
                <a:miter lim="800000"/>
                <a:headEnd/>
                <a:tailEnd/>
              </a:ln>
              <a:effectLst>
                <a:outerShdw blurRad="127000" dist="635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216000" tIns="108000" rIns="144000" bIns="72000" anchor="ctr"/>
              <a:lstStyle/>
              <a:p>
                <a:r>
                  <a:rPr lang="de-DE" altLang="en-US" sz="2400" dirty="0">
                    <a:solidFill>
                      <a:srgbClr val="080808"/>
                    </a:solidFill>
                  </a:rPr>
                  <a:t>Impuls</a:t>
                </a:r>
              </a:p>
            </p:txBody>
          </p:sp>
          <p:grpSp>
            <p:nvGrpSpPr>
              <p:cNvPr id="32" name="Gruppieren 31"/>
              <p:cNvGrpSpPr/>
              <p:nvPr/>
            </p:nvGrpSpPr>
            <p:grpSpPr>
              <a:xfrm>
                <a:off x="328613" y="3485641"/>
                <a:ext cx="11536984" cy="725487"/>
                <a:chOff x="328613" y="3313113"/>
                <a:chExt cx="11536984" cy="725487"/>
              </a:xfrm>
            </p:grpSpPr>
            <p:sp>
              <p:nvSpPr>
                <p:cNvPr id="39" name="Rectangle 9"/>
                <p:cNvSpPr>
                  <a:spLocks noChangeArrowheads="1"/>
                </p:cNvSpPr>
                <p:nvPr/>
              </p:nvSpPr>
              <p:spPr bwMode="gray">
                <a:xfrm>
                  <a:off x="328613" y="3313113"/>
                  <a:ext cx="708448" cy="725487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40" name="Rectangle 4"/>
                <p:cNvSpPr>
                  <a:spLocks noChangeArrowheads="1"/>
                </p:cNvSpPr>
                <p:nvPr/>
              </p:nvSpPr>
              <p:spPr bwMode="gray">
                <a:xfrm>
                  <a:off x="1037062" y="3313113"/>
                  <a:ext cx="10828535" cy="725487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r>
                    <a:rPr lang="de-DE" altLang="en-US" sz="2400" dirty="0">
                      <a:solidFill>
                        <a:srgbClr val="080808"/>
                      </a:solidFill>
                    </a:rPr>
                    <a:t>Stationsarbeit</a:t>
                  </a:r>
                </a:p>
              </p:txBody>
            </p:sp>
          </p:grpSp>
          <p:grpSp>
            <p:nvGrpSpPr>
              <p:cNvPr id="33" name="Gruppieren 32"/>
              <p:cNvGrpSpPr/>
              <p:nvPr/>
            </p:nvGrpSpPr>
            <p:grpSpPr>
              <a:xfrm>
                <a:off x="328613" y="4365116"/>
                <a:ext cx="11536986" cy="723900"/>
                <a:chOff x="328613" y="4192588"/>
                <a:chExt cx="11536986" cy="723900"/>
              </a:xfrm>
            </p:grpSpPr>
            <p:sp>
              <p:nvSpPr>
                <p:cNvPr id="37" name="Rectangle 10"/>
                <p:cNvSpPr>
                  <a:spLocks noChangeArrowheads="1"/>
                </p:cNvSpPr>
                <p:nvPr/>
              </p:nvSpPr>
              <p:spPr bwMode="gray">
                <a:xfrm>
                  <a:off x="328613" y="4192588"/>
                  <a:ext cx="708450" cy="723900"/>
                </a:xfrm>
                <a:prstGeom prst="rect">
                  <a:avLst/>
                </a:prstGeom>
                <a:gradFill>
                  <a:gsLst>
                    <a:gs pos="0">
                      <a:srgbClr val="E6E6E6"/>
                    </a:gs>
                    <a:gs pos="100000">
                      <a:srgbClr val="AFAFAF"/>
                    </a:gs>
                  </a:gsLst>
                  <a:lin ang="5400000" scaled="0"/>
                </a:gra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108000" tIns="72000" rIns="108000" bIns="72000" anchor="ctr"/>
                <a:lstStyle/>
                <a:p>
                  <a:pPr algn="ctr" defTabSz="801688" eaLnBrk="0" hangingPunct="0"/>
                  <a:endParaRPr lang="de-DE" altLang="de-DE" sz="2800" b="1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  <p:sp>
              <p:nvSpPr>
                <p:cNvPr id="38" name="Rectangle 5"/>
                <p:cNvSpPr>
                  <a:spLocks noChangeArrowheads="1"/>
                </p:cNvSpPr>
                <p:nvPr/>
              </p:nvSpPr>
              <p:spPr bwMode="gray">
                <a:xfrm>
                  <a:off x="1037062" y="4192588"/>
                  <a:ext cx="10828537" cy="723900"/>
                </a:xfrm>
                <a:prstGeom prst="rect">
                  <a:avLst/>
                </a:prstGeom>
                <a:solidFill>
                  <a:srgbClr val="FFFFFF"/>
                </a:solidFill>
                <a:ln w="12700">
                  <a:solidFill>
                    <a:srgbClr val="C0C0C0"/>
                  </a:solidFill>
                  <a:miter lim="800000"/>
                  <a:headEnd/>
                  <a:tailEnd/>
                </a:ln>
                <a:effectLst>
                  <a:outerShdw blurRad="127000" dist="635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lIns="216000" tIns="108000" rIns="144000" bIns="72000" anchor="ctr"/>
                <a:lstStyle/>
                <a:p>
                  <a:pPr>
                    <a:lnSpc>
                      <a:spcPct val="95000"/>
                    </a:lnSpc>
                    <a:spcAft>
                      <a:spcPts val="400"/>
                    </a:spcAft>
                    <a:buClr>
                      <a:srgbClr val="969696"/>
                    </a:buClr>
                  </a:pPr>
                  <a:r>
                    <a:rPr lang="de-DE" altLang="de-DE" sz="2400" noProof="1">
                      <a:solidFill>
                        <a:srgbClr val="080808"/>
                      </a:solidFill>
                    </a:rPr>
                    <a:t>Einordnung des Roboters in die Theorie, didaktische Reflexion</a:t>
                  </a:r>
                  <a:endParaRPr lang="de-DE" altLang="de-DE" sz="2400" noProof="1">
                    <a:solidFill>
                      <a:srgbClr val="000000"/>
                    </a:solidFill>
                    <a:cs typeface="Arial" charset="0"/>
                  </a:endParaRPr>
                </a:p>
              </p:txBody>
            </p:sp>
          </p:grpSp>
        </p:grpSp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FEBB6276-3A01-415E-9131-6FB09293CE02}"/>
              </a:ext>
            </a:extLst>
          </p:cNvPr>
          <p:cNvGrpSpPr/>
          <p:nvPr/>
        </p:nvGrpSpPr>
        <p:grpSpPr>
          <a:xfrm flipV="1">
            <a:off x="250166" y="727869"/>
            <a:ext cx="9315451" cy="554038"/>
            <a:chOff x="-15876" y="2994005"/>
            <a:chExt cx="12891701" cy="766736"/>
          </a:xfrm>
          <a:solidFill>
            <a:schemeClr val="accent1"/>
          </a:solidFill>
        </p:grpSpPr>
        <p:sp>
          <p:nvSpPr>
            <p:cNvPr id="30" name="Freeform 7">
              <a:extLst>
                <a:ext uri="{FF2B5EF4-FFF2-40B4-BE49-F238E27FC236}">
                  <a16:creationId xmlns:a16="http://schemas.microsoft.com/office/drawing/2014/main" id="{E2A5517B-954E-4C2C-92E0-8E5CEB70C291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6" y="3140102"/>
              <a:ext cx="9767637" cy="474541"/>
            </a:xfrm>
            <a:custGeom>
              <a:avLst/>
              <a:gdLst>
                <a:gd name="T0" fmla="*/ 0 w 2212"/>
                <a:gd name="T1" fmla="*/ 46 h 207"/>
                <a:gd name="T2" fmla="*/ 0 w 2212"/>
                <a:gd name="T3" fmla="*/ 58 h 207"/>
                <a:gd name="T4" fmla="*/ 281 w 2212"/>
                <a:gd name="T5" fmla="*/ 32 h 207"/>
                <a:gd name="T6" fmla="*/ 738 w 2212"/>
                <a:gd name="T7" fmla="*/ 110 h 207"/>
                <a:gd name="T8" fmla="*/ 1095 w 2212"/>
                <a:gd name="T9" fmla="*/ 179 h 207"/>
                <a:gd name="T10" fmla="*/ 1460 w 2212"/>
                <a:gd name="T11" fmla="*/ 202 h 207"/>
                <a:gd name="T12" fmla="*/ 1924 w 2212"/>
                <a:gd name="T13" fmla="*/ 137 h 207"/>
                <a:gd name="T14" fmla="*/ 2212 w 2212"/>
                <a:gd name="T15" fmla="*/ 30 h 207"/>
                <a:gd name="T16" fmla="*/ 1916 w 2212"/>
                <a:gd name="T17" fmla="*/ 107 h 207"/>
                <a:gd name="T18" fmla="*/ 1459 w 2212"/>
                <a:gd name="T19" fmla="*/ 171 h 207"/>
                <a:gd name="T20" fmla="*/ 1100 w 2212"/>
                <a:gd name="T21" fmla="*/ 148 h 207"/>
                <a:gd name="T22" fmla="*/ 744 w 2212"/>
                <a:gd name="T23" fmla="*/ 80 h 207"/>
                <a:gd name="T24" fmla="*/ 282 w 2212"/>
                <a:gd name="T25" fmla="*/ 1 h 207"/>
                <a:gd name="T26" fmla="*/ 0 w 2212"/>
                <a:gd name="T27" fmla="*/ 46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212" h="207">
                  <a:moveTo>
                    <a:pt x="0" y="46"/>
                  </a:moveTo>
                  <a:cubicBezTo>
                    <a:pt x="0" y="58"/>
                    <a:pt x="0" y="58"/>
                    <a:pt x="0" y="58"/>
                  </a:cubicBezTo>
                  <a:cubicBezTo>
                    <a:pt x="105" y="39"/>
                    <a:pt x="156" y="30"/>
                    <a:pt x="281" y="32"/>
                  </a:cubicBezTo>
                  <a:cubicBezTo>
                    <a:pt x="416" y="40"/>
                    <a:pt x="551" y="73"/>
                    <a:pt x="738" y="110"/>
                  </a:cubicBezTo>
                  <a:cubicBezTo>
                    <a:pt x="924" y="149"/>
                    <a:pt x="1095" y="179"/>
                    <a:pt x="1095" y="179"/>
                  </a:cubicBezTo>
                  <a:cubicBezTo>
                    <a:pt x="1095" y="179"/>
                    <a:pt x="1268" y="207"/>
                    <a:pt x="1460" y="202"/>
                  </a:cubicBezTo>
                  <a:cubicBezTo>
                    <a:pt x="1652" y="202"/>
                    <a:pt x="1858" y="156"/>
                    <a:pt x="1924" y="137"/>
                  </a:cubicBezTo>
                  <a:cubicBezTo>
                    <a:pt x="2048" y="104"/>
                    <a:pt x="2115" y="76"/>
                    <a:pt x="2212" y="30"/>
                  </a:cubicBezTo>
                  <a:cubicBezTo>
                    <a:pt x="2108" y="57"/>
                    <a:pt x="2039" y="75"/>
                    <a:pt x="1916" y="107"/>
                  </a:cubicBezTo>
                  <a:cubicBezTo>
                    <a:pt x="1850" y="126"/>
                    <a:pt x="1648" y="171"/>
                    <a:pt x="1459" y="171"/>
                  </a:cubicBezTo>
                  <a:cubicBezTo>
                    <a:pt x="1270" y="176"/>
                    <a:pt x="1099" y="148"/>
                    <a:pt x="1100" y="148"/>
                  </a:cubicBezTo>
                  <a:cubicBezTo>
                    <a:pt x="1100" y="148"/>
                    <a:pt x="930" y="118"/>
                    <a:pt x="744" y="80"/>
                  </a:cubicBezTo>
                  <a:cubicBezTo>
                    <a:pt x="558" y="43"/>
                    <a:pt x="388" y="6"/>
                    <a:pt x="282" y="1"/>
                  </a:cubicBezTo>
                  <a:cubicBezTo>
                    <a:pt x="189" y="0"/>
                    <a:pt x="75" y="9"/>
                    <a:pt x="0" y="46"/>
                  </a:cubicBezTo>
                  <a:close/>
                </a:path>
              </a:pathLst>
            </a:custGeom>
            <a:solidFill>
              <a:srgbClr val="71AE0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Freeform 8">
              <a:extLst>
                <a:ext uri="{FF2B5EF4-FFF2-40B4-BE49-F238E27FC236}">
                  <a16:creationId xmlns:a16="http://schemas.microsoft.com/office/drawing/2014/main" id="{CE925C23-820A-4A70-8B83-5568DFB84A38}"/>
                </a:ext>
              </a:extLst>
            </p:cNvPr>
            <p:cNvSpPr>
              <a:spLocks/>
            </p:cNvSpPr>
            <p:nvPr/>
          </p:nvSpPr>
          <p:spPr bwMode="auto">
            <a:xfrm>
              <a:off x="-15875" y="2994005"/>
              <a:ext cx="12891700" cy="766736"/>
            </a:xfrm>
            <a:custGeom>
              <a:avLst/>
              <a:gdLst>
                <a:gd name="T0" fmla="*/ 0 w 3260"/>
                <a:gd name="T1" fmla="*/ 181 h 257"/>
                <a:gd name="T2" fmla="*/ 0 w 3260"/>
                <a:gd name="T3" fmla="*/ 195 h 257"/>
                <a:gd name="T4" fmla="*/ 441 w 3260"/>
                <a:gd name="T5" fmla="*/ 134 h 257"/>
                <a:gd name="T6" fmla="*/ 1106 w 3260"/>
                <a:gd name="T7" fmla="*/ 44 h 257"/>
                <a:gd name="T8" fmla="*/ 1629 w 3260"/>
                <a:gd name="T9" fmla="*/ 64 h 257"/>
                <a:gd name="T10" fmla="*/ 2148 w 3260"/>
                <a:gd name="T11" fmla="*/ 136 h 257"/>
                <a:gd name="T12" fmla="*/ 2816 w 3260"/>
                <a:gd name="T13" fmla="*/ 240 h 257"/>
                <a:gd name="T14" fmla="*/ 3260 w 3260"/>
                <a:gd name="T15" fmla="*/ 221 h 257"/>
                <a:gd name="T16" fmla="*/ 2819 w 3260"/>
                <a:gd name="T17" fmla="*/ 209 h 257"/>
                <a:gd name="T18" fmla="*/ 2153 w 3260"/>
                <a:gd name="T19" fmla="*/ 105 h 257"/>
                <a:gd name="T20" fmla="*/ 1632 w 3260"/>
                <a:gd name="T21" fmla="*/ 33 h 257"/>
                <a:gd name="T22" fmla="*/ 1105 w 3260"/>
                <a:gd name="T23" fmla="*/ 12 h 257"/>
                <a:gd name="T24" fmla="*/ 434 w 3260"/>
                <a:gd name="T25" fmla="*/ 104 h 257"/>
                <a:gd name="T26" fmla="*/ 0 w 3260"/>
                <a:gd name="T27" fmla="*/ 181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260" h="257">
                  <a:moveTo>
                    <a:pt x="0" y="181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114" y="194"/>
                    <a:pt x="295" y="166"/>
                    <a:pt x="441" y="134"/>
                  </a:cubicBezTo>
                  <a:cubicBezTo>
                    <a:pt x="538" y="110"/>
                    <a:pt x="832" y="51"/>
                    <a:pt x="1106" y="44"/>
                  </a:cubicBezTo>
                  <a:cubicBezTo>
                    <a:pt x="1380" y="32"/>
                    <a:pt x="1629" y="65"/>
                    <a:pt x="1629" y="64"/>
                  </a:cubicBezTo>
                  <a:cubicBezTo>
                    <a:pt x="1629" y="63"/>
                    <a:pt x="1877" y="91"/>
                    <a:pt x="2148" y="136"/>
                  </a:cubicBezTo>
                  <a:cubicBezTo>
                    <a:pt x="2420" y="177"/>
                    <a:pt x="2715" y="233"/>
                    <a:pt x="2816" y="240"/>
                  </a:cubicBezTo>
                  <a:cubicBezTo>
                    <a:pt x="3001" y="257"/>
                    <a:pt x="3108" y="250"/>
                    <a:pt x="3260" y="221"/>
                  </a:cubicBezTo>
                  <a:cubicBezTo>
                    <a:pt x="3106" y="230"/>
                    <a:pt x="3002" y="226"/>
                    <a:pt x="2819" y="209"/>
                  </a:cubicBezTo>
                  <a:cubicBezTo>
                    <a:pt x="2720" y="202"/>
                    <a:pt x="2426" y="147"/>
                    <a:pt x="2153" y="105"/>
                  </a:cubicBezTo>
                  <a:cubicBezTo>
                    <a:pt x="1882" y="60"/>
                    <a:pt x="1632" y="32"/>
                    <a:pt x="1632" y="33"/>
                  </a:cubicBezTo>
                  <a:cubicBezTo>
                    <a:pt x="1632" y="34"/>
                    <a:pt x="1382" y="0"/>
                    <a:pt x="1105" y="12"/>
                  </a:cubicBezTo>
                  <a:cubicBezTo>
                    <a:pt x="828" y="19"/>
                    <a:pt x="531" y="79"/>
                    <a:pt x="434" y="104"/>
                  </a:cubicBezTo>
                  <a:cubicBezTo>
                    <a:pt x="255" y="143"/>
                    <a:pt x="154" y="169"/>
                    <a:pt x="0" y="181"/>
                  </a:cubicBezTo>
                  <a:close/>
                </a:path>
              </a:pathLst>
            </a:custGeom>
            <a:solidFill>
              <a:srgbClr val="094C7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pic>
        <p:nvPicPr>
          <p:cNvPr id="6" name="Grafik 5" descr="Roboter">
            <a:extLst>
              <a:ext uri="{FF2B5EF4-FFF2-40B4-BE49-F238E27FC236}">
                <a16:creationId xmlns:a16="http://schemas.microsoft.com/office/drawing/2014/main" id="{9C6A2EF9-46B6-4473-867F-DA33ACC2AE1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8615" y="2306735"/>
            <a:ext cx="723900" cy="723900"/>
          </a:xfrm>
          <a:prstGeom prst="rect">
            <a:avLst/>
          </a:prstGeom>
        </p:spPr>
      </p:pic>
      <p:pic>
        <p:nvPicPr>
          <p:cNvPr id="8" name="Grafik 7" descr="Glühbirne und Zahnrad">
            <a:extLst>
              <a:ext uri="{FF2B5EF4-FFF2-40B4-BE49-F238E27FC236}">
                <a16:creationId xmlns:a16="http://schemas.microsoft.com/office/drawing/2014/main" id="{A164022F-FA95-4ECA-8890-A87190F67A2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28615" y="4065685"/>
            <a:ext cx="723900" cy="723900"/>
          </a:xfrm>
          <a:prstGeom prst="rect">
            <a:avLst/>
          </a:prstGeom>
        </p:spPr>
      </p:pic>
      <p:pic>
        <p:nvPicPr>
          <p:cNvPr id="12" name="Grafik 11" descr="Besprechung">
            <a:extLst>
              <a:ext uri="{FF2B5EF4-FFF2-40B4-BE49-F238E27FC236}">
                <a16:creationId xmlns:a16="http://schemas.microsoft.com/office/drawing/2014/main" id="{D0B2F00A-0BA3-4030-B408-89079701084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28615" y="3230623"/>
            <a:ext cx="723900" cy="723900"/>
          </a:xfrm>
          <a:prstGeom prst="rect">
            <a:avLst/>
          </a:prstGeom>
        </p:spPr>
      </p:pic>
      <p:pic>
        <p:nvPicPr>
          <p:cNvPr id="16" name="Grafik 15" descr="Gedankenblase">
            <a:extLst>
              <a:ext uri="{FF2B5EF4-FFF2-40B4-BE49-F238E27FC236}">
                <a16:creationId xmlns:a16="http://schemas.microsoft.com/office/drawing/2014/main" id="{67AE407B-EB1E-4920-BEDB-0F129EEF57C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28615" y="1428847"/>
            <a:ext cx="7239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621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8223535" cy="5003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Probieren Sie in Kleingruppen (3 Personen) die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aus!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Zeichnen Sie hierzu Linien und verwenden Sie die Codes! Viel Spaß!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150" i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währenddessen: Aufbau der Stationen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Rechteck 19">
            <a:extLst>
              <a:ext uri="{FF2B5EF4-FFF2-40B4-BE49-F238E27FC236}">
                <a16:creationId xmlns:a16="http://schemas.microsoft.com/office/drawing/2014/main" id="{6B3D5D8A-214D-402E-A427-999FB17E768D}"/>
              </a:ext>
            </a:extLst>
          </p:cNvPr>
          <p:cNvSpPr/>
          <p:nvPr/>
        </p:nvSpPr>
        <p:spPr bwMode="gray">
          <a:xfrm rot="163927">
            <a:off x="8587396" y="1831113"/>
            <a:ext cx="3160347" cy="3549075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Material pro Gruppe: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 </a:t>
            </a:r>
            <a:r>
              <a:rPr lang="de-DE" sz="20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Evo oder Bit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 Codevorlage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 Kalibrierungskarte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 Satz Stifte (Bitte diese Stifte verwenden!)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e-DE" sz="20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A3-Papier</a:t>
            </a:r>
          </a:p>
        </p:txBody>
      </p:sp>
      <p:pic>
        <p:nvPicPr>
          <p:cNvPr id="21" name="Picture 6" descr="Tessafilm_5">
            <a:extLst>
              <a:ext uri="{FF2B5EF4-FFF2-40B4-BE49-F238E27FC236}">
                <a16:creationId xmlns:a16="http://schemas.microsoft.com/office/drawing/2014/main" id="{B148DF16-C653-4B9F-8D78-FB2474CAD9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75725" t="1588" b="90588"/>
          <a:stretch>
            <a:fillRect/>
          </a:stretch>
        </p:blipFill>
        <p:spPr bwMode="auto">
          <a:xfrm rot="21164889">
            <a:off x="10337698" y="1558520"/>
            <a:ext cx="824757" cy="438905"/>
          </a:xfrm>
          <a:prstGeom prst="rect">
            <a:avLst/>
          </a:prstGeom>
          <a:noFill/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C3EE599-B8C7-46D2-8BD7-85FAAA58B0AF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3" r="2103" b="10496"/>
          <a:stretch/>
        </p:blipFill>
        <p:spPr>
          <a:xfrm>
            <a:off x="555930" y="2491373"/>
            <a:ext cx="7172482" cy="326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6926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354EED7D-8DCF-406D-BD85-A26D7570BCBE}"/>
              </a:ext>
            </a:extLst>
          </p:cNvPr>
          <p:cNvSpPr/>
          <p:nvPr/>
        </p:nvSpPr>
        <p:spPr>
          <a:xfrm>
            <a:off x="10547878" y="6140769"/>
            <a:ext cx="996422" cy="34406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de-DE" sz="1600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CE00994-8ED7-4B81-86BD-0D9109CEFAD8}"/>
              </a:ext>
            </a:extLst>
          </p:cNvPr>
          <p:cNvSpPr/>
          <p:nvPr/>
        </p:nvSpPr>
        <p:spPr>
          <a:xfrm>
            <a:off x="10547878" y="6484838"/>
            <a:ext cx="996422" cy="344069"/>
          </a:xfrm>
          <a:prstGeom prst="rect">
            <a:avLst/>
          </a:prstGeom>
          <a:ln>
            <a:solidFill>
              <a:schemeClr val="bg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de-DE" sz="1600" b="1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Aktoren</a:t>
            </a:r>
            <a:endParaRPr lang="de-DE" sz="1400" dirty="0">
              <a:solidFill>
                <a:srgbClr val="66A3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945A3F38-3122-4621-9E22-A66A90599FE3}"/>
              </a:ext>
            </a:extLst>
          </p:cNvPr>
          <p:cNvSpPr/>
          <p:nvPr/>
        </p:nvSpPr>
        <p:spPr>
          <a:xfrm>
            <a:off x="6640128" y="6236750"/>
            <a:ext cx="380405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de-DE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Der Einschaltknopf leuchtet rot, </a:t>
            </a:r>
            <a:br>
              <a:rPr lang="de-DE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wenn der </a:t>
            </a:r>
            <a:r>
              <a:rPr lang="de-DE" sz="1600" i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Ozobot</a:t>
            </a:r>
            <a:r>
              <a:rPr lang="de-DE" sz="16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aufgeladen werden muss!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6CB1AAE-79E9-4E4A-991A-2CCB5131A732}"/>
              </a:ext>
            </a:extLst>
          </p:cNvPr>
          <p:cNvSpPr/>
          <p:nvPr/>
        </p:nvSpPr>
        <p:spPr>
          <a:xfrm>
            <a:off x="6271099" y="1370741"/>
            <a:ext cx="2173159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Einschaltknopf (links)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FC4A5EA2-8946-4365-83D9-1B5AD421A641}"/>
              </a:ext>
            </a:extLst>
          </p:cNvPr>
          <p:cNvSpPr/>
          <p:nvPr/>
        </p:nvSpPr>
        <p:spPr>
          <a:xfrm>
            <a:off x="8542155" y="1300813"/>
            <a:ext cx="3516314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de-DE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Farbsensor</a:t>
            </a:r>
            <a:r>
              <a:rPr lang="de-DE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(Leiste unten, </a:t>
            </a:r>
          </a:p>
          <a:p>
            <a:pPr algn="ctr">
              <a:lnSpc>
                <a:spcPct val="107000"/>
              </a:lnSpc>
            </a:pPr>
            <a:r>
              <a:rPr lang="de-DE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 </a:t>
            </a:r>
            <a:r>
              <a:rPr lang="de-DE" dirty="0">
                <a:solidFill>
                  <a:srgbClr val="094C74"/>
                </a:solidFill>
              </a:rPr>
              <a:t>Sensoren zur Linienverfolgung</a:t>
            </a:r>
            <a:r>
              <a:rPr lang="de-DE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1779AD78-4643-40CA-A08C-B74488A0D3DC}"/>
              </a:ext>
            </a:extLst>
          </p:cNvPr>
          <p:cNvSpPr/>
          <p:nvPr/>
        </p:nvSpPr>
        <p:spPr>
          <a:xfrm>
            <a:off x="398690" y="1231949"/>
            <a:ext cx="210859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de-DE" b="1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 Front-LEDs (Kranz)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E44EE92-18D5-4C49-9A58-1469A7A9B5BC}"/>
              </a:ext>
            </a:extLst>
          </p:cNvPr>
          <p:cNvSpPr/>
          <p:nvPr/>
        </p:nvSpPr>
        <p:spPr>
          <a:xfrm>
            <a:off x="1055214" y="1581321"/>
            <a:ext cx="176535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de-DE" b="1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Farb-LED (oben)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9A21E32F-E724-4AD3-8C31-1DCF4D3ADC5C}"/>
              </a:ext>
            </a:extLst>
          </p:cNvPr>
          <p:cNvSpPr/>
          <p:nvPr/>
        </p:nvSpPr>
        <p:spPr>
          <a:xfrm>
            <a:off x="161950" y="5431127"/>
            <a:ext cx="6092825" cy="13664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</a:pPr>
            <a:r>
              <a:rPr lang="de-DE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„Hindernis-“/Näherungssensor </a:t>
            </a:r>
            <a:br>
              <a:rPr lang="de-DE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(Infrarot, vorne und hinten, nur beim Evo) </a:t>
            </a:r>
            <a:br>
              <a:rPr lang="de-DE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400" i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(ermöglicht die Verwendung mehrerer Bots auf einem Spielfeld / Abbremsen sowie den Übergang in die Dreidimensionalität / insb. im App-Einsatz, Informationen hierzu später)</a:t>
            </a:r>
            <a:endParaRPr lang="de-DE" i="1" dirty="0">
              <a:solidFill>
                <a:srgbClr val="094C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0B61AB9A-146F-40F4-9142-61A60768B485}"/>
              </a:ext>
            </a:extLst>
          </p:cNvPr>
          <p:cNvSpPr/>
          <p:nvPr/>
        </p:nvSpPr>
        <p:spPr>
          <a:xfrm>
            <a:off x="2502782" y="1196801"/>
            <a:ext cx="2638536" cy="6719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Micro-USB-Anschluss zum Aufladen (hinten)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502DD0CE-FBB2-4A0B-A256-1635098C018F}"/>
              </a:ext>
            </a:extLst>
          </p:cNvPr>
          <p:cNvSpPr/>
          <p:nvPr/>
        </p:nvSpPr>
        <p:spPr>
          <a:xfrm>
            <a:off x="6313800" y="5169664"/>
            <a:ext cx="4747005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de-DE" b="1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Motor (nicht sichtbar) mit Reifen und Fahrwerk 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6FAF9B47-C388-4297-998D-6C72C3AE73D4}"/>
              </a:ext>
            </a:extLst>
          </p:cNvPr>
          <p:cNvSpPr/>
          <p:nvPr/>
        </p:nvSpPr>
        <p:spPr>
          <a:xfrm>
            <a:off x="9461812" y="5543615"/>
            <a:ext cx="2395912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Batterie (nicht sichtbar)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37B045E7-C0B9-4C1B-8B06-2BB055D6C8D6}"/>
              </a:ext>
            </a:extLst>
          </p:cNvPr>
          <p:cNvSpPr/>
          <p:nvPr/>
        </p:nvSpPr>
        <p:spPr>
          <a:xfrm>
            <a:off x="6313800" y="5856109"/>
            <a:ext cx="3088987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Mini-Computer (nicht sichtbar)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B0CF3C3F-E5A8-4E1C-90E8-8A5C52E64674}"/>
              </a:ext>
            </a:extLst>
          </p:cNvPr>
          <p:cNvGrpSpPr/>
          <p:nvPr/>
        </p:nvGrpSpPr>
        <p:grpSpPr>
          <a:xfrm>
            <a:off x="445961" y="2085292"/>
            <a:ext cx="11284945" cy="2954565"/>
            <a:chOff x="-731993" y="1551247"/>
            <a:chExt cx="12310383" cy="3223039"/>
          </a:xfrm>
        </p:grpSpPr>
        <p:pic>
          <p:nvPicPr>
            <p:cNvPr id="25" name="Grafik 24">
              <a:extLst>
                <a:ext uri="{FF2B5EF4-FFF2-40B4-BE49-F238E27FC236}">
                  <a16:creationId xmlns:a16="http://schemas.microsoft.com/office/drawing/2014/main" id="{828C231F-A28F-4094-A5EB-BE82100294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831" t="25596" r="27482" b="25383"/>
            <a:stretch/>
          </p:blipFill>
          <p:spPr>
            <a:xfrm>
              <a:off x="8443011" y="1551248"/>
              <a:ext cx="3135379" cy="3223038"/>
            </a:xfrm>
            <a:prstGeom prst="rect">
              <a:avLst/>
            </a:prstGeom>
          </p:spPr>
        </p:pic>
        <p:pic>
          <p:nvPicPr>
            <p:cNvPr id="27" name="Grafik 26">
              <a:extLst>
                <a:ext uri="{FF2B5EF4-FFF2-40B4-BE49-F238E27FC236}">
                  <a16:creationId xmlns:a16="http://schemas.microsoft.com/office/drawing/2014/main" id="{94C34B87-E551-495F-9F3A-8A362AEEA4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628" t="26501" r="26684" b="26501"/>
            <a:stretch/>
          </p:blipFill>
          <p:spPr>
            <a:xfrm>
              <a:off x="5172544" y="1551247"/>
              <a:ext cx="3270468" cy="3223038"/>
            </a:xfrm>
            <a:prstGeom prst="rect">
              <a:avLst/>
            </a:prstGeom>
          </p:spPr>
        </p:pic>
        <p:pic>
          <p:nvPicPr>
            <p:cNvPr id="31" name="Grafik 30">
              <a:extLst>
                <a:ext uri="{FF2B5EF4-FFF2-40B4-BE49-F238E27FC236}">
                  <a16:creationId xmlns:a16="http://schemas.microsoft.com/office/drawing/2014/main" id="{26A1B59A-7A3B-4BC4-B154-664C3A827A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141" t="23846" r="24810" b="23846"/>
            <a:stretch/>
          </p:blipFill>
          <p:spPr>
            <a:xfrm>
              <a:off x="2195474" y="1551248"/>
              <a:ext cx="3135379" cy="3214647"/>
            </a:xfrm>
            <a:prstGeom prst="rect">
              <a:avLst/>
            </a:prstGeom>
          </p:spPr>
        </p:pic>
        <p:pic>
          <p:nvPicPr>
            <p:cNvPr id="33" name="Grafik 32">
              <a:extLst>
                <a:ext uri="{FF2B5EF4-FFF2-40B4-BE49-F238E27FC236}">
                  <a16:creationId xmlns:a16="http://schemas.microsoft.com/office/drawing/2014/main" id="{4C94A4DE-E0FB-4037-8A8C-E7F804B0E83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85" t="26658" r="28347" b="26346"/>
            <a:stretch/>
          </p:blipFill>
          <p:spPr>
            <a:xfrm>
              <a:off x="-731993" y="1551247"/>
              <a:ext cx="3035855" cy="3223038"/>
            </a:xfrm>
            <a:prstGeom prst="rect">
              <a:avLst/>
            </a:prstGeom>
          </p:spPr>
        </p:pic>
      </p:grpSp>
      <p:sp>
        <p:nvSpPr>
          <p:cNvPr id="35" name="Rechteck 34">
            <a:extLst>
              <a:ext uri="{FF2B5EF4-FFF2-40B4-BE49-F238E27FC236}">
                <a16:creationId xmlns:a16="http://schemas.microsoft.com/office/drawing/2014/main" id="{570A3811-3809-49EE-8E4D-54936A53DA1D}"/>
              </a:ext>
            </a:extLst>
          </p:cNvPr>
          <p:cNvSpPr/>
          <p:nvPr/>
        </p:nvSpPr>
        <p:spPr>
          <a:xfrm>
            <a:off x="5400850" y="5532383"/>
            <a:ext cx="3840731" cy="37555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914400">
              <a:lnSpc>
                <a:spcPct val="107000"/>
              </a:lnSpc>
              <a:spcAft>
                <a:spcPts val="0"/>
              </a:spcAft>
            </a:pPr>
            <a:r>
              <a:rPr lang="de-DE" b="1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Lautsprecher (nicht sichtbar)</a:t>
            </a:r>
          </a:p>
        </p:txBody>
      </p: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3BBD4279-E6B7-4F92-A10B-AE3A7D1FE5AB}"/>
              </a:ext>
            </a:extLst>
          </p:cNvPr>
          <p:cNvCxnSpPr>
            <a:cxnSpLocks/>
          </p:cNvCxnSpPr>
          <p:nvPr/>
        </p:nvCxnSpPr>
        <p:spPr>
          <a:xfrm>
            <a:off x="650792" y="1636770"/>
            <a:ext cx="561275" cy="1677930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8" name="Gerader Verbinder 37">
            <a:extLst>
              <a:ext uri="{FF2B5EF4-FFF2-40B4-BE49-F238E27FC236}">
                <a16:creationId xmlns:a16="http://schemas.microsoft.com/office/drawing/2014/main" id="{258A399B-1256-4F2C-A2FF-05A86D4C16F1}"/>
              </a:ext>
            </a:extLst>
          </p:cNvPr>
          <p:cNvCxnSpPr>
            <a:cxnSpLocks/>
          </p:cNvCxnSpPr>
          <p:nvPr/>
        </p:nvCxnSpPr>
        <p:spPr>
          <a:xfrm>
            <a:off x="1908955" y="1922008"/>
            <a:ext cx="0" cy="689138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1BF0D950-DBD5-48D8-8E0C-99B71E6B8527}"/>
              </a:ext>
            </a:extLst>
          </p:cNvPr>
          <p:cNvCxnSpPr>
            <a:cxnSpLocks/>
            <a:stCxn id="20" idx="2"/>
          </p:cNvCxnSpPr>
          <p:nvPr/>
        </p:nvCxnSpPr>
        <p:spPr>
          <a:xfrm>
            <a:off x="3822050" y="1868716"/>
            <a:ext cx="627501" cy="1445984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FAC37935-3D28-48EB-9470-225776CC2D3B}"/>
              </a:ext>
            </a:extLst>
          </p:cNvPr>
          <p:cNvCxnSpPr>
            <a:cxnSpLocks/>
            <a:stCxn id="5" idx="2"/>
          </p:cNvCxnSpPr>
          <p:nvPr/>
        </p:nvCxnSpPr>
        <p:spPr>
          <a:xfrm>
            <a:off x="7357679" y="1746293"/>
            <a:ext cx="559195" cy="1539483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9" name="Gerader Verbinder 58">
            <a:extLst>
              <a:ext uri="{FF2B5EF4-FFF2-40B4-BE49-F238E27FC236}">
                <a16:creationId xmlns:a16="http://schemas.microsoft.com/office/drawing/2014/main" id="{49141332-AC08-4F0F-89AC-B34CF4CBF809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10300312" y="1972728"/>
            <a:ext cx="55410" cy="1648050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2" name="Gerader Verbinder 61">
            <a:extLst>
              <a:ext uri="{FF2B5EF4-FFF2-40B4-BE49-F238E27FC236}">
                <a16:creationId xmlns:a16="http://schemas.microsoft.com/office/drawing/2014/main" id="{9950D70F-F5BF-44B1-8209-1ACCA2CF81B4}"/>
              </a:ext>
            </a:extLst>
          </p:cNvPr>
          <p:cNvCxnSpPr>
            <a:cxnSpLocks/>
          </p:cNvCxnSpPr>
          <p:nvPr/>
        </p:nvCxnSpPr>
        <p:spPr>
          <a:xfrm>
            <a:off x="1055214" y="4200892"/>
            <a:ext cx="547111" cy="1217536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4" name="Gerader Verbinder 63">
            <a:extLst>
              <a:ext uri="{FF2B5EF4-FFF2-40B4-BE49-F238E27FC236}">
                <a16:creationId xmlns:a16="http://schemas.microsoft.com/office/drawing/2014/main" id="{10140AA8-D8F7-490A-AF4A-735153C55DF1}"/>
              </a:ext>
            </a:extLst>
          </p:cNvPr>
          <p:cNvCxnSpPr>
            <a:cxnSpLocks/>
          </p:cNvCxnSpPr>
          <p:nvPr/>
        </p:nvCxnSpPr>
        <p:spPr>
          <a:xfrm flipH="1">
            <a:off x="1602326" y="4200892"/>
            <a:ext cx="539747" cy="1217536"/>
          </a:xfrm>
          <a:prstGeom prst="line">
            <a:avLst/>
          </a:prstGeom>
          <a:ln>
            <a:solidFill>
              <a:srgbClr val="5F2668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6" name="Textfeld 35">
            <a:extLst>
              <a:ext uri="{FF2B5EF4-FFF2-40B4-BE49-F238E27FC236}">
                <a16:creationId xmlns:a16="http://schemas.microsoft.com/office/drawing/2014/main" id="{DB7EB10E-8CE7-422B-A125-E98587C4B809}"/>
              </a:ext>
            </a:extLst>
          </p:cNvPr>
          <p:cNvSpPr txBox="1"/>
          <p:nvPr/>
        </p:nvSpPr>
        <p:spPr>
          <a:xfrm rot="16200000">
            <a:off x="11059095" y="5734501"/>
            <a:ext cx="1937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Fotos: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13005093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Die Ozobots im Vergleich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aphicFrame>
        <p:nvGraphicFramePr>
          <p:cNvPr id="5" name="Tabelle 8">
            <a:extLst>
              <a:ext uri="{FF2B5EF4-FFF2-40B4-BE49-F238E27FC236}">
                <a16:creationId xmlns:a16="http://schemas.microsoft.com/office/drawing/2014/main" id="{07CB3651-263F-48EF-8A53-016EACDF40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66316424"/>
              </p:ext>
            </p:extLst>
          </p:nvPr>
        </p:nvGraphicFramePr>
        <p:xfrm>
          <a:off x="2024962" y="1415059"/>
          <a:ext cx="8126943" cy="492859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708981">
                  <a:extLst>
                    <a:ext uri="{9D8B030D-6E8A-4147-A177-3AD203B41FA5}">
                      <a16:colId xmlns:a16="http://schemas.microsoft.com/office/drawing/2014/main" val="621305497"/>
                    </a:ext>
                  </a:extLst>
                </a:gridCol>
                <a:gridCol w="2708981">
                  <a:extLst>
                    <a:ext uri="{9D8B030D-6E8A-4147-A177-3AD203B41FA5}">
                      <a16:colId xmlns:a16="http://schemas.microsoft.com/office/drawing/2014/main" val="3712822126"/>
                    </a:ext>
                  </a:extLst>
                </a:gridCol>
                <a:gridCol w="2708981">
                  <a:extLst>
                    <a:ext uri="{9D8B030D-6E8A-4147-A177-3AD203B41FA5}">
                      <a16:colId xmlns:a16="http://schemas.microsoft.com/office/drawing/2014/main" val="600970153"/>
                    </a:ext>
                  </a:extLst>
                </a:gridCol>
              </a:tblGrid>
              <a:tr h="484236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anchor="ctr">
                    <a:solidFill>
                      <a:srgbClr val="094C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Ozobot</a:t>
                      </a:r>
                      <a:r>
                        <a:rPr lang="de-DE" dirty="0"/>
                        <a:t> Bit</a:t>
                      </a:r>
                    </a:p>
                  </a:txBody>
                  <a:tcPr anchor="ctr">
                    <a:solidFill>
                      <a:srgbClr val="094C7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err="1"/>
                        <a:t>Ozobot</a:t>
                      </a:r>
                      <a:r>
                        <a:rPr lang="de-DE" dirty="0"/>
                        <a:t> Evo</a:t>
                      </a:r>
                    </a:p>
                  </a:txBody>
                  <a:tcPr anchor="ctr">
                    <a:solidFill>
                      <a:srgbClr val="094C7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5834460"/>
                  </a:ext>
                </a:extLst>
              </a:tr>
              <a:tr h="484236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Linienverfolgung</a:t>
                      </a: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80362775"/>
                  </a:ext>
                </a:extLst>
              </a:tr>
              <a:tr h="484236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Linien-Farberkennung</a:t>
                      </a: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6282261"/>
                  </a:ext>
                </a:extLst>
              </a:tr>
              <a:tr h="835804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Programmierung mit </a:t>
                      </a:r>
                      <a:r>
                        <a:rPr lang="de-DE" b="1" dirty="0" err="1">
                          <a:solidFill>
                            <a:schemeClr val="bg1"/>
                          </a:solidFill>
                        </a:rPr>
                        <a:t>OzoBlockly</a:t>
                      </a:r>
                      <a:endParaRPr lang="de-DE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01652737"/>
                  </a:ext>
                </a:extLst>
              </a:tr>
              <a:tr h="835804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Näherungssensor, Soundmodul</a:t>
                      </a: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 –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77737658"/>
                  </a:ext>
                </a:extLst>
              </a:tr>
              <a:tr h="835804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Ferngesteuerter Modus per Bluetooth</a:t>
                      </a: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/>
                        <a:t> – </a:t>
                      </a:r>
                    </a:p>
                    <a:p>
                      <a:pPr algn="ctr"/>
                      <a:endParaRPr lang="de-DE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ja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72583073"/>
                  </a:ext>
                </a:extLst>
              </a:tr>
              <a:tr h="484236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Altersempfehlung</a:t>
                      </a: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ab 6 Jahren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ab 9 Jahren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04231672"/>
                  </a:ext>
                </a:extLst>
              </a:tr>
              <a:tr h="484236">
                <a:tc>
                  <a:txBody>
                    <a:bodyPr/>
                    <a:lstStyle/>
                    <a:p>
                      <a:r>
                        <a:rPr lang="de-DE" b="1" dirty="0">
                          <a:solidFill>
                            <a:schemeClr val="bg1"/>
                          </a:solidFill>
                        </a:rPr>
                        <a:t>Anzahl an LEDs</a:t>
                      </a:r>
                    </a:p>
                  </a:txBody>
                  <a:tcPr anchor="ctr">
                    <a:solidFill>
                      <a:srgbClr val="66A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35146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9177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37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Vorschlag für im Unterricht zu erarbeitende Begrifflichkeiten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A0605671-01D9-427C-BB17-EA54F03B29FB}"/>
              </a:ext>
            </a:extLst>
          </p:cNvPr>
          <p:cNvSpPr/>
          <p:nvPr/>
        </p:nvSpPr>
        <p:spPr bwMode="gray">
          <a:xfrm>
            <a:off x="7049685" y="4231009"/>
            <a:ext cx="3003441" cy="164166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>
              <a:lnSpc>
                <a:spcPct val="150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Die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Aneinanderreihung von Anweisungen 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nennt man ein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Programm.</a:t>
            </a:r>
          </a:p>
        </p:txBody>
      </p:sp>
      <p:pic>
        <p:nvPicPr>
          <p:cNvPr id="30" name="Picture 3" descr="Tessafilm_7">
            <a:extLst>
              <a:ext uri="{FF2B5EF4-FFF2-40B4-BE49-F238E27FC236}">
                <a16:creationId xmlns:a16="http://schemas.microsoft.com/office/drawing/2014/main" id="{9AA3F0F5-662E-4D05-A9B8-A19027CEE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70392" b="89275"/>
          <a:stretch>
            <a:fillRect/>
          </a:stretch>
        </p:blipFill>
        <p:spPr bwMode="auto">
          <a:xfrm rot="21582707">
            <a:off x="6606266" y="4028907"/>
            <a:ext cx="1114078" cy="483388"/>
          </a:xfrm>
          <a:prstGeom prst="rect">
            <a:avLst/>
          </a:prstGeom>
          <a:noFill/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5D8C3F6-73EA-418A-A6F5-52DB19CA8F88}"/>
              </a:ext>
            </a:extLst>
          </p:cNvPr>
          <p:cNvSpPr txBox="1"/>
          <p:nvPr/>
        </p:nvSpPr>
        <p:spPr>
          <a:xfrm rot="16200000">
            <a:off x="9196285" y="3335191"/>
            <a:ext cx="483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Ansatz und Material nach:</a:t>
            </a:r>
          </a:p>
          <a:p>
            <a:r>
              <a:rPr lang="de-DE" sz="900" dirty="0"/>
              <a:t>Fehrmann, Raphael; Buttler, Juliane Larissa (2019):</a:t>
            </a:r>
          </a:p>
          <a:p>
            <a:r>
              <a:rPr lang="de-DE" sz="900" dirty="0"/>
              <a:t>"Lernroboter in der Grundschule - Der "</a:t>
            </a:r>
            <a:r>
              <a:rPr lang="de-DE" sz="900" dirty="0" err="1"/>
              <a:t>Ozobot</a:t>
            </a:r>
            <a:r>
              <a:rPr lang="de-DE" sz="900" dirty="0"/>
              <a:t>" in der Praxis | Gestaltung einer Einführungsstunde zur Handhabung des "</a:t>
            </a:r>
            <a:r>
              <a:rPr lang="de-DE" sz="900" dirty="0" err="1"/>
              <a:t>Ozobots</a:t>
            </a:r>
            <a:r>
              <a:rPr lang="de-DE" sz="900" dirty="0"/>
              <a:t>" sowie zur Codierung erster Befehlsanweisungen für den Roboter anhand (vorgegebener) Problemstellungen“. Lizenzfreigabe:</a:t>
            </a:r>
            <a:r>
              <a:rPr lang="de-DE" sz="900" dirty="0">
                <a:hlinkClick r:id="rId11"/>
              </a:rPr>
              <a:t> CC BY-SA 4.0</a:t>
            </a:r>
            <a:r>
              <a:rPr lang="de-DE" sz="900" dirty="0"/>
              <a:t>, Ursprungsort: </a:t>
            </a:r>
            <a:r>
              <a:rPr lang="de-DE" sz="900" dirty="0">
                <a:hlinkClick r:id="rId12"/>
              </a:rPr>
              <a:t>https://nbn-resolving.org/urn:nbn:de:hbz:6-66119584426</a:t>
            </a:r>
            <a:r>
              <a:rPr lang="de-DE" sz="900" dirty="0"/>
              <a:t>   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5E06C8F-E34F-4A21-9478-6CF984F6E868}"/>
              </a:ext>
            </a:extLst>
          </p:cNvPr>
          <p:cNvSpPr/>
          <p:nvPr/>
        </p:nvSpPr>
        <p:spPr bwMode="gray">
          <a:xfrm>
            <a:off x="721314" y="2448077"/>
            <a:ext cx="5227755" cy="4017256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>
              <a:lnSpc>
                <a:spcPct val="150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Ein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Computer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– und auch der Ozobot ist ein Computer – führt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Anweisungen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aus. Der Ozobot erhält diese Anweisungen in Form von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Farbcodes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, also Farbstreifen, die in einer bestimmten Reihenfolge für eine bestimmte Aktion stehen. Beispiel: Erkennt der Ozobot das Muster „rot-schwarz-rot“, fährt er langsamer.</a:t>
            </a:r>
          </a:p>
        </p:txBody>
      </p:sp>
      <p:pic>
        <p:nvPicPr>
          <p:cNvPr id="28" name="Picture 3" descr="Tessafilm_7">
            <a:extLst>
              <a:ext uri="{FF2B5EF4-FFF2-40B4-BE49-F238E27FC236}">
                <a16:creationId xmlns:a16="http://schemas.microsoft.com/office/drawing/2014/main" id="{7D5FCCAA-B563-4921-911D-7DBAC28A8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70392" b="89275"/>
          <a:stretch>
            <a:fillRect/>
          </a:stretch>
        </p:blipFill>
        <p:spPr bwMode="auto">
          <a:xfrm rot="21582707">
            <a:off x="3359038" y="2126447"/>
            <a:ext cx="1326044" cy="575358"/>
          </a:xfrm>
          <a:prstGeom prst="rect">
            <a:avLst/>
          </a:prstGeom>
          <a:noFill/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AE83AE59-778A-4C80-B4EF-AAEC818799B7}"/>
              </a:ext>
            </a:extLst>
          </p:cNvPr>
          <p:cNvSpPr/>
          <p:nvPr/>
        </p:nvSpPr>
        <p:spPr bwMode="gray">
          <a:xfrm rot="163927">
            <a:off x="7286264" y="3754743"/>
            <a:ext cx="2664225" cy="45527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b="1" noProof="1">
                <a:solidFill>
                  <a:srgbClr val="66A300"/>
                </a:solidFill>
                <a:cs typeface="Arial" charset="0"/>
              </a:rPr>
              <a:t>Programm</a:t>
            </a:r>
          </a:p>
        </p:txBody>
      </p:sp>
      <p:pic>
        <p:nvPicPr>
          <p:cNvPr id="22" name="Picture 6" descr="Tessafilm_5">
            <a:extLst>
              <a:ext uri="{FF2B5EF4-FFF2-40B4-BE49-F238E27FC236}">
                <a16:creationId xmlns:a16="http://schemas.microsoft.com/office/drawing/2014/main" id="{503C79F6-7B28-406C-BB28-A77AC28D0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l="75725" t="1588" b="90588"/>
          <a:stretch>
            <a:fillRect/>
          </a:stretch>
        </p:blipFill>
        <p:spPr bwMode="auto">
          <a:xfrm rot="21164889">
            <a:off x="8962550" y="3492216"/>
            <a:ext cx="824757" cy="438905"/>
          </a:xfrm>
          <a:prstGeom prst="rect">
            <a:avLst/>
          </a:prstGeom>
          <a:noFill/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2692E1B7-ECDD-4C28-8443-099B7D49393D}"/>
              </a:ext>
            </a:extLst>
          </p:cNvPr>
          <p:cNvSpPr/>
          <p:nvPr/>
        </p:nvSpPr>
        <p:spPr bwMode="gray">
          <a:xfrm rot="21443338">
            <a:off x="532662" y="2184796"/>
            <a:ext cx="2452838" cy="44785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b="1" noProof="1">
                <a:solidFill>
                  <a:srgbClr val="66A300"/>
                </a:solidFill>
                <a:cs typeface="Arial" charset="0"/>
              </a:rPr>
              <a:t>(Farb-)Code</a:t>
            </a:r>
          </a:p>
        </p:txBody>
      </p:sp>
      <p:pic>
        <p:nvPicPr>
          <p:cNvPr id="24" name="Picture 3" descr="Tessafilm_7">
            <a:extLst>
              <a:ext uri="{FF2B5EF4-FFF2-40B4-BE49-F238E27FC236}">
                <a16:creationId xmlns:a16="http://schemas.microsoft.com/office/drawing/2014/main" id="{42714D66-3F0A-4164-BBDD-D50622815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70392" b="89275"/>
          <a:stretch>
            <a:fillRect/>
          </a:stretch>
        </p:blipFill>
        <p:spPr bwMode="auto">
          <a:xfrm rot="21426045">
            <a:off x="969461" y="1896783"/>
            <a:ext cx="1114078" cy="483388"/>
          </a:xfrm>
          <a:prstGeom prst="rect">
            <a:avLst/>
          </a:prstGeom>
          <a:noFill/>
        </p:spPr>
      </p:pic>
      <p:sp>
        <p:nvSpPr>
          <p:cNvPr id="25" name="Rechteck 24">
            <a:extLst>
              <a:ext uri="{FF2B5EF4-FFF2-40B4-BE49-F238E27FC236}">
                <a16:creationId xmlns:a16="http://schemas.microsoft.com/office/drawing/2014/main" id="{C112F84F-C28E-41F7-A313-C4DA10037451}"/>
              </a:ext>
            </a:extLst>
          </p:cNvPr>
          <p:cNvSpPr/>
          <p:nvPr/>
        </p:nvSpPr>
        <p:spPr bwMode="gray">
          <a:xfrm rot="21567314">
            <a:off x="8508680" y="1443717"/>
            <a:ext cx="2842358" cy="73062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1700" b="1" noProof="1">
                <a:solidFill>
                  <a:srgbClr val="094C74"/>
                </a:solidFill>
                <a:cs typeface="Arial" charset="0"/>
              </a:rPr>
              <a:t>Vorschläge für Klasse 3-5</a:t>
            </a:r>
            <a:endParaRPr lang="en-US" sz="1700" b="1" noProof="1">
              <a:solidFill>
                <a:srgbClr val="094C74"/>
              </a:solidFill>
              <a:cs typeface="Arial" charset="0"/>
            </a:endParaRPr>
          </a:p>
        </p:txBody>
      </p:sp>
      <p:pic>
        <p:nvPicPr>
          <p:cNvPr id="26" name="Picture 6" descr="Tessafilm_5">
            <a:extLst>
              <a:ext uri="{FF2B5EF4-FFF2-40B4-BE49-F238E27FC236}">
                <a16:creationId xmlns:a16="http://schemas.microsoft.com/office/drawing/2014/main" id="{B59DC28F-0068-4A4C-B41C-32CC13924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l="75725" t="1588" b="90588"/>
          <a:stretch>
            <a:fillRect/>
          </a:stretch>
        </p:blipFill>
        <p:spPr bwMode="auto">
          <a:xfrm rot="20968276">
            <a:off x="9518005" y="1154470"/>
            <a:ext cx="1442957" cy="4652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000246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hteck 24">
            <a:extLst>
              <a:ext uri="{FF2B5EF4-FFF2-40B4-BE49-F238E27FC236}">
                <a16:creationId xmlns:a16="http://schemas.microsoft.com/office/drawing/2014/main" id="{C112F84F-C28E-41F7-A313-C4DA10037451}"/>
              </a:ext>
            </a:extLst>
          </p:cNvPr>
          <p:cNvSpPr/>
          <p:nvPr/>
        </p:nvSpPr>
        <p:spPr bwMode="gray">
          <a:xfrm rot="21567314">
            <a:off x="8508680" y="1280886"/>
            <a:ext cx="2842358" cy="73062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1700" b="1" noProof="1">
                <a:solidFill>
                  <a:srgbClr val="094C74"/>
                </a:solidFill>
                <a:cs typeface="Arial" charset="0"/>
              </a:rPr>
              <a:t>Vorschläge für Klasse 3-5</a:t>
            </a:r>
            <a:endParaRPr lang="en-US" sz="1700" b="1" noProof="1">
              <a:solidFill>
                <a:srgbClr val="094C74"/>
              </a:solidFill>
              <a:cs typeface="Arial" charset="0"/>
            </a:endParaRPr>
          </a:p>
        </p:txBody>
      </p:sp>
      <p:pic>
        <p:nvPicPr>
          <p:cNvPr id="26" name="Picture 6" descr="Tessafilm_5">
            <a:extLst>
              <a:ext uri="{FF2B5EF4-FFF2-40B4-BE49-F238E27FC236}">
                <a16:creationId xmlns:a16="http://schemas.microsoft.com/office/drawing/2014/main" id="{B59DC28F-0068-4A4C-B41C-32CC13924F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75725" t="1588" b="90588"/>
          <a:stretch>
            <a:fillRect/>
          </a:stretch>
        </p:blipFill>
        <p:spPr bwMode="auto">
          <a:xfrm rot="20968276">
            <a:off x="9518005" y="991639"/>
            <a:ext cx="1442957" cy="465247"/>
          </a:xfrm>
          <a:prstGeom prst="rect">
            <a:avLst/>
          </a:prstGeom>
          <a:noFill/>
        </p:spPr>
      </p:pic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25D8C3F6-73EA-418A-A6F5-52DB19CA8F88}"/>
              </a:ext>
            </a:extLst>
          </p:cNvPr>
          <p:cNvSpPr txBox="1"/>
          <p:nvPr/>
        </p:nvSpPr>
        <p:spPr>
          <a:xfrm rot="16200000">
            <a:off x="9196285" y="3335191"/>
            <a:ext cx="48382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/>
              <a:t>Ansatz und Material nach:</a:t>
            </a:r>
          </a:p>
          <a:p>
            <a:r>
              <a:rPr lang="de-DE" sz="900" dirty="0"/>
              <a:t>Fehrmann, Raphael; Buttler, Juliane Larissa (2019):</a:t>
            </a:r>
          </a:p>
          <a:p>
            <a:r>
              <a:rPr lang="de-DE" sz="900" dirty="0"/>
              <a:t>"Lernroboter in der Grundschule - Der "</a:t>
            </a:r>
            <a:r>
              <a:rPr lang="de-DE" sz="900" dirty="0" err="1"/>
              <a:t>Ozobot</a:t>
            </a:r>
            <a:r>
              <a:rPr lang="de-DE" sz="900" dirty="0"/>
              <a:t>" in der Praxis | Gestaltung einer Einführungsstunde zur Handhabung des "</a:t>
            </a:r>
            <a:r>
              <a:rPr lang="de-DE" sz="900" dirty="0" err="1"/>
              <a:t>Ozobots</a:t>
            </a:r>
            <a:r>
              <a:rPr lang="de-DE" sz="900" dirty="0"/>
              <a:t>" sowie zur Codierung erster Befehlsanweisungen für den Roboter anhand (vorgegebener) Problemstellungen“. Lizenzfreigabe:</a:t>
            </a:r>
            <a:r>
              <a:rPr lang="de-DE" sz="900" dirty="0">
                <a:hlinkClick r:id="rId11"/>
              </a:rPr>
              <a:t> CC BY-SA 4.0</a:t>
            </a:r>
            <a:r>
              <a:rPr lang="de-DE" sz="900" dirty="0"/>
              <a:t>, Ursprungsort: </a:t>
            </a:r>
            <a:r>
              <a:rPr lang="de-DE" sz="900" dirty="0">
                <a:hlinkClick r:id="rId12"/>
              </a:rPr>
              <a:t>https://nbn-resolving.org/urn:nbn:de:hbz:6-66119584426</a:t>
            </a:r>
            <a:r>
              <a:rPr lang="de-DE" sz="900" dirty="0"/>
              <a:t>   </a:t>
            </a:r>
          </a:p>
        </p:txBody>
      </p:sp>
      <p:sp>
        <p:nvSpPr>
          <p:cNvPr id="27" name="Rechteck 26">
            <a:extLst>
              <a:ext uri="{FF2B5EF4-FFF2-40B4-BE49-F238E27FC236}">
                <a16:creationId xmlns:a16="http://schemas.microsoft.com/office/drawing/2014/main" id="{B5E06C8F-E34F-4A21-9478-6CF984F6E868}"/>
              </a:ext>
            </a:extLst>
          </p:cNvPr>
          <p:cNvSpPr/>
          <p:nvPr/>
        </p:nvSpPr>
        <p:spPr bwMode="gray">
          <a:xfrm>
            <a:off x="431499" y="2109492"/>
            <a:ext cx="10170157" cy="194970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>
              <a:lnSpc>
                <a:spcPct val="150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Sensoren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sind die Bestandteile des Ozobots, die Änderungen in der Umgebung erkennen. Sensoren sind also die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Farbsensoren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zur Erkennung von Linien und Codes, die sich auf den Linien finden, sowie die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Hindernissensoren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, die Gegenstände auf der Fahrbahn erkennen. Durch sie wird ein Befehl oder Signal ausgelöst, welches an die Aktoren weitergegeben wird.</a:t>
            </a:r>
          </a:p>
        </p:txBody>
      </p:sp>
      <p:pic>
        <p:nvPicPr>
          <p:cNvPr id="28" name="Picture 3" descr="Tessafilm_7">
            <a:extLst>
              <a:ext uri="{FF2B5EF4-FFF2-40B4-BE49-F238E27FC236}">
                <a16:creationId xmlns:a16="http://schemas.microsoft.com/office/drawing/2014/main" id="{7D5FCCAA-B563-4921-911D-7DBAC28A87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l="70392" b="89275"/>
          <a:stretch>
            <a:fillRect/>
          </a:stretch>
        </p:blipFill>
        <p:spPr bwMode="auto">
          <a:xfrm rot="21582707">
            <a:off x="3069223" y="1787862"/>
            <a:ext cx="1326044" cy="575358"/>
          </a:xfrm>
          <a:prstGeom prst="rect">
            <a:avLst/>
          </a:prstGeom>
          <a:noFill/>
        </p:spPr>
      </p:pic>
      <p:sp>
        <p:nvSpPr>
          <p:cNvPr id="21" name="Rechteck 20">
            <a:extLst>
              <a:ext uri="{FF2B5EF4-FFF2-40B4-BE49-F238E27FC236}">
                <a16:creationId xmlns:a16="http://schemas.microsoft.com/office/drawing/2014/main" id="{AE83AE59-778A-4C80-B4EF-AAEC818799B7}"/>
              </a:ext>
            </a:extLst>
          </p:cNvPr>
          <p:cNvSpPr/>
          <p:nvPr/>
        </p:nvSpPr>
        <p:spPr bwMode="gray">
          <a:xfrm>
            <a:off x="4990368" y="4576120"/>
            <a:ext cx="5569714" cy="45527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</a:pPr>
            <a:r>
              <a:rPr lang="nb-NO" sz="2000" b="1" noProof="1">
                <a:solidFill>
                  <a:srgbClr val="66A300"/>
                </a:solidFill>
                <a:cs typeface="Arial" charset="0"/>
              </a:rPr>
              <a:t>Aktor (beim Ozobot: Motor, Lampe) </a:t>
            </a:r>
          </a:p>
        </p:txBody>
      </p:sp>
      <p:pic>
        <p:nvPicPr>
          <p:cNvPr id="22" name="Picture 6" descr="Tessafilm_5">
            <a:extLst>
              <a:ext uri="{FF2B5EF4-FFF2-40B4-BE49-F238E27FC236}">
                <a16:creationId xmlns:a16="http://schemas.microsoft.com/office/drawing/2014/main" id="{503C79F6-7B28-406C-BB28-A77AC28D0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75725" t="1588" b="90588"/>
          <a:stretch>
            <a:fillRect/>
          </a:stretch>
        </p:blipFill>
        <p:spPr bwMode="auto">
          <a:xfrm rot="21000962">
            <a:off x="9570491" y="4382840"/>
            <a:ext cx="824757" cy="438905"/>
          </a:xfrm>
          <a:prstGeom prst="rect">
            <a:avLst/>
          </a:prstGeom>
          <a:noFill/>
        </p:spPr>
      </p:pic>
      <p:sp>
        <p:nvSpPr>
          <p:cNvPr id="23" name="Rechteck 22">
            <a:extLst>
              <a:ext uri="{FF2B5EF4-FFF2-40B4-BE49-F238E27FC236}">
                <a16:creationId xmlns:a16="http://schemas.microsoft.com/office/drawing/2014/main" id="{2692E1B7-ECDD-4C28-8443-099B7D49393D}"/>
              </a:ext>
            </a:extLst>
          </p:cNvPr>
          <p:cNvSpPr/>
          <p:nvPr/>
        </p:nvSpPr>
        <p:spPr bwMode="gray">
          <a:xfrm>
            <a:off x="396101" y="1478741"/>
            <a:ext cx="6627341" cy="44785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 algn="ctr">
              <a:lnSpc>
                <a:spcPct val="95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b="1" noProof="1">
                <a:solidFill>
                  <a:srgbClr val="66A300"/>
                </a:solidFill>
                <a:cs typeface="Arial" charset="0"/>
              </a:rPr>
              <a:t>Sensor (beim Ozobot: Farbsensor, Hindernissensor)</a:t>
            </a:r>
          </a:p>
        </p:txBody>
      </p:sp>
      <p:pic>
        <p:nvPicPr>
          <p:cNvPr id="24" name="Picture 3" descr="Tessafilm_7">
            <a:extLst>
              <a:ext uri="{FF2B5EF4-FFF2-40B4-BE49-F238E27FC236}">
                <a16:creationId xmlns:a16="http://schemas.microsoft.com/office/drawing/2014/main" id="{42714D66-3F0A-4164-BBDD-D506228157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l="70392" b="89275"/>
          <a:stretch>
            <a:fillRect/>
          </a:stretch>
        </p:blipFill>
        <p:spPr bwMode="auto">
          <a:xfrm rot="21582707">
            <a:off x="533986" y="1184157"/>
            <a:ext cx="1114078" cy="483388"/>
          </a:xfrm>
          <a:prstGeom prst="rect">
            <a:avLst/>
          </a:prstGeom>
          <a:noFill/>
        </p:spPr>
      </p:pic>
      <p:sp>
        <p:nvSpPr>
          <p:cNvPr id="29" name="Rechteck 28">
            <a:extLst>
              <a:ext uri="{FF2B5EF4-FFF2-40B4-BE49-F238E27FC236}">
                <a16:creationId xmlns:a16="http://schemas.microsoft.com/office/drawing/2014/main" id="{A0605671-01D9-427C-BB17-EA54F03B29FB}"/>
              </a:ext>
            </a:extLst>
          </p:cNvPr>
          <p:cNvSpPr/>
          <p:nvPr/>
        </p:nvSpPr>
        <p:spPr bwMode="gray">
          <a:xfrm>
            <a:off x="1006859" y="5121099"/>
            <a:ext cx="9536818" cy="1641663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pPr>
              <a:lnSpc>
                <a:spcPct val="150000"/>
              </a:lnSpc>
              <a:spcAft>
                <a:spcPts val="800"/>
              </a:spcAft>
              <a:buClr>
                <a:srgbClr val="969696"/>
              </a:buClr>
            </a:pP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Ein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Aktor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setzt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 die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Befehle der Sensoren um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. Zu den Aktoren zählt zum Beispiel der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Motor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, der über die Reifen und das Fahrwerk die Veränderung des Tempos oder eine Richtungsänderung bewirkt, oder auch die </a:t>
            </a:r>
            <a:r>
              <a:rPr lang="de-DE" sz="2000" b="1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LED-Lampe</a:t>
            </a:r>
            <a:r>
              <a:rPr lang="de-DE" sz="2000" noProof="1">
                <a:solidFill>
                  <a:schemeClr val="bg2">
                    <a:lumMod val="10000"/>
                  </a:schemeClr>
                </a:solidFill>
                <a:cs typeface="Arial" charset="0"/>
              </a:rPr>
              <a:t>, die verschiedenfarbig blinkt.</a:t>
            </a:r>
          </a:p>
        </p:txBody>
      </p:sp>
      <p:pic>
        <p:nvPicPr>
          <p:cNvPr id="30" name="Picture 3" descr="Tessafilm_7">
            <a:extLst>
              <a:ext uri="{FF2B5EF4-FFF2-40B4-BE49-F238E27FC236}">
                <a16:creationId xmlns:a16="http://schemas.microsoft.com/office/drawing/2014/main" id="{9AA3F0F5-662E-4D05-A9B8-A19027CEE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 l="70392" b="89275"/>
          <a:stretch>
            <a:fillRect/>
          </a:stretch>
        </p:blipFill>
        <p:spPr bwMode="auto">
          <a:xfrm rot="21582707">
            <a:off x="9412410" y="4880361"/>
            <a:ext cx="1114078" cy="483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08936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Ideen für Zusatzmaterial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241819"/>
            <a:ext cx="11414184" cy="2465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Aktionswürfel, Befehlskarten, Spielpläne, themenspezifische „Specials“ (siehe Stationsarbeit)…</a:t>
            </a:r>
          </a:p>
          <a:p>
            <a:pPr lvl="1">
              <a:lnSpc>
                <a:spcPct val="150000"/>
              </a:lnSpc>
            </a:pPr>
            <a:endParaRPr lang="de-DE" sz="21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App </a:t>
            </a:r>
            <a:r>
              <a:rPr lang="de-DE" sz="210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(hierzu später mehr)</a:t>
            </a:r>
            <a:endParaRPr lang="de-DE" sz="21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914FBBB-BB35-482F-9A0F-06AA3E4F0730}"/>
              </a:ext>
            </a:extLst>
          </p:cNvPr>
          <p:cNvGrpSpPr/>
          <p:nvPr/>
        </p:nvGrpSpPr>
        <p:grpSpPr>
          <a:xfrm rot="188441">
            <a:off x="5999356" y="2831364"/>
            <a:ext cx="5340220" cy="2770705"/>
            <a:chOff x="5187572" y="3764491"/>
            <a:chExt cx="4824577" cy="2503170"/>
          </a:xfrm>
        </p:grpSpPr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2A401EE8-7310-4FDA-BDA9-08AD24D563FF}"/>
                </a:ext>
              </a:extLst>
            </p:cNvPr>
            <p:cNvPicPr/>
            <p:nvPr/>
          </p:nvPicPr>
          <p:blipFill>
            <a:blip r:embed="rId10"/>
            <a:stretch>
              <a:fillRect/>
            </a:stretch>
          </p:blipFill>
          <p:spPr>
            <a:xfrm>
              <a:off x="6499329" y="3764491"/>
              <a:ext cx="3512820" cy="250317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2" name="Grafik 11">
              <a:extLst>
                <a:ext uri="{FF2B5EF4-FFF2-40B4-BE49-F238E27FC236}">
                  <a16:creationId xmlns:a16="http://schemas.microsoft.com/office/drawing/2014/main" id="{679A2456-0B72-4944-A0D3-31ED8B82730F}"/>
                </a:ext>
              </a:extLst>
            </p:cNvPr>
            <p:cNvPicPr/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19337">
              <a:off x="5211917" y="3879713"/>
              <a:ext cx="581025" cy="64643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3" name="Grafik 12">
              <a:extLst>
                <a:ext uri="{FF2B5EF4-FFF2-40B4-BE49-F238E27FC236}">
                  <a16:creationId xmlns:a16="http://schemas.microsoft.com/office/drawing/2014/main" id="{4F6ED293-FDE3-4D55-B7AD-D875012CC2A4}"/>
                </a:ext>
              </a:extLst>
            </p:cNvPr>
            <p:cNvPicPr/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83613">
              <a:off x="5646257" y="4281033"/>
              <a:ext cx="581025" cy="62738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0" name="Grafik 19">
              <a:extLst>
                <a:ext uri="{FF2B5EF4-FFF2-40B4-BE49-F238E27FC236}">
                  <a16:creationId xmlns:a16="http://schemas.microsoft.com/office/drawing/2014/main" id="{106B6B68-6024-4B9C-8BE5-07F104706FB6}"/>
                </a:ext>
              </a:extLst>
            </p:cNvPr>
            <p:cNvPicPr/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786252">
              <a:off x="5928197" y="4789668"/>
              <a:ext cx="579120" cy="6299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1" name="Grafik 20">
              <a:extLst>
                <a:ext uri="{FF2B5EF4-FFF2-40B4-BE49-F238E27FC236}">
                  <a16:creationId xmlns:a16="http://schemas.microsoft.com/office/drawing/2014/main" id="{C3FCF0FC-71C2-4358-955B-4C8DE3BD9486}"/>
                </a:ext>
              </a:extLst>
            </p:cNvPr>
            <p:cNvPicPr/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84166">
              <a:off x="5379557" y="4935083"/>
              <a:ext cx="596265" cy="6483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2" name="Grafik 21">
              <a:extLst>
                <a:ext uri="{FF2B5EF4-FFF2-40B4-BE49-F238E27FC236}">
                  <a16:creationId xmlns:a16="http://schemas.microsoft.com/office/drawing/2014/main" id="{00C8E733-3B57-41F1-B614-873E3167EFD0}"/>
                </a:ext>
              </a:extLst>
            </p:cNvPr>
            <p:cNvPicPr/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84166">
              <a:off x="5280497" y="5034143"/>
              <a:ext cx="596265" cy="6483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4" name="Grafik 23">
              <a:extLst>
                <a:ext uri="{FF2B5EF4-FFF2-40B4-BE49-F238E27FC236}">
                  <a16:creationId xmlns:a16="http://schemas.microsoft.com/office/drawing/2014/main" id="{7655FC06-308B-4E82-9E47-015F1F943BC8}"/>
                </a:ext>
              </a:extLst>
            </p:cNvPr>
            <p:cNvPicPr/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84166">
              <a:off x="5187572" y="5175392"/>
              <a:ext cx="596265" cy="64833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</p:grpSp>
      <p:sp>
        <p:nvSpPr>
          <p:cNvPr id="25" name="Textfeld 24">
            <a:extLst>
              <a:ext uri="{FF2B5EF4-FFF2-40B4-BE49-F238E27FC236}">
                <a16:creationId xmlns:a16="http://schemas.microsoft.com/office/drawing/2014/main" id="{8C2A5A5C-E7CE-46FD-81F4-936F6581819A}"/>
              </a:ext>
            </a:extLst>
          </p:cNvPr>
          <p:cNvSpPr txBox="1"/>
          <p:nvPr/>
        </p:nvSpPr>
        <p:spPr>
          <a:xfrm>
            <a:off x="3039291" y="6300244"/>
            <a:ext cx="840526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900" dirty="0"/>
              <a:t>Material nach: Fehrmann, Raphael (</a:t>
            </a:r>
            <a:r>
              <a:rPr lang="de-DE" sz="900" i="1" dirty="0"/>
              <a:t>auch Autor dieses Werkes, welches die Weiterverwendung in offenerer Lizenz ermöglicht</a:t>
            </a:r>
            <a:r>
              <a:rPr lang="de-DE" sz="900" dirty="0"/>
              <a:t>); Buttler, Juliane Larissa (2019): "Lernroboter in der Grundschule - Der "</a:t>
            </a:r>
            <a:r>
              <a:rPr lang="de-DE" sz="900" dirty="0" err="1"/>
              <a:t>Ozobot</a:t>
            </a:r>
            <a:r>
              <a:rPr lang="de-DE" sz="900" dirty="0"/>
              <a:t>" in der Praxis | Gestaltung einer Einführungsstunde zur Handhabung des "</a:t>
            </a:r>
            <a:r>
              <a:rPr lang="de-DE" sz="900" dirty="0" err="1"/>
              <a:t>Ozobots</a:t>
            </a:r>
            <a:r>
              <a:rPr lang="de-DE" sz="900" dirty="0"/>
              <a:t>" sowie zur Codierung erster Befehlsanweisungen für den Roboter anhand (vorgegebener) Problemstellungen“. Lizenzfreigabe:</a:t>
            </a:r>
            <a:r>
              <a:rPr lang="de-DE" sz="900" dirty="0">
                <a:hlinkClick r:id="rId15"/>
              </a:rPr>
              <a:t> CC BY-SA 4.0</a:t>
            </a:r>
            <a:r>
              <a:rPr lang="de-DE" sz="900" dirty="0"/>
              <a:t>, Ursprungsort: </a:t>
            </a:r>
            <a:r>
              <a:rPr lang="de-DE" sz="900" dirty="0">
                <a:hlinkClick r:id="rId16"/>
              </a:rPr>
              <a:t>https://nbn-resolving.org/urn:nbn:de:hbz:6-66119584426</a:t>
            </a:r>
            <a:r>
              <a:rPr lang="de-DE" sz="9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257047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Tipps zur Anwendung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241819"/>
            <a:ext cx="11414184" cy="4404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Sofern die Schüler*innen selbst Farbcodes malen, sollten diese die Farbstriche mit den </a:t>
            </a:r>
            <a:r>
              <a:rPr lang="de-DE" sz="21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-Stiften quer zur Linie setzen, dies erzeugt automatisch die passende Einzelfarb-Länge: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0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Beachten Sie die Lichtverhältnisse – ist die Umgebung zu dunkel, entstehen fehlerhafte Erkennungen der Linien durch den </a:t>
            </a:r>
            <a:r>
              <a:rPr lang="de-DE" sz="210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Verwenden Sie matte Laminierfolien.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0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Lade-Hinweis: Ein kurzzeitiges Laden in der Schulpause (ca. 25 Min.) reicht aus, um den Roboter ca. 45-60 Minuten einzusetzen. 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7697CD67-5878-45D8-B2A1-2B65B61761E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3068" r="79150" b="49224"/>
          <a:stretch/>
        </p:blipFill>
        <p:spPr>
          <a:xfrm>
            <a:off x="7965265" y="2621280"/>
            <a:ext cx="3739581" cy="418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96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Stationsarbeit zum Bluebot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Stationen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3757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Überblick über die Stationen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Station 1: Fahre so schnell wie möglich! (Karten auf Filzmatte)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Station 2: Kunst mit dem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(Langzeitbelichtung)</a:t>
            </a: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Station 3: Finde den Weg! (Klebeetiketten) </a:t>
            </a:r>
          </a:p>
          <a:p>
            <a:pPr>
              <a:lnSpc>
                <a:spcPct val="150000"/>
              </a:lnSpc>
            </a:pPr>
            <a:endParaRPr lang="de-DE" sz="10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 Station haben Sie ca. 15 Minuten Zeit!</a:t>
            </a: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notieren Sie parallel </a:t>
            </a:r>
            <a:r>
              <a:rPr lang="de-DE" sz="215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Eindrücke und Erfahrungen, Erkenntnisse, Ideen, Impulse, Probleme / Schwierigkeiten und Beachtenswertes aus der Erprobung im </a:t>
            </a:r>
            <a:r>
              <a:rPr lang="de-DE" sz="2150" b="1" dirty="0" err="1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etherpad</a:t>
            </a:r>
            <a:r>
              <a:rPr lang="de-DE" sz="2150" b="1" dirty="0">
                <a:solidFill>
                  <a:srgbClr val="66A3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(Link siehe </a:t>
            </a:r>
            <a:r>
              <a:rPr lang="de-DE" sz="2150" b="1" dirty="0" err="1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150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!)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9731761" y="6318583"/>
            <a:ext cx="2134800" cy="360000"/>
          </a:xfrm>
        </p:spPr>
        <p:txBody>
          <a:bodyPr/>
          <a:lstStyle/>
          <a:p>
            <a:fld id="{9DC1E638-3F78-4E0D-883A-B278700C48C0}" type="slidenum">
              <a:rPr lang="de-DE" smtClean="0"/>
              <a:pPr/>
              <a:t>37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CAE7D493-DE48-4936-8621-5BD67DAE23A3}"/>
              </a:ext>
            </a:extLst>
          </p:cNvPr>
          <p:cNvGrpSpPr/>
          <p:nvPr/>
        </p:nvGrpSpPr>
        <p:grpSpPr>
          <a:xfrm>
            <a:off x="7927946" y="5184449"/>
            <a:ext cx="1639726" cy="1559512"/>
            <a:chOff x="4770248" y="1565016"/>
            <a:chExt cx="3919725" cy="3727975"/>
          </a:xfrm>
        </p:grpSpPr>
        <p:grpSp>
          <p:nvGrpSpPr>
            <p:cNvPr id="13" name="Gruppieren 12">
              <a:extLst>
                <a:ext uri="{FF2B5EF4-FFF2-40B4-BE49-F238E27FC236}">
                  <a16:creationId xmlns:a16="http://schemas.microsoft.com/office/drawing/2014/main" id="{47D5C466-CA82-4A2E-A4F3-D701FB3F056F}"/>
                </a:ext>
              </a:extLst>
            </p:cNvPr>
            <p:cNvGrpSpPr/>
            <p:nvPr/>
          </p:nvGrpSpPr>
          <p:grpSpPr bwMode="gray">
            <a:xfrm>
              <a:off x="4770248" y="1565016"/>
              <a:ext cx="3919725" cy="3727975"/>
              <a:chOff x="5074629" y="2089476"/>
              <a:chExt cx="3367088" cy="3202370"/>
            </a:xfrm>
            <a:effectLst/>
          </p:grpSpPr>
          <p:sp>
            <p:nvSpPr>
              <p:cNvPr id="21" name="Ellipse 20">
                <a:extLst>
                  <a:ext uri="{FF2B5EF4-FFF2-40B4-BE49-F238E27FC236}">
                    <a16:creationId xmlns:a16="http://schemas.microsoft.com/office/drawing/2014/main" id="{7375C453-DEA9-4513-8D4A-29AF35C57F58}"/>
                  </a:ext>
                </a:extLst>
              </p:cNvPr>
              <p:cNvSpPr/>
              <p:nvPr/>
            </p:nvSpPr>
            <p:spPr bwMode="gray">
              <a:xfrm rot="20700000">
                <a:off x="6186525" y="4873714"/>
                <a:ext cx="1917040" cy="418132"/>
              </a:xfrm>
              <a:prstGeom prst="ellipse">
                <a:avLst/>
              </a:prstGeom>
              <a:solidFill>
                <a:srgbClr val="000000">
                  <a:alpha val="20784"/>
                </a:srgbClr>
              </a:solidFill>
              <a:ln w="12700">
                <a:noFill/>
                <a:round/>
                <a:headEnd/>
                <a:tailEnd/>
              </a:ln>
              <a:effectLst>
                <a:softEdge rad="63500"/>
              </a:effectLst>
            </p:spPr>
            <p:txBody>
              <a:bodyPr rtlCol="0" anchor="ctr"/>
              <a:lstStyle>
                <a:defPPr>
                  <a:defRPr lang="de-DE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US" dirty="0"/>
              </a:p>
            </p:txBody>
          </p:sp>
          <p:grpSp>
            <p:nvGrpSpPr>
              <p:cNvPr id="22" name="Gruppieren 21">
                <a:extLst>
                  <a:ext uri="{FF2B5EF4-FFF2-40B4-BE49-F238E27FC236}">
                    <a16:creationId xmlns:a16="http://schemas.microsoft.com/office/drawing/2014/main" id="{CDAA6BC2-CED4-41F6-A41E-0054CD8DD5DB}"/>
                  </a:ext>
                </a:extLst>
              </p:cNvPr>
              <p:cNvGrpSpPr/>
              <p:nvPr/>
            </p:nvGrpSpPr>
            <p:grpSpPr bwMode="gray">
              <a:xfrm rot="20700000">
                <a:off x="5074629" y="2089476"/>
                <a:ext cx="3367088" cy="3047006"/>
                <a:chOff x="4867275" y="2168525"/>
                <a:chExt cx="3367088" cy="3047006"/>
              </a:xfr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Freeform 14">
                  <a:extLst>
                    <a:ext uri="{FF2B5EF4-FFF2-40B4-BE49-F238E27FC236}">
                      <a16:creationId xmlns:a16="http://schemas.microsoft.com/office/drawing/2014/main" id="{E930607C-D5F5-41FD-BDF9-9CAA09E313FB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4867275" y="2168525"/>
                  <a:ext cx="3367088" cy="3036887"/>
                </a:xfrm>
                <a:custGeom>
                  <a:avLst/>
                  <a:gdLst/>
                  <a:ahLst/>
                  <a:cxnLst>
                    <a:cxn ang="0">
                      <a:pos x="346" y="0"/>
                    </a:cxn>
                    <a:cxn ang="0">
                      <a:pos x="0" y="346"/>
                    </a:cxn>
                    <a:cxn ang="0">
                      <a:pos x="141" y="624"/>
                    </a:cxn>
                    <a:cxn ang="0">
                      <a:pos x="219" y="624"/>
                    </a:cxn>
                    <a:cxn ang="0">
                      <a:pos x="39" y="344"/>
                    </a:cxn>
                    <a:cxn ang="0">
                      <a:pos x="346" y="37"/>
                    </a:cxn>
                    <a:cxn ang="0">
                      <a:pos x="653" y="344"/>
                    </a:cxn>
                    <a:cxn ang="0">
                      <a:pos x="473" y="624"/>
                    </a:cxn>
                    <a:cxn ang="0">
                      <a:pos x="551" y="624"/>
                    </a:cxn>
                    <a:cxn ang="0">
                      <a:pos x="692" y="346"/>
                    </a:cxn>
                    <a:cxn ang="0">
                      <a:pos x="346" y="0"/>
                    </a:cxn>
                  </a:cxnLst>
                  <a:rect l="0" t="0" r="r" b="b"/>
                  <a:pathLst>
                    <a:path w="692" h="624">
                      <a:moveTo>
                        <a:pt x="346" y="0"/>
                      </a:moveTo>
                      <a:cubicBezTo>
                        <a:pt x="155" y="0"/>
                        <a:pt x="0" y="155"/>
                        <a:pt x="0" y="346"/>
                      </a:cubicBezTo>
                      <a:cubicBezTo>
                        <a:pt x="0" y="460"/>
                        <a:pt x="56" y="561"/>
                        <a:pt x="141" y="624"/>
                      </a:cubicBezTo>
                      <a:cubicBezTo>
                        <a:pt x="219" y="624"/>
                        <a:pt x="219" y="624"/>
                        <a:pt x="219" y="624"/>
                      </a:cubicBezTo>
                      <a:cubicBezTo>
                        <a:pt x="113" y="576"/>
                        <a:pt x="39" y="469"/>
                        <a:pt x="39" y="344"/>
                      </a:cubicBezTo>
                      <a:cubicBezTo>
                        <a:pt x="39" y="174"/>
                        <a:pt x="176" y="37"/>
                        <a:pt x="346" y="37"/>
                      </a:cubicBezTo>
                      <a:cubicBezTo>
                        <a:pt x="516" y="37"/>
                        <a:pt x="653" y="174"/>
                        <a:pt x="653" y="344"/>
                      </a:cubicBezTo>
                      <a:cubicBezTo>
                        <a:pt x="653" y="469"/>
                        <a:pt x="579" y="576"/>
                        <a:pt x="473" y="624"/>
                      </a:cubicBezTo>
                      <a:cubicBezTo>
                        <a:pt x="551" y="624"/>
                        <a:pt x="551" y="624"/>
                        <a:pt x="551" y="624"/>
                      </a:cubicBezTo>
                      <a:cubicBezTo>
                        <a:pt x="636" y="561"/>
                        <a:pt x="692" y="460"/>
                        <a:pt x="692" y="346"/>
                      </a:cubicBezTo>
                      <a:cubicBezTo>
                        <a:pt x="692" y="155"/>
                        <a:pt x="537" y="0"/>
                        <a:pt x="346" y="0"/>
                      </a:cubicBezTo>
                      <a:close/>
                    </a:path>
                  </a:pathLst>
                </a:custGeom>
                <a:gradFill rotWithShape="1">
                  <a:gsLst>
                    <a:gs pos="0">
                      <a:srgbClr val="525252"/>
                    </a:gs>
                    <a:gs pos="50000">
                      <a:srgbClr val="B2B2B2"/>
                    </a:gs>
                    <a:gs pos="100000">
                      <a:srgbClr val="525252"/>
                    </a:gs>
                  </a:gsLst>
                  <a:lin ang="2700000" scaled="1"/>
                </a:gradFill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  <p:sp>
              <p:nvSpPr>
                <p:cNvPr id="24" name="Freeform 15">
                  <a:extLst>
                    <a:ext uri="{FF2B5EF4-FFF2-40B4-BE49-F238E27FC236}">
                      <a16:creationId xmlns:a16="http://schemas.microsoft.com/office/drawing/2014/main" id="{905CEE8F-BC1C-4A67-B69A-3BBF83F53F52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056188" y="2347913"/>
                  <a:ext cx="2987675" cy="2808287"/>
                </a:xfrm>
                <a:custGeom>
                  <a:avLst/>
                  <a:gdLst/>
                  <a:ahLst/>
                  <a:cxnLst>
                    <a:cxn ang="0">
                      <a:pos x="614" y="307"/>
                    </a:cxn>
                    <a:cxn ang="0">
                      <a:pos x="307" y="0"/>
                    </a:cxn>
                    <a:cxn ang="0">
                      <a:pos x="0" y="307"/>
                    </a:cxn>
                    <a:cxn ang="0">
                      <a:pos x="161" y="577"/>
                    </a:cxn>
                    <a:cxn ang="0">
                      <a:pos x="453" y="577"/>
                    </a:cxn>
                    <a:cxn ang="0">
                      <a:pos x="614" y="307"/>
                    </a:cxn>
                  </a:cxnLst>
                  <a:rect l="0" t="0" r="r" b="b"/>
                  <a:pathLst>
                    <a:path w="614" h="577">
                      <a:moveTo>
                        <a:pt x="614" y="307"/>
                      </a:moveTo>
                      <a:cubicBezTo>
                        <a:pt x="614" y="137"/>
                        <a:pt x="477" y="0"/>
                        <a:pt x="307" y="0"/>
                      </a:cubicBezTo>
                      <a:cubicBezTo>
                        <a:pt x="137" y="0"/>
                        <a:pt x="0" y="137"/>
                        <a:pt x="0" y="307"/>
                      </a:cubicBezTo>
                      <a:cubicBezTo>
                        <a:pt x="0" y="424"/>
                        <a:pt x="65" y="525"/>
                        <a:pt x="161" y="577"/>
                      </a:cubicBezTo>
                      <a:cubicBezTo>
                        <a:pt x="453" y="577"/>
                        <a:pt x="453" y="577"/>
                        <a:pt x="453" y="577"/>
                      </a:cubicBezTo>
                      <a:cubicBezTo>
                        <a:pt x="549" y="525"/>
                        <a:pt x="614" y="424"/>
                        <a:pt x="614" y="307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0">
                      <a:schemeClr val="accent1"/>
                    </a:gs>
                    <a:gs pos="45000">
                      <a:schemeClr val="accent1">
                        <a:lumMod val="7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5400000" scaled="1"/>
                  <a:tileRect/>
                </a:gradFill>
                <a:ln w="28575">
                  <a:solidFill>
                    <a:srgbClr val="A6A6A6"/>
                  </a:solidFill>
                  <a:round/>
                  <a:headEnd/>
                  <a:tailEnd/>
                </a:ln>
                <a:effectLst>
                  <a:outerShdw blurRad="215900" sx="102000" sy="102000" algn="ctr" rotWithShape="0">
                    <a:prstClr val="black">
                      <a:alpha val="34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 h="25400"/>
                </a:sp3d>
              </p:spPr>
              <p:txBody>
                <a:bodyPr vert="horz" wrap="square" lIns="91440" tIns="144000" rIns="91440" bIns="45720" numCol="1" anchor="ctr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/>
                  <a:endParaRPr lang="en-US" sz="2800" b="1" dirty="0">
                    <a:solidFill>
                      <a:srgbClr val="FFFFFF"/>
                    </a:solidFill>
                  </a:endParaRPr>
                </a:p>
              </p:txBody>
            </p:sp>
            <p:sp>
              <p:nvSpPr>
                <p:cNvPr id="25" name="Freeform 16">
                  <a:extLst>
                    <a:ext uri="{FF2B5EF4-FFF2-40B4-BE49-F238E27FC236}">
                      <a16:creationId xmlns:a16="http://schemas.microsoft.com/office/drawing/2014/main" id="{64534EBF-A052-4BAC-B04D-320CE0CA2C34}"/>
                    </a:ext>
                  </a:extLst>
                </p:cNvPr>
                <p:cNvSpPr>
                  <a:spLocks/>
                </p:cNvSpPr>
                <p:nvPr/>
              </p:nvSpPr>
              <p:spPr bwMode="gray">
                <a:xfrm>
                  <a:off x="5550364" y="4885331"/>
                  <a:ext cx="1995488" cy="330200"/>
                </a:xfrm>
                <a:custGeom>
                  <a:avLst/>
                  <a:gdLst/>
                  <a:ahLst/>
                  <a:cxnLst>
                    <a:cxn ang="0">
                      <a:pos x="410" y="68"/>
                    </a:cxn>
                    <a:cxn ang="0">
                      <a:pos x="0" y="68"/>
                    </a:cxn>
                    <a:cxn ang="0">
                      <a:pos x="205" y="0"/>
                    </a:cxn>
                    <a:cxn ang="0">
                      <a:pos x="410" y="68"/>
                    </a:cxn>
                  </a:cxnLst>
                  <a:rect l="0" t="0" r="r" b="b"/>
                  <a:pathLst>
                    <a:path w="410" h="68">
                      <a:moveTo>
                        <a:pt x="410" y="68"/>
                      </a:moveTo>
                      <a:cubicBezTo>
                        <a:pt x="0" y="68"/>
                        <a:pt x="0" y="68"/>
                        <a:pt x="0" y="68"/>
                      </a:cubicBezTo>
                      <a:cubicBezTo>
                        <a:pt x="57" y="26"/>
                        <a:pt x="128" y="0"/>
                        <a:pt x="205" y="0"/>
                      </a:cubicBezTo>
                      <a:cubicBezTo>
                        <a:pt x="282" y="0"/>
                        <a:pt x="353" y="26"/>
                        <a:pt x="410" y="68"/>
                      </a:cubicBezTo>
                      <a:close/>
                    </a:path>
                  </a:pathLst>
                </a:custGeom>
                <a:gradFill>
                  <a:gsLst>
                    <a:gs pos="41000">
                      <a:srgbClr val="F2F2F2"/>
                    </a:gs>
                    <a:gs pos="100000">
                      <a:srgbClr val="646464"/>
                    </a:gs>
                  </a:gsLst>
                  <a:lin ang="5400000" scaled="1"/>
                </a:gradFill>
                <a:ln w="38100">
                  <a:noFill/>
                  <a:round/>
                  <a:headEnd/>
                  <a:tailEnd/>
                </a:ln>
                <a:effectLst>
                  <a:outerShdw blurRad="190500" dir="13500000" algn="b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de-DE"/>
                  </a:defPPr>
                  <a:lvl1pPr marL="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en-US" dirty="0"/>
                </a:p>
              </p:txBody>
            </p:sp>
          </p:grpSp>
        </p:grpSp>
        <p:sp>
          <p:nvSpPr>
            <p:cNvPr id="20" name="Textfeld 107">
              <a:extLst>
                <a:ext uri="{FF2B5EF4-FFF2-40B4-BE49-F238E27FC236}">
                  <a16:creationId xmlns:a16="http://schemas.microsoft.com/office/drawing/2014/main" id="{EDFDB572-F06D-4E60-84BC-BCC8097380F1}"/>
                </a:ext>
              </a:extLst>
            </p:cNvPr>
            <p:cNvSpPr txBox="1"/>
            <p:nvPr/>
          </p:nvSpPr>
          <p:spPr bwMode="gray">
            <a:xfrm rot="20614559">
              <a:off x="4911083" y="2360392"/>
              <a:ext cx="3539180" cy="176575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Timer per </a:t>
              </a:r>
              <a:b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</a:b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classroomscreen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  <a:p>
              <a:pPr algn="ctr"/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(+ </a:t>
              </a:r>
              <a:r>
                <a:rPr lang="en-US" sz="1400" b="1" dirty="0" err="1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Fotos</a:t>
              </a:r>
              <a:r>
                <a:rPr lang="en-US" sz="1400" b="1" dirty="0">
                  <a:solidFill>
                    <a:srgbClr val="FFFFFF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)</a:t>
              </a:r>
            </a:p>
          </p:txBody>
        </p:sp>
      </p:grpSp>
      <p:pic>
        <p:nvPicPr>
          <p:cNvPr id="4" name="Grafik 3" descr="Ein Bild, das Licht, Stern, Verkehr enthält.&#10;&#10;Automatisch generierte Beschreibung">
            <a:extLst>
              <a:ext uri="{FF2B5EF4-FFF2-40B4-BE49-F238E27FC236}">
                <a16:creationId xmlns:a16="http://schemas.microsoft.com/office/drawing/2014/main" id="{31C8DAAB-EEAF-46FE-AEC9-0F55550F6ED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1719" y="1780633"/>
            <a:ext cx="3099678" cy="19455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9E290E34-E802-4A3A-BA9A-C2E508EDC676}"/>
              </a:ext>
            </a:extLst>
          </p:cNvPr>
          <p:cNvSpPr txBox="1"/>
          <p:nvPr/>
        </p:nvSpPr>
        <p:spPr>
          <a:xfrm>
            <a:off x="9924203" y="6396688"/>
            <a:ext cx="1937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DFDABA1-D15E-45DD-92C8-FED77F057F88}"/>
              </a:ext>
            </a:extLst>
          </p:cNvPr>
          <p:cNvSpPr txBox="1"/>
          <p:nvPr/>
        </p:nvSpPr>
        <p:spPr>
          <a:xfrm>
            <a:off x="1271192" y="5175011"/>
            <a:ext cx="5745210" cy="1585049"/>
          </a:xfrm>
          <a:prstGeom prst="rect">
            <a:avLst/>
          </a:prstGeom>
          <a:solidFill>
            <a:srgbClr val="FFC000"/>
          </a:solidFill>
          <a:ln w="3810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de-DE" sz="1200" dirty="0"/>
          </a:p>
          <a:p>
            <a:pPr algn="ctr"/>
            <a:r>
              <a:rPr lang="de-DE" dirty="0"/>
              <a:t>Materialien zur Erprobung in Stationsarbeit sowie eine Videoeinführung finden Sie hinter hinterlegt: </a:t>
            </a:r>
          </a:p>
          <a:p>
            <a:pPr algn="ctr"/>
            <a:endParaRPr lang="de-DE" dirty="0"/>
          </a:p>
          <a:p>
            <a:pPr algn="ctr"/>
            <a:r>
              <a:rPr lang="de-DE" dirty="0">
                <a:hlinkClick r:id="rId12"/>
              </a:rPr>
              <a:t>https://www.uni-muenster.de/Lernroboter/video/#ozobot</a:t>
            </a:r>
            <a:endParaRPr lang="de-DE" dirty="0"/>
          </a:p>
          <a:p>
            <a:pPr algn="ctr"/>
            <a:r>
              <a:rPr lang="de-DE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783779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F4357E2-B447-4466-9BC7-7FC2682FA75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4454"/>
          <a:stretch/>
        </p:blipFill>
        <p:spPr>
          <a:xfrm rot="10612856">
            <a:off x="1211580" y="4586266"/>
            <a:ext cx="4059528" cy="182896"/>
          </a:xfrm>
          <a:prstGeom prst="rect">
            <a:avLst/>
          </a:prstGeom>
        </p:spPr>
      </p:pic>
      <p:pic>
        <p:nvPicPr>
          <p:cNvPr id="3074" name="Picture 2" descr="Bildergebnis für blockly ozobot">
            <a:extLst>
              <a:ext uri="{FF2B5EF4-FFF2-40B4-BE49-F238E27FC236}">
                <a16:creationId xmlns:a16="http://schemas.microsoft.com/office/drawing/2014/main" id="{03311FF4-A756-4829-9B2A-799EF0BBE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9" t="10059" r="31257" b="32740"/>
          <a:stretch/>
        </p:blipFill>
        <p:spPr bwMode="auto">
          <a:xfrm>
            <a:off x="6204280" y="2983007"/>
            <a:ext cx="3001679" cy="172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ldergebnis für blockly ozobot">
            <a:extLst>
              <a:ext uri="{FF2B5EF4-FFF2-40B4-BE49-F238E27FC236}">
                <a16:creationId xmlns:a16="http://schemas.microsoft.com/office/drawing/2014/main" id="{F87294ED-A7BC-448B-8525-F599429AD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87" y="4743736"/>
            <a:ext cx="3799366" cy="197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AB601D3-CD4F-4FE8-A21E-3304ADF7B5C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1521003" y="3429000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B22FC6E8-1CBA-4326-BF5B-9586BF10313F}"/>
              </a:ext>
            </a:extLst>
          </p:cNvPr>
          <p:cNvSpPr/>
          <p:nvPr/>
        </p:nvSpPr>
        <p:spPr bwMode="auto">
          <a:xfrm>
            <a:off x="311271" y="2476499"/>
            <a:ext cx="11665139" cy="470133"/>
          </a:xfrm>
          <a:prstGeom prst="roundRect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27786BC3-2655-4143-9027-C675FE9529A5}"/>
              </a:ext>
            </a:extLst>
          </p:cNvPr>
          <p:cNvSpPr txBox="1"/>
          <p:nvPr/>
        </p:nvSpPr>
        <p:spPr>
          <a:xfrm>
            <a:off x="381341" y="1406380"/>
            <a:ext cx="11665139" cy="152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Programmiermöglichkeiten: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1.) einmalige, direkte Programmierung per Liniencodierung</a:t>
            </a:r>
          </a:p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2.) manuelle, dauerhafte Programmierung per App /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Blockly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(Programmübertragung auf den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268640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39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668320" y="1471721"/>
            <a:ext cx="33684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Screeenshots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aus: https://ozoblockly.com/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203843"/>
            <a:ext cx="1107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Bedienung per Weboberfläche (</a:t>
            </a:r>
            <a:r>
              <a:rPr lang="de-DE" sz="2000" b="1" dirty="0">
                <a:hlinkClick r:id="rId10"/>
              </a:rPr>
              <a:t>https://ozoblockly.com/</a:t>
            </a:r>
            <a:r>
              <a:rPr lang="de-DE" sz="2000" b="1" dirty="0"/>
              <a:t>, </a:t>
            </a:r>
            <a:r>
              <a:rPr lang="de-DE" sz="2000" b="1" dirty="0">
                <a:solidFill>
                  <a:srgbClr val="C00000"/>
                </a:solidFill>
              </a:rPr>
              <a:t>nur in Verwendung mit dem </a:t>
            </a:r>
            <a:r>
              <a:rPr lang="de-DE" sz="2000" b="1" dirty="0" err="1">
                <a:solidFill>
                  <a:srgbClr val="C00000"/>
                </a:solidFill>
              </a:rPr>
              <a:t>Ozobot</a:t>
            </a:r>
            <a:r>
              <a:rPr lang="de-DE" sz="2000" b="1" dirty="0">
                <a:solidFill>
                  <a:srgbClr val="C00000"/>
                </a:solidFill>
              </a:rPr>
              <a:t> Evo!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ABBFEB3-3BCB-45B3-9B0E-4B515C0B16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450" y="1779498"/>
            <a:ext cx="10735643" cy="502562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61F4F14-A644-4308-AA1A-B48B5935F0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27774" y="1793756"/>
            <a:ext cx="2619741" cy="73352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F97A422-CDAF-472E-9F4E-12C4BF9B74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2532" y="3726037"/>
            <a:ext cx="2141410" cy="118876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6001203-8299-4602-ADB7-F8E4CC0B687E}"/>
              </a:ext>
            </a:extLst>
          </p:cNvPr>
          <p:cNvSpPr txBox="1"/>
          <p:nvPr/>
        </p:nvSpPr>
        <p:spPr>
          <a:xfrm>
            <a:off x="2008802" y="4901999"/>
            <a:ext cx="2853129" cy="83099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umfassender </a:t>
            </a:r>
            <a:r>
              <a:rPr lang="de-DE" sz="1600" b="1" dirty="0"/>
              <a:t>Bausteinkatalog</a:t>
            </a:r>
            <a:r>
              <a:rPr lang="de-DE" sz="1600" dirty="0"/>
              <a:t>, </a:t>
            </a:r>
          </a:p>
          <a:p>
            <a:pPr algn="ctr"/>
            <a:r>
              <a:rPr lang="de-DE" sz="1600" dirty="0"/>
              <a:t>farblich gegliedert, </a:t>
            </a:r>
          </a:p>
          <a:p>
            <a:pPr algn="ctr"/>
            <a:r>
              <a:rPr lang="de-DE" sz="1600" dirty="0"/>
              <a:t>teilw. fachspeifische Module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0089FF7-E709-4B85-9F8F-4931357E3A43}"/>
              </a:ext>
            </a:extLst>
          </p:cNvPr>
          <p:cNvSpPr txBox="1"/>
          <p:nvPr/>
        </p:nvSpPr>
        <p:spPr>
          <a:xfrm>
            <a:off x="218429" y="2189142"/>
            <a:ext cx="2956035" cy="338554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dirty="0"/>
              <a:t>versch. </a:t>
            </a:r>
            <a:r>
              <a:rPr lang="de-DE" sz="1600" b="1" dirty="0"/>
              <a:t>Niveaustufen</a:t>
            </a:r>
            <a:r>
              <a:rPr lang="de-DE" sz="1600" dirty="0"/>
              <a:t> wählbar</a:t>
            </a:r>
          </a:p>
        </p:txBody>
      </p:sp>
    </p:spTree>
    <p:extLst>
      <p:ext uri="{BB962C8B-B14F-4D97-AF65-F5344CB8AC3E}">
        <p14:creationId xmlns:p14="http://schemas.microsoft.com/office/powerpoint/2010/main" val="210402400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21" grpId="0" animBg="1"/>
      <p:bldP spid="21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Impuls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7054CCA-22FB-4E8E-9720-D636F1CD153C}"/>
              </a:ext>
            </a:extLst>
          </p:cNvPr>
          <p:cNvSpPr txBox="1"/>
          <p:nvPr/>
        </p:nvSpPr>
        <p:spPr>
          <a:xfrm>
            <a:off x="669073" y="1447068"/>
            <a:ext cx="3880624" cy="1981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00" dirty="0"/>
              <a:t>Bitte </a:t>
            </a:r>
            <a:r>
              <a:rPr lang="de-DE" sz="2100" b="1" dirty="0"/>
              <a:t>beobachten Sie genau!</a:t>
            </a:r>
          </a:p>
          <a:p>
            <a:pPr>
              <a:lnSpc>
                <a:spcPct val="150000"/>
              </a:lnSpc>
            </a:pPr>
            <a:r>
              <a:rPr lang="de-DE" sz="2100" dirty="0"/>
              <a:t>Welche </a:t>
            </a:r>
            <a:r>
              <a:rPr lang="de-DE" sz="2100" b="1" dirty="0"/>
              <a:t>Funktionsweisen</a:t>
            </a:r>
            <a:r>
              <a:rPr lang="de-DE" sz="2100" dirty="0"/>
              <a:t> des Roboters können Sie beobachten?</a:t>
            </a:r>
          </a:p>
          <a:p>
            <a:pPr>
              <a:lnSpc>
                <a:spcPct val="150000"/>
              </a:lnSpc>
            </a:pPr>
            <a:r>
              <a:rPr lang="de-DE" sz="2100" dirty="0"/>
              <a:t>Können Sie diese </a:t>
            </a:r>
            <a:r>
              <a:rPr lang="de-DE" sz="2100" b="1" dirty="0"/>
              <a:t>begründen</a:t>
            </a:r>
            <a:r>
              <a:rPr lang="de-DE" sz="21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264404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668320" y="1471721"/>
            <a:ext cx="33684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Screeenshots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aus: https://ozoblockly.com/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203843"/>
            <a:ext cx="1107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Bedienung per Weboberfläche (</a:t>
            </a:r>
            <a:r>
              <a:rPr lang="de-DE" sz="2000" b="1" dirty="0">
                <a:hlinkClick r:id="rId10"/>
              </a:rPr>
              <a:t>https://ozoblockly.com/</a:t>
            </a:r>
            <a:r>
              <a:rPr lang="de-DE" sz="2000" b="1" dirty="0"/>
              <a:t>, </a:t>
            </a:r>
            <a:r>
              <a:rPr lang="de-DE" sz="2000" b="1" dirty="0">
                <a:solidFill>
                  <a:srgbClr val="C00000"/>
                </a:solidFill>
              </a:rPr>
              <a:t>nur in Verwendung mit dem </a:t>
            </a:r>
            <a:r>
              <a:rPr lang="de-DE" sz="2000" b="1" dirty="0" err="1">
                <a:solidFill>
                  <a:srgbClr val="C00000"/>
                </a:solidFill>
              </a:rPr>
              <a:t>Ozobot</a:t>
            </a:r>
            <a:r>
              <a:rPr lang="de-DE" sz="2000" b="1" dirty="0">
                <a:solidFill>
                  <a:srgbClr val="C00000"/>
                </a:solidFill>
              </a:rPr>
              <a:t> Evo!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AABBFEB3-3BCB-45B3-9B0E-4B515C0B162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6450" y="1779498"/>
            <a:ext cx="10735643" cy="5025623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261F4F14-A644-4308-AA1A-B48B5935F0D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27774" y="1793756"/>
            <a:ext cx="2619741" cy="733527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F97A422-CDAF-472E-9F4E-12C4BF9B74C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352532" y="3726037"/>
            <a:ext cx="2141410" cy="1188767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06001203-8299-4602-ADB7-F8E4CC0B687E}"/>
              </a:ext>
            </a:extLst>
          </p:cNvPr>
          <p:cNvSpPr txBox="1"/>
          <p:nvPr/>
        </p:nvSpPr>
        <p:spPr>
          <a:xfrm>
            <a:off x="1183614" y="4097249"/>
            <a:ext cx="2853129" cy="1569660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Programmübertragung</a:t>
            </a:r>
            <a:r>
              <a:rPr lang="de-DE" sz="1600" dirty="0"/>
              <a:t> auf den Evo durch Anhalten des </a:t>
            </a:r>
            <a:r>
              <a:rPr lang="de-DE" sz="1600" dirty="0" err="1"/>
              <a:t>Ozobots</a:t>
            </a:r>
            <a:r>
              <a:rPr lang="de-DE" sz="1600" dirty="0"/>
              <a:t> an den Bildschirm / das Tablet (visuelle Übertragung durch Farbcodes, die vom Farbsensor eingelesen werden)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AD9EE5A7-200F-4B09-83DA-1D17B295BADC}"/>
              </a:ext>
            </a:extLst>
          </p:cNvPr>
          <p:cNvSpPr txBox="1"/>
          <p:nvPr/>
        </p:nvSpPr>
        <p:spPr>
          <a:xfrm>
            <a:off x="5169019" y="2442802"/>
            <a:ext cx="7021394" cy="2800767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/>
              <a:t>Programmierblöcke</a:t>
            </a:r>
            <a:r>
              <a:rPr lang="de-DE" sz="1600" dirty="0"/>
              <a:t>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teils bebildert (keine Lesekompetenz nötig),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auf höherem Niveau mit Text versehen (zzt. nur EN, DE soll folgen)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 err="1"/>
              <a:t>Blockly</a:t>
            </a:r>
            <a:r>
              <a:rPr lang="de-DE" sz="1600" dirty="0"/>
              <a:t>-Code-Editor mit grafischen Blöcken unterstützt algorithmisches Denken, Umsetzung per Drag &amp; Drop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1600" dirty="0"/>
              <a:t>Syntaxfehler werden vermieden, </a:t>
            </a:r>
          </a:p>
          <a:p>
            <a:r>
              <a:rPr lang="de-DE" sz="1600" dirty="0"/>
              <a:t>     „Es passen nur diejenigen Blöcke in-/aneinander, deren Ausführung Sinn ergibt.“</a:t>
            </a:r>
          </a:p>
          <a:p>
            <a:r>
              <a:rPr lang="de-DE" sz="1600" dirty="0"/>
              <a:t>          (Bsp.: „Setze Geschwindigkeit auf [30] mm/s.“ </a:t>
            </a:r>
          </a:p>
          <a:p>
            <a:r>
              <a:rPr lang="de-DE" sz="1600" dirty="0"/>
              <a:t>                 &gt; kann zusammengefügt werden)</a:t>
            </a:r>
          </a:p>
          <a:p>
            <a:r>
              <a:rPr lang="de-DE" sz="1600" dirty="0"/>
              <a:t>          (Bsp.: „Setze Geschwindigkeit auf [rot leuchten] mm/s.“ </a:t>
            </a:r>
          </a:p>
          <a:p>
            <a:r>
              <a:rPr lang="de-DE" sz="1600" dirty="0"/>
              <a:t>                 &gt; kann nicht zusammengefügt werden, da Farbe nicht zu </a:t>
            </a:r>
            <a:r>
              <a:rPr lang="de-DE" sz="1600" dirty="0" err="1"/>
              <a:t>Geschw</a:t>
            </a:r>
            <a:r>
              <a:rPr lang="de-DE" sz="1600" dirty="0"/>
              <a:t>. passt)</a:t>
            </a:r>
          </a:p>
        </p:txBody>
      </p:sp>
    </p:spTree>
    <p:extLst>
      <p:ext uri="{BB962C8B-B14F-4D97-AF65-F5344CB8AC3E}">
        <p14:creationId xmlns:p14="http://schemas.microsoft.com/office/powerpoint/2010/main" val="6954258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668320" y="1471721"/>
            <a:ext cx="33684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Screeenshots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aus: https://ozoblockly.com/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203843"/>
            <a:ext cx="1107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Bedienung per Weboberfläche (</a:t>
            </a:r>
            <a:r>
              <a:rPr lang="de-DE" sz="2000" b="1" dirty="0">
                <a:hlinkClick r:id="rId10"/>
              </a:rPr>
              <a:t>https://ozoblockly.com/</a:t>
            </a:r>
            <a:r>
              <a:rPr lang="de-DE" sz="2000" b="1" dirty="0"/>
              <a:t>, </a:t>
            </a:r>
            <a:r>
              <a:rPr lang="de-DE" sz="2000" b="1" dirty="0">
                <a:solidFill>
                  <a:srgbClr val="C00000"/>
                </a:solidFill>
              </a:rPr>
              <a:t>nur in Verwendung mit dem </a:t>
            </a:r>
            <a:r>
              <a:rPr lang="de-DE" sz="2000" b="1" dirty="0" err="1">
                <a:solidFill>
                  <a:srgbClr val="C00000"/>
                </a:solidFill>
              </a:rPr>
              <a:t>Ozobot</a:t>
            </a:r>
            <a:r>
              <a:rPr lang="de-DE" sz="2000" b="1" dirty="0">
                <a:solidFill>
                  <a:srgbClr val="C00000"/>
                </a:solidFill>
              </a:rPr>
              <a:t> Evo!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062AE60-144D-4A60-BFE7-C75887A65F60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210" t="11188" r="9422" b="26360"/>
          <a:stretch/>
        </p:blipFill>
        <p:spPr>
          <a:xfrm>
            <a:off x="2330604" y="2884787"/>
            <a:ext cx="6958361" cy="3217352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28CA5726-C256-455B-B32F-D469516B7BAB}"/>
              </a:ext>
            </a:extLst>
          </p:cNvPr>
          <p:cNvSpPr txBox="1"/>
          <p:nvPr/>
        </p:nvSpPr>
        <p:spPr>
          <a:xfrm>
            <a:off x="668320" y="2110344"/>
            <a:ext cx="367990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/>
              <a:t>Beispiel „Square </a:t>
            </a:r>
            <a:r>
              <a:rPr lang="de-DE" b="1" dirty="0" err="1"/>
              <a:t>walk</a:t>
            </a:r>
            <a:r>
              <a:rPr lang="de-DE" b="1" dirty="0"/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1671954274"/>
      </p:ext>
    </p:extLst>
  </p:cSld>
  <p:clrMapOvr>
    <a:masterClrMapping/>
  </p:clrMapOvr>
  <p:transition spd="slow"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42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0" name="Rechteck 19"/>
          <p:cNvSpPr/>
          <p:nvPr/>
        </p:nvSpPr>
        <p:spPr>
          <a:xfrm>
            <a:off x="668320" y="1471721"/>
            <a:ext cx="336842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Screeenshots</a:t>
            </a:r>
            <a:r>
              <a:rPr lang="de-DE" sz="1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aus: https://ozoblockly.com/ 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203843"/>
            <a:ext cx="110739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Bedienung per Weboberfläche (</a:t>
            </a:r>
            <a:r>
              <a:rPr lang="de-DE" sz="2000" b="1" dirty="0">
                <a:hlinkClick r:id="rId10"/>
              </a:rPr>
              <a:t>https://ozoblockly.com/</a:t>
            </a:r>
            <a:r>
              <a:rPr lang="de-DE" sz="2000" b="1" dirty="0"/>
              <a:t>, </a:t>
            </a:r>
            <a:r>
              <a:rPr lang="de-DE" sz="2000" b="1" dirty="0">
                <a:solidFill>
                  <a:srgbClr val="C00000"/>
                </a:solidFill>
              </a:rPr>
              <a:t>nur in Verwendung mit dem </a:t>
            </a:r>
            <a:r>
              <a:rPr lang="de-DE" sz="2000" b="1" dirty="0" err="1">
                <a:solidFill>
                  <a:srgbClr val="C00000"/>
                </a:solidFill>
              </a:rPr>
              <a:t>Ozobot</a:t>
            </a:r>
            <a:r>
              <a:rPr lang="de-DE" sz="2000" b="1" dirty="0">
                <a:solidFill>
                  <a:srgbClr val="C00000"/>
                </a:solidFill>
              </a:rPr>
              <a:t> Evo!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/>
          </a:p>
        </p:txBody>
      </p:sp>
      <p:pic>
        <p:nvPicPr>
          <p:cNvPr id="21" name="Grafik 20" descr="Link">
            <a:extLst>
              <a:ext uri="{FF2B5EF4-FFF2-40B4-BE49-F238E27FC236}">
                <a16:creationId xmlns:a16="http://schemas.microsoft.com/office/drawing/2014/main" id="{B24EA2CE-A49F-439F-B8A0-001F9EA00A99}"/>
              </a:ext>
            </a:extLst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239114" y="3243356"/>
            <a:ext cx="914400" cy="914400"/>
          </a:xfrm>
          <a:prstGeom prst="rect">
            <a:avLst/>
          </a:prstGeom>
        </p:spPr>
      </p:pic>
      <p:sp>
        <p:nvSpPr>
          <p:cNvPr id="22" name="Textfeld 5">
            <a:extLst>
              <a:ext uri="{FF2B5EF4-FFF2-40B4-BE49-F238E27FC236}">
                <a16:creationId xmlns:a16="http://schemas.microsoft.com/office/drawing/2014/main" id="{7FD2E32D-5057-49DE-8863-69C483484D52}"/>
              </a:ext>
            </a:extLst>
          </p:cNvPr>
          <p:cNvSpPr txBox="1"/>
          <p:nvPr/>
        </p:nvSpPr>
        <p:spPr>
          <a:xfrm>
            <a:off x="3153514" y="3335431"/>
            <a:ext cx="6858635" cy="768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Ozoblockly</a:t>
            </a:r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dirty="0">
                <a:hlinkClick r:id="rId13"/>
              </a:rPr>
              <a:t>https://www.uni-muenster.de/Lernroboter/video/#ozhsb</a:t>
            </a:r>
            <a:r>
              <a:rPr lang="de-D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8231654"/>
      </p:ext>
    </p:extLst>
  </p:cSld>
  <p:clrMapOvr>
    <a:masterClrMapping/>
  </p:clrMapOvr>
  <p:transition spd="slow"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43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203843"/>
            <a:ext cx="110739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Bedienung per Weboberfläche (</a:t>
            </a:r>
            <a:r>
              <a:rPr lang="de-DE" sz="2000" b="1" dirty="0">
                <a:hlinkClick r:id="rId10"/>
              </a:rPr>
              <a:t>https://ozoblockly.com/</a:t>
            </a:r>
            <a:r>
              <a:rPr lang="de-DE" sz="2000" b="1" dirty="0"/>
              <a:t>, </a:t>
            </a:r>
            <a:r>
              <a:rPr lang="de-DE" sz="2000" b="1" dirty="0">
                <a:solidFill>
                  <a:srgbClr val="C00000"/>
                </a:solidFill>
              </a:rPr>
              <a:t>nur in Verwendung mit dem </a:t>
            </a:r>
            <a:r>
              <a:rPr lang="de-DE" sz="2000" b="1" dirty="0" err="1">
                <a:solidFill>
                  <a:srgbClr val="C00000"/>
                </a:solidFill>
              </a:rPr>
              <a:t>Ozobot</a:t>
            </a:r>
            <a:r>
              <a:rPr lang="de-DE" sz="2000" b="1" dirty="0">
                <a:solidFill>
                  <a:srgbClr val="C00000"/>
                </a:solidFill>
              </a:rPr>
              <a:t> Evo!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8CA5726-C256-455B-B32F-D469516B7BAB}"/>
              </a:ext>
            </a:extLst>
          </p:cNvPr>
          <p:cNvSpPr txBox="1"/>
          <p:nvPr/>
        </p:nvSpPr>
        <p:spPr>
          <a:xfrm>
            <a:off x="668320" y="1722091"/>
            <a:ext cx="109341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Beispielaufgabe:</a:t>
            </a:r>
          </a:p>
          <a:p>
            <a:endParaRPr lang="de-DE" sz="2000" dirty="0"/>
          </a:p>
          <a:p>
            <a:r>
              <a:rPr lang="de-DE" sz="2000" dirty="0"/>
              <a:t>Male auf einem karierten Blatt Papier ein Quadrat der Seitenlänge 35 Kästchen und</a:t>
            </a:r>
          </a:p>
          <a:p>
            <a:r>
              <a:rPr lang="de-DE" sz="2000" dirty="0"/>
              <a:t>darin eines der Seitenlänge 27 Kästchen, welches überall 4 Kästchen Abstand zum Papierrand hat.</a:t>
            </a:r>
          </a:p>
          <a:p>
            <a:endParaRPr lang="de-DE" sz="2000" dirty="0"/>
          </a:p>
          <a:p>
            <a:r>
              <a:rPr lang="de-DE" sz="2000" dirty="0"/>
              <a:t>Programmiere Deinen </a:t>
            </a:r>
            <a:r>
              <a:rPr lang="de-DE" sz="2000" dirty="0" err="1"/>
              <a:t>Ozobot</a:t>
            </a:r>
            <a:r>
              <a:rPr lang="de-DE" sz="2000" dirty="0"/>
              <a:t> so, dass er in diesem Rahmen das Quadrat 1x abfährt.</a:t>
            </a:r>
          </a:p>
          <a:p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2305990203"/>
      </p:ext>
    </p:extLst>
  </p:cSld>
  <p:clrMapOvr>
    <a:masterClrMapping/>
  </p:clrMapOvr>
  <p:transition spd="slow"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44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203843"/>
            <a:ext cx="110739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Bedienung per Weboberfläche (</a:t>
            </a:r>
            <a:r>
              <a:rPr lang="de-DE" sz="2000" b="1" dirty="0">
                <a:hlinkClick r:id="rId10"/>
              </a:rPr>
              <a:t>https://ozoblockly.com/</a:t>
            </a:r>
            <a:r>
              <a:rPr lang="de-DE" sz="2000" b="1" dirty="0"/>
              <a:t>, </a:t>
            </a:r>
            <a:r>
              <a:rPr lang="de-DE" sz="2000" b="1" dirty="0">
                <a:solidFill>
                  <a:srgbClr val="C00000"/>
                </a:solidFill>
              </a:rPr>
              <a:t>nur in Verwendung mit dem </a:t>
            </a:r>
            <a:r>
              <a:rPr lang="de-DE" sz="2000" b="1" dirty="0" err="1">
                <a:solidFill>
                  <a:srgbClr val="C00000"/>
                </a:solidFill>
              </a:rPr>
              <a:t>Ozobot</a:t>
            </a:r>
            <a:r>
              <a:rPr lang="de-DE" sz="2000" b="1" dirty="0">
                <a:solidFill>
                  <a:srgbClr val="C00000"/>
                </a:solidFill>
              </a:rPr>
              <a:t> Evo!</a:t>
            </a: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8CA5726-C256-455B-B32F-D469516B7BAB}"/>
              </a:ext>
            </a:extLst>
          </p:cNvPr>
          <p:cNvSpPr txBox="1"/>
          <p:nvPr/>
        </p:nvSpPr>
        <p:spPr>
          <a:xfrm>
            <a:off x="668320" y="1722091"/>
            <a:ext cx="109341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/>
              <a:t>Anwendungsidee: „Wir machen unseren </a:t>
            </a:r>
            <a:r>
              <a:rPr lang="de-DE" sz="2000" dirty="0" err="1"/>
              <a:t>Ozobot</a:t>
            </a:r>
            <a:r>
              <a:rPr lang="de-DE" sz="2000" dirty="0"/>
              <a:t> zum Staubsaugerroboter!“ (Fach: Informatik)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de-DE" sz="2000" dirty="0"/>
              <a:t>Notwendige Problemlösungen durch Programmierung mit </a:t>
            </a:r>
            <a:r>
              <a:rPr lang="de-DE" sz="2000" dirty="0" err="1"/>
              <a:t>Blockly</a:t>
            </a:r>
            <a:r>
              <a:rPr lang="de-DE" sz="2000" dirty="0"/>
              <a:t>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Raum vollständig abfahren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„Verhaltenssteuerung“ beim Treffen auf einen Gegenstand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Kollisionen vermeiden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Abstandssensoren entwickeln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Problemlösung / „Alternativverhalten“ definieren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Weg-Zeit-Problem / Effektivitätsfrage (mathematischer Bezug)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Wieviel Raumfläche hat der </a:t>
            </a:r>
            <a:r>
              <a:rPr lang="de-DE" sz="2000" dirty="0" err="1"/>
              <a:t>Ozobot</a:t>
            </a:r>
            <a:r>
              <a:rPr lang="de-DE" sz="2000" dirty="0"/>
              <a:t> in 1 / 3 / 5 Minuten besucht?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de-DE" sz="2000" dirty="0"/>
              <a:t>Wie kann man die Effektivität steigern?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2000" dirty="0"/>
              <a:t>Code-Optimierung, Maßnahmen zur Optimierung und Messung der Effektivität</a:t>
            </a:r>
          </a:p>
        </p:txBody>
      </p:sp>
    </p:spTree>
    <p:extLst>
      <p:ext uri="{BB962C8B-B14F-4D97-AF65-F5344CB8AC3E}">
        <p14:creationId xmlns:p14="http://schemas.microsoft.com/office/powerpoint/2010/main" val="2483965614"/>
      </p:ext>
    </p:extLst>
  </p:cSld>
  <p:clrMapOvr>
    <a:masterClrMapping/>
  </p:clrMapOvr>
  <p:transition spd="slow"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501052" y="1363467"/>
            <a:ext cx="1136454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die Bedienung des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Ozobots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App stehen zudem zahlreiche 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Apps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bereit, unter anderem: </a:t>
            </a:r>
          </a:p>
          <a:p>
            <a:endParaRPr lang="de-DE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b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OzoGroove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(für den </a:t>
            </a:r>
            <a:r>
              <a:rPr lang="de-DE" sz="2000" b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Bit):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„Der </a:t>
            </a:r>
            <a:r>
              <a:rPr lang="de-DE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lernt tanzen.“ – Programmierung des </a:t>
            </a:r>
            <a:r>
              <a:rPr lang="de-DE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Ozobots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in seinem Bewegungsmuster und seinem Leuchten in Abhängigkeit zur Musik (Rhythmik, Stimmung…).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bietet die Möglichkeit, Einstellungen und „Verhaltensweisen“ des </a:t>
            </a:r>
            <a:r>
              <a:rPr lang="de-DE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Ozobots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zu verändern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de-DE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Evo by </a:t>
            </a:r>
            <a:r>
              <a:rPr lang="de-DE" sz="2000" b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(für den </a:t>
            </a:r>
            <a:r>
              <a:rPr lang="de-DE" sz="2000" b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Evo):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bietet verschiedene Spieloberflächen,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bietet die Möglichkeit, Einstellungen und „Verhaltensweisen“ des </a:t>
            </a:r>
            <a:r>
              <a:rPr lang="de-DE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Ozobots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zu verändern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bietet eine Schnittstelle zu </a:t>
            </a:r>
            <a:r>
              <a:rPr lang="de-DE" sz="2000" dirty="0" err="1">
                <a:latin typeface="Calibri" panose="020F0502020204030204" pitchFamily="34" charset="0"/>
                <a:cs typeface="Times New Roman" panose="02020603050405020304" pitchFamily="18" charset="0"/>
              </a:rPr>
              <a:t>Ozoblockly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und die Programmierung hiermit</a:t>
            </a:r>
          </a:p>
          <a:p>
            <a:endParaRPr lang="de-DE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b="1" i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App zur Wartung der </a:t>
            </a:r>
            <a:r>
              <a:rPr lang="de-DE" sz="2000" b="1" i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Ozobots</a:t>
            </a:r>
            <a:r>
              <a:rPr lang="de-DE" sz="2000" b="1" i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: EDU </a:t>
            </a:r>
            <a:r>
              <a:rPr lang="de-DE" sz="2000" b="1" i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Updater</a:t>
            </a:r>
            <a:r>
              <a:rPr lang="de-DE" sz="2000" b="1" i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(für den </a:t>
            </a:r>
            <a:r>
              <a:rPr lang="de-DE" sz="2000" b="1" i="1" dirty="0" err="1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b="1" i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Evo):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i="1" dirty="0"/>
              <a:t>bietet Set-Funktionen, bspw. das gleichzeitige Updaten vieler Evos im Klassensatz (Classroom-Mode)</a:t>
            </a:r>
          </a:p>
          <a:p>
            <a:endParaRPr lang="de-DE" sz="2000" dirty="0"/>
          </a:p>
          <a:p>
            <a:pPr algn="r"/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Durch Apps / durch die freie Programmierung losgelöst vom </a:t>
            </a:r>
            <a:b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Linienkonzept wird die fächerspezifische Verwendung möglich.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3904252261"/>
      </p:ext>
    </p:extLst>
  </p:cSld>
  <p:clrMapOvr>
    <a:masterClrMapping/>
  </p:clrMapOvr>
  <p:transition spd="slow"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Apps und mehr – Die Weboberfläche OzoBlockly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45AB82DD-DF2E-4CF1-BEDF-B5F7440B47D1}"/>
              </a:ext>
            </a:extLst>
          </p:cNvPr>
          <p:cNvSpPr/>
          <p:nvPr/>
        </p:nvSpPr>
        <p:spPr>
          <a:xfrm>
            <a:off x="668320" y="1378401"/>
            <a:ext cx="10067729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didaktischer Kommentar zum </a:t>
            </a:r>
            <a:r>
              <a:rPr lang="de-DE" sz="2000" b="1" dirty="0" err="1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Blockly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per Webapp oder App: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Farb-Linienprogrammierung mit Bits für den Einsatz in der GS geeignet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Sensoren und Blockprogrammierung für weiterführende Schulen geeignet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000" dirty="0">
              <a:solidFill>
                <a:srgbClr val="094C74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Hindernissensor des </a:t>
            </a:r>
            <a:r>
              <a:rPr lang="de-DE" sz="2000" b="1" dirty="0" err="1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Evo, ermöglicht…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die Verwendung </a:t>
            </a:r>
            <a:r>
              <a:rPr lang="de-DE" sz="2000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mehrerer Bots auf einem Spielfeld </a:t>
            </a:r>
          </a:p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Abbremsen, wenn er einem anderen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„begegnet“</a:t>
            </a:r>
          </a:p>
          <a:p>
            <a:endParaRPr lang="de-DE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sowie den Übergang in die </a:t>
            </a:r>
            <a:r>
              <a:rPr lang="de-DE" sz="2000" dirty="0">
                <a:solidFill>
                  <a:srgbClr val="66A3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Dreidimensionalität</a:t>
            </a:r>
          </a:p>
          <a:p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Wenn du rechts einen Gegenstand (eine Wand) erkennst, dann folge ihr bis zum Ende.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e-DE" sz="2000" b="1" dirty="0">
                <a:solidFill>
                  <a:srgbClr val="094C74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Anwendungsideen für die direkte Programmierung: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Bau eines </a:t>
            </a:r>
            <a:r>
              <a:rPr lang="de-DE" sz="2000" dirty="0">
                <a:solidFill>
                  <a:srgbClr val="66A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3D-Labyrinths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, unter algorithmisch vorgegebenen Bedingungen frei laufen lassen (ohne Farbcodes, fördert räumliches Denken)</a:t>
            </a:r>
          </a:p>
          <a:p>
            <a:endParaRPr lang="de-DE" sz="1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Wettlauf, welcher Roboter schneller durch den </a:t>
            </a:r>
            <a:r>
              <a:rPr lang="de-DE" sz="2000" dirty="0" err="1">
                <a:solidFill>
                  <a:srgbClr val="66A30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Parcour</a:t>
            </a:r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fährt – </a:t>
            </a:r>
          </a:p>
          <a:p>
            <a:r>
              <a:rPr lang="de-DE" sz="2000" dirty="0">
                <a:latin typeface="Calibri" panose="020F0502020204030204" pitchFamily="34" charset="0"/>
                <a:cs typeface="Times New Roman" panose="02020603050405020304" pitchFamily="18" charset="0"/>
              </a:rPr>
              <a:t>      Leitfrage: Welche Eigenschaften sollte der Roboter hierfür „erlernen“?</a:t>
            </a:r>
          </a:p>
          <a:p>
            <a:endParaRPr lang="de-DE" sz="20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de-DE" sz="2000" dirty="0"/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4274AF8E-7055-4EE9-9F16-ACF17BC982B7}"/>
              </a:ext>
            </a:extLst>
          </p:cNvPr>
          <p:cNvSpPr/>
          <p:nvPr/>
        </p:nvSpPr>
        <p:spPr bwMode="gray">
          <a:xfrm rot="163927">
            <a:off x="8028414" y="2575696"/>
            <a:ext cx="3967468" cy="131250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r>
              <a:rPr lang="de-DE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Tipp: </a:t>
            </a:r>
          </a:p>
          <a:p>
            <a:r>
              <a:rPr lang="de-DE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Mit einer einfachen „Vokabelliste“ kann das englische </a:t>
            </a:r>
            <a:r>
              <a:rPr lang="de-DE" dirty="0" err="1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Blockly</a:t>
            </a:r>
            <a:r>
              <a:rPr lang="de-DE" dirty="0"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auch schon ab Klasse 4/5 eingesetzt werden!</a:t>
            </a:r>
          </a:p>
        </p:txBody>
      </p:sp>
      <p:pic>
        <p:nvPicPr>
          <p:cNvPr id="22" name="Picture 6" descr="Tessafilm_5">
            <a:extLst>
              <a:ext uri="{FF2B5EF4-FFF2-40B4-BE49-F238E27FC236}">
                <a16:creationId xmlns:a16="http://schemas.microsoft.com/office/drawing/2014/main" id="{0253D045-6F0C-41B1-8398-E4A8B5683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 l="75725" t="1588" b="90588"/>
          <a:stretch>
            <a:fillRect/>
          </a:stretch>
        </p:blipFill>
        <p:spPr bwMode="auto">
          <a:xfrm rot="21164889">
            <a:off x="10270444" y="2308582"/>
            <a:ext cx="824757" cy="438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855865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Didaktischer Kommentar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E34FCC4-5A4D-4378-8517-81E1365A13A7}"/>
              </a:ext>
            </a:extLst>
          </p:cNvPr>
          <p:cNvSpPr txBox="1"/>
          <p:nvPr/>
        </p:nvSpPr>
        <p:spPr>
          <a:xfrm>
            <a:off x="570305" y="1844491"/>
            <a:ext cx="9643230" cy="17543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i="1" dirty="0"/>
              <a:t>Videoimpuls / Querverweis auf: </a:t>
            </a:r>
          </a:p>
          <a:p>
            <a:endParaRPr lang="de-DE" i="1" dirty="0"/>
          </a:p>
          <a:p>
            <a:r>
              <a:rPr lang="en-US" i="1" dirty="0" err="1"/>
              <a:t>Ozobot</a:t>
            </a:r>
            <a:r>
              <a:rPr lang="en-US" i="1" dirty="0"/>
              <a:t> Haunted House Challenge and The Case of the Missing </a:t>
            </a:r>
            <a:r>
              <a:rPr lang="en-US" i="1" dirty="0" err="1"/>
              <a:t>Ozobot</a:t>
            </a:r>
            <a:endParaRPr lang="en-US" i="1" dirty="0"/>
          </a:p>
          <a:p>
            <a:endParaRPr lang="en-US" i="1" dirty="0"/>
          </a:p>
          <a:p>
            <a:r>
              <a:rPr lang="de-DE" i="1" dirty="0">
                <a:hlinkClick r:id="rId10"/>
              </a:rPr>
              <a:t>https://www.youtube.com/watch?v=2C-jbsfBJvA</a:t>
            </a:r>
            <a:endParaRPr lang="de-DE" i="1" dirty="0"/>
          </a:p>
          <a:p>
            <a:endParaRPr lang="de-DE" i="1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027615C8-195F-4938-8D28-3BE40B6F73FE}"/>
              </a:ext>
            </a:extLst>
          </p:cNvPr>
          <p:cNvSpPr/>
          <p:nvPr/>
        </p:nvSpPr>
        <p:spPr bwMode="gray">
          <a:xfrm rot="163927">
            <a:off x="8012064" y="1823640"/>
            <a:ext cx="3967468" cy="4820390"/>
          </a:xfrm>
          <a:prstGeom prst="rect">
            <a:avLst/>
          </a:prstGeom>
          <a:solidFill>
            <a:srgbClr val="FFFFFF"/>
          </a:solidFill>
          <a:ln w="12700">
            <a:noFill/>
            <a:miter lim="800000"/>
            <a:headEnd/>
            <a:tailEnd/>
          </a:ln>
          <a:effectLst>
            <a:outerShdw blurRad="88900" dist="25400" dir="7800000" algn="tl" rotWithShape="0">
              <a:prstClr val="black">
                <a:alpha val="35000"/>
              </a:prstClr>
            </a:outerShdw>
          </a:effectLst>
        </p:spPr>
        <p:txBody>
          <a:bodyPr lIns="143986" tIns="143986" rIns="191981" bIns="95990" rtlCol="0" anchor="ctr"/>
          <a:lstStyle/>
          <a:p>
            <a:r>
              <a:rPr lang="de-DE" b="1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Geförderte Kompetenzen?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Computational Thinking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Problemlösen (in vielfacher Art!)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Videoproduktion (inkl. Einnahme der Nutzer*innenperspektive)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Emotion / Stimmung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Interpretation von Texten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künstlerisch-ästhetische Kompetenzen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Logik 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Messen / Mathematik (im Bau der Szenerie)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Soziale Kompetenz (gemeinsame Projektarbeit und Problemlösung)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de-DE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…</a:t>
            </a:r>
          </a:p>
        </p:txBody>
      </p:sp>
      <p:pic>
        <p:nvPicPr>
          <p:cNvPr id="20" name="Picture 6" descr="Tessafilm_5">
            <a:extLst>
              <a:ext uri="{FF2B5EF4-FFF2-40B4-BE49-F238E27FC236}">
                <a16:creationId xmlns:a16="http://schemas.microsoft.com/office/drawing/2014/main" id="{F30DA7EE-1337-48AA-8442-D12B13D0A0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 l="75725" t="1588" b="90588"/>
          <a:stretch>
            <a:fillRect/>
          </a:stretch>
        </p:blipFill>
        <p:spPr bwMode="auto">
          <a:xfrm rot="21164889">
            <a:off x="10337698" y="1558520"/>
            <a:ext cx="824757" cy="43890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526165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Didaktischer Kommentar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7D295FF-1C3B-42F4-80D1-04059A793435}"/>
              </a:ext>
            </a:extLst>
          </p:cNvPr>
          <p:cNvSpPr/>
          <p:nvPr/>
        </p:nvSpPr>
        <p:spPr>
          <a:xfrm>
            <a:off x="311271" y="1291553"/>
            <a:ext cx="11554327" cy="3744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Anmerkungen zum Einsatz</a:t>
            </a:r>
          </a:p>
          <a:p>
            <a:pPr marL="342900" lvl="0" indent="-342900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 err="1"/>
              <a:t>Ozobot</a:t>
            </a:r>
            <a:r>
              <a:rPr lang="de-DE" sz="2000" dirty="0"/>
              <a:t> ermöglicht Einsatz auf verschiedenen Niveaustufen 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1257300" lvl="2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094C74"/>
                </a:solidFill>
              </a:rPr>
              <a:t>1.) einmalige, direkte Programmierung per Liniencodierung</a:t>
            </a:r>
          </a:p>
          <a:p>
            <a:pPr marL="1714500" lvl="3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Differenzierungsmöglichkeit über Anzahl und Schwierigkeitsgrad der Codes</a:t>
            </a:r>
          </a:p>
          <a:p>
            <a:pPr marL="1714500" lvl="3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1257300" lvl="2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solidFill>
                  <a:srgbClr val="094C74"/>
                </a:solidFill>
              </a:rPr>
              <a:t>2.) manuelle, dauerhafte Programmierung per App / </a:t>
            </a:r>
            <a:r>
              <a:rPr lang="de-DE" sz="2000" dirty="0" err="1">
                <a:solidFill>
                  <a:srgbClr val="094C74"/>
                </a:solidFill>
              </a:rPr>
              <a:t>Blockly</a:t>
            </a:r>
            <a:r>
              <a:rPr lang="de-DE" sz="2000" dirty="0">
                <a:solidFill>
                  <a:srgbClr val="094C74"/>
                </a:solidFill>
              </a:rPr>
              <a:t> (Programmübertragung)</a:t>
            </a:r>
          </a:p>
          <a:p>
            <a:pPr marL="1714500" lvl="3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Differenzierungsmöglichkeit über Niveaustufen im </a:t>
            </a:r>
            <a:r>
              <a:rPr lang="de-DE" sz="2000" dirty="0" err="1"/>
              <a:t>Blockly</a:t>
            </a:r>
            <a:r>
              <a:rPr lang="de-DE" sz="2000" dirty="0"/>
              <a:t> (Anzahl und Umfang der Blöcke)</a:t>
            </a:r>
          </a:p>
          <a:p>
            <a:pPr marL="1714500" lvl="3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Differenzierungsmöglichkeit über Anwendungskontext</a:t>
            </a:r>
          </a:p>
          <a:p>
            <a:pPr marL="342900" lvl="0" indent="-342900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814651"/>
      </p:ext>
    </p:extLst>
  </p:cSld>
  <p:clrMapOvr>
    <a:masterClrMapping/>
  </p:clrMapOvr>
  <p:transition spd="slow"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Didaktischer Kommentar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49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7D295FF-1C3B-42F4-80D1-04059A793435}"/>
              </a:ext>
            </a:extLst>
          </p:cNvPr>
          <p:cNvSpPr/>
          <p:nvPr/>
        </p:nvSpPr>
        <p:spPr>
          <a:xfrm>
            <a:off x="311271" y="1291553"/>
            <a:ext cx="11554327" cy="37443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lnSpc>
                <a:spcPts val="2600"/>
              </a:lnSpc>
            </a:pP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Anmerkungen zum Einsatz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endParaRPr lang="de-DE" sz="2000" dirty="0"/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 err="1"/>
              <a:t>Ozobot</a:t>
            </a:r>
            <a:r>
              <a:rPr lang="de-DE" sz="2000" dirty="0"/>
              <a:t> ermöglicht Wahrnehmungsschulung (im Umgang mit den Materialien / Bsp.: Fotobox, Umgang mit Licht; Umgang mit Stickern / leichtes Aufkleben; räumliche Wahrnehmung etc.)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Einsatz in verschiedenen Schulstufen als besonders positiv hervorzuheben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Didaktisch umfassender Einsatz möglich, bspw.: </a:t>
            </a:r>
          </a:p>
          <a:p>
            <a:pPr lvl="1">
              <a:lnSpc>
                <a:spcPts val="2600"/>
              </a:lnSpc>
            </a:pPr>
            <a:r>
              <a:rPr lang="de-DE" sz="2000" dirty="0"/>
              <a:t>      Fotobox bietet vielfältige Förderung in den Bereichen Kreativität und Differenzierung </a:t>
            </a:r>
          </a:p>
          <a:p>
            <a:pPr lvl="1">
              <a:lnSpc>
                <a:spcPts val="2600"/>
              </a:lnSpc>
            </a:pPr>
            <a:r>
              <a:rPr lang="de-DE" sz="2000" dirty="0"/>
              <a:t>      (Kurven dürfen nicht zu eng gezeichnet werden, Coden von Kreuzungen ist nötig etc.)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Wichtig: präzises Zeichnen nötig, ansonsten Frustration</a:t>
            </a:r>
          </a:p>
          <a:p>
            <a:pPr marL="800100" lvl="1" indent="-342900">
              <a:lnSpc>
                <a:spcPts val="2600"/>
              </a:lnSpc>
              <a:buFont typeface="Wingdings" panose="05000000000000000000" pitchFamily="2" charset="2"/>
              <a:buChar char="§"/>
            </a:pPr>
            <a:r>
              <a:rPr lang="de-DE" sz="2000" dirty="0"/>
              <a:t>Aufladung ca. 30 Minuten für 2-3 Schulstunden</a:t>
            </a:r>
          </a:p>
          <a:p>
            <a:pPr marL="342900" lvl="0" indent="-342900">
              <a:lnSpc>
                <a:spcPts val="26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2172239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Impuls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11" name="Grafik 10" descr="Link">
            <a:extLst>
              <a:ext uri="{FF2B5EF4-FFF2-40B4-BE49-F238E27FC236}">
                <a16:creationId xmlns:a16="http://schemas.microsoft.com/office/drawing/2014/main" id="{B24EA2CE-A49F-439F-B8A0-001F9EA00A99}"/>
              </a:ext>
            </a:extLst>
          </p:cNvPr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208689" y="1448347"/>
            <a:ext cx="914400" cy="914400"/>
          </a:xfrm>
          <a:prstGeom prst="rect">
            <a:avLst/>
          </a:prstGeom>
        </p:spPr>
      </p:pic>
      <p:sp>
        <p:nvSpPr>
          <p:cNvPr id="12" name="Textfeld 5">
            <a:extLst>
              <a:ext uri="{FF2B5EF4-FFF2-40B4-BE49-F238E27FC236}">
                <a16:creationId xmlns:a16="http://schemas.microsoft.com/office/drawing/2014/main" id="{7FD2E32D-5057-49DE-8863-69C483484D52}"/>
              </a:ext>
            </a:extLst>
          </p:cNvPr>
          <p:cNvSpPr txBox="1"/>
          <p:nvPr/>
        </p:nvSpPr>
        <p:spPr>
          <a:xfrm>
            <a:off x="3123089" y="1457237"/>
            <a:ext cx="6858635" cy="7745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Der </a:t>
            </a:r>
            <a:r>
              <a:rPr lang="de-DE" sz="1800" kern="12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1800" kern="12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im Unterricht: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de-DE" u="sng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https://www.uni-muenster.de/Lernroboter/video/#ozhsi</a:t>
            </a: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F3EFAD2-9A6D-4EBE-8710-CD4C023BDD0C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3" r="2103" b="10496"/>
          <a:stretch/>
        </p:blipFill>
        <p:spPr>
          <a:xfrm>
            <a:off x="2114765" y="2864138"/>
            <a:ext cx="7172482" cy="326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8221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Der Ozobot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Didaktischer Kommentar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50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4" name="Rechteck 3">
            <a:extLst>
              <a:ext uri="{FF2B5EF4-FFF2-40B4-BE49-F238E27FC236}">
                <a16:creationId xmlns:a16="http://schemas.microsoft.com/office/drawing/2014/main" id="{07D295FF-1C3B-42F4-80D1-04059A793435}"/>
              </a:ext>
            </a:extLst>
          </p:cNvPr>
          <p:cNvSpPr/>
          <p:nvPr/>
        </p:nvSpPr>
        <p:spPr>
          <a:xfrm>
            <a:off x="311271" y="1414217"/>
            <a:ext cx="8088498" cy="5017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Materialidee: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Hilfestellungen / Erste-Hilfe-Box anlegen mit Codes, Regeln, Tipps, Plexiglasplatte für die Sensoren-Ansicht von unten (s.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 Deutsch-/Englischunterricht zum Thema Literatur: </a:t>
            </a:r>
          </a:p>
          <a:p>
            <a:pPr marL="800100" lvl="1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Geschichten erzählen mit dem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Idee: mit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Etherpad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(literarisch-inhaltliche) Geschichte für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schreiben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Roboter läuft themenspezifischen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Parcour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ab, an jeder erreichten Station wird die Geschichte weitererzählt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endParaRPr lang="de-DE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r>
              <a:rPr lang="de-DE" sz="20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 Matheunterricht: 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Wie lang ist die Strecke? Vergleich zweier verschnörkelter Strecken auf Basis der benötigten Zeit</a:t>
            </a:r>
          </a:p>
          <a:p>
            <a:pPr marL="1257300" lvl="2" indent="-342900">
              <a:lnSpc>
                <a:spcPct val="107000"/>
              </a:lnSpc>
              <a:buFont typeface="Wingdings" panose="05000000000000000000" pitchFamily="2" charset="2"/>
              <a:buChar char="§"/>
            </a:pP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Wahrscheinlichkeiten am Beispiel der </a:t>
            </a:r>
            <a:r>
              <a:rPr lang="de-DE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Ozobot</a:t>
            </a:r>
            <a:r>
              <a:rPr lang="de-DE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-Linienkreuzungen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Wingdings" panose="05000000000000000000" pitchFamily="2" charset="2"/>
              <a:buChar char="§"/>
            </a:pPr>
            <a:endParaRPr lang="de-DE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979E182-D5A5-44C5-A538-0981C9AEF5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7869" y="1558420"/>
            <a:ext cx="3357698" cy="4246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661320D7-F6BF-4A0A-BDBC-13F6BA47ADFA}"/>
              </a:ext>
            </a:extLst>
          </p:cNvPr>
          <p:cNvSpPr txBox="1"/>
          <p:nvPr/>
        </p:nvSpPr>
        <p:spPr>
          <a:xfrm>
            <a:off x="9924203" y="6396688"/>
            <a:ext cx="1937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2960945394"/>
      </p:ext>
    </p:extLst>
  </p:cSld>
  <p:clrMapOvr>
    <a:masterClrMapping/>
  </p:clrMapOvr>
  <p:transition spd="slow"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Lernroboter in der Praxis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Hausaufgabe: Ergänzung der kollaborativen Arbeitsbereiche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5003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sammeln Sie im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trello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-Board Unterrichtsideen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zum Einsatz des heutigen Roboters!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ergänzen Sie das </a:t>
            </a:r>
            <a:r>
              <a:rPr lang="de-DE" sz="215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etherpad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zum heute kennengelernten Roboter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(Modell „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low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floor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–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wide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walls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– high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ceiling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“, Vor- und Nachteile bzw. Schwierigkeiten im Einsatz).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ergänzen Sie ggfs. das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Fachbegriffsglossar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.</a:t>
            </a:r>
          </a:p>
          <a:p>
            <a:pPr>
              <a:lnSpc>
                <a:spcPct val="150000"/>
              </a:lnSpc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Bitte </a:t>
            </a: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lesen Sie den Praxisartikel 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(4 Seiten) </a:t>
            </a:r>
            <a:r>
              <a:rPr lang="de-DE" sz="2150" dirty="0">
                <a:solidFill>
                  <a:srgbClr val="094C74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Geier, Gerald &amp; Ebner, Martin (2017): Einsatz von OZOBOTs zur informatischen Grundbildung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. Sie finden ihn im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moodle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-Literaturordner hinterlegt.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de-DE" sz="2150" dirty="0">
              <a:solidFill>
                <a:prstClr val="black"/>
              </a:solidFill>
              <a:effectLst>
                <a:innerShdw blurRad="76200" dist="25400" dir="13500000">
                  <a:prstClr val="black">
                    <a:alpha val="40000"/>
                  </a:prstClr>
                </a:innerShdw>
              </a:effectLst>
            </a:endParaRPr>
          </a:p>
          <a:p>
            <a:pPr marL="800100" lvl="1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In der kommenden Sitzung benötigen Sie zur Mitarbeit pro Drei-Personen-Kleingruppe </a:t>
            </a:r>
            <a:b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einen Laptop mit USB-Anschluss, auf dem </a:t>
            </a:r>
            <a:r>
              <a:rPr lang="de-DE" sz="2150" dirty="0" err="1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aseba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vorinstalliert ist! (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  <a:hlinkClick r:id="rId2"/>
              </a:rPr>
              <a:t>Download-Link</a:t>
            </a:r>
            <a:r>
              <a:rPr lang="de-DE" sz="2150" dirty="0">
                <a:solidFill>
                  <a:srgbClr val="C00000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51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5" name="Grafik 4" descr="Warnung">
            <a:extLst>
              <a:ext uri="{FF2B5EF4-FFF2-40B4-BE49-F238E27FC236}">
                <a16:creationId xmlns:a16="http://schemas.microsoft.com/office/drawing/2014/main" id="{070DFEE5-E755-4AD5-98BE-7E88D77E6E1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0835777" y="5436699"/>
            <a:ext cx="914400" cy="914400"/>
          </a:xfrm>
          <a:prstGeom prst="rect">
            <a:avLst/>
          </a:prstGeom>
        </p:spPr>
      </p:pic>
      <p:pic>
        <p:nvPicPr>
          <p:cNvPr id="20" name="Grafik 19" descr="Warnung">
            <a:extLst>
              <a:ext uri="{FF2B5EF4-FFF2-40B4-BE49-F238E27FC236}">
                <a16:creationId xmlns:a16="http://schemas.microsoft.com/office/drawing/2014/main" id="{4E87C087-6178-4910-8B44-249271A5F88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6370" y="542583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2138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/>
          <p:cNvGrpSpPr/>
          <p:nvPr/>
        </p:nvGrpSpPr>
        <p:grpSpPr>
          <a:xfrm>
            <a:off x="1445569" y="-34233"/>
            <a:ext cx="6605145" cy="7383667"/>
            <a:chOff x="1445569" y="-34233"/>
            <a:chExt cx="6605145" cy="7383667"/>
          </a:xfrm>
        </p:grpSpPr>
        <p:sp>
          <p:nvSpPr>
            <p:cNvPr id="3" name="Rechteck 2"/>
            <p:cNvSpPr/>
            <p:nvPr/>
          </p:nvSpPr>
          <p:spPr bwMode="gray">
            <a:xfrm>
              <a:off x="6867377" y="1871222"/>
              <a:ext cx="1183337" cy="3770263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3216920" lon="18441394" rev="6897346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23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4" name="Rechteck 3"/>
            <p:cNvSpPr/>
            <p:nvPr/>
          </p:nvSpPr>
          <p:spPr bwMode="gray">
            <a:xfrm>
              <a:off x="1445569" y="2092429"/>
              <a:ext cx="1015021" cy="31547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289142" lon="17477284" rev="5199779"/>
                </a:camera>
                <a:lightRig rig="threePt" dir="t"/>
              </a:scene3d>
              <a:sp3d extrusionH="285750">
                <a:bevelT w="25400" h="25400"/>
              </a:sp3d>
            </a:bodyPr>
            <a:lstStyle/>
            <a:p>
              <a:pPr algn="ctr"/>
              <a:r>
                <a:rPr lang="en-US" sz="199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5" name="Rechteck 4"/>
            <p:cNvSpPr/>
            <p:nvPr/>
          </p:nvSpPr>
          <p:spPr bwMode="gray">
            <a:xfrm>
              <a:off x="5766820" y="1732511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785949" lon="17359409" rev="5509202"/>
                </a:camera>
                <a:lightRig rig="threePt" dir="t"/>
              </a:scene3d>
              <a:sp3d extrusionH="2159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6" name="Rechteck 5"/>
            <p:cNvSpPr/>
            <p:nvPr/>
          </p:nvSpPr>
          <p:spPr bwMode="gray">
            <a:xfrm>
              <a:off x="2972804" y="1101190"/>
              <a:ext cx="761747" cy="2215991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7670334" lon="3279169" rev="18116806"/>
                </a:camera>
                <a:lightRig rig="threePt" dir="t">
                  <a:rot lat="0" lon="0" rev="13200000"/>
                </a:lightRig>
              </a:scene3d>
              <a:sp3d extrusionH="190500">
                <a:bevelT w="25400" h="25400"/>
              </a:sp3d>
            </a:bodyPr>
            <a:lstStyle/>
            <a:p>
              <a:pPr algn="ctr"/>
              <a:r>
                <a:rPr lang="en-US" sz="138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7" name="Rechteck 6"/>
            <p:cNvSpPr/>
            <p:nvPr/>
          </p:nvSpPr>
          <p:spPr bwMode="gray">
            <a:xfrm>
              <a:off x="1819043" y="1161405"/>
              <a:ext cx="665568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0090" lon="16780881" rev="5266741"/>
                </a:camera>
                <a:lightRig rig="threePt" dir="t"/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  <a:endParaRPr lang="en-US" sz="11500" b="1" cap="none" spc="0" dirty="0">
                <a:ln w="12700">
                  <a:noFill/>
                  <a:prstDash val="solid"/>
                </a:ln>
                <a:solidFill>
                  <a:srgbClr val="FFFFFF"/>
                </a:solidFill>
                <a:effectLst>
                  <a:outerShdw blurRad="215900" dist="12700" dir="2700000" algn="tl" rotWithShape="0">
                    <a:prstClr val="black">
                      <a:alpha val="70000"/>
                    </a:prstClr>
                  </a:outerShdw>
                </a:effectLst>
              </a:endParaRPr>
            </a:p>
          </p:txBody>
        </p:sp>
        <p:sp>
          <p:nvSpPr>
            <p:cNvPr id="8" name="Rechteck 7"/>
            <p:cNvSpPr/>
            <p:nvPr/>
          </p:nvSpPr>
          <p:spPr bwMode="gray">
            <a:xfrm>
              <a:off x="6528567" y="978459"/>
              <a:ext cx="665567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4268736" lon="3311397" rev="14011558"/>
                </a:camera>
                <a:lightRig rig="threePt" dir="t">
                  <a:rot lat="0" lon="0" rev="7800000"/>
                </a:lightRig>
              </a:scene3d>
              <a:sp3d extrusionH="158750">
                <a:bevelT w="25400" h="25400"/>
              </a:sp3d>
            </a:bodyPr>
            <a:lstStyle/>
            <a:p>
              <a:pPr algn="ctr"/>
              <a:r>
                <a:rPr lang="en-US" sz="115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9" name="Rechteck 8"/>
            <p:cNvSpPr/>
            <p:nvPr/>
          </p:nvSpPr>
          <p:spPr bwMode="gray">
            <a:xfrm>
              <a:off x="5766820" y="2840507"/>
              <a:ext cx="1383712" cy="4508927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19188035" lon="19196580" rev="2724996"/>
                </a:camera>
                <a:lightRig rig="threePt" dir="t"/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8700" b="1" cap="none" spc="0" dirty="0">
                  <a:ln w="12700">
                    <a:noFill/>
                    <a:prstDash val="solid"/>
                  </a:ln>
                  <a:solidFill>
                    <a:srgbClr val="E6E6E6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0" name="Rechteck 9"/>
            <p:cNvSpPr/>
            <p:nvPr/>
          </p:nvSpPr>
          <p:spPr bwMode="gray">
            <a:xfrm>
              <a:off x="1876157" y="3021482"/>
              <a:ext cx="1269899" cy="4093428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Relaxed">
                  <a:rot lat="20427507" lon="3392954" rev="17768812"/>
                </a:camera>
                <a:lightRig rig="threePt" dir="t">
                  <a:rot lat="0" lon="0" rev="8400000"/>
                </a:lightRig>
              </a:scene3d>
              <a:sp3d extrusionH="381000">
                <a:bevelT w="25400" h="25400"/>
              </a:sp3d>
            </a:bodyPr>
            <a:lstStyle/>
            <a:p>
              <a:pPr algn="ctr"/>
              <a:r>
                <a:rPr lang="en-US" sz="26000" b="1" cap="none" spc="0" dirty="0">
                  <a:ln w="12700">
                    <a:noFill/>
                    <a:prstDash val="solid"/>
                  </a:ln>
                  <a:solidFill>
                    <a:srgbClr val="FFFFFF"/>
                  </a:solidFill>
                  <a:effectLst>
                    <a:outerShdw blurRad="215900" dist="12700" dir="2700000" algn="tl" rotWithShape="0">
                      <a:prstClr val="black">
                        <a:alpha val="70000"/>
                      </a:prstClr>
                    </a:outerShdw>
                  </a:effectLst>
                </a:rPr>
                <a:t>!</a:t>
              </a:r>
            </a:p>
          </p:txBody>
        </p:sp>
        <p:sp>
          <p:nvSpPr>
            <p:cNvPr id="11" name="Ellipse 30"/>
            <p:cNvSpPr/>
            <p:nvPr/>
          </p:nvSpPr>
          <p:spPr bwMode="gray">
            <a:xfrm>
              <a:off x="3252419" y="4408647"/>
              <a:ext cx="2638864" cy="773762"/>
            </a:xfrm>
            <a:prstGeom prst="ellipse">
              <a:avLst/>
            </a:prstGeom>
            <a:gradFill flip="none" rotWithShape="1">
              <a:gsLst>
                <a:gs pos="0">
                  <a:srgbClr val="000000">
                    <a:alpha val="40000"/>
                  </a:srgbClr>
                </a:gs>
                <a:gs pos="100000">
                  <a:srgbClr val="000000">
                    <a:alpha val="0"/>
                  </a:srgbClr>
                </a:gs>
              </a:gsLst>
              <a:path path="shape">
                <a:fillToRect l="50000" t="50000" r="50000" b="50000"/>
              </a:path>
              <a:tileRect/>
            </a:gradFill>
            <a:ln w="12700">
              <a:noFill/>
              <a:round/>
              <a:headEnd/>
              <a:tailEnd/>
            </a:ln>
          </p:spPr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_color1"/>
            <p:cNvSpPr/>
            <p:nvPr/>
          </p:nvSpPr>
          <p:spPr bwMode="gray">
            <a:xfrm>
              <a:off x="3376244" y="-34233"/>
              <a:ext cx="2638864" cy="6447919"/>
            </a:xfrm>
            <a:prstGeom prst="rect">
              <a:avLst/>
            </a:prstGeom>
            <a:noFill/>
            <a:ln>
              <a:noFill/>
            </a:ln>
          </p:spPr>
          <p:txBody>
            <a:bodyPr wrap="none" lIns="91440" tIns="45720" rIns="91440" bIns="45720">
              <a:spAutoFit/>
              <a:scene3d>
                <a:camera prst="perspectiveHeroicExtremeLeftFacing" fov="1800000">
                  <a:rot lat="896495" lon="0" rev="0"/>
                </a:camera>
                <a:lightRig rig="threePt" dir="t"/>
              </a:scene3d>
              <a:sp3d extrusionH="635000">
                <a:bevelT w="50800" h="50800"/>
                <a:bevelB w="25400" h="25400"/>
              </a:sp3d>
            </a:bodyPr>
            <a:lstStyle/>
            <a:p>
              <a:pPr algn="ctr"/>
              <a:r>
                <a:rPr lang="en-US" sz="41300" b="1" cap="none" spc="0" dirty="0">
                  <a:ln w="12700">
                    <a:noFill/>
                    <a:prstDash val="solid"/>
                  </a:ln>
                  <a:solidFill>
                    <a:srgbClr val="094C74"/>
                  </a:solidFill>
                  <a:effectLst/>
                </a:rPr>
                <a:t>?</a:t>
              </a:r>
            </a:p>
          </p:txBody>
        </p:sp>
      </p:grp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E2E7E5AF-9B52-4302-89AE-9C1F58AA1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21246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80585" y="1199982"/>
            <a:ext cx="10738625" cy="45037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0000" indent="-450000">
              <a:spcAft>
                <a:spcPts val="800"/>
              </a:spcAft>
            </a:pPr>
            <a:r>
              <a:rPr lang="de-DE" sz="2000" b="1" dirty="0"/>
              <a:t>Hersteller:</a:t>
            </a:r>
            <a:r>
              <a:rPr lang="de-DE" sz="2000" dirty="0"/>
              <a:t>	</a:t>
            </a:r>
            <a:r>
              <a:rPr lang="de-DE" sz="2000" dirty="0" err="1"/>
              <a:t>Ozobot</a:t>
            </a:r>
            <a:r>
              <a:rPr lang="de-DE" sz="2000" dirty="0"/>
              <a:t>, Vertrieb über </a:t>
            </a:r>
            <a:r>
              <a:rPr lang="de-DE" sz="2000" dirty="0" err="1"/>
              <a:t>Ozobot</a:t>
            </a:r>
            <a:r>
              <a:rPr lang="de-DE" sz="2000" dirty="0"/>
              <a:t> Deutschland</a:t>
            </a:r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r>
              <a:rPr lang="de-DE" sz="2000" b="1" dirty="0"/>
              <a:t>Maße:</a:t>
            </a:r>
            <a:r>
              <a:rPr lang="de-DE" sz="2000" dirty="0"/>
              <a:t>		ca. 2,5 x 2,5 x 2,5 cm, der </a:t>
            </a:r>
            <a:r>
              <a:rPr lang="de-DE" sz="2000" dirty="0" err="1"/>
              <a:t>Ozobot</a:t>
            </a:r>
            <a:r>
              <a:rPr lang="de-DE" sz="2000" dirty="0"/>
              <a:t> Evo ist 0,5 cm höher</a:t>
            </a:r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r>
              <a:rPr lang="de-DE" sz="2000" b="1" dirty="0"/>
              <a:t>Preis:</a:t>
            </a:r>
            <a:r>
              <a:rPr lang="de-DE" sz="2000" dirty="0"/>
              <a:t>		</a:t>
            </a:r>
            <a:r>
              <a:rPr lang="de-DE" sz="2000" dirty="0" err="1"/>
              <a:t>Ozobot</a:t>
            </a:r>
            <a:r>
              <a:rPr lang="de-DE" sz="2000" dirty="0"/>
              <a:t> Bit 2.0 (ohne Näherungssensor): 89.95 €</a:t>
            </a:r>
          </a:p>
          <a:p>
            <a:pPr marL="450000" indent="-450000">
              <a:spcAft>
                <a:spcPts val="800"/>
              </a:spcAft>
            </a:pPr>
            <a:r>
              <a:rPr lang="de-DE" sz="2000" dirty="0"/>
              <a:t>			</a:t>
            </a:r>
            <a:r>
              <a:rPr lang="de-DE" sz="2000" dirty="0" err="1"/>
              <a:t>Ozobot</a:t>
            </a:r>
            <a:r>
              <a:rPr lang="de-DE" sz="2000" dirty="0"/>
              <a:t> Evo (mit Näherungssensor): 129,95 €</a:t>
            </a:r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>
              <a:spcAft>
                <a:spcPts val="800"/>
              </a:spcAft>
            </a:pPr>
            <a:endParaRPr lang="de-DE" sz="2000" dirty="0"/>
          </a:p>
          <a:p>
            <a:pPr marL="450000" indent="-450000" algn="r">
              <a:spcAft>
                <a:spcPts val="800"/>
              </a:spcAft>
            </a:pPr>
            <a:r>
              <a:rPr lang="de-DE" sz="2000" dirty="0">
                <a:solidFill>
                  <a:srgbClr val="66A300"/>
                </a:solidFill>
              </a:rPr>
              <a:t>Stand: 29.01.2020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53</a:t>
            </a:fld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160143F-2BFC-43AC-9AE0-D5721829B0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Herstellerinformation zum Ozobot</a:t>
            </a:r>
          </a:p>
        </p:txBody>
      </p:sp>
    </p:spTree>
    <p:extLst>
      <p:ext uri="{BB962C8B-B14F-4D97-AF65-F5344CB8AC3E}">
        <p14:creationId xmlns:p14="http://schemas.microsoft.com/office/powerpoint/2010/main" val="38106557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feld 6"/>
          <p:cNvSpPr txBox="1"/>
          <p:nvPr/>
        </p:nvSpPr>
        <p:spPr>
          <a:xfrm>
            <a:off x="780585" y="1199982"/>
            <a:ext cx="10738625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Geier, Gerald &amp; Ebner, Martin (2017): </a:t>
            </a:r>
            <a:r>
              <a:rPr lang="de-DE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Einsatz von OZOBOTs zur informatischen Grundbildung.</a:t>
            </a:r>
            <a:r>
              <a:rPr lang="de-DE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In: Erziehung &amp; Unterricht – Lernen und Lehren mit Technologien: Vermittlung digitaler und informatischer Kompetenz. 7-8.2017, 167. Jahrgang, S. 109-113. Bezug über URL: https://eeducation.at/fileadmin/downloads/e_u_7-8_17_digital.pdf, Tag des letzten Zugriffs: 13.11.2019.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10" name="Rectangle 6">
            <a:extLst>
              <a:ext uri="{FF2B5EF4-FFF2-40B4-BE49-F238E27FC236}">
                <a16:creationId xmlns:a16="http://schemas.microsoft.com/office/drawing/2014/main" id="{4160143F-2BFC-43AC-9AE0-D5721829B013}"/>
              </a:ext>
            </a:extLst>
          </p:cNvPr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Literaturverzeichnis</a:t>
            </a:r>
          </a:p>
        </p:txBody>
      </p:sp>
    </p:spTree>
    <p:extLst>
      <p:ext uri="{BB962C8B-B14F-4D97-AF65-F5344CB8AC3E}">
        <p14:creationId xmlns:p14="http://schemas.microsoft.com/office/powerpoint/2010/main" val="31264078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691375" y="1199982"/>
            <a:ext cx="10816683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de-DE" sz="2400" b="1" dirty="0">
                <a:solidFill>
                  <a:srgbClr val="C00000"/>
                </a:solidFill>
              </a:rPr>
              <a:t>Diese Folie gehört zum Material und darf nicht entfernt werden.</a:t>
            </a:r>
          </a:p>
          <a:p>
            <a:pPr algn="just"/>
            <a:endParaRPr lang="de-DE" dirty="0"/>
          </a:p>
          <a:p>
            <a:pPr algn="just"/>
            <a:r>
              <a:rPr lang="de-DE" sz="1600" dirty="0"/>
              <a:t>Sofern die in der Präsentation abgebildeten Grafiken einer Urheberrechtseinschränkung unterliegen oder im direkten Projektkontext entwickelt wurden, wurde die Quelle der Entlehnung unter- oder oberhalb der Grafik vermerkt. Sofern kein Vermerk an der Grafik vorliegt, wurde diese </a:t>
            </a:r>
          </a:p>
          <a:p>
            <a:pPr algn="just"/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vom Autor der Präsentation selbst erstellt oder 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dem Portal </a:t>
            </a:r>
            <a:r>
              <a:rPr lang="de-DE" sz="1600" dirty="0">
                <a:hlinkClick r:id="rId2"/>
              </a:rPr>
              <a:t>pixabay.com</a:t>
            </a:r>
            <a:r>
              <a:rPr lang="de-DE" sz="1600" dirty="0"/>
              <a:t> im Rahmen einer </a:t>
            </a:r>
            <a:r>
              <a:rPr lang="de-DE" sz="1600" dirty="0" err="1"/>
              <a:t>Pixabay</a:t>
            </a:r>
            <a:r>
              <a:rPr lang="de-DE" sz="1600" dirty="0"/>
              <a:t>-Lizenz entnommen – diese Grafiken unterliegen damit keinem Kopierrecht und können kostenlos für kommerzielle und nicht kommerzielle Anwendungen in digitaler oder gedruckter Form ohne Bildnachweis oder Quellenangabe verwendet werden (Bildliste siehe nachfolgende Folie).</a:t>
            </a: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endParaRPr lang="de-DE" sz="1600" dirty="0"/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de-DE" sz="1600" dirty="0"/>
              <a:t>Einzelne Infografiken können zudem aus kostenfreien und unter der Bedingung der </a:t>
            </a:r>
            <a:r>
              <a:rPr lang="de-DE" sz="1600" dirty="0" err="1"/>
              <a:t>Rückverlinkung</a:t>
            </a:r>
            <a:r>
              <a:rPr lang="de-DE" sz="1600" dirty="0"/>
              <a:t> auf den Anbieter freigegebenen Folien der Portale </a:t>
            </a:r>
            <a:r>
              <a:rPr lang="de-DE" sz="1600" dirty="0">
                <a:hlinkClick r:id="rId3"/>
              </a:rPr>
              <a:t>presentationload.de</a:t>
            </a:r>
            <a:r>
              <a:rPr lang="de-DE" sz="1600" dirty="0"/>
              <a:t> und </a:t>
            </a:r>
            <a:r>
              <a:rPr lang="de-DE" sz="1600" dirty="0">
                <a:hlinkClick r:id="rId4"/>
              </a:rPr>
              <a:t>smiletemplates.com</a:t>
            </a:r>
            <a:r>
              <a:rPr lang="de-DE" sz="1600" dirty="0"/>
              <a:t> entstammen. Die vom Anbieter geforderte </a:t>
            </a:r>
            <a:r>
              <a:rPr lang="de-DE" sz="1600" dirty="0" err="1"/>
              <a:t>Rückverlinkung</a:t>
            </a:r>
            <a:r>
              <a:rPr lang="de-DE" sz="1600" dirty="0"/>
              <a:t> wird hiermit umgesetzt. Weitere Infografiken können zudem aus dem Office-Integrierten Piktogramm-Set entstammen.</a:t>
            </a:r>
          </a:p>
          <a:p>
            <a:pPr lvl="1" algn="just"/>
            <a:endParaRPr lang="de-DE" sz="1600" dirty="0"/>
          </a:p>
          <a:p>
            <a:pPr algn="just"/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301671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6"/>
          <p:cNvSpPr>
            <a:spLocks noChangeArrowheads="1"/>
          </p:cNvSpPr>
          <p:nvPr/>
        </p:nvSpPr>
        <p:spPr bwMode="gray">
          <a:xfrm>
            <a:off x="691375" y="366942"/>
            <a:ext cx="10816683" cy="57509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rgbClr val="C0C0C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216000" tIns="108000" rIns="144000" bIns="72000" anchor="ctr"/>
          <a:lstStyle/>
          <a:p>
            <a:pPr>
              <a:lnSpc>
                <a:spcPct val="95000"/>
              </a:lnSpc>
              <a:spcAft>
                <a:spcPts val="400"/>
              </a:spcAft>
              <a:buClr>
                <a:srgbClr val="969696"/>
              </a:buClr>
            </a:pPr>
            <a:r>
              <a:rPr lang="de-DE" altLang="de-DE" sz="2400" b="1" noProof="1">
                <a:solidFill>
                  <a:schemeClr val="tx1">
                    <a:lumMod val="75000"/>
                    <a:lumOff val="25000"/>
                  </a:schemeClr>
                </a:solidFill>
              </a:rPr>
              <a:t>Urheber-Nachweis bei Grafiken | pixabay-Bildliste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56</a:t>
            </a:fld>
            <a:endParaRPr lang="de-DE" dirty="0"/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28FE5E5-855B-4B72-BF32-1C20EAB09FD9}"/>
              </a:ext>
            </a:extLst>
          </p:cNvPr>
          <p:cNvSpPr txBox="1"/>
          <p:nvPr/>
        </p:nvSpPr>
        <p:spPr>
          <a:xfrm>
            <a:off x="775063" y="1384663"/>
            <a:ext cx="57650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 dieser Präsentation wurden nur eigene Grafiken aus dem Projektkontext verwendet. </a:t>
            </a:r>
          </a:p>
        </p:txBody>
      </p:sp>
    </p:spTree>
    <p:extLst>
      <p:ext uri="{BB962C8B-B14F-4D97-AF65-F5344CB8AC3E}">
        <p14:creationId xmlns:p14="http://schemas.microsoft.com/office/powerpoint/2010/main" val="895051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5D25E22D-E96D-4E8D-90F0-1124D09867B2}"/>
              </a:ext>
            </a:extLst>
          </p:cNvPr>
          <p:cNvGrpSpPr/>
          <p:nvPr/>
        </p:nvGrpSpPr>
        <p:grpSpPr>
          <a:xfrm>
            <a:off x="2956138" y="2997750"/>
            <a:ext cx="6278136" cy="2466350"/>
            <a:chOff x="5839741" y="863595"/>
            <a:chExt cx="3571330" cy="1402988"/>
          </a:xfrm>
        </p:grpSpPr>
        <p:pic>
          <p:nvPicPr>
            <p:cNvPr id="7" name="Grafik 6">
              <a:hlinkClick r:id="rId2"/>
              <a:extLst>
                <a:ext uri="{FF2B5EF4-FFF2-40B4-BE49-F238E27FC236}">
                  <a16:creationId xmlns:a16="http://schemas.microsoft.com/office/drawing/2014/main" id="{41917892-14D6-4DF1-A7A8-C4F7AC5AA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76788" y="1486346"/>
              <a:ext cx="2297237" cy="780237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EA370DD0-1FF3-4064-9D7E-FFBC3E53A0F7}"/>
                </a:ext>
              </a:extLst>
            </p:cNvPr>
            <p:cNvSpPr txBox="1"/>
            <p:nvPr/>
          </p:nvSpPr>
          <p:spPr>
            <a:xfrm>
              <a:off x="5839741" y="863595"/>
              <a:ext cx="3571330" cy="4727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2400" dirty="0">
                  <a:solidFill>
                    <a:srgbClr val="5F2668"/>
                  </a:solidFill>
                </a:rPr>
                <a:t>Das Projekt „Lernroboter im Unterricht“ wird als „Leuchtturmprojekt 2020“ gefördert durch die </a:t>
              </a:r>
            </a:p>
          </p:txBody>
        </p:sp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35759339-ADC3-4BC4-BD14-3F147E4E0977}"/>
              </a:ext>
            </a:extLst>
          </p:cNvPr>
          <p:cNvSpPr txBox="1"/>
          <p:nvPr/>
        </p:nvSpPr>
        <p:spPr>
          <a:xfrm>
            <a:off x="494710" y="555477"/>
            <a:ext cx="10816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Weitere Informationen zum Projekt „Lernroboter im Unterricht“ </a:t>
            </a:r>
            <a:b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finden Sie fortlaufend unter 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www.wwu.de/Lernroboter/</a:t>
            </a:r>
            <a:r>
              <a:rPr lang="de-DE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.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3CD6DA6-1B5E-4241-BBC5-C9890A1B62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910" y="244889"/>
            <a:ext cx="2875235" cy="132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21314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 bwMode="auto">
          <a:xfrm>
            <a:off x="0" y="0"/>
            <a:ext cx="3046413" cy="6858000"/>
          </a:xfrm>
          <a:prstGeom prst="rect">
            <a:avLst/>
          </a:prstGeom>
          <a:solidFill>
            <a:srgbClr val="C9C9C9"/>
          </a:solidFill>
          <a:ln w="12700">
            <a:noFill/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2" descr="C:\Users\lukas.o\Desktop\Neuer Ordner\Abstract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 flipH="1">
            <a:off x="3046413" y="0"/>
            <a:ext cx="9144000" cy="6858001"/>
          </a:xfrm>
          <a:prstGeom prst="rect">
            <a:avLst/>
          </a:prstGeom>
          <a:noFill/>
        </p:spPr>
      </p:pic>
      <p:grpSp>
        <p:nvGrpSpPr>
          <p:cNvPr id="13" name="Gruppieren 12"/>
          <p:cNvGrpSpPr/>
          <p:nvPr/>
        </p:nvGrpSpPr>
        <p:grpSpPr>
          <a:xfrm>
            <a:off x="913624" y="2098753"/>
            <a:ext cx="7962560" cy="2215991"/>
            <a:chOff x="577074" y="2475959"/>
            <a:chExt cx="6040309" cy="2215991"/>
          </a:xfrm>
        </p:grpSpPr>
        <p:sp>
          <p:nvSpPr>
            <p:cNvPr id="14" name="Textfeld 13"/>
            <p:cNvSpPr txBox="1"/>
            <p:nvPr/>
          </p:nvSpPr>
          <p:spPr bwMode="gray">
            <a:xfrm>
              <a:off x="577074" y="2881135"/>
              <a:ext cx="5200189" cy="1567801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de-DE" sz="7200" b="1" noProof="1">
                  <a:ln w="12700">
                    <a:noFill/>
                  </a:ln>
                  <a:solidFill>
                    <a:srgbClr val="094C74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Herzlichen Dank</a:t>
              </a:r>
            </a:p>
            <a:p>
              <a:pPr>
                <a:lnSpc>
                  <a:spcPct val="80000"/>
                </a:lnSpc>
              </a:pPr>
              <a:r>
                <a:rPr lang="de-DE" sz="5400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für Ihre Aufmerksamkeit</a:t>
              </a:r>
            </a:p>
          </p:txBody>
        </p:sp>
        <p:sp>
          <p:nvSpPr>
            <p:cNvPr id="15" name="Textfeld 14"/>
            <p:cNvSpPr txBox="1"/>
            <p:nvPr/>
          </p:nvSpPr>
          <p:spPr>
            <a:xfrm>
              <a:off x="6039530" y="2475959"/>
              <a:ext cx="577853" cy="2215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DE" sz="13800" b="1" noProof="1">
                  <a:ln w="12700">
                    <a:noFill/>
                  </a:ln>
                  <a:solidFill>
                    <a:srgbClr val="66A300"/>
                  </a:solidFill>
                  <a:effectLst>
                    <a:innerShdw blurRad="63500" dist="50800" dir="13500000">
                      <a:prstClr val="black">
                        <a:alpha val="50000"/>
                      </a:prstClr>
                    </a:innerShdw>
                  </a:effectLst>
                </a:rPr>
                <a:t>!</a:t>
              </a:r>
            </a:p>
          </p:txBody>
        </p:sp>
      </p:grp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F60E963-2909-49FA-A099-2131292331F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58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468688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Impuls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6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37054CCA-22FB-4E8E-9720-D636F1CD153C}"/>
              </a:ext>
            </a:extLst>
          </p:cNvPr>
          <p:cNvSpPr txBox="1"/>
          <p:nvPr/>
        </p:nvSpPr>
        <p:spPr>
          <a:xfrm>
            <a:off x="669073" y="1447068"/>
            <a:ext cx="3880624" cy="1981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00" dirty="0"/>
              <a:t>Bitte </a:t>
            </a:r>
            <a:r>
              <a:rPr lang="de-DE" sz="2100" b="1" dirty="0"/>
              <a:t>beobachten Sie genau!</a:t>
            </a:r>
          </a:p>
          <a:p>
            <a:pPr>
              <a:lnSpc>
                <a:spcPct val="150000"/>
              </a:lnSpc>
            </a:pPr>
            <a:r>
              <a:rPr lang="de-DE" sz="2100" dirty="0"/>
              <a:t>Welche </a:t>
            </a:r>
            <a:r>
              <a:rPr lang="de-DE" sz="2100" b="1" dirty="0"/>
              <a:t>Funktionsweisen</a:t>
            </a:r>
            <a:r>
              <a:rPr lang="de-DE" sz="2100" dirty="0"/>
              <a:t> des Roboters können Sie beobachten?</a:t>
            </a:r>
          </a:p>
          <a:p>
            <a:pPr>
              <a:lnSpc>
                <a:spcPct val="150000"/>
              </a:lnSpc>
            </a:pPr>
            <a:r>
              <a:rPr lang="de-DE" sz="2100" dirty="0"/>
              <a:t>Können Sie diese </a:t>
            </a:r>
            <a:r>
              <a:rPr lang="de-DE" sz="2100" b="1" dirty="0"/>
              <a:t>begründen</a:t>
            </a:r>
            <a:r>
              <a:rPr lang="de-DE" sz="2100" dirty="0"/>
              <a:t>? 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7655E2C-707C-4F9F-92B0-D5A6C07F059D}"/>
              </a:ext>
            </a:extLst>
          </p:cNvPr>
          <p:cNvSpPr txBox="1"/>
          <p:nvPr/>
        </p:nvSpPr>
        <p:spPr>
          <a:xfrm>
            <a:off x="5397417" y="1145205"/>
            <a:ext cx="6728603" cy="4893647"/>
          </a:xfrm>
          <a:prstGeom prst="rect">
            <a:avLst/>
          </a:prstGeom>
          <a:noFill/>
          <a:ln w="19050">
            <a:solidFill>
              <a:srgbClr val="66A300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000" b="1" dirty="0">
                <a:solidFill>
                  <a:srgbClr val="094C74"/>
                </a:solidFill>
              </a:rPr>
              <a:t>Moderationshandreichung für die Dozenten / Lehrkräfte:</a:t>
            </a:r>
          </a:p>
          <a:p>
            <a:pPr>
              <a:lnSpc>
                <a:spcPct val="150000"/>
              </a:lnSpc>
            </a:pPr>
            <a:r>
              <a:rPr lang="de-DE" sz="2000" b="1" dirty="0"/>
              <a:t>Material für zwei Stationen: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     2x Laufbahn Doppel-A3, </a:t>
            </a:r>
          </a:p>
          <a:p>
            <a:pPr>
              <a:lnSpc>
                <a:spcPct val="150000"/>
              </a:lnSpc>
            </a:pPr>
            <a:r>
              <a:rPr lang="de-DE" sz="2000" dirty="0"/>
              <a:t>     4 </a:t>
            </a:r>
            <a:r>
              <a:rPr lang="de-DE" sz="2000" dirty="0" err="1"/>
              <a:t>Ozobot</a:t>
            </a:r>
            <a:r>
              <a:rPr lang="de-DE" sz="2000" dirty="0"/>
              <a:t> Evos (2x2, zeitversetzt auflegen)</a:t>
            </a:r>
          </a:p>
          <a:p>
            <a:pPr>
              <a:lnSpc>
                <a:spcPct val="150000"/>
              </a:lnSpc>
            </a:pPr>
            <a:r>
              <a:rPr lang="de-DE" sz="2000" b="1" dirty="0"/>
              <a:t>Ablauf: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/>
              <a:t>Ozobots</a:t>
            </a:r>
            <a:r>
              <a:rPr lang="de-DE" dirty="0"/>
              <a:t> (alle 4) kalibrieren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 err="1"/>
              <a:t>Ozobot</a:t>
            </a:r>
            <a:r>
              <a:rPr lang="de-DE" dirty="0"/>
              <a:t> auf Laufbahn setzen, fahren lassen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mit Hand über Hindernissensor stoppen, Laufbahn 2 anlegen, ablaufen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weiteren </a:t>
            </a:r>
            <a:r>
              <a:rPr lang="de-DE" dirty="0" err="1"/>
              <a:t>Ozobot</a:t>
            </a:r>
            <a:r>
              <a:rPr lang="de-DE" dirty="0"/>
              <a:t> auf das Spielfeld setzen, warten, beide stoppen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de-DE" dirty="0"/>
              <a:t>Erkenntnisse: Linienverfolgung, Programmierung / Steuerung durch Farbcodes, farbiges Leuchten bei dauerhafter Farblinie, Hindernissensoren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E01B9828-1212-48EF-9AC9-F5638BD8987B}"/>
              </a:ext>
            </a:extLst>
          </p:cNvPr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49" b="13241"/>
          <a:stretch/>
        </p:blipFill>
        <p:spPr bwMode="auto">
          <a:xfrm>
            <a:off x="226592" y="3514216"/>
            <a:ext cx="4765585" cy="14318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 cmpd="sng" algn="ctr">
            <a:solidFill>
              <a:srgbClr val="FFFFFF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FC647F3F-2ED6-40CF-B300-7F7F8782726C}"/>
              </a:ext>
            </a:extLst>
          </p:cNvPr>
          <p:cNvSpPr txBox="1"/>
          <p:nvPr/>
        </p:nvSpPr>
        <p:spPr>
          <a:xfrm>
            <a:off x="3501015" y="5886990"/>
            <a:ext cx="8499397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/>
              <a:t>Ansatz und Material nach:</a:t>
            </a:r>
          </a:p>
          <a:p>
            <a:r>
              <a:rPr lang="de-DE" sz="1100" dirty="0"/>
              <a:t>Fehrmann, Raphael (</a:t>
            </a:r>
            <a:r>
              <a:rPr lang="de-DE" sz="1100" i="1" dirty="0"/>
              <a:t>auch Autor dieses Werkes, welches die Weiterverwendung in offenerer Lizenz ermöglicht</a:t>
            </a:r>
            <a:r>
              <a:rPr lang="de-DE" sz="1100" dirty="0"/>
              <a:t>); Buttler, Juliane Larissa (2019):</a:t>
            </a:r>
          </a:p>
          <a:p>
            <a:r>
              <a:rPr lang="de-DE" sz="1100" dirty="0"/>
              <a:t>"Lernroboter in der Grundschule - Der "</a:t>
            </a:r>
            <a:r>
              <a:rPr lang="de-DE" sz="1100" dirty="0" err="1"/>
              <a:t>Ozobot</a:t>
            </a:r>
            <a:r>
              <a:rPr lang="de-DE" sz="1100" dirty="0"/>
              <a:t>" in der Praxis | Gestaltung einer Einführungsstunde zur Handhabung des "</a:t>
            </a:r>
            <a:r>
              <a:rPr lang="de-DE" sz="1100" dirty="0" err="1"/>
              <a:t>Ozobots</a:t>
            </a:r>
            <a:r>
              <a:rPr lang="de-DE" sz="1100" dirty="0"/>
              <a:t>" sowie zur Codierung erster Befehlsanweisungen für den Roboter anhand (vorgegebener) Problemstellungen“. Lizenzfreigabe:</a:t>
            </a:r>
            <a:r>
              <a:rPr lang="de-DE" sz="1100" dirty="0">
                <a:hlinkClick r:id="rId11"/>
              </a:rPr>
              <a:t> CC BY-SA 4.0</a:t>
            </a:r>
            <a:r>
              <a:rPr lang="de-DE" sz="1100" dirty="0"/>
              <a:t>, Ursprungsort: </a:t>
            </a:r>
            <a:r>
              <a:rPr lang="de-DE" sz="1100" dirty="0">
                <a:hlinkClick r:id="rId12"/>
              </a:rPr>
              <a:t>https://nbn-resolving.org/urn:nbn:de:hbz:6-66119584426</a:t>
            </a:r>
            <a:r>
              <a:rPr lang="de-DE" sz="1100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3582335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7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942A35E-D78D-4210-A5F2-89FE6821E982}"/>
              </a:ext>
            </a:extLst>
          </p:cNvPr>
          <p:cNvSpPr txBox="1"/>
          <p:nvPr/>
        </p:nvSpPr>
        <p:spPr>
          <a:xfrm>
            <a:off x="1089535" y="5334568"/>
            <a:ext cx="2788448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4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Bit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612034C-A4B3-4788-A44F-9087432FB249}"/>
              </a:ext>
            </a:extLst>
          </p:cNvPr>
          <p:cNvSpPr txBox="1"/>
          <p:nvPr/>
        </p:nvSpPr>
        <p:spPr>
          <a:xfrm>
            <a:off x="4645020" y="5355691"/>
            <a:ext cx="4908773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4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Evo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805B344-C2CA-4FB2-99E8-E296F492BDA3}"/>
              </a:ext>
            </a:extLst>
          </p:cNvPr>
          <p:cNvSpPr txBox="1"/>
          <p:nvPr/>
        </p:nvSpPr>
        <p:spPr>
          <a:xfrm>
            <a:off x="8399769" y="5322970"/>
            <a:ext cx="433388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400" b="1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4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Bit </a:t>
            </a:r>
            <a:br>
              <a:rPr lang="de-DE" sz="24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</a:br>
            <a:r>
              <a:rPr lang="de-DE" sz="240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mit Fallschutz / „Mütze“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FB8DF2A9-F484-48D3-B00E-57DBFF2B0C84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 l="22899" t="23262" r="26704" b="21301"/>
          <a:stretch>
            <a:fillRect/>
          </a:stretch>
        </p:blipFill>
        <p:spPr>
          <a:xfrm>
            <a:off x="8734790" y="2700663"/>
            <a:ext cx="2001258" cy="219917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927BEC0C-33E9-4F1B-B5C7-5D2BF6BFFFF6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61" t="22261" r="22261" b="22261"/>
          <a:stretch/>
        </p:blipFill>
        <p:spPr>
          <a:xfrm>
            <a:off x="4035672" y="2428320"/>
            <a:ext cx="2893549" cy="2893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0F1075B7-D5EE-48EB-8807-6E540D4096D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6" t="18846" r="18846" b="18846"/>
          <a:stretch/>
        </p:blipFill>
        <p:spPr>
          <a:xfrm>
            <a:off x="507572" y="2428320"/>
            <a:ext cx="2893549" cy="2893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B98A4022-DAB1-4BA3-A4D5-F5777051D11C}"/>
              </a:ext>
            </a:extLst>
          </p:cNvPr>
          <p:cNvSpPr txBox="1"/>
          <p:nvPr/>
        </p:nvSpPr>
        <p:spPr>
          <a:xfrm>
            <a:off x="9731762" y="6406529"/>
            <a:ext cx="19371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9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Fotos: CC-BY | Raphael Fehrmann www.wwu.de/Lernroboter</a:t>
            </a:r>
          </a:p>
        </p:txBody>
      </p:sp>
    </p:spTree>
    <p:extLst>
      <p:ext uri="{BB962C8B-B14F-4D97-AF65-F5344CB8AC3E}">
        <p14:creationId xmlns:p14="http://schemas.microsoft.com/office/powerpoint/2010/main" val="20904243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Textfeld 10"/>
          <p:cNvSpPr txBox="1"/>
          <p:nvPr/>
        </p:nvSpPr>
        <p:spPr>
          <a:xfrm>
            <a:off x="485567" y="1377733"/>
            <a:ext cx="11414184" cy="1529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150" b="1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Programmiermöglichkeiten: 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1.) einmalige, direkte Programmierung per Liniencodierung</a:t>
            </a:r>
          </a:p>
          <a:p>
            <a:pPr>
              <a:lnSpc>
                <a:spcPct val="150000"/>
              </a:lnSpc>
            </a:pP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2.) manuelle, dauerhafte Programmierung per App /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Blockly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 (Programmübertragung auf den </a:t>
            </a:r>
            <a:r>
              <a:rPr lang="de-DE" sz="2150" dirty="0" err="1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Ozobot</a:t>
            </a:r>
            <a:r>
              <a:rPr lang="de-DE" sz="2150" dirty="0">
                <a:solidFill>
                  <a:prstClr val="black"/>
                </a:solidFill>
                <a:effectLst>
                  <a:innerShdw blurRad="76200" dist="25400" dir="13500000">
                    <a:prstClr val="black">
                      <a:alpha val="40000"/>
                    </a:prstClr>
                  </a:innerShdw>
                </a:effectLst>
              </a:rPr>
              <a:t>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8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7F4357E2-B447-4466-9BC7-7FC2682FA75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54454"/>
          <a:stretch/>
        </p:blipFill>
        <p:spPr>
          <a:xfrm rot="10612856">
            <a:off x="1211580" y="4586266"/>
            <a:ext cx="4059528" cy="182896"/>
          </a:xfrm>
          <a:prstGeom prst="rect">
            <a:avLst/>
          </a:prstGeom>
        </p:spPr>
      </p:pic>
      <p:pic>
        <p:nvPicPr>
          <p:cNvPr id="3074" name="Picture 2" descr="Bildergebnis für blockly ozobot">
            <a:extLst>
              <a:ext uri="{FF2B5EF4-FFF2-40B4-BE49-F238E27FC236}">
                <a16:creationId xmlns:a16="http://schemas.microsoft.com/office/drawing/2014/main" id="{03311FF4-A756-4829-9B2A-799EF0BBE5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9" t="10059" r="31257" b="32740"/>
          <a:stretch/>
        </p:blipFill>
        <p:spPr bwMode="auto">
          <a:xfrm>
            <a:off x="6204280" y="2983007"/>
            <a:ext cx="3001679" cy="172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Bildergebnis für blockly ozobot">
            <a:extLst>
              <a:ext uri="{FF2B5EF4-FFF2-40B4-BE49-F238E27FC236}">
                <a16:creationId xmlns:a16="http://schemas.microsoft.com/office/drawing/2014/main" id="{F87294ED-A7BC-448B-8525-F599429AD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887" y="4743736"/>
            <a:ext cx="3799366" cy="1972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AB601D3-CD4F-4FE8-A21E-3304ADF7B5C4}"/>
              </a:ext>
            </a:extLst>
          </p:cNvPr>
          <p:cNvPicPr>
            <a:picLocks noChangeAspect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1521003" y="3429000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Rechteck: abgerundete Ecken 1">
            <a:extLst>
              <a:ext uri="{FF2B5EF4-FFF2-40B4-BE49-F238E27FC236}">
                <a16:creationId xmlns:a16="http://schemas.microsoft.com/office/drawing/2014/main" id="{E60B0FBD-19C7-4E32-BC77-EA0451111302}"/>
              </a:ext>
            </a:extLst>
          </p:cNvPr>
          <p:cNvSpPr/>
          <p:nvPr/>
        </p:nvSpPr>
        <p:spPr bwMode="auto">
          <a:xfrm>
            <a:off x="485567" y="1884556"/>
            <a:ext cx="11380031" cy="599553"/>
          </a:xfrm>
          <a:prstGeom prst="roundRect">
            <a:avLst/>
          </a:prstGeom>
          <a:noFill/>
          <a:ln w="28575">
            <a:solidFill>
              <a:srgbClr val="A50021"/>
            </a:solidFill>
            <a:round/>
            <a:headEnd/>
            <a:tailEnd/>
          </a:ln>
        </p:spPr>
        <p:txBody>
          <a:bodyPr rtlCol="0" anchor="ctr"/>
          <a:lstStyle/>
          <a:p>
            <a:pPr algn="ctr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190759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pieren 13">
            <a:extLst>
              <a:ext uri="{FF2B5EF4-FFF2-40B4-BE49-F238E27FC236}">
                <a16:creationId xmlns:a16="http://schemas.microsoft.com/office/drawing/2014/main" id="{D1C9DBBC-2547-4DE6-BECA-4C6AA665589C}"/>
              </a:ext>
            </a:extLst>
          </p:cNvPr>
          <p:cNvGrpSpPr/>
          <p:nvPr/>
        </p:nvGrpSpPr>
        <p:grpSpPr>
          <a:xfrm>
            <a:off x="311271" y="141649"/>
            <a:ext cx="11554327" cy="924517"/>
            <a:chOff x="311271" y="141649"/>
            <a:chExt cx="11554327" cy="924517"/>
          </a:xfrm>
        </p:grpSpPr>
        <p:sp>
          <p:nvSpPr>
            <p:cNvPr id="16" name="Rectangle 6"/>
            <p:cNvSpPr>
              <a:spLocks noChangeArrowheads="1"/>
            </p:cNvSpPr>
            <p:nvPr/>
          </p:nvSpPr>
          <p:spPr bwMode="gray">
            <a:xfrm>
              <a:off x="311271" y="141649"/>
              <a:ext cx="11554327" cy="924517"/>
            </a:xfrm>
            <a:prstGeom prst="rect">
              <a:avLst/>
            </a:prstGeom>
            <a:solidFill>
              <a:srgbClr val="F9F9F9"/>
            </a:solidFill>
            <a:ln w="12700">
              <a:solidFill>
                <a:srgbClr val="C0C0C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16000" tIns="108000" rIns="144000" bIns="72000" anchor="ctr"/>
            <a:lstStyle/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   </a:t>
              </a:r>
              <a:r>
                <a:rPr lang="de-DE" altLang="de-DE" sz="2000" noProof="1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charset="0"/>
                </a:rPr>
                <a:t>Kurzpräsentation des Roboters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  <a:p>
              <a:pPr>
                <a:lnSpc>
                  <a:spcPct val="95000"/>
                </a:lnSpc>
                <a:spcAft>
                  <a:spcPts val="400"/>
                </a:spcAft>
                <a:buClr>
                  <a:srgbClr val="969696"/>
                </a:buClr>
              </a:pPr>
              <a:r>
                <a:rPr lang="de-DE" altLang="de-DE" sz="2300" b="1" noProof="1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 Der Ozobot - Liniencodierung</a:t>
              </a:r>
              <a:endParaRPr lang="de-DE" altLang="de-DE" sz="2300" noProof="1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endParaRPr>
            </a:p>
          </p:txBody>
        </p:sp>
        <p:cxnSp>
          <p:nvCxnSpPr>
            <p:cNvPr id="8" name="Gerader Verbinder 7">
              <a:extLst>
                <a:ext uri="{FF2B5EF4-FFF2-40B4-BE49-F238E27FC236}">
                  <a16:creationId xmlns:a16="http://schemas.microsoft.com/office/drawing/2014/main" id="{759F9718-6142-4DCC-87B3-2A6EA465D8C0}"/>
                </a:ext>
              </a:extLst>
            </p:cNvPr>
            <p:cNvCxnSpPr>
              <a:cxnSpLocks/>
            </p:cNvCxnSpPr>
            <p:nvPr/>
          </p:nvCxnSpPr>
          <p:spPr>
            <a:xfrm>
              <a:off x="311271" y="1053466"/>
              <a:ext cx="11554327" cy="0"/>
            </a:xfrm>
            <a:prstGeom prst="line">
              <a:avLst/>
            </a:prstGeom>
            <a:ln w="38100">
              <a:solidFill>
                <a:srgbClr val="094C7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4DC22994-7FCC-490B-9D3B-DBF3CA6007C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DC1E638-3F78-4E0D-883A-B278700C48C0}" type="slidenum">
              <a:rPr lang="de-DE" smtClean="0"/>
              <a:pPr/>
              <a:t>9</a:t>
            </a:fld>
            <a:endParaRPr lang="de-DE" dirty="0"/>
          </a:p>
        </p:txBody>
      </p:sp>
      <p:pic>
        <p:nvPicPr>
          <p:cNvPr id="15" name="Grafik 14" descr="Roboter">
            <a:extLst>
              <a:ext uri="{FF2B5EF4-FFF2-40B4-BE49-F238E27FC236}">
                <a16:creationId xmlns:a16="http://schemas.microsoft.com/office/drawing/2014/main" id="{DD6F180A-8F13-4691-AD86-9DBBCC303A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05959" y="191889"/>
            <a:ext cx="723900" cy="723900"/>
          </a:xfrm>
          <a:prstGeom prst="rect">
            <a:avLst/>
          </a:prstGeom>
        </p:spPr>
      </p:pic>
      <p:pic>
        <p:nvPicPr>
          <p:cNvPr id="17" name="Grafik 16" descr="Glühbirne und Zahnrad">
            <a:extLst>
              <a:ext uri="{FF2B5EF4-FFF2-40B4-BE49-F238E27FC236}">
                <a16:creationId xmlns:a16="http://schemas.microsoft.com/office/drawing/2014/main" id="{A7C21CDA-452A-430A-A6DC-EDB07B5B5C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78606" y="208774"/>
            <a:ext cx="723900" cy="723900"/>
          </a:xfrm>
          <a:prstGeom prst="rect">
            <a:avLst/>
          </a:prstGeom>
        </p:spPr>
      </p:pic>
      <p:pic>
        <p:nvPicPr>
          <p:cNvPr id="18" name="Grafik 17" descr="Besprechung">
            <a:extLst>
              <a:ext uri="{FF2B5EF4-FFF2-40B4-BE49-F238E27FC236}">
                <a16:creationId xmlns:a16="http://schemas.microsoft.com/office/drawing/2014/main" id="{C26F76B1-54C7-4D58-B90E-F621C6A6F3D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012149" y="214374"/>
            <a:ext cx="723900" cy="723900"/>
          </a:xfrm>
          <a:prstGeom prst="rect">
            <a:avLst/>
          </a:prstGeom>
        </p:spPr>
      </p:pic>
      <p:pic>
        <p:nvPicPr>
          <p:cNvPr id="19" name="Grafik 18" descr="Gedankenblase">
            <a:extLst>
              <a:ext uri="{FF2B5EF4-FFF2-40B4-BE49-F238E27FC236}">
                <a16:creationId xmlns:a16="http://schemas.microsoft.com/office/drawing/2014/main" id="{CD5F1F17-DF10-444E-A432-57DDEC26B4C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99769" y="208774"/>
            <a:ext cx="723900" cy="723900"/>
          </a:xfrm>
          <a:prstGeom prst="rect">
            <a:avLst/>
          </a:prstGeom>
        </p:spPr>
      </p:pic>
      <p:sp>
        <p:nvSpPr>
          <p:cNvPr id="12" name="Gerader Verbinder 7">
            <a:extLst>
              <a:ext uri="{FF2B5EF4-FFF2-40B4-BE49-F238E27FC236}">
                <a16:creationId xmlns:a16="http://schemas.microsoft.com/office/drawing/2014/main" id="{C60948CB-12DE-4DAB-A1D7-8372F5E57B32}"/>
              </a:ext>
            </a:extLst>
          </p:cNvPr>
          <p:cNvSpPr/>
          <p:nvPr/>
        </p:nvSpPr>
        <p:spPr>
          <a:xfrm>
            <a:off x="539998" y="2339913"/>
            <a:ext cx="8820000" cy="0"/>
          </a:xfrm>
          <a:custGeom>
            <a:avLst/>
            <a:gdLst>
              <a:gd name="f0" fmla="val 10800000"/>
              <a:gd name="f1" fmla="val 5400000"/>
              <a:gd name="f2" fmla="val 180"/>
              <a:gd name="f3" fmla="val w"/>
              <a:gd name="f4" fmla="val h"/>
              <a:gd name="f5" fmla="val ss"/>
              <a:gd name="f6" fmla="val 0"/>
              <a:gd name="f7" fmla="+- 0 0 -180"/>
              <a:gd name="f8" fmla="+- 0 0 -360"/>
              <a:gd name="f9" fmla="abs f3"/>
              <a:gd name="f10" fmla="abs f4"/>
              <a:gd name="f11" fmla="abs f5"/>
              <a:gd name="f12" fmla="*/ f7 f0 1"/>
              <a:gd name="f13" fmla="*/ f8 f0 1"/>
              <a:gd name="f14" fmla="?: f9 f3 1"/>
              <a:gd name="f15" fmla="?: f10 f4 1"/>
              <a:gd name="f16" fmla="?: f11 f5 1"/>
              <a:gd name="f17" fmla="*/ f12 1 f2"/>
              <a:gd name="f18" fmla="*/ f13 1 f2"/>
              <a:gd name="f19" fmla="*/ f14 1 21600"/>
              <a:gd name="f20" fmla="*/ f15 1 21600"/>
              <a:gd name="f21" fmla="*/ 21600 f14 1"/>
              <a:gd name="f22" fmla="*/ 21600 f15 1"/>
              <a:gd name="f23" fmla="+- f17 0 f1"/>
              <a:gd name="f24" fmla="+- f18 0 f1"/>
              <a:gd name="f25" fmla="min f20 f19"/>
              <a:gd name="f26" fmla="*/ f21 1 f16"/>
              <a:gd name="f27" fmla="*/ f22 1 f16"/>
              <a:gd name="f28" fmla="val f26"/>
              <a:gd name="f29" fmla="val f27"/>
              <a:gd name="f30" fmla="*/ f6 f25 1"/>
              <a:gd name="f31" fmla="*/ f28 f25 1"/>
              <a:gd name="f32" fmla="*/ f29 f25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3">
                <a:pos x="f30" y="f30"/>
              </a:cxn>
              <a:cxn ang="f24">
                <a:pos x="f31" y="f32"/>
              </a:cxn>
            </a:cxnLst>
            <a:rect l="f30" t="f30" r="f31" b="f32"/>
            <a:pathLst>
              <a:path>
                <a:moveTo>
                  <a:pt x="f30" y="f30"/>
                </a:moveTo>
                <a:lnTo>
                  <a:pt x="f31" y="f32"/>
                </a:lnTo>
              </a:path>
            </a:pathLst>
          </a:custGeom>
          <a:noFill/>
          <a:ln w="179999" cap="flat">
            <a:solidFill>
              <a:srgbClr val="000000"/>
            </a:solidFill>
            <a:prstDash val="solid"/>
            <a:miter/>
          </a:ln>
        </p:spPr>
        <p:txBody>
          <a:bodyPr vert="horz" wrap="none" lIns="179999" tIns="135002" rIns="179999" bIns="135002" anchor="ctr" anchorCtr="1" compatLnSpc="0">
            <a:noAutofit/>
          </a:bodyPr>
          <a:lstStyle/>
          <a:p>
            <a: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de-DE" sz="18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Andale Sans UI" pitchFamily="2"/>
              <a:cs typeface="Tahoma" pitchFamily="2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28E0E124-5639-4F79-B37A-E5A80F765DEF}"/>
              </a:ext>
            </a:extLst>
          </p:cNvPr>
          <p:cNvPicPr>
            <a:picLocks noChangeAspect="1"/>
          </p:cNvPicPr>
          <p:nvPr/>
        </p:nvPicPr>
        <p:blipFill>
          <a:blip r:embed="rId10">
            <a:lum/>
            <a:alphaModFix/>
          </a:blip>
          <a:srcRect l="22899" t="23262" r="26704" b="21301"/>
          <a:stretch>
            <a:fillRect/>
          </a:stretch>
        </p:blipFill>
        <p:spPr>
          <a:xfrm flipH="1">
            <a:off x="702003" y="1439915"/>
            <a:ext cx="1638001" cy="179999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41355343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arissa-Design">
  <a:themeElements>
    <a:clrScheme name="Benutzerdefiniert 9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A20000"/>
      </a:accent2>
      <a:accent3>
        <a:srgbClr val="7A0000"/>
      </a:accent3>
      <a:accent4>
        <a:srgbClr val="9E0000"/>
      </a:accent4>
      <a:accent5>
        <a:srgbClr val="800000"/>
      </a:accent5>
      <a:accent6>
        <a:srgbClr val="580A00"/>
      </a:accent6>
      <a:hlink>
        <a:srgbClr val="3F3F3F"/>
      </a:hlink>
      <a:folHlink>
        <a:srgbClr val="3F3F3F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12700">
          <a:solidFill>
            <a:srgbClr val="A50021"/>
          </a:solidFill>
          <a:round/>
          <a:headEnd/>
          <a:tailEnd/>
        </a:ln>
      </a:spPr>
      <a:bodyPr/>
      <a:lstStyle>
        <a:defPPr>
          <a:defRPr dirty="0"/>
        </a:defPPr>
      </a:lstStyle>
    </a:spDef>
  </a:objectDefaults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4293</Words>
  <Application>Microsoft Office PowerPoint</Application>
  <PresentationFormat>Benutzerdefiniert</PresentationFormat>
  <Paragraphs>583</Paragraphs>
  <Slides>58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58</vt:i4>
      </vt:variant>
    </vt:vector>
  </HeadingPairs>
  <TitlesOfParts>
    <vt:vector size="64" baseType="lpstr">
      <vt:lpstr>Arial</vt:lpstr>
      <vt:lpstr>Calibri</vt:lpstr>
      <vt:lpstr>Symbol</vt:lpstr>
      <vt:lpstr>Verdana</vt:lpstr>
      <vt:lpstr>Wingdings</vt:lpstr>
      <vt:lpstr>Larissa-Design</vt:lpstr>
      <vt:lpstr>PowerPoint-Präsentation</vt:lpstr>
      <vt:lpstr>PowerPoint-Präsentation</vt:lpstr>
      <vt:lpstr>Inhaltsverzeichnis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Base>www.presentationload.com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</dc:title>
  <dc:creator>Fehrmann, Raphael</dc:creator>
  <cp:lastModifiedBy>Fehrmann, Raphael</cp:lastModifiedBy>
  <cp:revision>364</cp:revision>
  <dcterms:created xsi:type="dcterms:W3CDTF">2010-05-21T10:35:54Z</dcterms:created>
  <dcterms:modified xsi:type="dcterms:W3CDTF">2020-07-08T11:00:43Z</dcterms:modified>
</cp:coreProperties>
</file>