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402" r:id="rId2"/>
    <p:sldId id="401" r:id="rId3"/>
    <p:sldId id="408" r:id="rId4"/>
    <p:sldId id="967" r:id="rId5"/>
    <p:sldId id="978" r:id="rId6"/>
    <p:sldId id="979" r:id="rId7"/>
    <p:sldId id="907" r:id="rId8"/>
    <p:sldId id="977" r:id="rId9"/>
    <p:sldId id="961" r:id="rId10"/>
    <p:sldId id="922" r:id="rId11"/>
    <p:sldId id="921" r:id="rId12"/>
    <p:sldId id="923" r:id="rId13"/>
    <p:sldId id="924" r:id="rId14"/>
    <p:sldId id="925" r:id="rId15"/>
    <p:sldId id="926" r:id="rId16"/>
    <p:sldId id="929" r:id="rId17"/>
    <p:sldId id="930" r:id="rId18"/>
    <p:sldId id="931" r:id="rId19"/>
    <p:sldId id="932" r:id="rId20"/>
    <p:sldId id="934" r:id="rId21"/>
    <p:sldId id="935" r:id="rId22"/>
    <p:sldId id="936" r:id="rId23"/>
    <p:sldId id="937" r:id="rId24"/>
    <p:sldId id="938" r:id="rId25"/>
    <p:sldId id="939" r:id="rId26"/>
    <p:sldId id="933" r:id="rId27"/>
    <p:sldId id="940" r:id="rId28"/>
    <p:sldId id="941" r:id="rId29"/>
    <p:sldId id="942" r:id="rId30"/>
    <p:sldId id="982" r:id="rId31"/>
    <p:sldId id="976" r:id="rId32"/>
    <p:sldId id="943" r:id="rId33"/>
    <p:sldId id="944" r:id="rId34"/>
    <p:sldId id="945" r:id="rId35"/>
    <p:sldId id="946" r:id="rId36"/>
    <p:sldId id="947" r:id="rId37"/>
    <p:sldId id="948" r:id="rId38"/>
    <p:sldId id="949" r:id="rId39"/>
    <p:sldId id="950" r:id="rId40"/>
    <p:sldId id="951" r:id="rId41"/>
    <p:sldId id="952" r:id="rId42"/>
    <p:sldId id="968" r:id="rId43"/>
    <p:sldId id="908" r:id="rId44"/>
    <p:sldId id="915" r:id="rId45"/>
    <p:sldId id="957" r:id="rId46"/>
    <p:sldId id="959" r:id="rId47"/>
    <p:sldId id="917" r:id="rId48"/>
    <p:sldId id="960" r:id="rId49"/>
    <p:sldId id="916" r:id="rId50"/>
    <p:sldId id="970" r:id="rId51"/>
    <p:sldId id="971" r:id="rId52"/>
    <p:sldId id="969" r:id="rId53"/>
    <p:sldId id="964" r:id="rId54"/>
    <p:sldId id="965" r:id="rId55"/>
    <p:sldId id="966" r:id="rId56"/>
    <p:sldId id="963" r:id="rId57"/>
    <p:sldId id="962" r:id="rId58"/>
    <p:sldId id="469" r:id="rId59"/>
    <p:sldId id="478" r:id="rId60"/>
    <p:sldId id="983" r:id="rId61"/>
    <p:sldId id="984" r:id="rId62"/>
    <p:sldId id="911" r:id="rId63"/>
    <p:sldId id="427" r:id="rId64"/>
  </p:sldIdLst>
  <p:sldSz cx="12190413" cy="6858000"/>
  <p:notesSz cx="6669088" cy="9926638"/>
  <p:custDataLst>
    <p:tags r:id="rId6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C2C76A7-AF66-4441-874E-E732906DF848}">
          <p14:sldIdLst>
            <p14:sldId id="402"/>
            <p14:sldId id="401"/>
            <p14:sldId id="408"/>
          </p14:sldIdLst>
        </p14:section>
        <p14:section name="Rückblick Roboter" id="{B510E649-796D-4C9A-9BDC-E35033DE3331}">
          <p14:sldIdLst>
            <p14:sldId id="967"/>
            <p14:sldId id="978"/>
            <p14:sldId id="979"/>
            <p14:sldId id="907"/>
            <p14:sldId id="977"/>
          </p14:sldIdLst>
        </p14:section>
        <p14:section name="Unterricht und Artikulation" id="{48CB13ED-4F4C-443E-8755-E965712F36D2}">
          <p14:sldIdLst>
            <p14:sldId id="961"/>
            <p14:sldId id="922"/>
            <p14:sldId id="921"/>
            <p14:sldId id="923"/>
            <p14:sldId id="924"/>
            <p14:sldId id="925"/>
            <p14:sldId id="926"/>
            <p14:sldId id="929"/>
            <p14:sldId id="930"/>
            <p14:sldId id="931"/>
            <p14:sldId id="932"/>
            <p14:sldId id="934"/>
            <p14:sldId id="935"/>
            <p14:sldId id="936"/>
            <p14:sldId id="937"/>
            <p14:sldId id="938"/>
            <p14:sldId id="939"/>
            <p14:sldId id="933"/>
            <p14:sldId id="940"/>
            <p14:sldId id="941"/>
            <p14:sldId id="942"/>
            <p14:sldId id="982"/>
            <p14:sldId id="976"/>
            <p14:sldId id="943"/>
            <p14:sldId id="944"/>
            <p14:sldId id="945"/>
            <p14:sldId id="946"/>
            <p14:sldId id="947"/>
            <p14:sldId id="948"/>
            <p14:sldId id="949"/>
            <p14:sldId id="950"/>
            <p14:sldId id="951"/>
            <p14:sldId id="952"/>
            <p14:sldId id="968"/>
            <p14:sldId id="908"/>
          </p14:sldIdLst>
        </p14:section>
        <p14:section name="Grundlagen des Copyrights, CC-Lizenzen" id="{7693CC3F-060D-415F-A7D4-D2504319E33B}">
          <p14:sldIdLst>
            <p14:sldId id="915"/>
            <p14:sldId id="957"/>
            <p14:sldId id="959"/>
            <p14:sldId id="917"/>
            <p14:sldId id="960"/>
          </p14:sldIdLst>
        </p14:section>
        <p14:section name="Organisation des weiteren Vorgehens" id="{515D0431-8BDE-4F38-8B16-BCD68C9A7B28}">
          <p14:sldIdLst>
            <p14:sldId id="916"/>
            <p14:sldId id="970"/>
            <p14:sldId id="971"/>
            <p14:sldId id="969"/>
            <p14:sldId id="964"/>
            <p14:sldId id="965"/>
            <p14:sldId id="966"/>
            <p14:sldId id="963"/>
            <p14:sldId id="962"/>
            <p14:sldId id="469"/>
            <p14:sldId id="478"/>
            <p14:sldId id="983"/>
            <p14:sldId id="984"/>
            <p14:sldId id="911"/>
            <p14:sldId id="4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C74"/>
    <a:srgbClr val="66A300"/>
    <a:srgbClr val="C9C9C9"/>
    <a:srgbClr val="71AE0C"/>
    <a:srgbClr val="5F2668"/>
    <a:srgbClr val="B49DBC"/>
    <a:srgbClr val="006E89"/>
    <a:srgbClr val="F9F9F9"/>
    <a:srgbClr val="AFAFAF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780" y="10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08.07.2020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CEB38-DA38-4F43-AFB8-94FE45CA58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71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37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17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de" TargetMode="External"/><Relationship Id="rId2" Type="http://schemas.openxmlformats.org/officeDocument/2006/relationships/hyperlink" Target="https://www.uni-muenster.de/Lernroboter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und Inhaltsverz ohne Fußzei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99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 Foli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E67A3C7-CCB7-4FE4-8447-BC2D6A82E406}" type="datetime1">
              <a:rPr lang="de-DE" smtClean="0"/>
              <a:t>08.07.2020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Dies ist ein Test!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platzhalter 2"/>
          <p:cNvSpPr>
            <a:spLocks noGrp="1"/>
          </p:cNvSpPr>
          <p:nvPr>
            <p:ph idx="1"/>
          </p:nvPr>
        </p:nvSpPr>
        <p:spPr>
          <a:xfrm>
            <a:off x="323847" y="1392964"/>
            <a:ext cx="11542714" cy="48283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D716926-5FAB-430B-BF93-94F86597387C}"/>
              </a:ext>
            </a:extLst>
          </p:cNvPr>
          <p:cNvGrpSpPr/>
          <p:nvPr userDrawn="1"/>
        </p:nvGrpSpPr>
        <p:grpSpPr>
          <a:xfrm>
            <a:off x="95675" y="6530448"/>
            <a:ext cx="3090870" cy="276999"/>
            <a:chOff x="455175" y="6001419"/>
            <a:chExt cx="3090870" cy="276999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724E8823-08DA-4C5B-9EA8-BE318083A2BF}"/>
                </a:ext>
              </a:extLst>
            </p:cNvPr>
            <p:cNvSpPr/>
            <p:nvPr/>
          </p:nvSpPr>
          <p:spPr>
            <a:xfrm>
              <a:off x="1124241" y="6001419"/>
              <a:ext cx="242180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Dieser Foliensatz von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Raphael Fehrmann und Horst </a:t>
              </a:r>
              <a:r>
                <a:rPr lang="de-DE" alt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Zeinz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ist lizenziert unter der Lizenz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CC-BY-4.0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, Zitationsvorschlag s. Coverfolie.</a:t>
              </a:r>
              <a:endParaRPr lang="de-DE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endParaRP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D6666297-49B0-40F2-A752-24E740AA3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175" y="6026696"/>
              <a:ext cx="669066" cy="23521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-für-Grafikvorl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56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744" y="238540"/>
            <a:ext cx="11327981" cy="61645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7CE-2897-4AD6-BFF6-B521C76E35CC}" type="datetime1">
              <a:rPr lang="de-DE" smtClean="0"/>
              <a:t>08.07.2020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744" y="854995"/>
            <a:ext cx="11326925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7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2668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99F69B-0126-4324-8032-D1EEE2ADB63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Dies ist ein Test!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9859796" y="6125890"/>
            <a:ext cx="2005803" cy="360000"/>
            <a:chOff x="6687343" y="6125890"/>
            <a:chExt cx="2005803" cy="360000"/>
          </a:xfrm>
        </p:grpSpPr>
        <p:sp>
          <p:nvSpPr>
            <p:cNvPr id="8" name="Datumsplatzhalter 4"/>
            <p:cNvSpPr txBox="1">
              <a:spLocks/>
            </p:cNvSpPr>
            <p:nvPr userDrawn="1"/>
          </p:nvSpPr>
          <p:spPr>
            <a:xfrm>
              <a:off x="6687343" y="6125890"/>
              <a:ext cx="2005803" cy="360000"/>
            </a:xfrm>
            <a:prstGeom prst="rect">
              <a:avLst/>
            </a:prstGeom>
            <a:noFill/>
            <a:ln>
              <a:noFill/>
            </a:ln>
            <a:effectLst>
              <a:outerShdw blurRad="2413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lIns="432000" rIns="0" anchor="ctr"/>
            <a:lstStyle>
              <a:defPPr>
                <a:defRPr lang="de-DE"/>
              </a:defPPr>
              <a:lvl1pPr algn="ctr">
                <a:defRPr sz="2000">
                  <a:solidFill>
                    <a:schemeClr val="bg1"/>
                  </a:solidFill>
                </a:defRPr>
              </a:lvl1pPr>
            </a:lstStyle>
            <a:p>
              <a:r>
                <a:rPr lang="en-US" sz="1200" kern="1000" spc="200" dirty="0">
                  <a:solidFill>
                    <a:prstClr val="white">
                      <a:lumMod val="65000"/>
                    </a:prstClr>
                  </a:solidFill>
                </a:rPr>
                <a:t>Universitäts </a:t>
              </a:r>
              <a:r>
                <a:rPr lang="en-US" sz="1200" b="1" kern="1000" spc="200" dirty="0">
                  <a:solidFill>
                    <a:prstClr val="white">
                      <a:lumMod val="65000"/>
                    </a:prstClr>
                  </a:solidFill>
                </a:rPr>
                <a:t>LOGO</a:t>
              </a: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6840193" y="6178613"/>
              <a:ext cx="189516" cy="255453"/>
              <a:chOff x="4967288" y="2282825"/>
              <a:chExt cx="2259012" cy="2284413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6389688" y="2341563"/>
                <a:ext cx="836612" cy="2225675"/>
              </a:xfrm>
              <a:custGeom>
                <a:avLst/>
                <a:gdLst>
                  <a:gd name="T0" fmla="*/ 0 w 527"/>
                  <a:gd name="T1" fmla="*/ 461 h 1402"/>
                  <a:gd name="T2" fmla="*/ 522 w 527"/>
                  <a:gd name="T3" fmla="*/ 0 h 1402"/>
                  <a:gd name="T4" fmla="*/ 527 w 527"/>
                  <a:gd name="T5" fmla="*/ 804 h 1402"/>
                  <a:gd name="T6" fmla="*/ 137 w 527"/>
                  <a:gd name="T7" fmla="*/ 1402 h 1402"/>
                  <a:gd name="T8" fmla="*/ 0 w 527"/>
                  <a:gd name="T9" fmla="*/ 461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" h="1402">
                    <a:moveTo>
                      <a:pt x="0" y="461"/>
                    </a:moveTo>
                    <a:lnTo>
                      <a:pt x="522" y="0"/>
                    </a:lnTo>
                    <a:lnTo>
                      <a:pt x="527" y="804"/>
                    </a:lnTo>
                    <a:lnTo>
                      <a:pt x="137" y="1402"/>
                    </a:lnTo>
                    <a:lnTo>
                      <a:pt x="0" y="461"/>
                    </a:lnTo>
                    <a:close/>
                  </a:path>
                </a:pathLst>
              </a:custGeom>
              <a:gradFill>
                <a:gsLst>
                  <a:gs pos="0">
                    <a:srgbClr val="C8C8C8"/>
                  </a:gs>
                  <a:gs pos="100000">
                    <a:srgbClr val="969696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4967288" y="2282825"/>
                <a:ext cx="2251075" cy="790575"/>
              </a:xfrm>
              <a:custGeom>
                <a:avLst/>
                <a:gdLst>
                  <a:gd name="T0" fmla="*/ 0 w 1418"/>
                  <a:gd name="T1" fmla="*/ 328 h 498"/>
                  <a:gd name="T2" fmla="*/ 631 w 1418"/>
                  <a:gd name="T3" fmla="*/ 0 h 498"/>
                  <a:gd name="T4" fmla="*/ 1418 w 1418"/>
                  <a:gd name="T5" fmla="*/ 37 h 498"/>
                  <a:gd name="T6" fmla="*/ 896 w 1418"/>
                  <a:gd name="T7" fmla="*/ 498 h 498"/>
                  <a:gd name="T8" fmla="*/ 0 w 1418"/>
                  <a:gd name="T9" fmla="*/ 32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8" h="498">
                    <a:moveTo>
                      <a:pt x="0" y="328"/>
                    </a:moveTo>
                    <a:lnTo>
                      <a:pt x="631" y="0"/>
                    </a:lnTo>
                    <a:lnTo>
                      <a:pt x="1418" y="37"/>
                    </a:lnTo>
                    <a:lnTo>
                      <a:pt x="896" y="498"/>
                    </a:lnTo>
                    <a:lnTo>
                      <a:pt x="0" y="328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4967288" y="2803525"/>
                <a:ext cx="1639887" cy="1763713"/>
              </a:xfrm>
              <a:custGeom>
                <a:avLst/>
                <a:gdLst>
                  <a:gd name="T0" fmla="*/ 896 w 1033"/>
                  <a:gd name="T1" fmla="*/ 170 h 1111"/>
                  <a:gd name="T2" fmla="*/ 1033 w 1033"/>
                  <a:gd name="T3" fmla="*/ 1111 h 1111"/>
                  <a:gd name="T4" fmla="*/ 286 w 1033"/>
                  <a:gd name="T5" fmla="*/ 780 h 1111"/>
                  <a:gd name="T6" fmla="*/ 0 w 1033"/>
                  <a:gd name="T7" fmla="*/ 0 h 1111"/>
                  <a:gd name="T8" fmla="*/ 896 w 1033"/>
                  <a:gd name="T9" fmla="*/ 17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3" h="1111">
                    <a:moveTo>
                      <a:pt x="896" y="170"/>
                    </a:moveTo>
                    <a:lnTo>
                      <a:pt x="1033" y="1111"/>
                    </a:lnTo>
                    <a:lnTo>
                      <a:pt x="286" y="780"/>
                    </a:lnTo>
                    <a:lnTo>
                      <a:pt x="0" y="0"/>
                    </a:lnTo>
                    <a:lnTo>
                      <a:pt x="896" y="17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DDDDDD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051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B92B-8226-4421-B061-83177E0B604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Dies ist ein Test!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gray">
          <a:xfrm>
            <a:off x="1" y="2017714"/>
            <a:ext cx="12190412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E88B6-FA5A-4C3D-ADFA-9AE1990D2B70}" type="datetime1">
              <a:rPr lang="de-DE" smtClean="0"/>
              <a:t>08.07.2020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 Test!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-muenster.de/Lernroboter/seminar/" TargetMode="External"/><Relationship Id="rId3" Type="http://schemas.openxmlformats.org/officeDocument/2006/relationships/hyperlink" Target="https://www.uni-muenster.de/Foerderer/foerderprojekte.html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://www.creativecommons.org/licenses/by/4.0/deed.de" TargetMode="External"/><Relationship Id="rId4" Type="http://schemas.openxmlformats.org/officeDocument/2006/relationships/image" Target="../media/image2.gif"/><Relationship Id="rId9" Type="http://schemas.openxmlformats.org/officeDocument/2006/relationships/hyperlink" Target="https://creativecommons.org/licenses/by/4.0/deed.de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10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10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9.jpeg"/><Relationship Id="rId5" Type="http://schemas.openxmlformats.org/officeDocument/2006/relationships/image" Target="../media/image17.svg"/><Relationship Id="rId10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hyperlink" Target="https://www.uni-muenster.de/Foerderer/foerderprojekte.htm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10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1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30.png"/><Relationship Id="rId2" Type="http://schemas.openxmlformats.org/officeDocument/2006/relationships/image" Target="../media/image8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7.png"/><Relationship Id="rId5" Type="http://schemas.openxmlformats.org/officeDocument/2006/relationships/image" Target="../media/image17.svg"/><Relationship Id="rId15" Type="http://schemas.openxmlformats.org/officeDocument/2006/relationships/image" Target="../media/image33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5.svg"/><Relationship Id="rId1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7.png"/><Relationship Id="rId5" Type="http://schemas.openxmlformats.org/officeDocument/2006/relationships/image" Target="../media/image17.svg"/><Relationship Id="rId10" Type="http://schemas.openxmlformats.org/officeDocument/2006/relationships/image" Target="../media/image36.pn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8.jpeg"/><Relationship Id="rId5" Type="http://schemas.openxmlformats.org/officeDocument/2006/relationships/image" Target="../media/image17.svg"/><Relationship Id="rId10" Type="http://schemas.openxmlformats.org/officeDocument/2006/relationships/image" Target="../media/image36.pn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9.png"/><Relationship Id="rId5" Type="http://schemas.openxmlformats.org/officeDocument/2006/relationships/image" Target="../media/image17.svg"/><Relationship Id="rId10" Type="http://schemas.openxmlformats.org/officeDocument/2006/relationships/image" Target="../media/image36.pn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9.jpeg"/><Relationship Id="rId5" Type="http://schemas.openxmlformats.org/officeDocument/2006/relationships/image" Target="../media/image17.svg"/><Relationship Id="rId10" Type="http://schemas.openxmlformats.org/officeDocument/2006/relationships/image" Target="../media/image36.pn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http://www.wwu.de/Lernroboter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9.jpeg"/><Relationship Id="rId5" Type="http://schemas.openxmlformats.org/officeDocument/2006/relationships/image" Target="../media/image17.svg"/><Relationship Id="rId10" Type="http://schemas.openxmlformats.org/officeDocument/2006/relationships/image" Target="../media/image36.pn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7.png"/><Relationship Id="rId5" Type="http://schemas.openxmlformats.org/officeDocument/2006/relationships/image" Target="../media/image17.svg"/><Relationship Id="rId10" Type="http://schemas.openxmlformats.org/officeDocument/2006/relationships/image" Target="../media/image41.pn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8.jpeg"/><Relationship Id="rId5" Type="http://schemas.openxmlformats.org/officeDocument/2006/relationships/image" Target="../media/image17.svg"/><Relationship Id="rId10" Type="http://schemas.openxmlformats.org/officeDocument/2006/relationships/image" Target="../media/image41.pn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2.png"/><Relationship Id="rId5" Type="http://schemas.openxmlformats.org/officeDocument/2006/relationships/image" Target="../media/image17.svg"/><Relationship Id="rId10" Type="http://schemas.openxmlformats.org/officeDocument/2006/relationships/image" Target="../media/image41.pn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9.jpeg"/><Relationship Id="rId5" Type="http://schemas.openxmlformats.org/officeDocument/2006/relationships/image" Target="../media/image17.svg"/><Relationship Id="rId10" Type="http://schemas.openxmlformats.org/officeDocument/2006/relationships/image" Target="../media/image41.pn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7.png"/><Relationship Id="rId5" Type="http://schemas.openxmlformats.org/officeDocument/2006/relationships/image" Target="../media/image17.svg"/><Relationship Id="rId10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8.jpeg"/><Relationship Id="rId5" Type="http://schemas.openxmlformats.org/officeDocument/2006/relationships/image" Target="../media/image17.svg"/><Relationship Id="rId10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4.png"/><Relationship Id="rId5" Type="http://schemas.openxmlformats.org/officeDocument/2006/relationships/image" Target="../media/image17.svg"/><Relationship Id="rId10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9.jpeg"/><Relationship Id="rId5" Type="http://schemas.openxmlformats.org/officeDocument/2006/relationships/image" Target="../media/image17.svg"/><Relationship Id="rId10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17.sv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7.png"/><Relationship Id="rId5" Type="http://schemas.openxmlformats.org/officeDocument/2006/relationships/image" Target="../media/image17.svg"/><Relationship Id="rId10" Type="http://schemas.openxmlformats.org/officeDocument/2006/relationships/image" Target="../media/image45.emf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50.svg"/><Relationship Id="rId12" Type="http://schemas.openxmlformats.org/officeDocument/2006/relationships/hyperlink" Target="https://h5p.org/node/93758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2.svg"/><Relationship Id="rId5" Type="http://schemas.openxmlformats.org/officeDocument/2006/relationships/image" Target="../media/image48.svg"/><Relationship Id="rId10" Type="http://schemas.openxmlformats.org/officeDocument/2006/relationships/image" Target="../media/image51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wu.de/Lernroboter" TargetMode="Externa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xoonvmklbjwp/medienrecht-und-datenschutz-in-der-schule/?utm_campaign=share&amp;utm_medium=copy" TargetMode="External"/><Relationship Id="rId2" Type="http://schemas.openxmlformats.org/officeDocument/2006/relationships/hyperlink" Target="http://dozenten.alp.dillingen.de/mp/recht/medrecht+schule_alp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hyperlink" Target="http://dozenten.alp.dillingen.de/mp/recht/cc-mediensuche.pdf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uni-muenster.de/Lernroboter/manuellefreigabedaten/vortraege/2019.11_Fehrmann_Medienrech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47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8.svg"/><Relationship Id="rId4" Type="http://schemas.openxmlformats.org/officeDocument/2006/relationships/image" Target="../media/image10.png"/><Relationship Id="rId9" Type="http://schemas.openxmlformats.org/officeDocument/2006/relationships/image" Target="../media/image5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1.png"/><Relationship Id="rId5" Type="http://schemas.openxmlformats.org/officeDocument/2006/relationships/image" Target="../media/image17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8.svg"/><Relationship Id="rId4" Type="http://schemas.openxmlformats.org/officeDocument/2006/relationships/image" Target="../media/image10.png"/><Relationship Id="rId9" Type="http://schemas.openxmlformats.org/officeDocument/2006/relationships/image" Target="../media/image56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8.svg"/><Relationship Id="rId4" Type="http://schemas.openxmlformats.org/officeDocument/2006/relationships/image" Target="../media/image10.png"/><Relationship Id="rId9" Type="http://schemas.openxmlformats.org/officeDocument/2006/relationships/image" Target="../media/image56.sv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8.svg"/><Relationship Id="rId4" Type="http://schemas.openxmlformats.org/officeDocument/2006/relationships/image" Target="../media/image10.png"/><Relationship Id="rId9" Type="http://schemas.openxmlformats.org/officeDocument/2006/relationships/image" Target="../media/image56.sv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8.svg"/><Relationship Id="rId4" Type="http://schemas.openxmlformats.org/officeDocument/2006/relationships/image" Target="../media/image10.png"/><Relationship Id="rId9" Type="http://schemas.openxmlformats.org/officeDocument/2006/relationships/image" Target="../media/image56.sv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58.png"/><Relationship Id="rId5" Type="http://schemas.openxmlformats.org/officeDocument/2006/relationships/image" Target="../media/image48.svg"/><Relationship Id="rId10" Type="http://schemas.openxmlformats.org/officeDocument/2006/relationships/image" Target="../media/image57.png"/><Relationship Id="rId4" Type="http://schemas.openxmlformats.org/officeDocument/2006/relationships/image" Target="../media/image10.png"/><Relationship Id="rId9" Type="http://schemas.openxmlformats.org/officeDocument/2006/relationships/image" Target="../media/image56.sv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8.svg"/><Relationship Id="rId10" Type="http://schemas.openxmlformats.org/officeDocument/2006/relationships/image" Target="../media/image59.png"/><Relationship Id="rId4" Type="http://schemas.openxmlformats.org/officeDocument/2006/relationships/image" Target="../media/image10.png"/><Relationship Id="rId9" Type="http://schemas.openxmlformats.org/officeDocument/2006/relationships/image" Target="../media/image56.sv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8.svg"/><Relationship Id="rId4" Type="http://schemas.openxmlformats.org/officeDocument/2006/relationships/image" Target="../media/image10.png"/><Relationship Id="rId9" Type="http://schemas.openxmlformats.org/officeDocument/2006/relationships/image" Target="../media/image56.sv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s://nbn-resolving.org/urn:nbn:de:hbz:6-6611960006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svg"/><Relationship Id="rId5" Type="http://schemas.openxmlformats.org/officeDocument/2006/relationships/image" Target="../media/image10.png"/><Relationship Id="rId10" Type="http://schemas.openxmlformats.org/officeDocument/2006/relationships/image" Target="../media/image56.svg"/><Relationship Id="rId4" Type="http://schemas.openxmlformats.org/officeDocument/2006/relationships/image" Target="../media/image9.svg"/><Relationship Id="rId9" Type="http://schemas.openxmlformats.org/officeDocument/2006/relationships/image" Target="../media/image5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1.png"/><Relationship Id="rId5" Type="http://schemas.openxmlformats.org/officeDocument/2006/relationships/image" Target="../media/image17.sv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entationload.de/index.php?" TargetMode="External"/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smiletemplates.com/free/powerpoint-infographics/0.html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0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uni-muenster.de/Foerderer/foerderprojekt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hyperlink" Target="http://www.uni-muenster.de/Lernroboter/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wu.de/Lernroboter" TargetMode="Externa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10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355676" y="1979147"/>
            <a:ext cx="1989325" cy="400058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000" b="1" dirty="0">
                <a:solidFill>
                  <a:srgbClr val="71AE0C"/>
                </a:solidFill>
                <a:latin typeface="Calibri"/>
              </a:rPr>
              <a:t>Seminarmaterial: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AAF20EE-567F-4C05-B262-08E8D2E471C8}"/>
              </a:ext>
            </a:extLst>
          </p:cNvPr>
          <p:cNvSpPr/>
          <p:nvPr/>
        </p:nvSpPr>
        <p:spPr>
          <a:xfrm>
            <a:off x="287154" y="2356862"/>
            <a:ext cx="7808042" cy="70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20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Präsentation zur Sitzung 7</a:t>
            </a:r>
          </a:p>
          <a:p>
            <a:r>
              <a:rPr lang="de-DE" altLang="en-US" sz="2000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Unterrichtsplanung – Allgemeine Einführung 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761AB45-DA7A-4965-B2BD-B53C4CB27881}"/>
              </a:ext>
            </a:extLst>
          </p:cNvPr>
          <p:cNvGrpSpPr/>
          <p:nvPr/>
        </p:nvGrpSpPr>
        <p:grpSpPr>
          <a:xfrm>
            <a:off x="9389389" y="5164735"/>
            <a:ext cx="2418357" cy="1519894"/>
            <a:chOff x="8918059" y="-400156"/>
            <a:chExt cx="2700000" cy="1696902"/>
          </a:xfrm>
        </p:grpSpPr>
        <p:pic>
          <p:nvPicPr>
            <p:cNvPr id="5" name="Grafik 4">
              <a:hlinkClick r:id="rId3"/>
              <a:extLst>
                <a:ext uri="{FF2B5EF4-FFF2-40B4-BE49-F238E27FC236}">
                  <a16:creationId xmlns:a16="http://schemas.microsoft.com/office/drawing/2014/main" id="{791B0983-35AC-4BCA-B052-BF9B7C1AB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8796" y="393800"/>
              <a:ext cx="2658526" cy="902946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07EF696-78AB-4E95-9981-FDBBC587ECF0}"/>
                </a:ext>
              </a:extLst>
            </p:cNvPr>
            <p:cNvSpPr txBox="1"/>
            <p:nvPr/>
          </p:nvSpPr>
          <p:spPr>
            <a:xfrm>
              <a:off x="8918059" y="-400156"/>
              <a:ext cx="2700000" cy="721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Das Projekt wird als „Leuchtturmprojekt 2020“ gefördert durch die </a:t>
              </a: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F7EB02C8-363A-499A-8222-809E59C56F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7" y="1088"/>
            <a:ext cx="2513606" cy="1161902"/>
          </a:xfrm>
          <a:prstGeom prst="rect">
            <a:avLst/>
          </a:prstGeom>
        </p:spPr>
      </p:pic>
      <p:sp>
        <p:nvSpPr>
          <p:cNvPr id="21" name="Logo">
            <a:extLst>
              <a:ext uri="{FF2B5EF4-FFF2-40B4-BE49-F238E27FC236}">
                <a16:creationId xmlns:a16="http://schemas.microsoft.com/office/drawing/2014/main" id="{2E598324-F51E-4401-8248-4B84666E6A4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70814" y="232826"/>
            <a:ext cx="2418357" cy="698421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rgbClr val="58585A"/>
          </a:solidFill>
          <a:ln w="9525">
            <a:noFill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de-DE" kern="0" dirty="0">
              <a:solidFill>
                <a:srgbClr val="58585A"/>
              </a:solidFill>
              <a:latin typeface="Verdana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63B8B59-F47C-476B-AC8A-37D7038B9B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0814" y="1177377"/>
            <a:ext cx="2418357" cy="57841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2BF0E69-06F0-4597-9E81-E765F69D33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49"/>
          <a:stretch/>
        </p:blipFill>
        <p:spPr>
          <a:xfrm>
            <a:off x="0" y="1087"/>
            <a:ext cx="287154" cy="1161902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EEBBAF86-4834-4640-BB6E-3F46062A71C0}"/>
              </a:ext>
            </a:extLst>
          </p:cNvPr>
          <p:cNvSpPr/>
          <p:nvPr/>
        </p:nvSpPr>
        <p:spPr>
          <a:xfrm>
            <a:off x="287153" y="3877946"/>
            <a:ext cx="8954928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16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Autor: </a:t>
            </a:r>
          </a:p>
          <a:p>
            <a:r>
              <a:rPr lang="de-DE" altLang="en-US" sz="16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Raphael Fehrmann, Horst </a:t>
            </a:r>
            <a:r>
              <a:rPr lang="de-DE" altLang="en-US" sz="160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Zeinz</a:t>
            </a:r>
            <a:endParaRPr lang="de-DE" altLang="en-US" sz="16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  <a:latin typeface="Calibri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580B59E-AB8A-494F-8176-1933FC080F99}"/>
              </a:ext>
            </a:extLst>
          </p:cNvPr>
          <p:cNvSpPr/>
          <p:nvPr/>
        </p:nvSpPr>
        <p:spPr>
          <a:xfrm>
            <a:off x="1636090" y="5164735"/>
            <a:ext cx="6459106" cy="784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altLang="en-US" sz="9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Verwertungshinweis: </a:t>
            </a:r>
          </a:p>
          <a:p>
            <a:pPr algn="just"/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Die Medien bzw. im Materialpaket enthaltenen Dokumente sind gemäß der Creative-Commons-Lizenz „CC-BY-4.0“ lizensiert und für die Weiterverwendung freigegeben. Bitte verweisen Sie bei der Weiterverwendung unter Nennung der o. a. Autoren auf das Projekt „Lernroboter im Unterricht“ an der WWU Münster | www.wwu.de/Lernroboter/ . Herzlichen Dank! </a:t>
            </a:r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Sofern bei der Produktion des vorliegenden Materials CC-lizensierte Medien herangezogen wurden, sind diese entsprechend gekennzeichnet.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C1BF84AB-8D57-4942-97A6-139F78264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77" y="5230122"/>
            <a:ext cx="1127021" cy="396218"/>
          </a:xfrm>
          <a:prstGeom prst="rect">
            <a:avLst/>
          </a:prstGeom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7CDC2AE8-BB38-4DE1-97D0-27E9B9CE81C7}"/>
              </a:ext>
            </a:extLst>
          </p:cNvPr>
          <p:cNvCxnSpPr>
            <a:cxnSpLocks/>
          </p:cNvCxnSpPr>
          <p:nvPr/>
        </p:nvCxnSpPr>
        <p:spPr>
          <a:xfrm>
            <a:off x="8870655" y="-1765"/>
            <a:ext cx="0" cy="6857107"/>
          </a:xfrm>
          <a:prstGeom prst="line">
            <a:avLst/>
          </a:prstGeom>
          <a:ln w="28575">
            <a:solidFill>
              <a:srgbClr val="71AE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CC82B719-239B-41FF-9193-20139C34A8D2}"/>
              </a:ext>
            </a:extLst>
          </p:cNvPr>
          <p:cNvSpPr txBox="1"/>
          <p:nvPr/>
        </p:nvSpPr>
        <p:spPr>
          <a:xfrm>
            <a:off x="9389390" y="2001922"/>
            <a:ext cx="2418356" cy="2846562"/>
          </a:xfrm>
          <a:prstGeom prst="rect">
            <a:avLst/>
          </a:prstGeom>
          <a:solidFill>
            <a:srgbClr val="094C74"/>
          </a:solidFill>
          <a:ln w="12700">
            <a:solidFill>
              <a:srgbClr val="58585A"/>
            </a:solidFill>
          </a:ln>
        </p:spPr>
        <p:txBody>
          <a:bodyPr wrap="square" rtlCol="0">
            <a:spAutoFit/>
          </a:bodyPr>
          <a:lstStyle/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400" b="1" dirty="0">
                <a:solidFill>
                  <a:schemeClr val="bg1"/>
                </a:solidFill>
              </a:rPr>
              <a:t>Kontakt zum Projekt:</a:t>
            </a:r>
          </a:p>
          <a:p>
            <a:pPr marL="107989"/>
            <a:endParaRPr lang="de-DE" sz="600" b="1" dirty="0">
              <a:solidFill>
                <a:schemeClr val="bg1"/>
              </a:solidFill>
            </a:endParaRPr>
          </a:p>
          <a:p>
            <a:pPr marL="107989"/>
            <a:r>
              <a:rPr lang="de-DE" sz="1400" dirty="0">
                <a:solidFill>
                  <a:schemeClr val="bg1"/>
                </a:solidFill>
              </a:rPr>
              <a:t>Forschungsprojekt</a:t>
            </a:r>
          </a:p>
          <a:p>
            <a:pPr marL="107989"/>
            <a:r>
              <a:rPr lang="de-DE" sz="1400" dirty="0">
                <a:solidFill>
                  <a:schemeClr val="bg1"/>
                </a:solidFill>
              </a:rPr>
              <a:t>«Lernroboter im Unterricht»</a:t>
            </a: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WWU Münster, Institut für Erziehungswissenschaft</a:t>
            </a: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Prof. Dr. Horst </a:t>
            </a:r>
            <a:r>
              <a:rPr lang="de-DE" sz="1300" dirty="0" err="1">
                <a:solidFill>
                  <a:schemeClr val="bg1"/>
                </a:solidFill>
              </a:rPr>
              <a:t>Zeinz</a:t>
            </a:r>
            <a:endParaRPr lang="de-DE" sz="1300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  » horst.zeinz@wwu.de</a:t>
            </a: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Raphael Fehrmann</a:t>
            </a: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  » raphael.fehrmann@wwu.de</a:t>
            </a:r>
            <a:endParaRPr lang="de-DE" sz="1300" b="1" dirty="0">
              <a:solidFill>
                <a:schemeClr val="bg1"/>
              </a:solidFill>
            </a:endParaRP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www.wwu.de/Lernroboter/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FB06A28-29DA-48DA-A885-272A38C78F4A}"/>
              </a:ext>
            </a:extLst>
          </p:cNvPr>
          <p:cNvSpPr/>
          <p:nvPr/>
        </p:nvSpPr>
        <p:spPr>
          <a:xfrm>
            <a:off x="355678" y="5626340"/>
            <a:ext cx="1127021" cy="230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V1 – 07/ 2020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4432409-452B-4418-897F-A1639263A507}"/>
              </a:ext>
            </a:extLst>
          </p:cNvPr>
          <p:cNvSpPr/>
          <p:nvPr/>
        </p:nvSpPr>
        <p:spPr>
          <a:xfrm>
            <a:off x="1636090" y="6066541"/>
            <a:ext cx="4385235" cy="70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8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Vorlage für einen entsprechenden Verweis: </a:t>
            </a:r>
          </a:p>
          <a:p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Raphael Fehrmann, Horst </a:t>
            </a:r>
            <a:r>
              <a:rPr lang="de-DE" altLang="en-US" sz="80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Zeinz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: Lehrmaterial zum Hochschulseminar „Lernroboter im Unterricht“; Forschungsprojekt „Lernroboter im Unterricht“ an der Westfälischen Wilhelms-Universität Münster; </a:t>
            </a:r>
            <a:b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Abruf über: 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linkClick r:id="rId8"/>
              </a:rPr>
              <a:t>https://www.uni-muenster.de/Lernroboter/seminar/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;</a:t>
            </a:r>
          </a:p>
          <a:p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Lizenz: 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linkClick r:id="rId9"/>
              </a:rPr>
              <a:t>CC-BY-4.0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, </a:t>
            </a:r>
            <a:r>
              <a:rPr lang="de-DE" sz="800" dirty="0">
                <a:hlinkClick r:id="rId10"/>
              </a:rPr>
              <a:t>www.creativecommons.org/licenses/by/4.0/deed.de</a:t>
            </a:r>
            <a:endParaRPr lang="de-DE" altLang="en-US" sz="8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8059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Artikulation des Unterrichts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Bedeutung der Artikulation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B919ACB7-A498-4CE2-9529-2E8A589027E8}"/>
              </a:ext>
            </a:extLst>
          </p:cNvPr>
          <p:cNvSpPr txBox="1"/>
          <p:nvPr/>
        </p:nvSpPr>
        <p:spPr>
          <a:xfrm>
            <a:off x="687418" y="1141280"/>
            <a:ext cx="1157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Artikulation als transparente Gliederung des Unterrichts in unterscheidbare Unterrichtsschritte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zentrale Grundlage für eine lernwirksame Unterrichtssteuerung und Gesprächsführung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positive Unterstützung der Abläufe des Lernens, da Gliederung als vorstrukturierende Lernhilfe dient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Gliederung des Unterrichts in Schritte, Glieder, Stufen, Phasen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851EF62-9187-4087-AD64-6185541B5CF6}"/>
              </a:ext>
            </a:extLst>
          </p:cNvPr>
          <p:cNvSpPr txBox="1"/>
          <p:nvPr/>
        </p:nvSpPr>
        <p:spPr>
          <a:xfrm>
            <a:off x="687418" y="5141215"/>
            <a:ext cx="106076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de-DE" sz="2000" b="1" dirty="0"/>
              <a:t>Der Arbeits- und Lernweg von Lernprozessen und Unterrichtsstunden muss klar und deutlich, </a:t>
            </a:r>
          </a:p>
          <a:p>
            <a:pPr lvl="0" algn="ctr">
              <a:lnSpc>
                <a:spcPct val="150000"/>
              </a:lnSpc>
            </a:pPr>
            <a:r>
              <a:rPr lang="de-DE" sz="2000" b="1" dirty="0"/>
              <a:t>d. h. gut artikuliert sein. Dies zu erreichen ist die Aufgabe eines jeden </a:t>
            </a:r>
            <a:r>
              <a:rPr lang="de-DE" sz="2000" b="1" dirty="0">
                <a:solidFill>
                  <a:srgbClr val="094C74"/>
                </a:solidFill>
              </a:rPr>
              <a:t>Artikulationskonzepts</a:t>
            </a:r>
            <a:r>
              <a:rPr lang="de-DE" sz="2000" b="1" dirty="0"/>
              <a:t>.</a:t>
            </a:r>
          </a:p>
          <a:p>
            <a:pPr algn="ctr">
              <a:lnSpc>
                <a:spcPct val="150000"/>
              </a:lnSpc>
            </a:pPr>
            <a:endParaRPr lang="de-DE" sz="2000" b="1" dirty="0"/>
          </a:p>
          <a:p>
            <a:pPr marL="342900" lvl="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b="1" dirty="0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94F385A-5CC8-47C5-9265-8B494F199DCA}"/>
              </a:ext>
            </a:extLst>
          </p:cNvPr>
          <p:cNvGrpSpPr/>
          <p:nvPr/>
        </p:nvGrpSpPr>
        <p:grpSpPr>
          <a:xfrm>
            <a:off x="215660" y="3581367"/>
            <a:ext cx="4295955" cy="1292971"/>
            <a:chOff x="2772685" y="905314"/>
            <a:chExt cx="6558417" cy="1292971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41D3E5BF-7EB0-421A-A24F-2DB7DCAFEF7E}"/>
                </a:ext>
              </a:extLst>
            </p:cNvPr>
            <p:cNvSpPr/>
            <p:nvPr/>
          </p:nvSpPr>
          <p:spPr bwMode="gray">
            <a:xfrm>
              <a:off x="2772685" y="1199578"/>
              <a:ext cx="6558417" cy="99870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>
              <a:outerShdw blurRad="88900" dist="25400" dir="7800000" algn="tl" rotWithShape="0">
                <a:prstClr val="black">
                  <a:alpha val="35000"/>
                </a:prstClr>
              </a:outerShdw>
            </a:effectLst>
          </p:spPr>
          <p:txBody>
            <a:bodyPr lIns="143986" tIns="143986" rIns="191981" bIns="95990" rtlCol="0" anchor="ctr"/>
            <a:lstStyle/>
            <a:p>
              <a:pPr marL="0" lvl="1" algn="ctr"/>
              <a:r>
                <a:rPr lang="de-DE" sz="2000" b="1" dirty="0">
                  <a:solidFill>
                    <a:srgbClr val="66A300"/>
                  </a:solidFill>
                </a:rPr>
                <a:t>Lern- und Arbeitsschritte sind klar erkennbar und werden verstanden</a:t>
              </a:r>
            </a:p>
          </p:txBody>
        </p:sp>
        <p:pic>
          <p:nvPicPr>
            <p:cNvPr id="33" name="Picture 3" descr="Tessafilm_7">
              <a:extLst>
                <a:ext uri="{FF2B5EF4-FFF2-40B4-BE49-F238E27FC236}">
                  <a16:creationId xmlns:a16="http://schemas.microsoft.com/office/drawing/2014/main" id="{5404A1A1-B640-454D-BB28-53B1F4BBB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l="70392" b="89275"/>
            <a:stretch>
              <a:fillRect/>
            </a:stretch>
          </p:blipFill>
          <p:spPr bwMode="auto">
            <a:xfrm rot="18786111">
              <a:off x="7031344" y="849785"/>
              <a:ext cx="626906" cy="737964"/>
            </a:xfrm>
            <a:prstGeom prst="rect">
              <a:avLst/>
            </a:prstGeom>
            <a:noFill/>
          </p:spPr>
        </p:pic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37E43DE-3819-443E-91A1-C55486378BD2}"/>
              </a:ext>
            </a:extLst>
          </p:cNvPr>
          <p:cNvGrpSpPr/>
          <p:nvPr/>
        </p:nvGrpSpPr>
        <p:grpSpPr>
          <a:xfrm>
            <a:off x="7919049" y="3581367"/>
            <a:ext cx="4081905" cy="1292971"/>
            <a:chOff x="4530091" y="905314"/>
            <a:chExt cx="6231637" cy="1292971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BF28A923-9239-4DFE-BD5E-7993BF9255B1}"/>
                </a:ext>
              </a:extLst>
            </p:cNvPr>
            <p:cNvSpPr/>
            <p:nvPr/>
          </p:nvSpPr>
          <p:spPr bwMode="gray">
            <a:xfrm>
              <a:off x="4530091" y="1199578"/>
              <a:ext cx="6231637" cy="99870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>
              <a:outerShdw blurRad="88900" dist="25400" dir="7800000" algn="tl" rotWithShape="0">
                <a:prstClr val="black">
                  <a:alpha val="35000"/>
                </a:prstClr>
              </a:outerShdw>
            </a:effectLst>
          </p:spPr>
          <p:txBody>
            <a:bodyPr lIns="143986" tIns="143986" rIns="191981" bIns="95990" rtlCol="0" anchor="ctr"/>
            <a:lstStyle/>
            <a:p>
              <a:pPr marL="0" lvl="1" algn="ctr"/>
              <a:r>
                <a:rPr lang="de-DE" sz="2000" b="1" dirty="0">
                  <a:solidFill>
                    <a:srgbClr val="66A300"/>
                  </a:solidFill>
                </a:rPr>
                <a:t>Abfolge und Übergänge der Phasen sind schlüssig und plausibel</a:t>
              </a:r>
            </a:p>
          </p:txBody>
        </p:sp>
        <p:pic>
          <p:nvPicPr>
            <p:cNvPr id="36" name="Picture 3" descr="Tessafilm_7">
              <a:extLst>
                <a:ext uri="{FF2B5EF4-FFF2-40B4-BE49-F238E27FC236}">
                  <a16:creationId xmlns:a16="http://schemas.microsoft.com/office/drawing/2014/main" id="{253DAB07-0C9B-4267-800C-98F57667F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l="70392" b="89275"/>
            <a:stretch>
              <a:fillRect/>
            </a:stretch>
          </p:blipFill>
          <p:spPr bwMode="auto">
            <a:xfrm rot="18786111">
              <a:off x="7031344" y="849785"/>
              <a:ext cx="626906" cy="737964"/>
            </a:xfrm>
            <a:prstGeom prst="rect">
              <a:avLst/>
            </a:prstGeom>
            <a:noFill/>
          </p:spPr>
        </p:pic>
      </p:grpSp>
      <p:sp>
        <p:nvSpPr>
          <p:cNvPr id="37" name="Textfeld 36">
            <a:extLst>
              <a:ext uri="{FF2B5EF4-FFF2-40B4-BE49-F238E27FC236}">
                <a16:creationId xmlns:a16="http://schemas.microsoft.com/office/drawing/2014/main" id="{D169B5CE-E69A-4EB5-BDBC-A42BB53397B3}"/>
              </a:ext>
            </a:extLst>
          </p:cNvPr>
          <p:cNvSpPr txBox="1"/>
          <p:nvPr/>
        </p:nvSpPr>
        <p:spPr>
          <a:xfrm>
            <a:off x="687417" y="3080272"/>
            <a:ext cx="1060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Schaffung inhaltlicher und struktureller Klarheit und Transparenz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680FC679-2C09-4915-B0DA-2479089110BE}"/>
              </a:ext>
            </a:extLst>
          </p:cNvPr>
          <p:cNvGrpSpPr/>
          <p:nvPr/>
        </p:nvGrpSpPr>
        <p:grpSpPr>
          <a:xfrm>
            <a:off x="4664016" y="3581369"/>
            <a:ext cx="3106074" cy="1292969"/>
            <a:chOff x="2772687" y="905316"/>
            <a:chExt cx="4741886" cy="1292969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7C7F5804-D60D-48A0-A36D-6292EAB15F7A}"/>
                </a:ext>
              </a:extLst>
            </p:cNvPr>
            <p:cNvSpPr/>
            <p:nvPr/>
          </p:nvSpPr>
          <p:spPr bwMode="gray">
            <a:xfrm>
              <a:off x="2772687" y="1199578"/>
              <a:ext cx="4691721" cy="99870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>
              <a:outerShdw blurRad="88900" dist="25400" dir="7800000" algn="tl" rotWithShape="0">
                <a:prstClr val="black">
                  <a:alpha val="35000"/>
                </a:prstClr>
              </a:outerShdw>
            </a:effectLst>
          </p:spPr>
          <p:txBody>
            <a:bodyPr lIns="143986" tIns="143986" rIns="191981" bIns="95990" rtlCol="0" anchor="ctr"/>
            <a:lstStyle/>
            <a:p>
              <a:pPr marL="0" lvl="1" algn="ctr"/>
              <a:r>
                <a:rPr lang="de-DE" sz="2000" b="1" dirty="0">
                  <a:solidFill>
                    <a:srgbClr val="66A300"/>
                  </a:solidFill>
                </a:rPr>
                <a:t>Lernziele sind bekannt</a:t>
              </a:r>
            </a:p>
          </p:txBody>
        </p:sp>
        <p:pic>
          <p:nvPicPr>
            <p:cNvPr id="40" name="Picture 3" descr="Tessafilm_7">
              <a:extLst>
                <a:ext uri="{FF2B5EF4-FFF2-40B4-BE49-F238E27FC236}">
                  <a16:creationId xmlns:a16="http://schemas.microsoft.com/office/drawing/2014/main" id="{D7D94813-2CAB-4791-94D7-1ED9761C1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l="70392" b="89275"/>
            <a:stretch>
              <a:fillRect/>
            </a:stretch>
          </p:blipFill>
          <p:spPr bwMode="auto">
            <a:xfrm rot="18786111">
              <a:off x="6832138" y="849787"/>
              <a:ext cx="626906" cy="737964"/>
            </a:xfrm>
            <a:prstGeom prst="rect">
              <a:avLst/>
            </a:prstGeom>
            <a:noFill/>
          </p:spPr>
        </p:pic>
      </p:grpSp>
      <p:sp>
        <p:nvSpPr>
          <p:cNvPr id="41" name="Abgerundetes Rechteck 2">
            <a:extLst>
              <a:ext uri="{FF2B5EF4-FFF2-40B4-BE49-F238E27FC236}">
                <a16:creationId xmlns:a16="http://schemas.microsoft.com/office/drawing/2014/main" id="{49F1A9AA-872C-4337-918B-8B44F8C9CC63}"/>
              </a:ext>
            </a:extLst>
          </p:cNvPr>
          <p:cNvSpPr/>
          <p:nvPr/>
        </p:nvSpPr>
        <p:spPr bwMode="auto">
          <a:xfrm>
            <a:off x="615461" y="5196254"/>
            <a:ext cx="10770577" cy="993531"/>
          </a:xfrm>
          <a:prstGeom prst="roundRect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8683195" y="6371219"/>
            <a:ext cx="2865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</p:txBody>
      </p:sp>
    </p:spTree>
    <p:extLst>
      <p:ext uri="{BB962C8B-B14F-4D97-AF65-F5344CB8AC3E}">
        <p14:creationId xmlns:p14="http://schemas.microsoft.com/office/powerpoint/2010/main" val="2157043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des geplanten Unterrichtsverlaufs</a:t>
              </a: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96664CB-1F29-4FCC-9A0A-9F5C6EE8DC13}"/>
              </a:ext>
            </a:extLst>
          </p:cNvPr>
          <p:cNvSpPr txBox="1"/>
          <p:nvPr/>
        </p:nvSpPr>
        <p:spPr>
          <a:xfrm>
            <a:off x="687418" y="1204523"/>
            <a:ext cx="106076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Planung des Unterrichts als </a:t>
            </a:r>
            <a:r>
              <a:rPr lang="de-DE" sz="2000" b="1" dirty="0"/>
              <a:t>zentrale Aufgabe </a:t>
            </a:r>
            <a:r>
              <a:rPr lang="de-DE" sz="2000" dirty="0"/>
              <a:t>der Lehrperson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Artikulation des Unterrichts als </a:t>
            </a:r>
            <a:r>
              <a:rPr lang="de-DE" sz="2000" b="1" dirty="0"/>
              <a:t>Hilfe zur Vorbereitung und Durchführung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b="1" dirty="0"/>
              <a:t>Ziele: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geplant-strukturiertes, imaginatives Vorausdenken einer Lehr-Lern-Situation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Visualisierung der Überlegungen in schriftlich-bildlicher und nachvollziehbarer Form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produktiv verlangsamte Auseinandersetzung mit dem Unterrichtsverlauf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Erkennen von Widersprüchen im Vorfeld </a:t>
            </a:r>
          </a:p>
        </p:txBody>
      </p:sp>
      <p:grpSp>
        <p:nvGrpSpPr>
          <p:cNvPr id="13" name="Gruppieren 25">
            <a:extLst>
              <a:ext uri="{FF2B5EF4-FFF2-40B4-BE49-F238E27FC236}">
                <a16:creationId xmlns:a16="http://schemas.microsoft.com/office/drawing/2014/main" id="{8A27D7FF-F11C-4484-B246-215A408D7991}"/>
              </a:ext>
            </a:extLst>
          </p:cNvPr>
          <p:cNvGrpSpPr/>
          <p:nvPr/>
        </p:nvGrpSpPr>
        <p:grpSpPr>
          <a:xfrm>
            <a:off x="8743321" y="3997012"/>
            <a:ext cx="3103335" cy="2024222"/>
            <a:chOff x="4319815" y="1795396"/>
            <a:chExt cx="4948010" cy="3227454"/>
          </a:xfrm>
        </p:grpSpPr>
        <p:pic>
          <p:nvPicPr>
            <p:cNvPr id="20" name="_effect">
              <a:extLst>
                <a:ext uri="{FF2B5EF4-FFF2-40B4-BE49-F238E27FC236}">
                  <a16:creationId xmlns:a16="http://schemas.microsoft.com/office/drawing/2014/main" id="{34C91667-EE26-4F58-B294-47A81A86CE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gray">
            <a:xfrm rot="615272">
              <a:off x="4319815" y="4335325"/>
              <a:ext cx="4948010" cy="661952"/>
            </a:xfrm>
            <a:prstGeom prst="rect">
              <a:avLst/>
            </a:prstGeom>
            <a:noFill/>
          </p:spPr>
        </p:pic>
        <p:grpSp>
          <p:nvGrpSpPr>
            <p:cNvPr id="21" name="Gruppieren 29">
              <a:extLst>
                <a:ext uri="{FF2B5EF4-FFF2-40B4-BE49-F238E27FC236}">
                  <a16:creationId xmlns:a16="http://schemas.microsoft.com/office/drawing/2014/main" id="{BCB70769-F3EF-49CF-834D-9FBC466B1396}"/>
                </a:ext>
              </a:extLst>
            </p:cNvPr>
            <p:cNvGrpSpPr/>
            <p:nvPr/>
          </p:nvGrpSpPr>
          <p:grpSpPr bwMode="gray">
            <a:xfrm>
              <a:off x="5208519" y="1795396"/>
              <a:ext cx="2609219" cy="3227454"/>
              <a:chOff x="5208519" y="1795396"/>
              <a:chExt cx="2801469" cy="3465256"/>
            </a:xfrm>
          </p:grpSpPr>
          <p:sp>
            <p:nvSpPr>
              <p:cNvPr id="22" name="Rectangle 60">
                <a:extLst>
                  <a:ext uri="{FF2B5EF4-FFF2-40B4-BE49-F238E27FC236}">
                    <a16:creationId xmlns:a16="http://schemas.microsoft.com/office/drawing/2014/main" id="{62AA302A-A1B9-41DD-9991-1915C959470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900000">
                <a:off x="7074975" y="3733227"/>
                <a:ext cx="249813" cy="110631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50000">
                    <a:srgbClr val="646464"/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noProof="1"/>
              </a:p>
            </p:txBody>
          </p:sp>
          <p:sp>
            <p:nvSpPr>
              <p:cNvPr id="23" name="Freeform 61">
                <a:extLst>
                  <a:ext uri="{FF2B5EF4-FFF2-40B4-BE49-F238E27FC236}">
                    <a16:creationId xmlns:a16="http://schemas.microsoft.com/office/drawing/2014/main" id="{00899A2F-4498-4D90-A34C-25900AE48306}"/>
                  </a:ext>
                </a:extLst>
              </p:cNvPr>
              <p:cNvSpPr>
                <a:spLocks/>
              </p:cNvSpPr>
              <p:nvPr/>
            </p:nvSpPr>
            <p:spPr bwMode="gray">
              <a:xfrm rot="18900000">
                <a:off x="7649544" y="3583340"/>
                <a:ext cx="360444" cy="16773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0"/>
                  </a:cxn>
                  <a:cxn ang="0">
                    <a:pos x="0" y="140"/>
                  </a:cxn>
                  <a:cxn ang="0">
                    <a:pos x="17" y="154"/>
                  </a:cxn>
                  <a:cxn ang="0">
                    <a:pos x="33" y="140"/>
                  </a:cxn>
                  <a:cxn ang="0">
                    <a:pos x="33" y="140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154">
                    <a:moveTo>
                      <a:pt x="0" y="0"/>
                    </a:move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50"/>
                      <a:pt x="7" y="154"/>
                      <a:pt x="17" y="154"/>
                    </a:cubicBezTo>
                    <a:cubicBezTo>
                      <a:pt x="26" y="154"/>
                      <a:pt x="33" y="150"/>
                      <a:pt x="33" y="140"/>
                    </a:cubicBezTo>
                    <a:cubicBezTo>
                      <a:pt x="33" y="140"/>
                      <a:pt x="33" y="140"/>
                      <a:pt x="33" y="14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D7D7D"/>
                  </a:gs>
                  <a:gs pos="50000">
                    <a:srgbClr val="000000"/>
                  </a:gs>
                  <a:gs pos="100000">
                    <a:srgbClr val="646464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endParaRPr lang="en-US" noProof="1"/>
              </a:p>
            </p:txBody>
          </p:sp>
          <p:sp>
            <p:nvSpPr>
              <p:cNvPr id="24" name="Freeform 62">
                <a:extLst>
                  <a:ext uri="{FF2B5EF4-FFF2-40B4-BE49-F238E27FC236}">
                    <a16:creationId xmlns:a16="http://schemas.microsoft.com/office/drawing/2014/main" id="{AFE936FA-23D8-4B8A-8082-75D941409A6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 flipH="1">
                <a:off x="5208519" y="1795396"/>
                <a:ext cx="2398200" cy="2391062"/>
              </a:xfrm>
              <a:custGeom>
                <a:avLst/>
                <a:gdLst/>
                <a:ahLst/>
                <a:cxnLst>
                  <a:cxn ang="0">
                    <a:pos x="235" y="51"/>
                  </a:cxn>
                  <a:cxn ang="0">
                    <a:pos x="51" y="51"/>
                  </a:cxn>
                  <a:cxn ang="0">
                    <a:pos x="51" y="235"/>
                  </a:cxn>
                  <a:cxn ang="0">
                    <a:pos x="235" y="235"/>
                  </a:cxn>
                  <a:cxn ang="0">
                    <a:pos x="235" y="51"/>
                  </a:cxn>
                  <a:cxn ang="0">
                    <a:pos x="60" y="226"/>
                  </a:cxn>
                  <a:cxn ang="0">
                    <a:pos x="60" y="60"/>
                  </a:cxn>
                  <a:cxn ang="0">
                    <a:pos x="226" y="60"/>
                  </a:cxn>
                  <a:cxn ang="0">
                    <a:pos x="226" y="226"/>
                  </a:cxn>
                  <a:cxn ang="0">
                    <a:pos x="60" y="226"/>
                  </a:cxn>
                </a:cxnLst>
                <a:rect l="0" t="0" r="r" b="b"/>
                <a:pathLst>
                  <a:path w="286" h="286">
                    <a:moveTo>
                      <a:pt x="235" y="51"/>
                    </a:moveTo>
                    <a:cubicBezTo>
                      <a:pt x="184" y="0"/>
                      <a:pt x="102" y="0"/>
                      <a:pt x="51" y="51"/>
                    </a:cubicBezTo>
                    <a:cubicBezTo>
                      <a:pt x="0" y="102"/>
                      <a:pt x="0" y="184"/>
                      <a:pt x="51" y="235"/>
                    </a:cubicBezTo>
                    <a:cubicBezTo>
                      <a:pt x="102" y="286"/>
                      <a:pt x="184" y="286"/>
                      <a:pt x="235" y="235"/>
                    </a:cubicBezTo>
                    <a:cubicBezTo>
                      <a:pt x="286" y="184"/>
                      <a:pt x="286" y="102"/>
                      <a:pt x="235" y="51"/>
                    </a:cubicBezTo>
                    <a:close/>
                    <a:moveTo>
                      <a:pt x="60" y="226"/>
                    </a:moveTo>
                    <a:cubicBezTo>
                      <a:pt x="14" y="180"/>
                      <a:pt x="14" y="106"/>
                      <a:pt x="60" y="60"/>
                    </a:cubicBezTo>
                    <a:cubicBezTo>
                      <a:pt x="106" y="14"/>
                      <a:pt x="180" y="14"/>
                      <a:pt x="226" y="60"/>
                    </a:cubicBezTo>
                    <a:cubicBezTo>
                      <a:pt x="272" y="106"/>
                      <a:pt x="272" y="180"/>
                      <a:pt x="226" y="226"/>
                    </a:cubicBezTo>
                    <a:cubicBezTo>
                      <a:pt x="180" y="272"/>
                      <a:pt x="106" y="272"/>
                      <a:pt x="60" y="22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69696"/>
                  </a:gs>
                  <a:gs pos="50000">
                    <a:srgbClr val="D7D7D7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noProof="1"/>
              </a:p>
            </p:txBody>
          </p:sp>
          <p:sp>
            <p:nvSpPr>
              <p:cNvPr id="25" name="Freeform 63">
                <a:extLst>
                  <a:ext uri="{FF2B5EF4-FFF2-40B4-BE49-F238E27FC236}">
                    <a16:creationId xmlns:a16="http://schemas.microsoft.com/office/drawing/2014/main" id="{CE1F4C3C-6119-4FEB-991D-9C1DEE683FC7}"/>
                  </a:ext>
                </a:extLst>
              </p:cNvPr>
              <p:cNvSpPr>
                <a:spLocks/>
              </p:cNvSpPr>
              <p:nvPr/>
            </p:nvSpPr>
            <p:spPr bwMode="gray">
              <a:xfrm flipH="1">
                <a:off x="5383388" y="1966696"/>
                <a:ext cx="2041325" cy="2044894"/>
              </a:xfrm>
              <a:custGeom>
                <a:avLst/>
                <a:gdLst/>
                <a:ahLst/>
                <a:cxnLst>
                  <a:cxn ang="0">
                    <a:pos x="201" y="201"/>
                  </a:cxn>
                  <a:cxn ang="0">
                    <a:pos x="43" y="201"/>
                  </a:cxn>
                  <a:cxn ang="0">
                    <a:pos x="43" y="43"/>
                  </a:cxn>
                  <a:cxn ang="0">
                    <a:pos x="201" y="43"/>
                  </a:cxn>
                  <a:cxn ang="0">
                    <a:pos x="201" y="201"/>
                  </a:cxn>
                </a:cxnLst>
                <a:rect l="0" t="0" r="r" b="b"/>
                <a:pathLst>
                  <a:path w="244" h="244">
                    <a:moveTo>
                      <a:pt x="201" y="201"/>
                    </a:moveTo>
                    <a:cubicBezTo>
                      <a:pt x="157" y="244"/>
                      <a:pt x="87" y="244"/>
                      <a:pt x="43" y="201"/>
                    </a:cubicBezTo>
                    <a:cubicBezTo>
                      <a:pt x="0" y="157"/>
                      <a:pt x="0" y="87"/>
                      <a:pt x="43" y="43"/>
                    </a:cubicBezTo>
                    <a:cubicBezTo>
                      <a:pt x="87" y="0"/>
                      <a:pt x="157" y="0"/>
                      <a:pt x="201" y="43"/>
                    </a:cubicBezTo>
                    <a:cubicBezTo>
                      <a:pt x="244" y="87"/>
                      <a:pt x="244" y="157"/>
                      <a:pt x="201" y="201"/>
                    </a:cubicBezTo>
                    <a:close/>
                  </a:path>
                </a:pathLst>
              </a:custGeom>
              <a:noFill/>
              <a:ln w="15875">
                <a:solidFill>
                  <a:srgbClr val="AFAFA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noProof="1"/>
              </a:p>
            </p:txBody>
          </p:sp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AC8E1209-BB72-4CBF-917F-8F999DA54C7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86882" y="2073758"/>
                <a:ext cx="1834338" cy="1013525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0" y="125"/>
                  </a:cxn>
                  <a:cxn ang="0">
                    <a:pos x="34" y="136"/>
                  </a:cxn>
                  <a:cxn ang="0">
                    <a:pos x="61" y="139"/>
                  </a:cxn>
                  <a:cxn ang="0">
                    <a:pos x="140" y="115"/>
                  </a:cxn>
                  <a:cxn ang="0">
                    <a:pos x="199" y="103"/>
                  </a:cxn>
                  <a:cxn ang="0">
                    <a:pos x="220" y="109"/>
                  </a:cxn>
                  <a:cxn ang="0">
                    <a:pos x="254" y="123"/>
                  </a:cxn>
                  <a:cxn ang="0">
                    <a:pos x="127" y="0"/>
                  </a:cxn>
                </a:cxnLst>
                <a:rect l="0" t="0" r="r" b="b"/>
                <a:pathLst>
                  <a:path w="254" h="140">
                    <a:moveTo>
                      <a:pt x="127" y="0"/>
                    </a:moveTo>
                    <a:cubicBezTo>
                      <a:pt x="58" y="0"/>
                      <a:pt x="2" y="56"/>
                      <a:pt x="0" y="125"/>
                    </a:cubicBezTo>
                    <a:cubicBezTo>
                      <a:pt x="9" y="128"/>
                      <a:pt x="21" y="132"/>
                      <a:pt x="34" y="136"/>
                    </a:cubicBezTo>
                    <a:cubicBezTo>
                      <a:pt x="43" y="138"/>
                      <a:pt x="53" y="140"/>
                      <a:pt x="61" y="139"/>
                    </a:cubicBezTo>
                    <a:cubicBezTo>
                      <a:pt x="86" y="138"/>
                      <a:pt x="117" y="121"/>
                      <a:pt x="140" y="115"/>
                    </a:cubicBezTo>
                    <a:cubicBezTo>
                      <a:pt x="163" y="109"/>
                      <a:pt x="178" y="102"/>
                      <a:pt x="199" y="103"/>
                    </a:cubicBezTo>
                    <a:cubicBezTo>
                      <a:pt x="205" y="104"/>
                      <a:pt x="213" y="106"/>
                      <a:pt x="220" y="109"/>
                    </a:cubicBezTo>
                    <a:cubicBezTo>
                      <a:pt x="232" y="113"/>
                      <a:pt x="245" y="119"/>
                      <a:pt x="254" y="123"/>
                    </a:cubicBezTo>
                    <a:cubicBezTo>
                      <a:pt x="252" y="55"/>
                      <a:pt x="196" y="0"/>
                      <a:pt x="127" y="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158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noProof="1"/>
              </a:p>
            </p:txBody>
          </p:sp>
          <p:sp>
            <p:nvSpPr>
              <p:cNvPr id="27" name="Freeform 65">
                <a:extLst>
                  <a:ext uri="{FF2B5EF4-FFF2-40B4-BE49-F238E27FC236}">
                    <a16:creationId xmlns:a16="http://schemas.microsoft.com/office/drawing/2014/main" id="{F76C12E1-24D6-4B23-A4EE-9E74F848F3CB}"/>
                  </a:ext>
                </a:extLst>
              </p:cNvPr>
              <p:cNvSpPr>
                <a:spLocks/>
              </p:cNvSpPr>
              <p:nvPr/>
            </p:nvSpPr>
            <p:spPr bwMode="gray">
              <a:xfrm flipH="1">
                <a:off x="5825913" y="2412790"/>
                <a:ext cx="1134863" cy="1131294"/>
              </a:xfrm>
              <a:custGeom>
                <a:avLst/>
                <a:gdLst/>
                <a:ahLst/>
                <a:cxnLst>
                  <a:cxn ang="0">
                    <a:pos x="130" y="0"/>
                  </a:cxn>
                  <a:cxn ang="0">
                    <a:pos x="130" y="129"/>
                  </a:cxn>
                  <a:cxn ang="0">
                    <a:pos x="0" y="129"/>
                  </a:cxn>
                  <a:cxn ang="0">
                    <a:pos x="0" y="188"/>
                  </a:cxn>
                  <a:cxn ang="0">
                    <a:pos x="130" y="188"/>
                  </a:cxn>
                  <a:cxn ang="0">
                    <a:pos x="130" y="318"/>
                  </a:cxn>
                  <a:cxn ang="0">
                    <a:pos x="189" y="318"/>
                  </a:cxn>
                  <a:cxn ang="0">
                    <a:pos x="189" y="188"/>
                  </a:cxn>
                  <a:cxn ang="0">
                    <a:pos x="319" y="188"/>
                  </a:cxn>
                  <a:cxn ang="0">
                    <a:pos x="319" y="129"/>
                  </a:cxn>
                  <a:cxn ang="0">
                    <a:pos x="189" y="129"/>
                  </a:cxn>
                  <a:cxn ang="0">
                    <a:pos x="189" y="0"/>
                  </a:cxn>
                  <a:cxn ang="0">
                    <a:pos x="130" y="0"/>
                  </a:cxn>
                </a:cxnLst>
                <a:rect l="0" t="0" r="r" b="b"/>
                <a:pathLst>
                  <a:path w="319" h="318">
                    <a:moveTo>
                      <a:pt x="130" y="0"/>
                    </a:moveTo>
                    <a:lnTo>
                      <a:pt x="130" y="129"/>
                    </a:lnTo>
                    <a:lnTo>
                      <a:pt x="0" y="129"/>
                    </a:lnTo>
                    <a:lnTo>
                      <a:pt x="0" y="188"/>
                    </a:lnTo>
                    <a:lnTo>
                      <a:pt x="130" y="188"/>
                    </a:lnTo>
                    <a:lnTo>
                      <a:pt x="130" y="318"/>
                    </a:lnTo>
                    <a:lnTo>
                      <a:pt x="189" y="318"/>
                    </a:lnTo>
                    <a:lnTo>
                      <a:pt x="189" y="188"/>
                    </a:lnTo>
                    <a:lnTo>
                      <a:pt x="319" y="188"/>
                    </a:lnTo>
                    <a:lnTo>
                      <a:pt x="319" y="129"/>
                    </a:lnTo>
                    <a:lnTo>
                      <a:pt x="189" y="129"/>
                    </a:lnTo>
                    <a:lnTo>
                      <a:pt x="189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969696"/>
              </a:solidFill>
              <a:ln w="15875" cap="rnd">
                <a:noFill/>
                <a:miter lim="800000"/>
                <a:headEnd/>
                <a:tailEnd/>
              </a:ln>
              <a:effectLst>
                <a:innerShdw blurRad="114300">
                  <a:srgbClr val="000000"/>
                </a:innerShdw>
              </a:effectLst>
            </p:spPr>
            <p:txBody>
              <a:bodyPr/>
              <a:lstStyle/>
              <a:p>
                <a:endParaRPr lang="en-US" noProof="1"/>
              </a:p>
            </p:txBody>
          </p:sp>
        </p:grp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066641" y="5939791"/>
            <a:ext cx="28658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93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des geplanten Unterrichtsverlaufs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F1A3C64-DEA0-4678-968E-4F91BF3943CB}"/>
              </a:ext>
            </a:extLst>
          </p:cNvPr>
          <p:cNvSpPr txBox="1"/>
          <p:nvPr/>
        </p:nvSpPr>
        <p:spPr>
          <a:xfrm>
            <a:off x="687418" y="1207479"/>
            <a:ext cx="10607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Ausrichtung der Artikulation auf den methodischen Gang: </a:t>
            </a:r>
          </a:p>
          <a:p>
            <a:pPr lvl="1">
              <a:lnSpc>
                <a:spcPct val="150000"/>
              </a:lnSpc>
            </a:pPr>
            <a:r>
              <a:rPr lang="de-DE" sz="2000" dirty="0"/>
              <a:t>Wechselwirkung zwischen dem methodischen Handeln des Lehrenden und der Aneignungstätigkeit der Schüler*innen (Stimmigkeit von Zielen, Inhalten, Methoden)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D1DE287-6D42-4310-8CA9-810817DA0988}"/>
              </a:ext>
            </a:extLst>
          </p:cNvPr>
          <p:cNvGrpSpPr/>
          <p:nvPr/>
        </p:nvGrpSpPr>
        <p:grpSpPr>
          <a:xfrm>
            <a:off x="687415" y="2727904"/>
            <a:ext cx="5040522" cy="1951722"/>
            <a:chOff x="1573914" y="3375571"/>
            <a:chExt cx="4680000" cy="214222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CA6718-3121-457D-AF36-B0E6603983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73914" y="3375571"/>
              <a:ext cx="4680000" cy="75591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>
                <a:defRPr/>
              </a:pPr>
              <a:r>
                <a:rPr lang="de-DE" b="1" dirty="0"/>
                <a:t>Äußere, in der zeitlichen Abfolge der Unterrichtsschritte vorliegende Seite</a:t>
              </a:r>
              <a:endParaRPr lang="de-DE" b="1" noProof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68E96790-6789-415F-9F7D-2E578C28C8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73914" y="4131483"/>
              <a:ext cx="4680000" cy="13863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sz="1600" noProof="1">
                  <a:solidFill>
                    <a:srgbClr val="000000"/>
                  </a:solidFill>
                  <a:cs typeface="Arial" charset="0"/>
                </a:rPr>
                <a:t>Tempo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sz="1600" noProof="1">
                  <a:solidFill>
                    <a:srgbClr val="000000"/>
                  </a:solidFill>
                  <a:cs typeface="Arial" charset="0"/>
                </a:rPr>
                <a:t>Zeit 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sz="1600" noProof="1">
                  <a:solidFill>
                    <a:srgbClr val="000000"/>
                  </a:solidFill>
                  <a:cs typeface="Arial" charset="0"/>
                </a:rPr>
                <a:t>Schrittigkeit 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C2ED7CB-ABAF-4D2F-9AF5-C6F88FF57AE2}"/>
              </a:ext>
            </a:extLst>
          </p:cNvPr>
          <p:cNvGrpSpPr/>
          <p:nvPr/>
        </p:nvGrpSpPr>
        <p:grpSpPr>
          <a:xfrm>
            <a:off x="6027168" y="2727905"/>
            <a:ext cx="5040522" cy="1951721"/>
            <a:chOff x="6458776" y="4131482"/>
            <a:chExt cx="4680000" cy="2142223"/>
          </a:xfrm>
        </p:grpSpPr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86B4BC9B-9BF6-4FDC-A562-930901DDC4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58776" y="4131482"/>
              <a:ext cx="4680000" cy="75591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0" rIns="0" bIns="0" anchor="ctr"/>
            <a:lstStyle/>
            <a:p>
              <a:pPr defTabSz="801688" eaLnBrk="0" hangingPunct="0"/>
              <a:r>
                <a:rPr lang="de-DE" b="1" noProof="1">
                  <a:solidFill>
                    <a:srgbClr val="000000"/>
                  </a:solidFill>
                  <a:cs typeface="Arial" charset="0"/>
                </a:rPr>
                <a:t>Innere, aus der Folgerichtigkeit dieser Schritte zu erschließende Seite / methodischer Gang </a:t>
              </a:r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42502F2F-5EE2-4AD5-A87E-96DFFE5CF7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58776" y="4887393"/>
              <a:ext cx="4680000" cy="13863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sz="1600" dirty="0">
                  <a:solidFill>
                    <a:srgbClr val="000000"/>
                  </a:solidFill>
                  <a:cs typeface="Arial" charset="0"/>
                </a:rPr>
                <a:t>methodische Linienführung 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sz="1600" dirty="0">
                  <a:solidFill>
                    <a:srgbClr val="000000"/>
                  </a:solidFill>
                  <a:cs typeface="Arial" charset="0"/>
                </a:rPr>
                <a:t>Modellvorstellungen zum Unterrichtsverlauf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812BCB2E-56CE-4E74-B40E-ED430BF9E931}"/>
              </a:ext>
            </a:extLst>
          </p:cNvPr>
          <p:cNvGrpSpPr/>
          <p:nvPr/>
        </p:nvGrpSpPr>
        <p:grpSpPr>
          <a:xfrm>
            <a:off x="687415" y="4843745"/>
            <a:ext cx="5040522" cy="1464076"/>
            <a:chOff x="1573914" y="3375571"/>
            <a:chExt cx="4680000" cy="1727302"/>
          </a:xfrm>
        </p:grpSpPr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3BDF7E8B-A69C-403E-9526-B9D012F89B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73914" y="3375571"/>
              <a:ext cx="4680000" cy="47215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>
                <a:defRPr/>
              </a:pPr>
              <a:r>
                <a:rPr lang="de-DE" b="1" dirty="0"/>
                <a:t>Methodische Linienführung</a:t>
              </a:r>
              <a:endParaRPr lang="de-DE" b="1" noProof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45FB7CBA-0AF4-44F9-AF57-0934643A93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73914" y="3847730"/>
              <a:ext cx="4680000" cy="125514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 numCol="2"/>
            <a:lstStyle/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sz="1600" noProof="1">
                  <a:solidFill>
                    <a:srgbClr val="000000"/>
                  </a:solidFill>
                  <a:cs typeface="Arial" charset="0"/>
                </a:rPr>
                <a:t>Lenkungslinie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sz="1600" noProof="1">
                  <a:solidFill>
                    <a:srgbClr val="000000"/>
                  </a:solidFill>
                  <a:cs typeface="Arial" charset="0"/>
                </a:rPr>
                <a:t>Vertrautheitslinie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sz="1600" noProof="1">
                  <a:solidFill>
                    <a:srgbClr val="000000"/>
                  </a:solidFill>
                  <a:cs typeface="Arial" charset="0"/>
                </a:rPr>
                <a:t>Gefühlslinie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sz="1600" noProof="1">
                  <a:solidFill>
                    <a:srgbClr val="000000"/>
                  </a:solidFill>
                  <a:cs typeface="Arial" charset="0"/>
                </a:rPr>
                <a:t>Abstraktionslinie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sz="1600" noProof="1">
                  <a:solidFill>
                    <a:srgbClr val="000000"/>
                  </a:solidFill>
                  <a:cs typeface="Arial" charset="0"/>
                </a:rPr>
                <a:t>Komplexitätslinie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endParaRPr lang="de-DE" sz="1600" noProof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052B24C3-2067-457D-9DA8-04AFD8AEB8F5}"/>
              </a:ext>
            </a:extLst>
          </p:cNvPr>
          <p:cNvGrpSpPr/>
          <p:nvPr/>
        </p:nvGrpSpPr>
        <p:grpSpPr>
          <a:xfrm>
            <a:off x="6930191" y="4843745"/>
            <a:ext cx="2032899" cy="1335944"/>
            <a:chOff x="7637490" y="4871434"/>
            <a:chExt cx="2032899" cy="1335944"/>
          </a:xfrm>
          <a:solidFill>
            <a:srgbClr val="094C74"/>
          </a:solidFill>
        </p:grpSpPr>
        <p:sp>
          <p:nvSpPr>
            <p:cNvPr id="29" name="_color1">
              <a:extLst>
                <a:ext uri="{FF2B5EF4-FFF2-40B4-BE49-F238E27FC236}">
                  <a16:creationId xmlns:a16="http://schemas.microsoft.com/office/drawing/2014/main" id="{372F0C7F-386C-47C9-A356-C95225684839}"/>
                </a:ext>
              </a:extLst>
            </p:cNvPr>
            <p:cNvSpPr>
              <a:spLocks/>
            </p:cNvSpPr>
            <p:nvPr/>
          </p:nvSpPr>
          <p:spPr bwMode="gray">
            <a:xfrm rot="18900000">
              <a:off x="7887035" y="5341769"/>
              <a:ext cx="1074354" cy="861793"/>
            </a:xfrm>
            <a:custGeom>
              <a:avLst/>
              <a:gdLst/>
              <a:ahLst/>
              <a:cxnLst>
                <a:cxn ang="0">
                  <a:pos x="447" y="448"/>
                </a:cxn>
                <a:cxn ang="0">
                  <a:pos x="891" y="448"/>
                </a:cxn>
                <a:cxn ang="0">
                  <a:pos x="891" y="448"/>
                </a:cxn>
                <a:cxn ang="0">
                  <a:pos x="893" y="448"/>
                </a:cxn>
                <a:cxn ang="0">
                  <a:pos x="975" y="366"/>
                </a:cxn>
                <a:cxn ang="0">
                  <a:pos x="951" y="308"/>
                </a:cxn>
                <a:cxn ang="0">
                  <a:pos x="920" y="201"/>
                </a:cxn>
                <a:cxn ang="0">
                  <a:pos x="1121" y="0"/>
                </a:cxn>
                <a:cxn ang="0">
                  <a:pos x="1323" y="201"/>
                </a:cxn>
                <a:cxn ang="0">
                  <a:pos x="1289" y="312"/>
                </a:cxn>
                <a:cxn ang="0">
                  <a:pos x="1270" y="366"/>
                </a:cxn>
                <a:cxn ang="0">
                  <a:pos x="1335" y="446"/>
                </a:cxn>
                <a:cxn ang="0">
                  <a:pos x="1352" y="448"/>
                </a:cxn>
                <a:cxn ang="0">
                  <a:pos x="1798" y="448"/>
                </a:cxn>
                <a:cxn ang="0">
                  <a:pos x="1798" y="894"/>
                </a:cxn>
                <a:cxn ang="0">
                  <a:pos x="1798" y="894"/>
                </a:cxn>
                <a:cxn ang="0">
                  <a:pos x="1798" y="895"/>
                </a:cxn>
                <a:cxn ang="0">
                  <a:pos x="1799" y="908"/>
                </a:cxn>
                <a:cxn ang="0">
                  <a:pos x="1880" y="977"/>
                </a:cxn>
                <a:cxn ang="0">
                  <a:pos x="1938" y="953"/>
                </a:cxn>
                <a:cxn ang="0">
                  <a:pos x="2044" y="923"/>
                </a:cxn>
                <a:cxn ang="0">
                  <a:pos x="2245" y="1124"/>
                </a:cxn>
                <a:cxn ang="0">
                  <a:pos x="2044" y="1325"/>
                </a:cxn>
                <a:cxn ang="0">
                  <a:pos x="1933" y="1292"/>
                </a:cxn>
                <a:cxn ang="0">
                  <a:pos x="1880" y="1272"/>
                </a:cxn>
                <a:cxn ang="0">
                  <a:pos x="1799" y="1338"/>
                </a:cxn>
                <a:cxn ang="0">
                  <a:pos x="1799" y="1341"/>
                </a:cxn>
                <a:cxn ang="0">
                  <a:pos x="1798" y="1354"/>
                </a:cxn>
                <a:cxn ang="0">
                  <a:pos x="1798" y="1800"/>
                </a:cxn>
                <a:cxn ang="0">
                  <a:pos x="1352" y="1800"/>
                </a:cxn>
                <a:cxn ang="0">
                  <a:pos x="1335" y="1799"/>
                </a:cxn>
                <a:cxn ang="0">
                  <a:pos x="1270" y="1718"/>
                </a:cxn>
                <a:cxn ang="0">
                  <a:pos x="1290" y="1665"/>
                </a:cxn>
                <a:cxn ang="0">
                  <a:pos x="1323" y="1554"/>
                </a:cxn>
                <a:cxn ang="0">
                  <a:pos x="1122" y="1352"/>
                </a:cxn>
                <a:cxn ang="0">
                  <a:pos x="920" y="1554"/>
                </a:cxn>
                <a:cxn ang="0">
                  <a:pos x="951" y="1660"/>
                </a:cxn>
                <a:cxn ang="0">
                  <a:pos x="975" y="1718"/>
                </a:cxn>
                <a:cxn ang="0">
                  <a:pos x="893" y="1800"/>
                </a:cxn>
                <a:cxn ang="0">
                  <a:pos x="891" y="1800"/>
                </a:cxn>
                <a:cxn ang="0">
                  <a:pos x="891" y="1800"/>
                </a:cxn>
                <a:cxn ang="0">
                  <a:pos x="447" y="1800"/>
                </a:cxn>
                <a:cxn ang="0">
                  <a:pos x="447" y="1354"/>
                </a:cxn>
                <a:cxn ang="0">
                  <a:pos x="447" y="1354"/>
                </a:cxn>
                <a:cxn ang="0">
                  <a:pos x="447" y="1353"/>
                </a:cxn>
                <a:cxn ang="0">
                  <a:pos x="365" y="1271"/>
                </a:cxn>
                <a:cxn ang="0">
                  <a:pos x="307" y="1295"/>
                </a:cxn>
                <a:cxn ang="0">
                  <a:pos x="201" y="1325"/>
                </a:cxn>
                <a:cxn ang="0">
                  <a:pos x="0" y="1124"/>
                </a:cxn>
                <a:cxn ang="0">
                  <a:pos x="201" y="923"/>
                </a:cxn>
                <a:cxn ang="0">
                  <a:pos x="312" y="956"/>
                </a:cxn>
                <a:cxn ang="0">
                  <a:pos x="365" y="976"/>
                </a:cxn>
                <a:cxn ang="0">
                  <a:pos x="446" y="910"/>
                </a:cxn>
                <a:cxn ang="0">
                  <a:pos x="447" y="894"/>
                </a:cxn>
                <a:cxn ang="0">
                  <a:pos x="447" y="448"/>
                </a:cxn>
              </a:cxnLst>
              <a:rect l="0" t="0" r="r" b="b"/>
              <a:pathLst>
                <a:path w="2245" h="1800">
                  <a:moveTo>
                    <a:pt x="447" y="448"/>
                  </a:moveTo>
                  <a:cubicBezTo>
                    <a:pt x="891" y="448"/>
                    <a:pt x="891" y="448"/>
                    <a:pt x="891" y="448"/>
                  </a:cubicBezTo>
                  <a:cubicBezTo>
                    <a:pt x="891" y="448"/>
                    <a:pt x="891" y="448"/>
                    <a:pt x="891" y="448"/>
                  </a:cubicBezTo>
                  <a:cubicBezTo>
                    <a:pt x="892" y="448"/>
                    <a:pt x="892" y="448"/>
                    <a:pt x="893" y="448"/>
                  </a:cubicBezTo>
                  <a:cubicBezTo>
                    <a:pt x="938" y="448"/>
                    <a:pt x="975" y="411"/>
                    <a:pt x="975" y="366"/>
                  </a:cubicBezTo>
                  <a:cubicBezTo>
                    <a:pt x="975" y="343"/>
                    <a:pt x="965" y="322"/>
                    <a:pt x="951" y="308"/>
                  </a:cubicBezTo>
                  <a:cubicBezTo>
                    <a:pt x="931" y="277"/>
                    <a:pt x="920" y="240"/>
                    <a:pt x="920" y="201"/>
                  </a:cubicBezTo>
                  <a:cubicBezTo>
                    <a:pt x="920" y="90"/>
                    <a:pt x="1010" y="0"/>
                    <a:pt x="1121" y="0"/>
                  </a:cubicBezTo>
                  <a:cubicBezTo>
                    <a:pt x="1233" y="0"/>
                    <a:pt x="1323" y="90"/>
                    <a:pt x="1323" y="201"/>
                  </a:cubicBezTo>
                  <a:cubicBezTo>
                    <a:pt x="1323" y="242"/>
                    <a:pt x="1311" y="280"/>
                    <a:pt x="1289" y="312"/>
                  </a:cubicBezTo>
                  <a:cubicBezTo>
                    <a:pt x="1277" y="326"/>
                    <a:pt x="1270" y="345"/>
                    <a:pt x="1270" y="366"/>
                  </a:cubicBezTo>
                  <a:cubicBezTo>
                    <a:pt x="1270" y="405"/>
                    <a:pt x="1298" y="439"/>
                    <a:pt x="1335" y="446"/>
                  </a:cubicBezTo>
                  <a:cubicBezTo>
                    <a:pt x="1341" y="447"/>
                    <a:pt x="1346" y="448"/>
                    <a:pt x="1352" y="448"/>
                  </a:cubicBezTo>
                  <a:cubicBezTo>
                    <a:pt x="1798" y="448"/>
                    <a:pt x="1798" y="448"/>
                    <a:pt x="1798" y="448"/>
                  </a:cubicBezTo>
                  <a:cubicBezTo>
                    <a:pt x="1798" y="894"/>
                    <a:pt x="1798" y="894"/>
                    <a:pt x="1798" y="894"/>
                  </a:cubicBezTo>
                  <a:cubicBezTo>
                    <a:pt x="1798" y="894"/>
                    <a:pt x="1798" y="894"/>
                    <a:pt x="1798" y="894"/>
                  </a:cubicBezTo>
                  <a:cubicBezTo>
                    <a:pt x="1798" y="894"/>
                    <a:pt x="1798" y="895"/>
                    <a:pt x="1798" y="895"/>
                  </a:cubicBezTo>
                  <a:cubicBezTo>
                    <a:pt x="1798" y="900"/>
                    <a:pt x="1798" y="904"/>
                    <a:pt x="1799" y="908"/>
                  </a:cubicBezTo>
                  <a:cubicBezTo>
                    <a:pt x="1805" y="947"/>
                    <a:pt x="1839" y="977"/>
                    <a:pt x="1880" y="977"/>
                  </a:cubicBezTo>
                  <a:cubicBezTo>
                    <a:pt x="1902" y="977"/>
                    <a:pt x="1923" y="968"/>
                    <a:pt x="1938" y="953"/>
                  </a:cubicBezTo>
                  <a:cubicBezTo>
                    <a:pt x="1969" y="934"/>
                    <a:pt x="2005" y="923"/>
                    <a:pt x="2044" y="923"/>
                  </a:cubicBezTo>
                  <a:cubicBezTo>
                    <a:pt x="2155" y="923"/>
                    <a:pt x="2245" y="1013"/>
                    <a:pt x="2245" y="1124"/>
                  </a:cubicBezTo>
                  <a:cubicBezTo>
                    <a:pt x="2245" y="1235"/>
                    <a:pt x="2155" y="1325"/>
                    <a:pt x="2044" y="1325"/>
                  </a:cubicBezTo>
                  <a:cubicBezTo>
                    <a:pt x="2003" y="1325"/>
                    <a:pt x="1965" y="1313"/>
                    <a:pt x="1933" y="1292"/>
                  </a:cubicBezTo>
                  <a:cubicBezTo>
                    <a:pt x="1919" y="1280"/>
                    <a:pt x="1900" y="1272"/>
                    <a:pt x="1880" y="1272"/>
                  </a:cubicBezTo>
                  <a:cubicBezTo>
                    <a:pt x="1840" y="1272"/>
                    <a:pt x="1807" y="1300"/>
                    <a:pt x="1799" y="1338"/>
                  </a:cubicBezTo>
                  <a:cubicBezTo>
                    <a:pt x="1799" y="1339"/>
                    <a:pt x="1799" y="1340"/>
                    <a:pt x="1799" y="1341"/>
                  </a:cubicBezTo>
                  <a:cubicBezTo>
                    <a:pt x="1798" y="1345"/>
                    <a:pt x="1798" y="1350"/>
                    <a:pt x="1798" y="1354"/>
                  </a:cubicBezTo>
                  <a:cubicBezTo>
                    <a:pt x="1798" y="1800"/>
                    <a:pt x="1798" y="1800"/>
                    <a:pt x="1798" y="1800"/>
                  </a:cubicBezTo>
                  <a:cubicBezTo>
                    <a:pt x="1352" y="1800"/>
                    <a:pt x="1352" y="1800"/>
                    <a:pt x="1352" y="1800"/>
                  </a:cubicBezTo>
                  <a:cubicBezTo>
                    <a:pt x="1346" y="1800"/>
                    <a:pt x="1341" y="1800"/>
                    <a:pt x="1335" y="1799"/>
                  </a:cubicBezTo>
                  <a:cubicBezTo>
                    <a:pt x="1298" y="1791"/>
                    <a:pt x="1270" y="1758"/>
                    <a:pt x="1270" y="1718"/>
                  </a:cubicBezTo>
                  <a:cubicBezTo>
                    <a:pt x="1270" y="1698"/>
                    <a:pt x="1277" y="1679"/>
                    <a:pt x="1290" y="1665"/>
                  </a:cubicBezTo>
                  <a:cubicBezTo>
                    <a:pt x="1311" y="1633"/>
                    <a:pt x="1323" y="1595"/>
                    <a:pt x="1323" y="1554"/>
                  </a:cubicBezTo>
                  <a:cubicBezTo>
                    <a:pt x="1323" y="1443"/>
                    <a:pt x="1233" y="1352"/>
                    <a:pt x="1122" y="1352"/>
                  </a:cubicBezTo>
                  <a:cubicBezTo>
                    <a:pt x="1010" y="1352"/>
                    <a:pt x="920" y="1443"/>
                    <a:pt x="920" y="1554"/>
                  </a:cubicBezTo>
                  <a:cubicBezTo>
                    <a:pt x="920" y="1593"/>
                    <a:pt x="931" y="1629"/>
                    <a:pt x="951" y="1660"/>
                  </a:cubicBezTo>
                  <a:cubicBezTo>
                    <a:pt x="965" y="1675"/>
                    <a:pt x="975" y="1695"/>
                    <a:pt x="975" y="1718"/>
                  </a:cubicBezTo>
                  <a:cubicBezTo>
                    <a:pt x="975" y="1763"/>
                    <a:pt x="938" y="1800"/>
                    <a:pt x="893" y="1800"/>
                  </a:cubicBezTo>
                  <a:cubicBezTo>
                    <a:pt x="892" y="1800"/>
                    <a:pt x="892" y="1800"/>
                    <a:pt x="891" y="1800"/>
                  </a:cubicBezTo>
                  <a:cubicBezTo>
                    <a:pt x="891" y="1800"/>
                    <a:pt x="891" y="1800"/>
                    <a:pt x="891" y="1800"/>
                  </a:cubicBezTo>
                  <a:cubicBezTo>
                    <a:pt x="447" y="1800"/>
                    <a:pt x="447" y="1800"/>
                    <a:pt x="447" y="1800"/>
                  </a:cubicBezTo>
                  <a:cubicBezTo>
                    <a:pt x="447" y="1354"/>
                    <a:pt x="447" y="1354"/>
                    <a:pt x="447" y="1354"/>
                  </a:cubicBezTo>
                  <a:cubicBezTo>
                    <a:pt x="447" y="1354"/>
                    <a:pt x="447" y="1354"/>
                    <a:pt x="447" y="1354"/>
                  </a:cubicBezTo>
                  <a:cubicBezTo>
                    <a:pt x="447" y="1354"/>
                    <a:pt x="447" y="1353"/>
                    <a:pt x="447" y="1353"/>
                  </a:cubicBezTo>
                  <a:cubicBezTo>
                    <a:pt x="447" y="1308"/>
                    <a:pt x="411" y="1271"/>
                    <a:pt x="365" y="1271"/>
                  </a:cubicBezTo>
                  <a:cubicBezTo>
                    <a:pt x="343" y="1271"/>
                    <a:pt x="322" y="1280"/>
                    <a:pt x="307" y="1295"/>
                  </a:cubicBezTo>
                  <a:cubicBezTo>
                    <a:pt x="276" y="1314"/>
                    <a:pt x="240" y="1325"/>
                    <a:pt x="201" y="1325"/>
                  </a:cubicBezTo>
                  <a:cubicBezTo>
                    <a:pt x="90" y="1325"/>
                    <a:pt x="0" y="1235"/>
                    <a:pt x="0" y="1124"/>
                  </a:cubicBezTo>
                  <a:cubicBezTo>
                    <a:pt x="0" y="1013"/>
                    <a:pt x="90" y="923"/>
                    <a:pt x="201" y="923"/>
                  </a:cubicBezTo>
                  <a:cubicBezTo>
                    <a:pt x="242" y="923"/>
                    <a:pt x="280" y="935"/>
                    <a:pt x="312" y="956"/>
                  </a:cubicBezTo>
                  <a:cubicBezTo>
                    <a:pt x="326" y="968"/>
                    <a:pt x="345" y="976"/>
                    <a:pt x="365" y="976"/>
                  </a:cubicBezTo>
                  <a:cubicBezTo>
                    <a:pt x="405" y="976"/>
                    <a:pt x="438" y="948"/>
                    <a:pt x="446" y="910"/>
                  </a:cubicBezTo>
                  <a:cubicBezTo>
                    <a:pt x="447" y="905"/>
                    <a:pt x="447" y="899"/>
                    <a:pt x="447" y="894"/>
                  </a:cubicBezTo>
                  <a:lnTo>
                    <a:pt x="447" y="448"/>
                  </a:lnTo>
                  <a:close/>
                </a:path>
              </a:pathLst>
            </a:custGeom>
            <a:grpFill/>
            <a:ln w="1270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19050" prstMaterial="matte">
              <a:bevelT w="63500" h="25400" prst="artDeco"/>
              <a:contourClr>
                <a:srgbClr val="FFFFFF"/>
              </a:contourClr>
            </a:sp3d>
          </p:spPr>
          <p:txBody>
            <a:bodyPr lIns="0" tIns="18000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endParaRPr lang="de-DE" sz="2200" b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  <p:sp>
          <p:nvSpPr>
            <p:cNvPr id="30" name="_color1">
              <a:extLst>
                <a:ext uri="{FF2B5EF4-FFF2-40B4-BE49-F238E27FC236}">
                  <a16:creationId xmlns:a16="http://schemas.microsoft.com/office/drawing/2014/main" id="{5A3381DB-0AF9-4C8C-B9DC-AE6593343703}"/>
                </a:ext>
              </a:extLst>
            </p:cNvPr>
            <p:cNvSpPr>
              <a:spLocks/>
            </p:cNvSpPr>
            <p:nvPr/>
          </p:nvSpPr>
          <p:spPr bwMode="gray">
            <a:xfrm rot="18900000">
              <a:off x="7637490" y="4871434"/>
              <a:ext cx="646922" cy="875939"/>
            </a:xfrm>
            <a:custGeom>
              <a:avLst/>
              <a:gdLst/>
              <a:ahLst/>
              <a:cxnLst>
                <a:cxn ang="0">
                  <a:pos x="0" y="1798"/>
                </a:cxn>
                <a:cxn ang="0">
                  <a:pos x="446" y="1798"/>
                </a:cxn>
                <a:cxn ang="0">
                  <a:pos x="446" y="1798"/>
                </a:cxn>
                <a:cxn ang="0">
                  <a:pos x="448" y="1798"/>
                </a:cxn>
                <a:cxn ang="0">
                  <a:pos x="530" y="1716"/>
                </a:cxn>
                <a:cxn ang="0">
                  <a:pos x="506" y="1658"/>
                </a:cxn>
                <a:cxn ang="0">
                  <a:pos x="475" y="1551"/>
                </a:cxn>
                <a:cxn ang="0">
                  <a:pos x="676" y="1350"/>
                </a:cxn>
                <a:cxn ang="0">
                  <a:pos x="878" y="1551"/>
                </a:cxn>
                <a:cxn ang="0">
                  <a:pos x="844" y="1662"/>
                </a:cxn>
                <a:cxn ang="0">
                  <a:pos x="825" y="1716"/>
                </a:cxn>
                <a:cxn ang="0">
                  <a:pos x="890" y="1796"/>
                </a:cxn>
                <a:cxn ang="0">
                  <a:pos x="907" y="1798"/>
                </a:cxn>
                <a:cxn ang="0">
                  <a:pos x="1353" y="1798"/>
                </a:cxn>
                <a:cxn ang="0">
                  <a:pos x="1353" y="1354"/>
                </a:cxn>
                <a:cxn ang="0">
                  <a:pos x="1353" y="1354"/>
                </a:cxn>
                <a:cxn ang="0">
                  <a:pos x="1353" y="1352"/>
                </a:cxn>
                <a:cxn ang="0">
                  <a:pos x="1271" y="1270"/>
                </a:cxn>
                <a:cxn ang="0">
                  <a:pos x="1213" y="1294"/>
                </a:cxn>
                <a:cxn ang="0">
                  <a:pos x="1106" y="1325"/>
                </a:cxn>
                <a:cxn ang="0">
                  <a:pos x="905" y="1123"/>
                </a:cxn>
                <a:cxn ang="0">
                  <a:pos x="1106" y="922"/>
                </a:cxn>
                <a:cxn ang="0">
                  <a:pos x="1217" y="955"/>
                </a:cxn>
                <a:cxn ang="0">
                  <a:pos x="1271" y="975"/>
                </a:cxn>
                <a:cxn ang="0">
                  <a:pos x="1351" y="910"/>
                </a:cxn>
                <a:cxn ang="0">
                  <a:pos x="1353" y="893"/>
                </a:cxn>
                <a:cxn ang="0">
                  <a:pos x="1353" y="447"/>
                </a:cxn>
                <a:cxn ang="0">
                  <a:pos x="907" y="447"/>
                </a:cxn>
                <a:cxn ang="0">
                  <a:pos x="893" y="446"/>
                </a:cxn>
                <a:cxn ang="0">
                  <a:pos x="890" y="446"/>
                </a:cxn>
                <a:cxn ang="0">
                  <a:pos x="825" y="365"/>
                </a:cxn>
                <a:cxn ang="0">
                  <a:pos x="844" y="312"/>
                </a:cxn>
                <a:cxn ang="0">
                  <a:pos x="878" y="201"/>
                </a:cxn>
                <a:cxn ang="0">
                  <a:pos x="676" y="0"/>
                </a:cxn>
                <a:cxn ang="0">
                  <a:pos x="475" y="201"/>
                </a:cxn>
                <a:cxn ang="0">
                  <a:pos x="506" y="307"/>
                </a:cxn>
                <a:cxn ang="0">
                  <a:pos x="530" y="365"/>
                </a:cxn>
                <a:cxn ang="0">
                  <a:pos x="461" y="446"/>
                </a:cxn>
                <a:cxn ang="0">
                  <a:pos x="448" y="447"/>
                </a:cxn>
                <a:cxn ang="0">
                  <a:pos x="446" y="447"/>
                </a:cxn>
                <a:cxn ang="0">
                  <a:pos x="446" y="447"/>
                </a:cxn>
                <a:cxn ang="0">
                  <a:pos x="0" y="447"/>
                </a:cxn>
                <a:cxn ang="0">
                  <a:pos x="0" y="891"/>
                </a:cxn>
                <a:cxn ang="0">
                  <a:pos x="0" y="891"/>
                </a:cxn>
                <a:cxn ang="0">
                  <a:pos x="0" y="892"/>
                </a:cxn>
                <a:cxn ang="0">
                  <a:pos x="82" y="975"/>
                </a:cxn>
                <a:cxn ang="0">
                  <a:pos x="140" y="950"/>
                </a:cxn>
                <a:cxn ang="0">
                  <a:pos x="247" y="920"/>
                </a:cxn>
                <a:cxn ang="0">
                  <a:pos x="448" y="1121"/>
                </a:cxn>
                <a:cxn ang="0">
                  <a:pos x="247" y="1323"/>
                </a:cxn>
                <a:cxn ang="0">
                  <a:pos x="136" y="1289"/>
                </a:cxn>
                <a:cxn ang="0">
                  <a:pos x="82" y="1269"/>
                </a:cxn>
                <a:cxn ang="0">
                  <a:pos x="2" y="1335"/>
                </a:cxn>
                <a:cxn ang="0">
                  <a:pos x="0" y="1352"/>
                </a:cxn>
                <a:cxn ang="0">
                  <a:pos x="0" y="1798"/>
                </a:cxn>
              </a:cxnLst>
              <a:rect l="0" t="0" r="r" b="b"/>
              <a:pathLst>
                <a:path w="1353" h="1798">
                  <a:moveTo>
                    <a:pt x="0" y="1798"/>
                  </a:moveTo>
                  <a:cubicBezTo>
                    <a:pt x="446" y="1798"/>
                    <a:pt x="446" y="1798"/>
                    <a:pt x="446" y="1798"/>
                  </a:cubicBezTo>
                  <a:cubicBezTo>
                    <a:pt x="446" y="1798"/>
                    <a:pt x="446" y="1798"/>
                    <a:pt x="446" y="1798"/>
                  </a:cubicBezTo>
                  <a:cubicBezTo>
                    <a:pt x="447" y="1798"/>
                    <a:pt x="447" y="1798"/>
                    <a:pt x="448" y="1798"/>
                  </a:cubicBezTo>
                  <a:cubicBezTo>
                    <a:pt x="493" y="1798"/>
                    <a:pt x="530" y="1761"/>
                    <a:pt x="530" y="1716"/>
                  </a:cubicBezTo>
                  <a:cubicBezTo>
                    <a:pt x="530" y="1693"/>
                    <a:pt x="520" y="1672"/>
                    <a:pt x="506" y="1658"/>
                  </a:cubicBezTo>
                  <a:cubicBezTo>
                    <a:pt x="486" y="1627"/>
                    <a:pt x="475" y="1590"/>
                    <a:pt x="475" y="1551"/>
                  </a:cubicBezTo>
                  <a:cubicBezTo>
                    <a:pt x="475" y="1440"/>
                    <a:pt x="565" y="1350"/>
                    <a:pt x="676" y="1350"/>
                  </a:cubicBezTo>
                  <a:cubicBezTo>
                    <a:pt x="788" y="1350"/>
                    <a:pt x="878" y="1440"/>
                    <a:pt x="878" y="1551"/>
                  </a:cubicBezTo>
                  <a:cubicBezTo>
                    <a:pt x="878" y="1592"/>
                    <a:pt x="866" y="1630"/>
                    <a:pt x="844" y="1662"/>
                  </a:cubicBezTo>
                  <a:cubicBezTo>
                    <a:pt x="832" y="1676"/>
                    <a:pt x="825" y="1695"/>
                    <a:pt x="825" y="1716"/>
                  </a:cubicBezTo>
                  <a:cubicBezTo>
                    <a:pt x="825" y="1755"/>
                    <a:pt x="853" y="1789"/>
                    <a:pt x="890" y="1796"/>
                  </a:cubicBezTo>
                  <a:cubicBezTo>
                    <a:pt x="896" y="1797"/>
                    <a:pt x="901" y="1798"/>
                    <a:pt x="907" y="1798"/>
                  </a:cubicBezTo>
                  <a:cubicBezTo>
                    <a:pt x="1353" y="1798"/>
                    <a:pt x="1353" y="1798"/>
                    <a:pt x="1353" y="1798"/>
                  </a:cubicBezTo>
                  <a:cubicBezTo>
                    <a:pt x="1353" y="1354"/>
                    <a:pt x="1353" y="1354"/>
                    <a:pt x="1353" y="1354"/>
                  </a:cubicBezTo>
                  <a:cubicBezTo>
                    <a:pt x="1353" y="1354"/>
                    <a:pt x="1353" y="1354"/>
                    <a:pt x="1353" y="1354"/>
                  </a:cubicBezTo>
                  <a:cubicBezTo>
                    <a:pt x="1353" y="1353"/>
                    <a:pt x="1353" y="1353"/>
                    <a:pt x="1353" y="1352"/>
                  </a:cubicBezTo>
                  <a:cubicBezTo>
                    <a:pt x="1353" y="1307"/>
                    <a:pt x="1316" y="1270"/>
                    <a:pt x="1271" y="1270"/>
                  </a:cubicBezTo>
                  <a:cubicBezTo>
                    <a:pt x="1248" y="1270"/>
                    <a:pt x="1228" y="1280"/>
                    <a:pt x="1213" y="1294"/>
                  </a:cubicBezTo>
                  <a:cubicBezTo>
                    <a:pt x="1182" y="1314"/>
                    <a:pt x="1145" y="1325"/>
                    <a:pt x="1106" y="1325"/>
                  </a:cubicBezTo>
                  <a:cubicBezTo>
                    <a:pt x="995" y="1325"/>
                    <a:pt x="905" y="1235"/>
                    <a:pt x="905" y="1123"/>
                  </a:cubicBezTo>
                  <a:cubicBezTo>
                    <a:pt x="905" y="1012"/>
                    <a:pt x="995" y="922"/>
                    <a:pt x="1106" y="922"/>
                  </a:cubicBezTo>
                  <a:cubicBezTo>
                    <a:pt x="1147" y="922"/>
                    <a:pt x="1185" y="934"/>
                    <a:pt x="1217" y="955"/>
                  </a:cubicBezTo>
                  <a:cubicBezTo>
                    <a:pt x="1232" y="968"/>
                    <a:pt x="1250" y="975"/>
                    <a:pt x="1271" y="975"/>
                  </a:cubicBezTo>
                  <a:cubicBezTo>
                    <a:pt x="1310" y="975"/>
                    <a:pt x="1344" y="947"/>
                    <a:pt x="1351" y="910"/>
                  </a:cubicBezTo>
                  <a:cubicBezTo>
                    <a:pt x="1352" y="904"/>
                    <a:pt x="1353" y="899"/>
                    <a:pt x="1353" y="893"/>
                  </a:cubicBezTo>
                  <a:cubicBezTo>
                    <a:pt x="1353" y="447"/>
                    <a:pt x="1353" y="447"/>
                    <a:pt x="1353" y="447"/>
                  </a:cubicBezTo>
                  <a:cubicBezTo>
                    <a:pt x="907" y="447"/>
                    <a:pt x="907" y="447"/>
                    <a:pt x="907" y="447"/>
                  </a:cubicBezTo>
                  <a:cubicBezTo>
                    <a:pt x="902" y="447"/>
                    <a:pt x="898" y="447"/>
                    <a:pt x="893" y="446"/>
                  </a:cubicBezTo>
                  <a:cubicBezTo>
                    <a:pt x="892" y="446"/>
                    <a:pt x="891" y="446"/>
                    <a:pt x="890" y="446"/>
                  </a:cubicBezTo>
                  <a:cubicBezTo>
                    <a:pt x="853" y="438"/>
                    <a:pt x="825" y="405"/>
                    <a:pt x="825" y="365"/>
                  </a:cubicBezTo>
                  <a:cubicBezTo>
                    <a:pt x="825" y="345"/>
                    <a:pt x="832" y="326"/>
                    <a:pt x="844" y="312"/>
                  </a:cubicBezTo>
                  <a:cubicBezTo>
                    <a:pt x="866" y="280"/>
                    <a:pt x="878" y="242"/>
                    <a:pt x="878" y="201"/>
                  </a:cubicBezTo>
                  <a:cubicBezTo>
                    <a:pt x="878" y="90"/>
                    <a:pt x="788" y="0"/>
                    <a:pt x="676" y="0"/>
                  </a:cubicBezTo>
                  <a:cubicBezTo>
                    <a:pt x="565" y="0"/>
                    <a:pt x="475" y="90"/>
                    <a:pt x="475" y="201"/>
                  </a:cubicBezTo>
                  <a:cubicBezTo>
                    <a:pt x="475" y="240"/>
                    <a:pt x="486" y="276"/>
                    <a:pt x="506" y="307"/>
                  </a:cubicBezTo>
                  <a:cubicBezTo>
                    <a:pt x="520" y="322"/>
                    <a:pt x="530" y="343"/>
                    <a:pt x="530" y="365"/>
                  </a:cubicBezTo>
                  <a:cubicBezTo>
                    <a:pt x="530" y="406"/>
                    <a:pt x="500" y="440"/>
                    <a:pt x="461" y="446"/>
                  </a:cubicBezTo>
                  <a:cubicBezTo>
                    <a:pt x="456" y="447"/>
                    <a:pt x="452" y="447"/>
                    <a:pt x="448" y="447"/>
                  </a:cubicBezTo>
                  <a:cubicBezTo>
                    <a:pt x="447" y="447"/>
                    <a:pt x="447" y="447"/>
                    <a:pt x="446" y="447"/>
                  </a:cubicBezTo>
                  <a:cubicBezTo>
                    <a:pt x="446" y="447"/>
                    <a:pt x="446" y="447"/>
                    <a:pt x="446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891"/>
                    <a:pt x="0" y="891"/>
                    <a:pt x="0" y="891"/>
                  </a:cubicBezTo>
                  <a:cubicBezTo>
                    <a:pt x="0" y="891"/>
                    <a:pt x="0" y="891"/>
                    <a:pt x="0" y="891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0" y="938"/>
                    <a:pt x="37" y="975"/>
                    <a:pt x="82" y="975"/>
                  </a:cubicBezTo>
                  <a:cubicBezTo>
                    <a:pt x="105" y="975"/>
                    <a:pt x="125" y="965"/>
                    <a:pt x="140" y="950"/>
                  </a:cubicBezTo>
                  <a:cubicBezTo>
                    <a:pt x="171" y="931"/>
                    <a:pt x="208" y="920"/>
                    <a:pt x="247" y="920"/>
                  </a:cubicBezTo>
                  <a:cubicBezTo>
                    <a:pt x="358" y="920"/>
                    <a:pt x="448" y="1010"/>
                    <a:pt x="448" y="1121"/>
                  </a:cubicBezTo>
                  <a:cubicBezTo>
                    <a:pt x="448" y="1233"/>
                    <a:pt x="358" y="1323"/>
                    <a:pt x="247" y="1323"/>
                  </a:cubicBezTo>
                  <a:cubicBezTo>
                    <a:pt x="206" y="1323"/>
                    <a:pt x="168" y="1310"/>
                    <a:pt x="136" y="1289"/>
                  </a:cubicBezTo>
                  <a:cubicBezTo>
                    <a:pt x="121" y="1277"/>
                    <a:pt x="103" y="1269"/>
                    <a:pt x="82" y="1269"/>
                  </a:cubicBezTo>
                  <a:cubicBezTo>
                    <a:pt x="43" y="1269"/>
                    <a:pt x="9" y="1298"/>
                    <a:pt x="2" y="1335"/>
                  </a:cubicBezTo>
                  <a:cubicBezTo>
                    <a:pt x="1" y="1341"/>
                    <a:pt x="0" y="1346"/>
                    <a:pt x="0" y="1352"/>
                  </a:cubicBezTo>
                  <a:cubicBezTo>
                    <a:pt x="0" y="1798"/>
                    <a:pt x="0" y="1798"/>
                    <a:pt x="0" y="1798"/>
                  </a:cubicBezTo>
                  <a:close/>
                </a:path>
              </a:pathLst>
            </a:custGeom>
            <a:grpFill/>
            <a:ln w="1270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19050" prstMaterial="matte">
              <a:bevelT w="63500" h="25400" prst="artDeco"/>
              <a:contourClr>
                <a:srgbClr val="FFFFFF"/>
              </a:contourClr>
            </a:sp3d>
          </p:spPr>
          <p:txBody>
            <a:bodyPr vert="vert"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endParaRPr lang="de-DE" sz="2200" b="1" dirty="0">
                <a:noFill/>
                <a:cs typeface="Arial" charset="0"/>
              </a:endParaRPr>
            </a:p>
          </p:txBody>
        </p:sp>
        <p:sp>
          <p:nvSpPr>
            <p:cNvPr id="31" name="_color1">
              <a:extLst>
                <a:ext uri="{FF2B5EF4-FFF2-40B4-BE49-F238E27FC236}">
                  <a16:creationId xmlns:a16="http://schemas.microsoft.com/office/drawing/2014/main" id="{926C286E-A75A-434F-BB03-D2BF27827AED}"/>
                </a:ext>
              </a:extLst>
            </p:cNvPr>
            <p:cNvSpPr>
              <a:spLocks/>
            </p:cNvSpPr>
            <p:nvPr/>
          </p:nvSpPr>
          <p:spPr bwMode="gray">
            <a:xfrm rot="18900000">
              <a:off x="8566266" y="4876460"/>
              <a:ext cx="646922" cy="875939"/>
            </a:xfrm>
            <a:custGeom>
              <a:avLst/>
              <a:gdLst/>
              <a:ahLst/>
              <a:cxnLst>
                <a:cxn ang="0">
                  <a:pos x="0" y="1798"/>
                </a:cxn>
                <a:cxn ang="0">
                  <a:pos x="446" y="1798"/>
                </a:cxn>
                <a:cxn ang="0">
                  <a:pos x="446" y="1798"/>
                </a:cxn>
                <a:cxn ang="0">
                  <a:pos x="448" y="1798"/>
                </a:cxn>
                <a:cxn ang="0">
                  <a:pos x="530" y="1716"/>
                </a:cxn>
                <a:cxn ang="0">
                  <a:pos x="506" y="1658"/>
                </a:cxn>
                <a:cxn ang="0">
                  <a:pos x="475" y="1551"/>
                </a:cxn>
                <a:cxn ang="0">
                  <a:pos x="676" y="1350"/>
                </a:cxn>
                <a:cxn ang="0">
                  <a:pos x="878" y="1551"/>
                </a:cxn>
                <a:cxn ang="0">
                  <a:pos x="844" y="1662"/>
                </a:cxn>
                <a:cxn ang="0">
                  <a:pos x="825" y="1716"/>
                </a:cxn>
                <a:cxn ang="0">
                  <a:pos x="890" y="1796"/>
                </a:cxn>
                <a:cxn ang="0">
                  <a:pos x="907" y="1798"/>
                </a:cxn>
                <a:cxn ang="0">
                  <a:pos x="1353" y="1798"/>
                </a:cxn>
                <a:cxn ang="0">
                  <a:pos x="1353" y="1354"/>
                </a:cxn>
                <a:cxn ang="0">
                  <a:pos x="1353" y="1354"/>
                </a:cxn>
                <a:cxn ang="0">
                  <a:pos x="1353" y="1352"/>
                </a:cxn>
                <a:cxn ang="0">
                  <a:pos x="1271" y="1270"/>
                </a:cxn>
                <a:cxn ang="0">
                  <a:pos x="1213" y="1294"/>
                </a:cxn>
                <a:cxn ang="0">
                  <a:pos x="1106" y="1325"/>
                </a:cxn>
                <a:cxn ang="0">
                  <a:pos x="905" y="1123"/>
                </a:cxn>
                <a:cxn ang="0">
                  <a:pos x="1106" y="922"/>
                </a:cxn>
                <a:cxn ang="0">
                  <a:pos x="1217" y="955"/>
                </a:cxn>
                <a:cxn ang="0">
                  <a:pos x="1271" y="975"/>
                </a:cxn>
                <a:cxn ang="0">
                  <a:pos x="1351" y="910"/>
                </a:cxn>
                <a:cxn ang="0">
                  <a:pos x="1353" y="893"/>
                </a:cxn>
                <a:cxn ang="0">
                  <a:pos x="1353" y="447"/>
                </a:cxn>
                <a:cxn ang="0">
                  <a:pos x="907" y="447"/>
                </a:cxn>
                <a:cxn ang="0">
                  <a:pos x="893" y="446"/>
                </a:cxn>
                <a:cxn ang="0">
                  <a:pos x="890" y="446"/>
                </a:cxn>
                <a:cxn ang="0">
                  <a:pos x="825" y="365"/>
                </a:cxn>
                <a:cxn ang="0">
                  <a:pos x="844" y="312"/>
                </a:cxn>
                <a:cxn ang="0">
                  <a:pos x="878" y="201"/>
                </a:cxn>
                <a:cxn ang="0">
                  <a:pos x="676" y="0"/>
                </a:cxn>
                <a:cxn ang="0">
                  <a:pos x="475" y="201"/>
                </a:cxn>
                <a:cxn ang="0">
                  <a:pos x="506" y="307"/>
                </a:cxn>
                <a:cxn ang="0">
                  <a:pos x="530" y="365"/>
                </a:cxn>
                <a:cxn ang="0">
                  <a:pos x="461" y="446"/>
                </a:cxn>
                <a:cxn ang="0">
                  <a:pos x="448" y="447"/>
                </a:cxn>
                <a:cxn ang="0">
                  <a:pos x="446" y="447"/>
                </a:cxn>
                <a:cxn ang="0">
                  <a:pos x="446" y="447"/>
                </a:cxn>
                <a:cxn ang="0">
                  <a:pos x="0" y="447"/>
                </a:cxn>
                <a:cxn ang="0">
                  <a:pos x="0" y="891"/>
                </a:cxn>
                <a:cxn ang="0">
                  <a:pos x="0" y="891"/>
                </a:cxn>
                <a:cxn ang="0">
                  <a:pos x="0" y="892"/>
                </a:cxn>
                <a:cxn ang="0">
                  <a:pos x="82" y="975"/>
                </a:cxn>
                <a:cxn ang="0">
                  <a:pos x="140" y="950"/>
                </a:cxn>
                <a:cxn ang="0">
                  <a:pos x="247" y="920"/>
                </a:cxn>
                <a:cxn ang="0">
                  <a:pos x="448" y="1121"/>
                </a:cxn>
                <a:cxn ang="0">
                  <a:pos x="247" y="1323"/>
                </a:cxn>
                <a:cxn ang="0">
                  <a:pos x="136" y="1289"/>
                </a:cxn>
                <a:cxn ang="0">
                  <a:pos x="82" y="1269"/>
                </a:cxn>
                <a:cxn ang="0">
                  <a:pos x="2" y="1335"/>
                </a:cxn>
                <a:cxn ang="0">
                  <a:pos x="0" y="1352"/>
                </a:cxn>
                <a:cxn ang="0">
                  <a:pos x="0" y="1798"/>
                </a:cxn>
              </a:cxnLst>
              <a:rect l="0" t="0" r="r" b="b"/>
              <a:pathLst>
                <a:path w="1353" h="1798">
                  <a:moveTo>
                    <a:pt x="0" y="1798"/>
                  </a:moveTo>
                  <a:cubicBezTo>
                    <a:pt x="446" y="1798"/>
                    <a:pt x="446" y="1798"/>
                    <a:pt x="446" y="1798"/>
                  </a:cubicBezTo>
                  <a:cubicBezTo>
                    <a:pt x="446" y="1798"/>
                    <a:pt x="446" y="1798"/>
                    <a:pt x="446" y="1798"/>
                  </a:cubicBezTo>
                  <a:cubicBezTo>
                    <a:pt x="447" y="1798"/>
                    <a:pt x="447" y="1798"/>
                    <a:pt x="448" y="1798"/>
                  </a:cubicBezTo>
                  <a:cubicBezTo>
                    <a:pt x="493" y="1798"/>
                    <a:pt x="530" y="1761"/>
                    <a:pt x="530" y="1716"/>
                  </a:cubicBezTo>
                  <a:cubicBezTo>
                    <a:pt x="530" y="1693"/>
                    <a:pt x="520" y="1672"/>
                    <a:pt x="506" y="1658"/>
                  </a:cubicBezTo>
                  <a:cubicBezTo>
                    <a:pt x="486" y="1627"/>
                    <a:pt x="475" y="1590"/>
                    <a:pt x="475" y="1551"/>
                  </a:cubicBezTo>
                  <a:cubicBezTo>
                    <a:pt x="475" y="1440"/>
                    <a:pt x="565" y="1350"/>
                    <a:pt x="676" y="1350"/>
                  </a:cubicBezTo>
                  <a:cubicBezTo>
                    <a:pt x="788" y="1350"/>
                    <a:pt x="878" y="1440"/>
                    <a:pt x="878" y="1551"/>
                  </a:cubicBezTo>
                  <a:cubicBezTo>
                    <a:pt x="878" y="1592"/>
                    <a:pt x="866" y="1630"/>
                    <a:pt x="844" y="1662"/>
                  </a:cubicBezTo>
                  <a:cubicBezTo>
                    <a:pt x="832" y="1676"/>
                    <a:pt x="825" y="1695"/>
                    <a:pt x="825" y="1716"/>
                  </a:cubicBezTo>
                  <a:cubicBezTo>
                    <a:pt x="825" y="1755"/>
                    <a:pt x="853" y="1789"/>
                    <a:pt x="890" y="1796"/>
                  </a:cubicBezTo>
                  <a:cubicBezTo>
                    <a:pt x="896" y="1797"/>
                    <a:pt x="901" y="1798"/>
                    <a:pt x="907" y="1798"/>
                  </a:cubicBezTo>
                  <a:cubicBezTo>
                    <a:pt x="1353" y="1798"/>
                    <a:pt x="1353" y="1798"/>
                    <a:pt x="1353" y="1798"/>
                  </a:cubicBezTo>
                  <a:cubicBezTo>
                    <a:pt x="1353" y="1354"/>
                    <a:pt x="1353" y="1354"/>
                    <a:pt x="1353" y="1354"/>
                  </a:cubicBezTo>
                  <a:cubicBezTo>
                    <a:pt x="1353" y="1354"/>
                    <a:pt x="1353" y="1354"/>
                    <a:pt x="1353" y="1354"/>
                  </a:cubicBezTo>
                  <a:cubicBezTo>
                    <a:pt x="1353" y="1353"/>
                    <a:pt x="1353" y="1353"/>
                    <a:pt x="1353" y="1352"/>
                  </a:cubicBezTo>
                  <a:cubicBezTo>
                    <a:pt x="1353" y="1307"/>
                    <a:pt x="1316" y="1270"/>
                    <a:pt x="1271" y="1270"/>
                  </a:cubicBezTo>
                  <a:cubicBezTo>
                    <a:pt x="1248" y="1270"/>
                    <a:pt x="1228" y="1280"/>
                    <a:pt x="1213" y="1294"/>
                  </a:cubicBezTo>
                  <a:cubicBezTo>
                    <a:pt x="1182" y="1314"/>
                    <a:pt x="1145" y="1325"/>
                    <a:pt x="1106" y="1325"/>
                  </a:cubicBezTo>
                  <a:cubicBezTo>
                    <a:pt x="995" y="1325"/>
                    <a:pt x="905" y="1235"/>
                    <a:pt x="905" y="1123"/>
                  </a:cubicBezTo>
                  <a:cubicBezTo>
                    <a:pt x="905" y="1012"/>
                    <a:pt x="995" y="922"/>
                    <a:pt x="1106" y="922"/>
                  </a:cubicBezTo>
                  <a:cubicBezTo>
                    <a:pt x="1147" y="922"/>
                    <a:pt x="1185" y="934"/>
                    <a:pt x="1217" y="955"/>
                  </a:cubicBezTo>
                  <a:cubicBezTo>
                    <a:pt x="1232" y="968"/>
                    <a:pt x="1250" y="975"/>
                    <a:pt x="1271" y="975"/>
                  </a:cubicBezTo>
                  <a:cubicBezTo>
                    <a:pt x="1310" y="975"/>
                    <a:pt x="1344" y="947"/>
                    <a:pt x="1351" y="910"/>
                  </a:cubicBezTo>
                  <a:cubicBezTo>
                    <a:pt x="1352" y="904"/>
                    <a:pt x="1353" y="899"/>
                    <a:pt x="1353" y="893"/>
                  </a:cubicBezTo>
                  <a:cubicBezTo>
                    <a:pt x="1353" y="447"/>
                    <a:pt x="1353" y="447"/>
                    <a:pt x="1353" y="447"/>
                  </a:cubicBezTo>
                  <a:cubicBezTo>
                    <a:pt x="907" y="447"/>
                    <a:pt x="907" y="447"/>
                    <a:pt x="907" y="447"/>
                  </a:cubicBezTo>
                  <a:cubicBezTo>
                    <a:pt x="902" y="447"/>
                    <a:pt x="898" y="447"/>
                    <a:pt x="893" y="446"/>
                  </a:cubicBezTo>
                  <a:cubicBezTo>
                    <a:pt x="892" y="446"/>
                    <a:pt x="891" y="446"/>
                    <a:pt x="890" y="446"/>
                  </a:cubicBezTo>
                  <a:cubicBezTo>
                    <a:pt x="853" y="438"/>
                    <a:pt x="825" y="405"/>
                    <a:pt x="825" y="365"/>
                  </a:cubicBezTo>
                  <a:cubicBezTo>
                    <a:pt x="825" y="345"/>
                    <a:pt x="832" y="326"/>
                    <a:pt x="844" y="312"/>
                  </a:cubicBezTo>
                  <a:cubicBezTo>
                    <a:pt x="866" y="280"/>
                    <a:pt x="878" y="242"/>
                    <a:pt x="878" y="201"/>
                  </a:cubicBezTo>
                  <a:cubicBezTo>
                    <a:pt x="878" y="90"/>
                    <a:pt x="788" y="0"/>
                    <a:pt x="676" y="0"/>
                  </a:cubicBezTo>
                  <a:cubicBezTo>
                    <a:pt x="565" y="0"/>
                    <a:pt x="475" y="90"/>
                    <a:pt x="475" y="201"/>
                  </a:cubicBezTo>
                  <a:cubicBezTo>
                    <a:pt x="475" y="240"/>
                    <a:pt x="486" y="276"/>
                    <a:pt x="506" y="307"/>
                  </a:cubicBezTo>
                  <a:cubicBezTo>
                    <a:pt x="520" y="322"/>
                    <a:pt x="530" y="343"/>
                    <a:pt x="530" y="365"/>
                  </a:cubicBezTo>
                  <a:cubicBezTo>
                    <a:pt x="530" y="406"/>
                    <a:pt x="500" y="440"/>
                    <a:pt x="461" y="446"/>
                  </a:cubicBezTo>
                  <a:cubicBezTo>
                    <a:pt x="456" y="447"/>
                    <a:pt x="452" y="447"/>
                    <a:pt x="448" y="447"/>
                  </a:cubicBezTo>
                  <a:cubicBezTo>
                    <a:pt x="447" y="447"/>
                    <a:pt x="447" y="447"/>
                    <a:pt x="446" y="447"/>
                  </a:cubicBezTo>
                  <a:cubicBezTo>
                    <a:pt x="446" y="447"/>
                    <a:pt x="446" y="447"/>
                    <a:pt x="446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891"/>
                    <a:pt x="0" y="891"/>
                    <a:pt x="0" y="891"/>
                  </a:cubicBezTo>
                  <a:cubicBezTo>
                    <a:pt x="0" y="891"/>
                    <a:pt x="0" y="891"/>
                    <a:pt x="0" y="891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0" y="938"/>
                    <a:pt x="37" y="975"/>
                    <a:pt x="82" y="975"/>
                  </a:cubicBezTo>
                  <a:cubicBezTo>
                    <a:pt x="105" y="975"/>
                    <a:pt x="125" y="965"/>
                    <a:pt x="140" y="950"/>
                  </a:cubicBezTo>
                  <a:cubicBezTo>
                    <a:pt x="171" y="931"/>
                    <a:pt x="208" y="920"/>
                    <a:pt x="247" y="920"/>
                  </a:cubicBezTo>
                  <a:cubicBezTo>
                    <a:pt x="358" y="920"/>
                    <a:pt x="448" y="1010"/>
                    <a:pt x="448" y="1121"/>
                  </a:cubicBezTo>
                  <a:cubicBezTo>
                    <a:pt x="448" y="1233"/>
                    <a:pt x="358" y="1323"/>
                    <a:pt x="247" y="1323"/>
                  </a:cubicBezTo>
                  <a:cubicBezTo>
                    <a:pt x="206" y="1323"/>
                    <a:pt x="168" y="1310"/>
                    <a:pt x="136" y="1289"/>
                  </a:cubicBezTo>
                  <a:cubicBezTo>
                    <a:pt x="121" y="1277"/>
                    <a:pt x="103" y="1269"/>
                    <a:pt x="82" y="1269"/>
                  </a:cubicBezTo>
                  <a:cubicBezTo>
                    <a:pt x="43" y="1269"/>
                    <a:pt x="9" y="1298"/>
                    <a:pt x="2" y="1335"/>
                  </a:cubicBezTo>
                  <a:cubicBezTo>
                    <a:pt x="1" y="1341"/>
                    <a:pt x="0" y="1346"/>
                    <a:pt x="0" y="1352"/>
                  </a:cubicBezTo>
                  <a:cubicBezTo>
                    <a:pt x="0" y="1798"/>
                    <a:pt x="0" y="1798"/>
                    <a:pt x="0" y="1798"/>
                  </a:cubicBezTo>
                  <a:close/>
                </a:path>
              </a:pathLst>
            </a:custGeom>
            <a:grpFill/>
            <a:ln w="1270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19050" prstMaterial="matte">
              <a:bevelT w="63500" h="25400" prst="artDeco"/>
              <a:contourClr>
                <a:srgbClr val="FFFFFF"/>
              </a:contourClr>
            </a:sp3d>
          </p:spPr>
          <p:txBody>
            <a:bodyPr vert="vert"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endParaRPr lang="de-DE" sz="2200" b="1" dirty="0">
                <a:noFill/>
                <a:cs typeface="Arial" charset="0"/>
              </a:endParaRPr>
            </a:p>
          </p:txBody>
        </p:sp>
        <p:sp>
          <p:nvSpPr>
            <p:cNvPr id="32" name="_color1">
              <a:extLst>
                <a:ext uri="{FF2B5EF4-FFF2-40B4-BE49-F238E27FC236}">
                  <a16:creationId xmlns:a16="http://schemas.microsoft.com/office/drawing/2014/main" id="{EAE988A1-CEF0-4AE6-9E04-37470CBD6300}"/>
                </a:ext>
              </a:extLst>
            </p:cNvPr>
            <p:cNvSpPr>
              <a:spLocks/>
            </p:cNvSpPr>
            <p:nvPr/>
          </p:nvSpPr>
          <p:spPr bwMode="gray">
            <a:xfrm rot="18900000">
              <a:off x="9023467" y="5331439"/>
              <a:ext cx="646922" cy="875939"/>
            </a:xfrm>
            <a:custGeom>
              <a:avLst/>
              <a:gdLst/>
              <a:ahLst/>
              <a:cxnLst>
                <a:cxn ang="0">
                  <a:pos x="0" y="1798"/>
                </a:cxn>
                <a:cxn ang="0">
                  <a:pos x="446" y="1798"/>
                </a:cxn>
                <a:cxn ang="0">
                  <a:pos x="446" y="1798"/>
                </a:cxn>
                <a:cxn ang="0">
                  <a:pos x="448" y="1798"/>
                </a:cxn>
                <a:cxn ang="0">
                  <a:pos x="530" y="1716"/>
                </a:cxn>
                <a:cxn ang="0">
                  <a:pos x="506" y="1658"/>
                </a:cxn>
                <a:cxn ang="0">
                  <a:pos x="475" y="1551"/>
                </a:cxn>
                <a:cxn ang="0">
                  <a:pos x="676" y="1350"/>
                </a:cxn>
                <a:cxn ang="0">
                  <a:pos x="878" y="1551"/>
                </a:cxn>
                <a:cxn ang="0">
                  <a:pos x="844" y="1662"/>
                </a:cxn>
                <a:cxn ang="0">
                  <a:pos x="825" y="1716"/>
                </a:cxn>
                <a:cxn ang="0">
                  <a:pos x="890" y="1796"/>
                </a:cxn>
                <a:cxn ang="0">
                  <a:pos x="907" y="1798"/>
                </a:cxn>
                <a:cxn ang="0">
                  <a:pos x="1353" y="1798"/>
                </a:cxn>
                <a:cxn ang="0">
                  <a:pos x="1353" y="1354"/>
                </a:cxn>
                <a:cxn ang="0">
                  <a:pos x="1353" y="1354"/>
                </a:cxn>
                <a:cxn ang="0">
                  <a:pos x="1353" y="1352"/>
                </a:cxn>
                <a:cxn ang="0">
                  <a:pos x="1271" y="1270"/>
                </a:cxn>
                <a:cxn ang="0">
                  <a:pos x="1213" y="1294"/>
                </a:cxn>
                <a:cxn ang="0">
                  <a:pos x="1106" y="1325"/>
                </a:cxn>
                <a:cxn ang="0">
                  <a:pos x="905" y="1123"/>
                </a:cxn>
                <a:cxn ang="0">
                  <a:pos x="1106" y="922"/>
                </a:cxn>
                <a:cxn ang="0">
                  <a:pos x="1217" y="955"/>
                </a:cxn>
                <a:cxn ang="0">
                  <a:pos x="1271" y="975"/>
                </a:cxn>
                <a:cxn ang="0">
                  <a:pos x="1351" y="910"/>
                </a:cxn>
                <a:cxn ang="0">
                  <a:pos x="1353" y="893"/>
                </a:cxn>
                <a:cxn ang="0">
                  <a:pos x="1353" y="447"/>
                </a:cxn>
                <a:cxn ang="0">
                  <a:pos x="907" y="447"/>
                </a:cxn>
                <a:cxn ang="0">
                  <a:pos x="893" y="446"/>
                </a:cxn>
                <a:cxn ang="0">
                  <a:pos x="890" y="446"/>
                </a:cxn>
                <a:cxn ang="0">
                  <a:pos x="825" y="365"/>
                </a:cxn>
                <a:cxn ang="0">
                  <a:pos x="844" y="312"/>
                </a:cxn>
                <a:cxn ang="0">
                  <a:pos x="878" y="201"/>
                </a:cxn>
                <a:cxn ang="0">
                  <a:pos x="676" y="0"/>
                </a:cxn>
                <a:cxn ang="0">
                  <a:pos x="475" y="201"/>
                </a:cxn>
                <a:cxn ang="0">
                  <a:pos x="506" y="307"/>
                </a:cxn>
                <a:cxn ang="0">
                  <a:pos x="530" y="365"/>
                </a:cxn>
                <a:cxn ang="0">
                  <a:pos x="461" y="446"/>
                </a:cxn>
                <a:cxn ang="0">
                  <a:pos x="448" y="447"/>
                </a:cxn>
                <a:cxn ang="0">
                  <a:pos x="446" y="447"/>
                </a:cxn>
                <a:cxn ang="0">
                  <a:pos x="446" y="447"/>
                </a:cxn>
                <a:cxn ang="0">
                  <a:pos x="0" y="447"/>
                </a:cxn>
                <a:cxn ang="0">
                  <a:pos x="0" y="891"/>
                </a:cxn>
                <a:cxn ang="0">
                  <a:pos x="0" y="891"/>
                </a:cxn>
                <a:cxn ang="0">
                  <a:pos x="0" y="892"/>
                </a:cxn>
                <a:cxn ang="0">
                  <a:pos x="82" y="975"/>
                </a:cxn>
                <a:cxn ang="0">
                  <a:pos x="140" y="950"/>
                </a:cxn>
                <a:cxn ang="0">
                  <a:pos x="247" y="920"/>
                </a:cxn>
                <a:cxn ang="0">
                  <a:pos x="448" y="1121"/>
                </a:cxn>
                <a:cxn ang="0">
                  <a:pos x="247" y="1323"/>
                </a:cxn>
                <a:cxn ang="0">
                  <a:pos x="136" y="1289"/>
                </a:cxn>
                <a:cxn ang="0">
                  <a:pos x="82" y="1269"/>
                </a:cxn>
                <a:cxn ang="0">
                  <a:pos x="2" y="1335"/>
                </a:cxn>
                <a:cxn ang="0">
                  <a:pos x="0" y="1352"/>
                </a:cxn>
                <a:cxn ang="0">
                  <a:pos x="0" y="1798"/>
                </a:cxn>
              </a:cxnLst>
              <a:rect l="0" t="0" r="r" b="b"/>
              <a:pathLst>
                <a:path w="1353" h="1798">
                  <a:moveTo>
                    <a:pt x="0" y="1798"/>
                  </a:moveTo>
                  <a:cubicBezTo>
                    <a:pt x="446" y="1798"/>
                    <a:pt x="446" y="1798"/>
                    <a:pt x="446" y="1798"/>
                  </a:cubicBezTo>
                  <a:cubicBezTo>
                    <a:pt x="446" y="1798"/>
                    <a:pt x="446" y="1798"/>
                    <a:pt x="446" y="1798"/>
                  </a:cubicBezTo>
                  <a:cubicBezTo>
                    <a:pt x="447" y="1798"/>
                    <a:pt x="447" y="1798"/>
                    <a:pt x="448" y="1798"/>
                  </a:cubicBezTo>
                  <a:cubicBezTo>
                    <a:pt x="493" y="1798"/>
                    <a:pt x="530" y="1761"/>
                    <a:pt x="530" y="1716"/>
                  </a:cubicBezTo>
                  <a:cubicBezTo>
                    <a:pt x="530" y="1693"/>
                    <a:pt x="520" y="1672"/>
                    <a:pt x="506" y="1658"/>
                  </a:cubicBezTo>
                  <a:cubicBezTo>
                    <a:pt x="486" y="1627"/>
                    <a:pt x="475" y="1590"/>
                    <a:pt x="475" y="1551"/>
                  </a:cubicBezTo>
                  <a:cubicBezTo>
                    <a:pt x="475" y="1440"/>
                    <a:pt x="565" y="1350"/>
                    <a:pt x="676" y="1350"/>
                  </a:cubicBezTo>
                  <a:cubicBezTo>
                    <a:pt x="788" y="1350"/>
                    <a:pt x="878" y="1440"/>
                    <a:pt x="878" y="1551"/>
                  </a:cubicBezTo>
                  <a:cubicBezTo>
                    <a:pt x="878" y="1592"/>
                    <a:pt x="866" y="1630"/>
                    <a:pt x="844" y="1662"/>
                  </a:cubicBezTo>
                  <a:cubicBezTo>
                    <a:pt x="832" y="1676"/>
                    <a:pt x="825" y="1695"/>
                    <a:pt x="825" y="1716"/>
                  </a:cubicBezTo>
                  <a:cubicBezTo>
                    <a:pt x="825" y="1755"/>
                    <a:pt x="853" y="1789"/>
                    <a:pt x="890" y="1796"/>
                  </a:cubicBezTo>
                  <a:cubicBezTo>
                    <a:pt x="896" y="1797"/>
                    <a:pt x="901" y="1798"/>
                    <a:pt x="907" y="1798"/>
                  </a:cubicBezTo>
                  <a:cubicBezTo>
                    <a:pt x="1353" y="1798"/>
                    <a:pt x="1353" y="1798"/>
                    <a:pt x="1353" y="1798"/>
                  </a:cubicBezTo>
                  <a:cubicBezTo>
                    <a:pt x="1353" y="1354"/>
                    <a:pt x="1353" y="1354"/>
                    <a:pt x="1353" y="1354"/>
                  </a:cubicBezTo>
                  <a:cubicBezTo>
                    <a:pt x="1353" y="1354"/>
                    <a:pt x="1353" y="1354"/>
                    <a:pt x="1353" y="1354"/>
                  </a:cubicBezTo>
                  <a:cubicBezTo>
                    <a:pt x="1353" y="1353"/>
                    <a:pt x="1353" y="1353"/>
                    <a:pt x="1353" y="1352"/>
                  </a:cubicBezTo>
                  <a:cubicBezTo>
                    <a:pt x="1353" y="1307"/>
                    <a:pt x="1316" y="1270"/>
                    <a:pt x="1271" y="1270"/>
                  </a:cubicBezTo>
                  <a:cubicBezTo>
                    <a:pt x="1248" y="1270"/>
                    <a:pt x="1228" y="1280"/>
                    <a:pt x="1213" y="1294"/>
                  </a:cubicBezTo>
                  <a:cubicBezTo>
                    <a:pt x="1182" y="1314"/>
                    <a:pt x="1145" y="1325"/>
                    <a:pt x="1106" y="1325"/>
                  </a:cubicBezTo>
                  <a:cubicBezTo>
                    <a:pt x="995" y="1325"/>
                    <a:pt x="905" y="1235"/>
                    <a:pt x="905" y="1123"/>
                  </a:cubicBezTo>
                  <a:cubicBezTo>
                    <a:pt x="905" y="1012"/>
                    <a:pt x="995" y="922"/>
                    <a:pt x="1106" y="922"/>
                  </a:cubicBezTo>
                  <a:cubicBezTo>
                    <a:pt x="1147" y="922"/>
                    <a:pt x="1185" y="934"/>
                    <a:pt x="1217" y="955"/>
                  </a:cubicBezTo>
                  <a:cubicBezTo>
                    <a:pt x="1232" y="968"/>
                    <a:pt x="1250" y="975"/>
                    <a:pt x="1271" y="975"/>
                  </a:cubicBezTo>
                  <a:cubicBezTo>
                    <a:pt x="1310" y="975"/>
                    <a:pt x="1344" y="947"/>
                    <a:pt x="1351" y="910"/>
                  </a:cubicBezTo>
                  <a:cubicBezTo>
                    <a:pt x="1352" y="904"/>
                    <a:pt x="1353" y="899"/>
                    <a:pt x="1353" y="893"/>
                  </a:cubicBezTo>
                  <a:cubicBezTo>
                    <a:pt x="1353" y="447"/>
                    <a:pt x="1353" y="447"/>
                    <a:pt x="1353" y="447"/>
                  </a:cubicBezTo>
                  <a:cubicBezTo>
                    <a:pt x="907" y="447"/>
                    <a:pt x="907" y="447"/>
                    <a:pt x="907" y="447"/>
                  </a:cubicBezTo>
                  <a:cubicBezTo>
                    <a:pt x="902" y="447"/>
                    <a:pt x="898" y="447"/>
                    <a:pt x="893" y="446"/>
                  </a:cubicBezTo>
                  <a:cubicBezTo>
                    <a:pt x="892" y="446"/>
                    <a:pt x="891" y="446"/>
                    <a:pt x="890" y="446"/>
                  </a:cubicBezTo>
                  <a:cubicBezTo>
                    <a:pt x="853" y="438"/>
                    <a:pt x="825" y="405"/>
                    <a:pt x="825" y="365"/>
                  </a:cubicBezTo>
                  <a:cubicBezTo>
                    <a:pt x="825" y="345"/>
                    <a:pt x="832" y="326"/>
                    <a:pt x="844" y="312"/>
                  </a:cubicBezTo>
                  <a:cubicBezTo>
                    <a:pt x="866" y="280"/>
                    <a:pt x="878" y="242"/>
                    <a:pt x="878" y="201"/>
                  </a:cubicBezTo>
                  <a:cubicBezTo>
                    <a:pt x="878" y="90"/>
                    <a:pt x="788" y="0"/>
                    <a:pt x="676" y="0"/>
                  </a:cubicBezTo>
                  <a:cubicBezTo>
                    <a:pt x="565" y="0"/>
                    <a:pt x="475" y="90"/>
                    <a:pt x="475" y="201"/>
                  </a:cubicBezTo>
                  <a:cubicBezTo>
                    <a:pt x="475" y="240"/>
                    <a:pt x="486" y="276"/>
                    <a:pt x="506" y="307"/>
                  </a:cubicBezTo>
                  <a:cubicBezTo>
                    <a:pt x="520" y="322"/>
                    <a:pt x="530" y="343"/>
                    <a:pt x="530" y="365"/>
                  </a:cubicBezTo>
                  <a:cubicBezTo>
                    <a:pt x="530" y="406"/>
                    <a:pt x="500" y="440"/>
                    <a:pt x="461" y="446"/>
                  </a:cubicBezTo>
                  <a:cubicBezTo>
                    <a:pt x="456" y="447"/>
                    <a:pt x="452" y="447"/>
                    <a:pt x="448" y="447"/>
                  </a:cubicBezTo>
                  <a:cubicBezTo>
                    <a:pt x="447" y="447"/>
                    <a:pt x="447" y="447"/>
                    <a:pt x="446" y="447"/>
                  </a:cubicBezTo>
                  <a:cubicBezTo>
                    <a:pt x="446" y="447"/>
                    <a:pt x="446" y="447"/>
                    <a:pt x="446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891"/>
                    <a:pt x="0" y="891"/>
                    <a:pt x="0" y="891"/>
                  </a:cubicBezTo>
                  <a:cubicBezTo>
                    <a:pt x="0" y="891"/>
                    <a:pt x="0" y="891"/>
                    <a:pt x="0" y="891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0" y="938"/>
                    <a:pt x="37" y="975"/>
                    <a:pt x="82" y="975"/>
                  </a:cubicBezTo>
                  <a:cubicBezTo>
                    <a:pt x="105" y="975"/>
                    <a:pt x="125" y="965"/>
                    <a:pt x="140" y="950"/>
                  </a:cubicBezTo>
                  <a:cubicBezTo>
                    <a:pt x="171" y="931"/>
                    <a:pt x="208" y="920"/>
                    <a:pt x="247" y="920"/>
                  </a:cubicBezTo>
                  <a:cubicBezTo>
                    <a:pt x="358" y="920"/>
                    <a:pt x="448" y="1010"/>
                    <a:pt x="448" y="1121"/>
                  </a:cubicBezTo>
                  <a:cubicBezTo>
                    <a:pt x="448" y="1233"/>
                    <a:pt x="358" y="1323"/>
                    <a:pt x="247" y="1323"/>
                  </a:cubicBezTo>
                  <a:cubicBezTo>
                    <a:pt x="206" y="1323"/>
                    <a:pt x="168" y="1310"/>
                    <a:pt x="136" y="1289"/>
                  </a:cubicBezTo>
                  <a:cubicBezTo>
                    <a:pt x="121" y="1277"/>
                    <a:pt x="103" y="1269"/>
                    <a:pt x="82" y="1269"/>
                  </a:cubicBezTo>
                  <a:cubicBezTo>
                    <a:pt x="43" y="1269"/>
                    <a:pt x="9" y="1298"/>
                    <a:pt x="2" y="1335"/>
                  </a:cubicBezTo>
                  <a:cubicBezTo>
                    <a:pt x="1" y="1341"/>
                    <a:pt x="0" y="1346"/>
                    <a:pt x="0" y="1352"/>
                  </a:cubicBezTo>
                  <a:cubicBezTo>
                    <a:pt x="0" y="1798"/>
                    <a:pt x="0" y="1798"/>
                    <a:pt x="0" y="1798"/>
                  </a:cubicBezTo>
                  <a:close/>
                </a:path>
              </a:pathLst>
            </a:custGeom>
            <a:grpFill/>
            <a:ln w="1270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19050" prstMaterial="matte">
              <a:bevelT w="63500" h="25400" prst="artDeco"/>
              <a:contourClr>
                <a:srgbClr val="FFFFFF"/>
              </a:contourClr>
            </a:sp3d>
          </p:spPr>
          <p:txBody>
            <a:bodyPr vert="vert"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endParaRPr lang="de-DE" sz="2200" b="1" dirty="0">
                <a:noFill/>
                <a:cs typeface="Arial" charset="0"/>
              </a:endParaRPr>
            </a:p>
          </p:txBody>
        </p:sp>
      </p:grpSp>
      <p:sp>
        <p:nvSpPr>
          <p:cNvPr id="33" name="Textfeld 32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075145" y="6137272"/>
            <a:ext cx="2865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</p:txBody>
      </p:sp>
    </p:spTree>
    <p:extLst>
      <p:ext uri="{BB962C8B-B14F-4D97-AF65-F5344CB8AC3E}">
        <p14:creationId xmlns:p14="http://schemas.microsoft.com/office/powerpoint/2010/main" val="2166664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des geplanten Unterrichtsverlaufs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3785BCE-806F-40B3-B78E-C406C1B79863}"/>
              </a:ext>
            </a:extLst>
          </p:cNvPr>
          <p:cNvGrpSpPr/>
          <p:nvPr/>
        </p:nvGrpSpPr>
        <p:grpSpPr>
          <a:xfrm>
            <a:off x="6382618" y="2326407"/>
            <a:ext cx="5512319" cy="3228754"/>
            <a:chOff x="6461205" y="1633392"/>
            <a:chExt cx="5512319" cy="3228754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C613523-AB6D-48CF-A2F1-BD1417A9D6CF}"/>
                </a:ext>
              </a:extLst>
            </p:cNvPr>
            <p:cNvSpPr/>
            <p:nvPr/>
          </p:nvSpPr>
          <p:spPr bwMode="gray">
            <a:xfrm>
              <a:off x="6735519" y="1974919"/>
              <a:ext cx="4856562" cy="288722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>
              <a:outerShdw blurRad="88900" dist="25400" dir="7800000" algn="tl" rotWithShape="0">
                <a:prstClr val="black">
                  <a:alpha val="35000"/>
                </a:prstClr>
              </a:outerShdw>
            </a:effectLst>
          </p:spPr>
          <p:txBody>
            <a:bodyPr lIns="143986" tIns="143986" rIns="191981" bIns="95990" rtlCol="0" anchor="ctr"/>
            <a:lstStyle/>
            <a:p>
              <a:pPr lvl="1">
                <a:lnSpc>
                  <a:spcPct val="300000"/>
                </a:lnSpc>
              </a:pPr>
              <a:r>
                <a:rPr lang="de-DE" b="1" dirty="0">
                  <a:solidFill>
                    <a:srgbClr val="66A300"/>
                  </a:solidFill>
                  <a:ea typeface="Calibri"/>
                  <a:cs typeface="Times New Roman"/>
                </a:rPr>
                <a:t>Die Planung der Artikulation beinhaltet:</a:t>
              </a:r>
            </a:p>
            <a:p>
              <a:pPr marL="742950" lvl="1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rgbClr val="094C74"/>
                  </a:solidFill>
                  <a:cs typeface="Arial" charset="0"/>
                </a:rPr>
                <a:t>Auswahl der Unterrichtsziele</a:t>
              </a:r>
            </a:p>
            <a:p>
              <a:pPr marL="742950" lvl="1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rgbClr val="094C74"/>
                  </a:solidFill>
                  <a:cs typeface="Arial" charset="0"/>
                </a:rPr>
                <a:t>Auswahl der Unterrichtsinhalte</a:t>
              </a:r>
            </a:p>
            <a:p>
              <a:pPr marL="742950" lvl="1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rgbClr val="094C74"/>
                  </a:solidFill>
                  <a:cs typeface="Arial" charset="0"/>
                </a:rPr>
                <a:t>Auswahl der Vermittlungsmethode</a:t>
              </a:r>
            </a:p>
            <a:p>
              <a:pPr marL="742950" lvl="1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rgbClr val="094C74"/>
                  </a:solidFill>
                  <a:cs typeface="Arial" charset="0"/>
                </a:rPr>
                <a:t>Auswahl der medialen Hilfsmittel</a:t>
              </a:r>
            </a:p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endParaRPr lang="de-DE" sz="1700" noProof="1">
                <a:solidFill>
                  <a:schemeClr val="accent5">
                    <a:lumMod val="75000"/>
                  </a:schemeClr>
                </a:solidFill>
                <a:cs typeface="Arial" charset="0"/>
              </a:endParaRPr>
            </a:p>
          </p:txBody>
        </p:sp>
        <p:pic>
          <p:nvPicPr>
            <p:cNvPr id="20" name="Picture 3" descr="Tessafilm_7">
              <a:extLst>
                <a:ext uri="{FF2B5EF4-FFF2-40B4-BE49-F238E27FC236}">
                  <a16:creationId xmlns:a16="http://schemas.microsoft.com/office/drawing/2014/main" id="{9D4E5120-52B3-448B-9A1C-53F0B63CC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l="70392" b="89275"/>
            <a:stretch>
              <a:fillRect/>
            </a:stretch>
          </p:blipFill>
          <p:spPr bwMode="auto">
            <a:xfrm rot="1176319">
              <a:off x="10859446" y="1823823"/>
              <a:ext cx="1114078" cy="483388"/>
            </a:xfrm>
            <a:prstGeom prst="rect">
              <a:avLst/>
            </a:prstGeom>
            <a:noFill/>
          </p:spPr>
        </p:pic>
        <p:pic>
          <p:nvPicPr>
            <p:cNvPr id="21" name="Picture 3" descr="Tessafilm_7">
              <a:extLst>
                <a:ext uri="{FF2B5EF4-FFF2-40B4-BE49-F238E27FC236}">
                  <a16:creationId xmlns:a16="http://schemas.microsoft.com/office/drawing/2014/main" id="{F00BE904-ECE8-4ACA-98F0-9F55FDA6D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l="70392" b="89275"/>
            <a:stretch>
              <a:fillRect/>
            </a:stretch>
          </p:blipFill>
          <p:spPr bwMode="auto">
            <a:xfrm rot="20387253">
              <a:off x="6461205" y="1633392"/>
              <a:ext cx="1114078" cy="483388"/>
            </a:xfrm>
            <a:prstGeom prst="rect">
              <a:avLst/>
            </a:prstGeom>
            <a:noFill/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80D38A7-5F7A-4BEE-8FAB-6CF30630B8A0}"/>
              </a:ext>
            </a:extLst>
          </p:cNvPr>
          <p:cNvGrpSpPr/>
          <p:nvPr/>
        </p:nvGrpSpPr>
        <p:grpSpPr>
          <a:xfrm>
            <a:off x="130431" y="1134375"/>
            <a:ext cx="6070782" cy="3133330"/>
            <a:chOff x="6277443" y="1728816"/>
            <a:chExt cx="6070782" cy="3133330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D745D05B-91D0-473C-BF3C-16842845B8AC}"/>
                </a:ext>
              </a:extLst>
            </p:cNvPr>
            <p:cNvSpPr/>
            <p:nvPr/>
          </p:nvSpPr>
          <p:spPr bwMode="gray">
            <a:xfrm>
              <a:off x="6735519" y="1974919"/>
              <a:ext cx="5470594" cy="288722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>
              <a:outerShdw blurRad="88900" dist="25400" dir="7800000" algn="tl" rotWithShape="0">
                <a:prstClr val="black">
                  <a:alpha val="35000"/>
                </a:prstClr>
              </a:outerShdw>
            </a:effectLst>
          </p:spPr>
          <p:txBody>
            <a:bodyPr lIns="143986" tIns="143986" rIns="191981" bIns="95990" rtlCol="0" anchor="ctr"/>
            <a:lstStyle/>
            <a:p>
              <a:pPr lvl="1">
                <a:lnSpc>
                  <a:spcPct val="150000"/>
                </a:lnSpc>
              </a:pPr>
              <a:r>
                <a:rPr lang="de-DE" b="1" dirty="0">
                  <a:solidFill>
                    <a:srgbClr val="66A300"/>
                  </a:solidFill>
                  <a:ea typeface="Calibri"/>
                  <a:cs typeface="Times New Roman"/>
                </a:rPr>
                <a:t>Der Grundrhythmus der Artikulation </a:t>
              </a:r>
            </a:p>
            <a:p>
              <a:pPr lvl="1">
                <a:lnSpc>
                  <a:spcPct val="150000"/>
                </a:lnSpc>
              </a:pPr>
              <a:r>
                <a:rPr lang="de-DE" b="1" dirty="0">
                  <a:solidFill>
                    <a:srgbClr val="66A300"/>
                  </a:solidFill>
                  <a:ea typeface="Calibri"/>
                  <a:cs typeface="Times New Roman"/>
                </a:rPr>
                <a:t>ist ein Dreischritt:</a:t>
              </a:r>
            </a:p>
            <a:p>
              <a:pPr lvl="1">
                <a:lnSpc>
                  <a:spcPct val="150000"/>
                </a:lnSpc>
              </a:pPr>
              <a:endParaRPr lang="de-DE" sz="600" b="1" dirty="0">
                <a:solidFill>
                  <a:srgbClr val="C00000"/>
                </a:solidFill>
                <a:ea typeface="Calibri"/>
                <a:cs typeface="Times New Roman"/>
              </a:endParaRPr>
            </a:p>
            <a:p>
              <a:pPr marL="742950" lvl="1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rgbClr val="094C74"/>
                  </a:solidFill>
                  <a:cs typeface="Arial" charset="0"/>
                </a:rPr>
                <a:t>Einstieg</a:t>
              </a:r>
            </a:p>
            <a:p>
              <a:pPr marL="742950" lvl="1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rgbClr val="094C74"/>
                  </a:solidFill>
                  <a:cs typeface="Arial" charset="0"/>
                </a:rPr>
                <a:t>Erarbeitung</a:t>
              </a:r>
            </a:p>
            <a:p>
              <a:pPr marL="742950" lvl="1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rgbClr val="094C74"/>
                  </a:solidFill>
                  <a:cs typeface="Arial" charset="0"/>
                </a:rPr>
                <a:t>Ergebnissicherung</a:t>
              </a:r>
            </a:p>
            <a:p>
              <a:pPr lvl="1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endParaRPr lang="de-DE" sz="1700" noProof="1">
                <a:solidFill>
                  <a:schemeClr val="accent5">
                    <a:lumMod val="7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endParaRPr lang="de-DE" sz="1700" noProof="1">
                <a:solidFill>
                  <a:schemeClr val="accent5">
                    <a:lumMod val="75000"/>
                  </a:schemeClr>
                </a:solidFill>
                <a:cs typeface="Arial" charset="0"/>
              </a:endParaRPr>
            </a:p>
          </p:txBody>
        </p:sp>
        <p:pic>
          <p:nvPicPr>
            <p:cNvPr id="24" name="Picture 3" descr="Tessafilm_7">
              <a:extLst>
                <a:ext uri="{FF2B5EF4-FFF2-40B4-BE49-F238E27FC236}">
                  <a16:creationId xmlns:a16="http://schemas.microsoft.com/office/drawing/2014/main" id="{FBDB24B8-B7F9-4185-8F43-53E6D7866B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l="70392" b="89275"/>
            <a:stretch>
              <a:fillRect/>
            </a:stretch>
          </p:blipFill>
          <p:spPr bwMode="auto">
            <a:xfrm rot="1176319">
              <a:off x="11234147" y="1728816"/>
              <a:ext cx="1114078" cy="483388"/>
            </a:xfrm>
            <a:prstGeom prst="rect">
              <a:avLst/>
            </a:prstGeom>
            <a:noFill/>
          </p:spPr>
        </p:pic>
        <p:pic>
          <p:nvPicPr>
            <p:cNvPr id="25" name="Picture 3" descr="Tessafilm_7">
              <a:extLst>
                <a:ext uri="{FF2B5EF4-FFF2-40B4-BE49-F238E27FC236}">
                  <a16:creationId xmlns:a16="http://schemas.microsoft.com/office/drawing/2014/main" id="{9F43CB84-2FB0-4555-AF92-FA0837B340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l="70392" b="89275"/>
            <a:stretch>
              <a:fillRect/>
            </a:stretch>
          </p:blipFill>
          <p:spPr bwMode="auto">
            <a:xfrm rot="19549540">
              <a:off x="6277443" y="1950584"/>
              <a:ext cx="1299546" cy="483388"/>
            </a:xfrm>
            <a:prstGeom prst="rect">
              <a:avLst/>
            </a:prstGeom>
            <a:noFill/>
          </p:spPr>
        </p:pic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066641" y="5895716"/>
            <a:ext cx="28658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Grafik 27" descr="Handwerker, Mechaniker, Helm, Arbeiter, Bauarbeiten">
            <a:extLst>
              <a:ext uri="{FF2B5EF4-FFF2-40B4-BE49-F238E27FC236}">
                <a16:creationId xmlns:a16="http://schemas.microsoft.com/office/drawing/2014/main" id="{E5BE192D-6303-40D3-8958-C9F106B4D156}"/>
              </a:ext>
            </a:extLst>
          </p:cNvPr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19" y="4225306"/>
            <a:ext cx="2063691" cy="2063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8023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des geplanten Unterrichtsverlaufs</a:t>
              </a: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1C6B6DE-6EE8-4083-9D13-036AB07FCA7B}"/>
              </a:ext>
            </a:extLst>
          </p:cNvPr>
          <p:cNvGrpSpPr/>
          <p:nvPr/>
        </p:nvGrpSpPr>
        <p:grpSpPr>
          <a:xfrm>
            <a:off x="421607" y="1408829"/>
            <a:ext cx="10551115" cy="3812386"/>
            <a:chOff x="498315" y="2569183"/>
            <a:chExt cx="10551115" cy="3812386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A745A7AB-B277-4D1E-8C24-484C2E0DD92E}"/>
                </a:ext>
              </a:extLst>
            </p:cNvPr>
            <p:cNvSpPr txBox="1"/>
            <p:nvPr/>
          </p:nvSpPr>
          <p:spPr>
            <a:xfrm>
              <a:off x="8784684" y="5996848"/>
              <a:ext cx="156357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Hilbert Meyer</a:t>
              </a:r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C7A0C6E8-605D-4AEE-8622-EC1D905E3E03}"/>
                </a:ext>
              </a:extLst>
            </p:cNvPr>
            <p:cNvGrpSpPr/>
            <p:nvPr/>
          </p:nvGrpSpPr>
          <p:grpSpPr>
            <a:xfrm>
              <a:off x="498315" y="2569183"/>
              <a:ext cx="1222002" cy="1113206"/>
              <a:chOff x="3550052" y="216965"/>
              <a:chExt cx="1759638" cy="1602976"/>
            </a:xfrm>
            <a:solidFill>
              <a:schemeClr val="bg1">
                <a:lumMod val="75000"/>
              </a:schemeClr>
            </a:solidFill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9C0F3A08-1E67-4015-B2E9-76A41FB85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052" y="216965"/>
                <a:ext cx="905852" cy="1602976"/>
              </a:xfrm>
              <a:custGeom>
                <a:avLst/>
                <a:gdLst>
                  <a:gd name="T0" fmla="*/ 2 w 58"/>
                  <a:gd name="T1" fmla="*/ 103 h 103"/>
                  <a:gd name="T2" fmla="*/ 0 w 58"/>
                  <a:gd name="T3" fmla="*/ 99 h 103"/>
                  <a:gd name="T4" fmla="*/ 20 w 58"/>
                  <a:gd name="T5" fmla="*/ 87 h 103"/>
                  <a:gd name="T6" fmla="*/ 33 w 58"/>
                  <a:gd name="T7" fmla="*/ 72 h 103"/>
                  <a:gd name="T8" fmla="*/ 42 w 58"/>
                  <a:gd name="T9" fmla="*/ 45 h 103"/>
                  <a:gd name="T10" fmla="*/ 33 w 58"/>
                  <a:gd name="T11" fmla="*/ 47 h 103"/>
                  <a:gd name="T12" fmla="*/ 16 w 58"/>
                  <a:gd name="T13" fmla="*/ 40 h 103"/>
                  <a:gd name="T14" fmla="*/ 9 w 58"/>
                  <a:gd name="T15" fmla="*/ 24 h 103"/>
                  <a:gd name="T16" fmla="*/ 16 w 58"/>
                  <a:gd name="T17" fmla="*/ 7 h 103"/>
                  <a:gd name="T18" fmla="*/ 32 w 58"/>
                  <a:gd name="T19" fmla="*/ 0 h 103"/>
                  <a:gd name="T20" fmla="*/ 51 w 58"/>
                  <a:gd name="T21" fmla="*/ 9 h 103"/>
                  <a:gd name="T22" fmla="*/ 58 w 58"/>
                  <a:gd name="T23" fmla="*/ 34 h 103"/>
                  <a:gd name="T24" fmla="*/ 51 w 58"/>
                  <a:gd name="T25" fmla="*/ 65 h 103"/>
                  <a:gd name="T26" fmla="*/ 31 w 58"/>
                  <a:gd name="T27" fmla="*/ 89 h 103"/>
                  <a:gd name="T28" fmla="*/ 2 w 58"/>
                  <a:gd name="T2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103">
                    <a:moveTo>
                      <a:pt x="2" y="103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9" y="95"/>
                      <a:pt x="15" y="91"/>
                      <a:pt x="20" y="87"/>
                    </a:cubicBezTo>
                    <a:cubicBezTo>
                      <a:pt x="25" y="83"/>
                      <a:pt x="30" y="78"/>
                      <a:pt x="33" y="72"/>
                    </a:cubicBezTo>
                    <a:cubicBezTo>
                      <a:pt x="39" y="63"/>
                      <a:pt x="42" y="54"/>
                      <a:pt x="42" y="45"/>
                    </a:cubicBezTo>
                    <a:cubicBezTo>
                      <a:pt x="39" y="46"/>
                      <a:pt x="36" y="47"/>
                      <a:pt x="33" y="47"/>
                    </a:cubicBezTo>
                    <a:cubicBezTo>
                      <a:pt x="26" y="47"/>
                      <a:pt x="20" y="45"/>
                      <a:pt x="16" y="40"/>
                    </a:cubicBezTo>
                    <a:cubicBezTo>
                      <a:pt x="11" y="36"/>
                      <a:pt x="9" y="31"/>
                      <a:pt x="9" y="24"/>
                    </a:cubicBezTo>
                    <a:cubicBezTo>
                      <a:pt x="9" y="17"/>
                      <a:pt x="11" y="12"/>
                      <a:pt x="16" y="7"/>
                    </a:cubicBezTo>
                    <a:cubicBezTo>
                      <a:pt x="20" y="2"/>
                      <a:pt x="26" y="0"/>
                      <a:pt x="32" y="0"/>
                    </a:cubicBezTo>
                    <a:cubicBezTo>
                      <a:pt x="40" y="0"/>
                      <a:pt x="46" y="3"/>
                      <a:pt x="51" y="9"/>
                    </a:cubicBezTo>
                    <a:cubicBezTo>
                      <a:pt x="56" y="16"/>
                      <a:pt x="58" y="24"/>
                      <a:pt x="58" y="34"/>
                    </a:cubicBezTo>
                    <a:cubicBezTo>
                      <a:pt x="58" y="44"/>
                      <a:pt x="56" y="55"/>
                      <a:pt x="51" y="65"/>
                    </a:cubicBezTo>
                    <a:cubicBezTo>
                      <a:pt x="46" y="75"/>
                      <a:pt x="40" y="83"/>
                      <a:pt x="31" y="89"/>
                    </a:cubicBezTo>
                    <a:cubicBezTo>
                      <a:pt x="23" y="96"/>
                      <a:pt x="13" y="100"/>
                      <a:pt x="2" y="103"/>
                    </a:cubicBezTo>
                    <a:close/>
                  </a:path>
                </a:pathLst>
              </a:custGeom>
              <a:solidFill>
                <a:srgbClr val="094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07712F7C-A16A-4030-94D1-0D70D991D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838" y="216965"/>
                <a:ext cx="905852" cy="1602976"/>
              </a:xfrm>
              <a:custGeom>
                <a:avLst/>
                <a:gdLst>
                  <a:gd name="T0" fmla="*/ 2 w 58"/>
                  <a:gd name="T1" fmla="*/ 103 h 103"/>
                  <a:gd name="T2" fmla="*/ 0 w 58"/>
                  <a:gd name="T3" fmla="*/ 99 h 103"/>
                  <a:gd name="T4" fmla="*/ 20 w 58"/>
                  <a:gd name="T5" fmla="*/ 87 h 103"/>
                  <a:gd name="T6" fmla="*/ 33 w 58"/>
                  <a:gd name="T7" fmla="*/ 72 h 103"/>
                  <a:gd name="T8" fmla="*/ 42 w 58"/>
                  <a:gd name="T9" fmla="*/ 45 h 103"/>
                  <a:gd name="T10" fmla="*/ 33 w 58"/>
                  <a:gd name="T11" fmla="*/ 47 h 103"/>
                  <a:gd name="T12" fmla="*/ 16 w 58"/>
                  <a:gd name="T13" fmla="*/ 40 h 103"/>
                  <a:gd name="T14" fmla="*/ 9 w 58"/>
                  <a:gd name="T15" fmla="*/ 24 h 103"/>
                  <a:gd name="T16" fmla="*/ 16 w 58"/>
                  <a:gd name="T17" fmla="*/ 7 h 103"/>
                  <a:gd name="T18" fmla="*/ 32 w 58"/>
                  <a:gd name="T19" fmla="*/ 0 h 103"/>
                  <a:gd name="T20" fmla="*/ 51 w 58"/>
                  <a:gd name="T21" fmla="*/ 9 h 103"/>
                  <a:gd name="T22" fmla="*/ 58 w 58"/>
                  <a:gd name="T23" fmla="*/ 34 h 103"/>
                  <a:gd name="T24" fmla="*/ 51 w 58"/>
                  <a:gd name="T25" fmla="*/ 65 h 103"/>
                  <a:gd name="T26" fmla="*/ 31 w 58"/>
                  <a:gd name="T27" fmla="*/ 89 h 103"/>
                  <a:gd name="T28" fmla="*/ 2 w 58"/>
                  <a:gd name="T2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103">
                    <a:moveTo>
                      <a:pt x="2" y="103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9" y="95"/>
                      <a:pt x="15" y="91"/>
                      <a:pt x="20" y="87"/>
                    </a:cubicBezTo>
                    <a:cubicBezTo>
                      <a:pt x="25" y="83"/>
                      <a:pt x="30" y="78"/>
                      <a:pt x="33" y="72"/>
                    </a:cubicBezTo>
                    <a:cubicBezTo>
                      <a:pt x="39" y="63"/>
                      <a:pt x="42" y="54"/>
                      <a:pt x="42" y="45"/>
                    </a:cubicBezTo>
                    <a:cubicBezTo>
                      <a:pt x="39" y="46"/>
                      <a:pt x="36" y="47"/>
                      <a:pt x="33" y="47"/>
                    </a:cubicBezTo>
                    <a:cubicBezTo>
                      <a:pt x="26" y="47"/>
                      <a:pt x="20" y="45"/>
                      <a:pt x="16" y="40"/>
                    </a:cubicBezTo>
                    <a:cubicBezTo>
                      <a:pt x="11" y="36"/>
                      <a:pt x="9" y="31"/>
                      <a:pt x="9" y="24"/>
                    </a:cubicBezTo>
                    <a:cubicBezTo>
                      <a:pt x="9" y="17"/>
                      <a:pt x="11" y="12"/>
                      <a:pt x="16" y="7"/>
                    </a:cubicBezTo>
                    <a:cubicBezTo>
                      <a:pt x="20" y="2"/>
                      <a:pt x="26" y="0"/>
                      <a:pt x="32" y="0"/>
                    </a:cubicBezTo>
                    <a:cubicBezTo>
                      <a:pt x="40" y="0"/>
                      <a:pt x="46" y="3"/>
                      <a:pt x="51" y="9"/>
                    </a:cubicBezTo>
                    <a:cubicBezTo>
                      <a:pt x="56" y="16"/>
                      <a:pt x="58" y="24"/>
                      <a:pt x="58" y="34"/>
                    </a:cubicBezTo>
                    <a:cubicBezTo>
                      <a:pt x="58" y="44"/>
                      <a:pt x="56" y="55"/>
                      <a:pt x="51" y="65"/>
                    </a:cubicBezTo>
                    <a:cubicBezTo>
                      <a:pt x="46" y="75"/>
                      <a:pt x="40" y="83"/>
                      <a:pt x="31" y="89"/>
                    </a:cubicBezTo>
                    <a:cubicBezTo>
                      <a:pt x="23" y="96"/>
                      <a:pt x="13" y="100"/>
                      <a:pt x="2" y="103"/>
                    </a:cubicBezTo>
                    <a:close/>
                  </a:path>
                </a:pathLst>
              </a:custGeom>
              <a:solidFill>
                <a:srgbClr val="094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325344DC-52B3-45F6-A08D-E42F9E2482A2}"/>
                </a:ext>
              </a:extLst>
            </p:cNvPr>
            <p:cNvSpPr/>
            <p:nvPr/>
          </p:nvSpPr>
          <p:spPr>
            <a:xfrm>
              <a:off x="1383710" y="3209665"/>
              <a:ext cx="966572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3200" dirty="0"/>
                <a:t>Eine </a:t>
              </a:r>
              <a:r>
                <a:rPr lang="de-DE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allgemeingültige lerntheoretische Begründung </a:t>
              </a:r>
            </a:p>
            <a:p>
              <a:pPr algn="ctr"/>
              <a:r>
                <a:rPr lang="de-DE" sz="3200" dirty="0"/>
                <a:t>des Unterrichtsganges ist </a:t>
              </a:r>
              <a:r>
                <a:rPr lang="de-DE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unmöglich</a:t>
              </a:r>
              <a:r>
                <a:rPr lang="de-DE" sz="3200" dirty="0"/>
                <a:t>. </a:t>
              </a:r>
            </a:p>
            <a:p>
              <a:pPr algn="ctr"/>
              <a:r>
                <a:rPr lang="de-DE" sz="3200" dirty="0"/>
                <a:t>Die richtige </a:t>
              </a:r>
              <a:r>
                <a:rPr lang="de-DE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Schrittfolge</a:t>
              </a:r>
              <a:r>
                <a:rPr lang="de-DE" sz="3200" dirty="0"/>
                <a:t> muss vielmehr für </a:t>
              </a:r>
            </a:p>
            <a:p>
              <a:pPr algn="ctr"/>
              <a:r>
                <a:rPr lang="de-DE" sz="3200" dirty="0"/>
                <a:t>jedes </a:t>
              </a:r>
              <a:r>
                <a:rPr lang="de-DE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Unterrichtsthema</a:t>
              </a:r>
              <a:r>
                <a:rPr lang="de-DE" sz="3200" dirty="0"/>
                <a:t> und für jede </a:t>
              </a:r>
              <a:r>
                <a:rPr lang="de-DE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Schulklasse</a:t>
              </a:r>
              <a:r>
                <a:rPr lang="de-DE" sz="3200" dirty="0"/>
                <a:t> neu und unter Beachtung der Handlungsspielräume des Lehrers bestimmt werden.</a:t>
              </a:r>
            </a:p>
          </p:txBody>
        </p:sp>
      </p:grpSp>
      <p:sp>
        <p:nvSpPr>
          <p:cNvPr id="24" name="Freeform 11">
            <a:extLst>
              <a:ext uri="{FF2B5EF4-FFF2-40B4-BE49-F238E27FC236}">
                <a16:creationId xmlns:a16="http://schemas.microsoft.com/office/drawing/2014/main" id="{9B4DD2EB-6842-4D48-87ED-1628559D0EB2}"/>
              </a:ext>
            </a:extLst>
          </p:cNvPr>
          <p:cNvSpPr>
            <a:spLocks/>
          </p:cNvSpPr>
          <p:nvPr/>
        </p:nvSpPr>
        <p:spPr bwMode="auto">
          <a:xfrm rot="10800000">
            <a:off x="10483337" y="4664612"/>
            <a:ext cx="629080" cy="1113206"/>
          </a:xfrm>
          <a:custGeom>
            <a:avLst/>
            <a:gdLst>
              <a:gd name="T0" fmla="*/ 2 w 58"/>
              <a:gd name="T1" fmla="*/ 103 h 103"/>
              <a:gd name="T2" fmla="*/ 0 w 58"/>
              <a:gd name="T3" fmla="*/ 99 h 103"/>
              <a:gd name="T4" fmla="*/ 20 w 58"/>
              <a:gd name="T5" fmla="*/ 87 h 103"/>
              <a:gd name="T6" fmla="*/ 33 w 58"/>
              <a:gd name="T7" fmla="*/ 72 h 103"/>
              <a:gd name="T8" fmla="*/ 42 w 58"/>
              <a:gd name="T9" fmla="*/ 45 h 103"/>
              <a:gd name="T10" fmla="*/ 33 w 58"/>
              <a:gd name="T11" fmla="*/ 47 h 103"/>
              <a:gd name="T12" fmla="*/ 16 w 58"/>
              <a:gd name="T13" fmla="*/ 40 h 103"/>
              <a:gd name="T14" fmla="*/ 9 w 58"/>
              <a:gd name="T15" fmla="*/ 24 h 103"/>
              <a:gd name="T16" fmla="*/ 16 w 58"/>
              <a:gd name="T17" fmla="*/ 7 h 103"/>
              <a:gd name="T18" fmla="*/ 32 w 58"/>
              <a:gd name="T19" fmla="*/ 0 h 103"/>
              <a:gd name="T20" fmla="*/ 51 w 58"/>
              <a:gd name="T21" fmla="*/ 9 h 103"/>
              <a:gd name="T22" fmla="*/ 58 w 58"/>
              <a:gd name="T23" fmla="*/ 34 h 103"/>
              <a:gd name="T24" fmla="*/ 51 w 58"/>
              <a:gd name="T25" fmla="*/ 65 h 103"/>
              <a:gd name="T26" fmla="*/ 31 w 58"/>
              <a:gd name="T27" fmla="*/ 89 h 103"/>
              <a:gd name="T28" fmla="*/ 2 w 58"/>
              <a:gd name="T2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3">
                <a:moveTo>
                  <a:pt x="2" y="103"/>
                </a:moveTo>
                <a:cubicBezTo>
                  <a:pt x="0" y="99"/>
                  <a:pt x="0" y="99"/>
                  <a:pt x="0" y="99"/>
                </a:cubicBezTo>
                <a:cubicBezTo>
                  <a:pt x="9" y="95"/>
                  <a:pt x="15" y="91"/>
                  <a:pt x="20" y="87"/>
                </a:cubicBezTo>
                <a:cubicBezTo>
                  <a:pt x="25" y="83"/>
                  <a:pt x="30" y="78"/>
                  <a:pt x="33" y="72"/>
                </a:cubicBezTo>
                <a:cubicBezTo>
                  <a:pt x="39" y="63"/>
                  <a:pt x="42" y="54"/>
                  <a:pt x="42" y="45"/>
                </a:cubicBezTo>
                <a:cubicBezTo>
                  <a:pt x="39" y="46"/>
                  <a:pt x="36" y="47"/>
                  <a:pt x="33" y="47"/>
                </a:cubicBezTo>
                <a:cubicBezTo>
                  <a:pt x="26" y="47"/>
                  <a:pt x="20" y="45"/>
                  <a:pt x="16" y="40"/>
                </a:cubicBezTo>
                <a:cubicBezTo>
                  <a:pt x="11" y="36"/>
                  <a:pt x="9" y="31"/>
                  <a:pt x="9" y="24"/>
                </a:cubicBezTo>
                <a:cubicBezTo>
                  <a:pt x="9" y="17"/>
                  <a:pt x="11" y="12"/>
                  <a:pt x="16" y="7"/>
                </a:cubicBezTo>
                <a:cubicBezTo>
                  <a:pt x="20" y="2"/>
                  <a:pt x="26" y="0"/>
                  <a:pt x="32" y="0"/>
                </a:cubicBezTo>
                <a:cubicBezTo>
                  <a:pt x="40" y="0"/>
                  <a:pt x="46" y="3"/>
                  <a:pt x="51" y="9"/>
                </a:cubicBezTo>
                <a:cubicBezTo>
                  <a:pt x="56" y="16"/>
                  <a:pt x="58" y="24"/>
                  <a:pt x="58" y="34"/>
                </a:cubicBezTo>
                <a:cubicBezTo>
                  <a:pt x="58" y="44"/>
                  <a:pt x="56" y="55"/>
                  <a:pt x="51" y="65"/>
                </a:cubicBezTo>
                <a:cubicBezTo>
                  <a:pt x="46" y="75"/>
                  <a:pt x="40" y="83"/>
                  <a:pt x="31" y="89"/>
                </a:cubicBezTo>
                <a:cubicBezTo>
                  <a:pt x="23" y="96"/>
                  <a:pt x="13" y="100"/>
                  <a:pt x="2" y="103"/>
                </a:cubicBezTo>
                <a:close/>
              </a:path>
            </a:pathLst>
          </a:custGeom>
          <a:solidFill>
            <a:srgbClr val="094C7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2AF6B632-AE7A-464A-9148-1671CCF2A5F0}"/>
              </a:ext>
            </a:extLst>
          </p:cNvPr>
          <p:cNvSpPr>
            <a:spLocks/>
          </p:cNvSpPr>
          <p:nvPr/>
        </p:nvSpPr>
        <p:spPr bwMode="auto">
          <a:xfrm rot="10800000">
            <a:off x="11076259" y="4664612"/>
            <a:ext cx="629080" cy="1113206"/>
          </a:xfrm>
          <a:custGeom>
            <a:avLst/>
            <a:gdLst>
              <a:gd name="T0" fmla="*/ 2 w 58"/>
              <a:gd name="T1" fmla="*/ 103 h 103"/>
              <a:gd name="T2" fmla="*/ 0 w 58"/>
              <a:gd name="T3" fmla="*/ 99 h 103"/>
              <a:gd name="T4" fmla="*/ 20 w 58"/>
              <a:gd name="T5" fmla="*/ 87 h 103"/>
              <a:gd name="T6" fmla="*/ 33 w 58"/>
              <a:gd name="T7" fmla="*/ 72 h 103"/>
              <a:gd name="T8" fmla="*/ 42 w 58"/>
              <a:gd name="T9" fmla="*/ 45 h 103"/>
              <a:gd name="T10" fmla="*/ 33 w 58"/>
              <a:gd name="T11" fmla="*/ 47 h 103"/>
              <a:gd name="T12" fmla="*/ 16 w 58"/>
              <a:gd name="T13" fmla="*/ 40 h 103"/>
              <a:gd name="T14" fmla="*/ 9 w 58"/>
              <a:gd name="T15" fmla="*/ 24 h 103"/>
              <a:gd name="T16" fmla="*/ 16 w 58"/>
              <a:gd name="T17" fmla="*/ 7 h 103"/>
              <a:gd name="T18" fmla="*/ 32 w 58"/>
              <a:gd name="T19" fmla="*/ 0 h 103"/>
              <a:gd name="T20" fmla="*/ 51 w 58"/>
              <a:gd name="T21" fmla="*/ 9 h 103"/>
              <a:gd name="T22" fmla="*/ 58 w 58"/>
              <a:gd name="T23" fmla="*/ 34 h 103"/>
              <a:gd name="T24" fmla="*/ 51 w 58"/>
              <a:gd name="T25" fmla="*/ 65 h 103"/>
              <a:gd name="T26" fmla="*/ 31 w 58"/>
              <a:gd name="T27" fmla="*/ 89 h 103"/>
              <a:gd name="T28" fmla="*/ 2 w 58"/>
              <a:gd name="T2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3">
                <a:moveTo>
                  <a:pt x="2" y="103"/>
                </a:moveTo>
                <a:cubicBezTo>
                  <a:pt x="0" y="99"/>
                  <a:pt x="0" y="99"/>
                  <a:pt x="0" y="99"/>
                </a:cubicBezTo>
                <a:cubicBezTo>
                  <a:pt x="9" y="95"/>
                  <a:pt x="15" y="91"/>
                  <a:pt x="20" y="87"/>
                </a:cubicBezTo>
                <a:cubicBezTo>
                  <a:pt x="25" y="83"/>
                  <a:pt x="30" y="78"/>
                  <a:pt x="33" y="72"/>
                </a:cubicBezTo>
                <a:cubicBezTo>
                  <a:pt x="39" y="63"/>
                  <a:pt x="42" y="54"/>
                  <a:pt x="42" y="45"/>
                </a:cubicBezTo>
                <a:cubicBezTo>
                  <a:pt x="39" y="46"/>
                  <a:pt x="36" y="47"/>
                  <a:pt x="33" y="47"/>
                </a:cubicBezTo>
                <a:cubicBezTo>
                  <a:pt x="26" y="47"/>
                  <a:pt x="20" y="45"/>
                  <a:pt x="16" y="40"/>
                </a:cubicBezTo>
                <a:cubicBezTo>
                  <a:pt x="11" y="36"/>
                  <a:pt x="9" y="31"/>
                  <a:pt x="9" y="24"/>
                </a:cubicBezTo>
                <a:cubicBezTo>
                  <a:pt x="9" y="17"/>
                  <a:pt x="11" y="12"/>
                  <a:pt x="16" y="7"/>
                </a:cubicBezTo>
                <a:cubicBezTo>
                  <a:pt x="20" y="2"/>
                  <a:pt x="26" y="0"/>
                  <a:pt x="32" y="0"/>
                </a:cubicBezTo>
                <a:cubicBezTo>
                  <a:pt x="40" y="0"/>
                  <a:pt x="46" y="3"/>
                  <a:pt x="51" y="9"/>
                </a:cubicBezTo>
                <a:cubicBezTo>
                  <a:pt x="56" y="16"/>
                  <a:pt x="58" y="24"/>
                  <a:pt x="58" y="34"/>
                </a:cubicBezTo>
                <a:cubicBezTo>
                  <a:pt x="58" y="44"/>
                  <a:pt x="56" y="55"/>
                  <a:pt x="51" y="65"/>
                </a:cubicBezTo>
                <a:cubicBezTo>
                  <a:pt x="46" y="75"/>
                  <a:pt x="40" y="83"/>
                  <a:pt x="31" y="89"/>
                </a:cubicBezTo>
                <a:cubicBezTo>
                  <a:pt x="23" y="96"/>
                  <a:pt x="13" y="100"/>
                  <a:pt x="2" y="103"/>
                </a:cubicBezTo>
                <a:close/>
              </a:path>
            </a:pathLst>
          </a:custGeom>
          <a:solidFill>
            <a:srgbClr val="094C7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066641" y="6048448"/>
            <a:ext cx="2865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Meyer, 2011, S. 108</a:t>
            </a:r>
          </a:p>
        </p:txBody>
      </p:sp>
    </p:spTree>
    <p:extLst>
      <p:ext uri="{BB962C8B-B14F-4D97-AF65-F5344CB8AC3E}">
        <p14:creationId xmlns:p14="http://schemas.microsoft.com/office/powerpoint/2010/main" val="1481622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Artikulation des geplanten Unterrichtsverlaufs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Schritte der Prozessplanung des Unterrichtsverlaufs</a:t>
              </a: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A5FAA72-1E95-4C4B-AABA-748DDB2B7F2F}"/>
              </a:ext>
            </a:extLst>
          </p:cNvPr>
          <p:cNvSpPr txBox="1"/>
          <p:nvPr/>
        </p:nvSpPr>
        <p:spPr>
          <a:xfrm>
            <a:off x="687419" y="1444189"/>
            <a:ext cx="56562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2000" b="1" dirty="0"/>
              <a:t>Zentrale Aspekte: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Bedingungsanalyse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Sachanalyse des Unterrichtsgegenstandes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Didaktische Analyse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Methodische Analyse </a:t>
            </a:r>
          </a:p>
          <a:p>
            <a:pPr>
              <a:lnSpc>
                <a:spcPct val="150000"/>
              </a:lnSpc>
            </a:pPr>
            <a:endParaRPr lang="de-DE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Visuelle Modellierung der Planungszusammenhänge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Sammlung von Literaturhinweisen sowie von Anlagen, Unterrichtsmaterial  </a:t>
            </a:r>
          </a:p>
          <a:p>
            <a:pPr algn="just">
              <a:lnSpc>
                <a:spcPct val="150000"/>
              </a:lnSpc>
            </a:pPr>
            <a:endParaRPr lang="de-DE" sz="2000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0BFDB18-916F-496B-B749-D3E1AD7B1424}"/>
              </a:ext>
            </a:extLst>
          </p:cNvPr>
          <p:cNvGrpSpPr/>
          <p:nvPr/>
        </p:nvGrpSpPr>
        <p:grpSpPr>
          <a:xfrm>
            <a:off x="8604845" y="1567796"/>
            <a:ext cx="2253831" cy="2279811"/>
            <a:chOff x="9511365" y="1489001"/>
            <a:chExt cx="2253831" cy="2279811"/>
          </a:xfrm>
        </p:grpSpPr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F19B4BE2-01A5-4175-A7FB-7AF1D221E1AF}"/>
                </a:ext>
              </a:extLst>
            </p:cNvPr>
            <p:cNvSpPr>
              <a:spLocks/>
            </p:cNvSpPr>
            <p:nvPr/>
          </p:nvSpPr>
          <p:spPr bwMode="gray">
            <a:xfrm>
              <a:off x="9511365" y="2441082"/>
              <a:ext cx="1293813" cy="1301750"/>
            </a:xfrm>
            <a:custGeom>
              <a:avLst/>
              <a:gdLst>
                <a:gd name="T0" fmla="*/ 2147483647 w 178"/>
                <a:gd name="T1" fmla="*/ 2147483647 h 179"/>
                <a:gd name="T2" fmla="*/ 2147483647 w 178"/>
                <a:gd name="T3" fmla="*/ 2147483647 h 179"/>
                <a:gd name="T4" fmla="*/ 0 w 178"/>
                <a:gd name="T5" fmla="*/ 0 h 179"/>
                <a:gd name="T6" fmla="*/ 0 w 178"/>
                <a:gd name="T7" fmla="*/ 2147483647 h 179"/>
                <a:gd name="T8" fmla="*/ 2147483647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179"/>
                  </a:moveTo>
                  <a:cubicBezTo>
                    <a:pt x="176" y="117"/>
                    <a:pt x="143" y="58"/>
                    <a:pt x="86" y="25"/>
                  </a:cubicBezTo>
                  <a:cubicBezTo>
                    <a:pt x="58" y="9"/>
                    <a:pt x="29" y="1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lnTo>
                    <a:pt x="178" y="17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FA22C84-90B6-495A-BFE4-14DE4707DD9A}"/>
                </a:ext>
              </a:extLst>
            </p:cNvPr>
            <p:cNvGrpSpPr/>
            <p:nvPr/>
          </p:nvGrpSpPr>
          <p:grpSpPr>
            <a:xfrm>
              <a:off x="9511365" y="1489001"/>
              <a:ext cx="2253831" cy="2279811"/>
              <a:chOff x="9511365" y="1489001"/>
              <a:chExt cx="2253831" cy="2279811"/>
            </a:xfrm>
          </p:grpSpPr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D2096B8D-8E42-4098-B5E1-590961E142C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11365" y="1489001"/>
                <a:ext cx="2253831" cy="2253831"/>
              </a:xfrm>
              <a:custGeom>
                <a:avLst/>
                <a:gdLst>
                  <a:gd name="T0" fmla="*/ 2147483647 w 285"/>
                  <a:gd name="T1" fmla="*/ 2147483647 h 285"/>
                  <a:gd name="T2" fmla="*/ 2147483647 w 285"/>
                  <a:gd name="T3" fmla="*/ 2147483647 h 285"/>
                  <a:gd name="T4" fmla="*/ 2147483647 w 285"/>
                  <a:gd name="T5" fmla="*/ 2147483647 h 285"/>
                  <a:gd name="T6" fmla="*/ 0 w 285"/>
                  <a:gd name="T7" fmla="*/ 0 h 285"/>
                  <a:gd name="T8" fmla="*/ 0 w 285"/>
                  <a:gd name="T9" fmla="*/ 2147483647 h 285"/>
                  <a:gd name="T10" fmla="*/ 2147483647 w 285"/>
                  <a:gd name="T11" fmla="*/ 2147483647 h 2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285">
                    <a:moveTo>
                      <a:pt x="92" y="120"/>
                    </a:moveTo>
                    <a:cubicBezTo>
                      <a:pt x="153" y="156"/>
                      <a:pt x="188" y="219"/>
                      <a:pt x="191" y="285"/>
                    </a:cubicBezTo>
                    <a:cubicBezTo>
                      <a:pt x="285" y="285"/>
                      <a:pt x="285" y="285"/>
                      <a:pt x="285" y="285"/>
                    </a:cubicBezTo>
                    <a:cubicBezTo>
                      <a:pt x="281" y="129"/>
                      <a:pt x="156" y="3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31" y="95"/>
                      <a:pt x="63" y="104"/>
                      <a:pt x="92" y="12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72000" rIns="108000" bIns="72000" anchor="ctr"/>
              <a:lstStyle/>
              <a:p>
                <a:pPr defTabSz="801688" eaLnBrk="0" hangingPunct="0"/>
                <a:endPara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" name="WordArt 17">
                <a:extLst>
                  <a:ext uri="{FF2B5EF4-FFF2-40B4-BE49-F238E27FC236}">
                    <a16:creationId xmlns:a16="http://schemas.microsoft.com/office/drawing/2014/main" id="{E6FB0A28-FA11-4CD0-9929-EA4472E6C9B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gray">
              <a:xfrm rot="2700000">
                <a:off x="9568576" y="2508812"/>
                <a:ext cx="1800000" cy="72000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 anchor="ctr">
                <a:prstTxWarp prst="textArchUp">
                  <a:avLst>
                    <a:gd name="adj" fmla="val 12754889"/>
                  </a:avLst>
                </a:prstTxWarp>
              </a:bodyPr>
              <a:lstStyle/>
              <a:p>
                <a:pPr algn="ctr"/>
                <a:r>
                  <a:rPr lang="en-US" b="1" dirty="0" err="1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Sachanalyse</a:t>
                </a:r>
                <a:endPara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  <a:p>
                <a:pPr algn="ctr"/>
                <a:endPara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</p:grp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815BF00C-D0DF-43CB-B6F1-93F271F81E88}"/>
              </a:ext>
            </a:extLst>
          </p:cNvPr>
          <p:cNvGrpSpPr/>
          <p:nvPr/>
        </p:nvGrpSpPr>
        <p:grpSpPr>
          <a:xfrm>
            <a:off x="6234917" y="1563108"/>
            <a:ext cx="2261978" cy="2258519"/>
            <a:chOff x="7141437" y="1484313"/>
            <a:chExt cx="2261978" cy="2258519"/>
          </a:xfrm>
        </p:grpSpPr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BC66067E-8401-4B26-BE27-5981EAE4CC4C}"/>
                </a:ext>
              </a:extLst>
            </p:cNvPr>
            <p:cNvSpPr>
              <a:spLocks/>
            </p:cNvSpPr>
            <p:nvPr/>
          </p:nvSpPr>
          <p:spPr bwMode="gray">
            <a:xfrm>
              <a:off x="8106428" y="2441082"/>
              <a:ext cx="1296987" cy="1301750"/>
            </a:xfrm>
            <a:custGeom>
              <a:avLst/>
              <a:gdLst>
                <a:gd name="T0" fmla="*/ 2147483647 w 178"/>
                <a:gd name="T1" fmla="*/ 0 h 179"/>
                <a:gd name="T2" fmla="*/ 2147483647 w 178"/>
                <a:gd name="T3" fmla="*/ 2147483647 h 179"/>
                <a:gd name="T4" fmla="*/ 0 w 178"/>
                <a:gd name="T5" fmla="*/ 2147483647 h 179"/>
                <a:gd name="T6" fmla="*/ 2147483647 w 178"/>
                <a:gd name="T7" fmla="*/ 2147483647 h 179"/>
                <a:gd name="T8" fmla="*/ 2147483647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0"/>
                  </a:moveTo>
                  <a:cubicBezTo>
                    <a:pt x="117" y="3"/>
                    <a:pt x="58" y="36"/>
                    <a:pt x="24" y="93"/>
                  </a:cubicBezTo>
                  <a:cubicBezTo>
                    <a:pt x="9" y="120"/>
                    <a:pt x="1" y="150"/>
                    <a:pt x="0" y="179"/>
                  </a:cubicBezTo>
                  <a:cubicBezTo>
                    <a:pt x="178" y="179"/>
                    <a:pt x="178" y="179"/>
                    <a:pt x="178" y="179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E25B24AD-ADFE-4410-97C9-16145A0B793D}"/>
                </a:ext>
              </a:extLst>
            </p:cNvPr>
            <p:cNvGrpSpPr/>
            <p:nvPr/>
          </p:nvGrpSpPr>
          <p:grpSpPr>
            <a:xfrm>
              <a:off x="7141437" y="1484313"/>
              <a:ext cx="2261978" cy="2258519"/>
              <a:chOff x="7141437" y="1484313"/>
              <a:chExt cx="2261978" cy="2258519"/>
            </a:xfrm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124A86FA-6826-4BD7-98CB-1ACE62588C8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41437" y="1484313"/>
                <a:ext cx="2261978" cy="2258519"/>
              </a:xfrm>
              <a:custGeom>
                <a:avLst/>
                <a:gdLst>
                  <a:gd name="T0" fmla="*/ 2147483647 w 285"/>
                  <a:gd name="T1" fmla="*/ 2147483647 h 285"/>
                  <a:gd name="T2" fmla="*/ 2147483647 w 285"/>
                  <a:gd name="T3" fmla="*/ 2147483647 h 285"/>
                  <a:gd name="T4" fmla="*/ 2147483647 w 285"/>
                  <a:gd name="T5" fmla="*/ 0 h 285"/>
                  <a:gd name="T6" fmla="*/ 0 w 285"/>
                  <a:gd name="T7" fmla="*/ 2147483647 h 285"/>
                  <a:gd name="T8" fmla="*/ 2147483647 w 285"/>
                  <a:gd name="T9" fmla="*/ 2147483647 h 285"/>
                  <a:gd name="T10" fmla="*/ 2147483647 w 285"/>
                  <a:gd name="T11" fmla="*/ 2147483647 h 2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285">
                    <a:moveTo>
                      <a:pt x="121" y="193"/>
                    </a:moveTo>
                    <a:cubicBezTo>
                      <a:pt x="156" y="132"/>
                      <a:pt x="219" y="96"/>
                      <a:pt x="285" y="94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129" y="3"/>
                      <a:pt x="4" y="129"/>
                      <a:pt x="0" y="285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5" y="253"/>
                      <a:pt x="104" y="222"/>
                      <a:pt x="121" y="19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72000" rIns="108000" bIns="72000" anchor="ctr"/>
              <a:lstStyle/>
              <a:p>
                <a:pPr defTabSz="801688" eaLnBrk="0" hangingPunct="0"/>
                <a:endPara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9" name="WordArt 18">
                <a:extLst>
                  <a:ext uri="{FF2B5EF4-FFF2-40B4-BE49-F238E27FC236}">
                    <a16:creationId xmlns:a16="http://schemas.microsoft.com/office/drawing/2014/main" id="{0BD9CD73-4B62-49AE-9547-95C87099F66E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gray">
              <a:xfrm rot="18900000">
                <a:off x="7560997" y="2508812"/>
                <a:ext cx="1800000" cy="72000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 anchor="ctr">
                <a:prstTxWarp prst="textArchUp">
                  <a:avLst>
                    <a:gd name="adj" fmla="val 12753697"/>
                  </a:avLst>
                </a:prstTxWarp>
              </a:bodyPr>
              <a:lstStyle/>
              <a:p>
                <a:pPr algn="ctr"/>
                <a:r>
                  <a:rPr lang="en-US" b="1" dirty="0" err="1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Bedingungs</a:t>
                </a:r>
                <a:r>
                  <a:rPr lang="en-US" b="1" dirty="0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-</a:t>
                </a:r>
              </a:p>
              <a:p>
                <a:pPr algn="ctr"/>
                <a:r>
                  <a:rPr lang="en-US" b="1" dirty="0" err="1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Analyse</a:t>
                </a:r>
                <a:endPara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</p:grp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E016804-896C-4E65-B654-56198D2B3269}"/>
              </a:ext>
            </a:extLst>
          </p:cNvPr>
          <p:cNvGrpSpPr/>
          <p:nvPr/>
        </p:nvGrpSpPr>
        <p:grpSpPr>
          <a:xfrm>
            <a:off x="8604845" y="3926402"/>
            <a:ext cx="2253831" cy="2260734"/>
            <a:chOff x="9511365" y="3847607"/>
            <a:chExt cx="2253831" cy="2260734"/>
          </a:xfrm>
        </p:grpSpPr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FC7D3F2D-53D0-498F-8383-3ECE975378F8}"/>
                </a:ext>
              </a:extLst>
            </p:cNvPr>
            <p:cNvSpPr>
              <a:spLocks/>
            </p:cNvSpPr>
            <p:nvPr/>
          </p:nvSpPr>
          <p:spPr bwMode="gray">
            <a:xfrm>
              <a:off x="9511365" y="3847607"/>
              <a:ext cx="1293813" cy="1300163"/>
            </a:xfrm>
            <a:custGeom>
              <a:avLst/>
              <a:gdLst>
                <a:gd name="T0" fmla="*/ 0 w 178"/>
                <a:gd name="T1" fmla="*/ 2147483647 h 179"/>
                <a:gd name="T2" fmla="*/ 2147483647 w 178"/>
                <a:gd name="T3" fmla="*/ 2147483647 h 179"/>
                <a:gd name="T4" fmla="*/ 2147483647 w 178"/>
                <a:gd name="T5" fmla="*/ 0 h 179"/>
                <a:gd name="T6" fmla="*/ 0 w 178"/>
                <a:gd name="T7" fmla="*/ 0 h 179"/>
                <a:gd name="T8" fmla="*/ 0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179"/>
                  </a:moveTo>
                  <a:cubicBezTo>
                    <a:pt x="61" y="177"/>
                    <a:pt x="120" y="144"/>
                    <a:pt x="154" y="86"/>
                  </a:cubicBezTo>
                  <a:cubicBezTo>
                    <a:pt x="169" y="59"/>
                    <a:pt x="177" y="29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9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6DFC5769-71AB-4E1D-9B7B-64C63F27F0E8}"/>
                </a:ext>
              </a:extLst>
            </p:cNvPr>
            <p:cNvGrpSpPr/>
            <p:nvPr/>
          </p:nvGrpSpPr>
          <p:grpSpPr>
            <a:xfrm>
              <a:off x="9511365" y="3847607"/>
              <a:ext cx="2253831" cy="2260734"/>
              <a:chOff x="9511365" y="3847607"/>
              <a:chExt cx="2253831" cy="2260734"/>
            </a:xfrm>
          </p:grpSpPr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C8CCE215-2214-4CCE-BB21-15727B1FB8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11365" y="3847607"/>
                <a:ext cx="2253831" cy="2260734"/>
              </a:xfrm>
              <a:custGeom>
                <a:avLst/>
                <a:gdLst>
                  <a:gd name="T0" fmla="*/ 2147483647 w 285"/>
                  <a:gd name="T1" fmla="*/ 2147483647 h 286"/>
                  <a:gd name="T2" fmla="*/ 0 w 285"/>
                  <a:gd name="T3" fmla="*/ 2147483647 h 286"/>
                  <a:gd name="T4" fmla="*/ 0 w 285"/>
                  <a:gd name="T5" fmla="*/ 2147483647 h 286"/>
                  <a:gd name="T6" fmla="*/ 2147483647 w 285"/>
                  <a:gd name="T7" fmla="*/ 0 h 286"/>
                  <a:gd name="T8" fmla="*/ 2147483647 w 285"/>
                  <a:gd name="T9" fmla="*/ 0 h 286"/>
                  <a:gd name="T10" fmla="*/ 2147483647 w 285"/>
                  <a:gd name="T11" fmla="*/ 2147483647 h 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286">
                    <a:moveTo>
                      <a:pt x="164" y="92"/>
                    </a:moveTo>
                    <a:cubicBezTo>
                      <a:pt x="129" y="154"/>
                      <a:pt x="66" y="189"/>
                      <a:pt x="0" y="191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156" y="282"/>
                      <a:pt x="282" y="156"/>
                      <a:pt x="285" y="0"/>
                    </a:cubicBezTo>
                    <a:cubicBezTo>
                      <a:pt x="191" y="0"/>
                      <a:pt x="191" y="0"/>
                      <a:pt x="191" y="0"/>
                    </a:cubicBezTo>
                    <a:cubicBezTo>
                      <a:pt x="190" y="32"/>
                      <a:pt x="181" y="63"/>
                      <a:pt x="164" y="9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72000" rIns="108000" bIns="72000" anchor="ctr"/>
              <a:lstStyle/>
              <a:p>
                <a:pPr defTabSz="801688" eaLnBrk="0" hangingPunct="0"/>
                <a:endPara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4" name="WordArt 19">
                <a:extLst>
                  <a:ext uri="{FF2B5EF4-FFF2-40B4-BE49-F238E27FC236}">
                    <a16:creationId xmlns:a16="http://schemas.microsoft.com/office/drawing/2014/main" id="{B1D347A6-84A3-47B4-9FB2-9EF8DAF425F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gray">
              <a:xfrm rot="8100000" flipH="1" flipV="1">
                <a:off x="9568576" y="4508257"/>
                <a:ext cx="1800000" cy="72000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 anchor="ctr">
                <a:prstTxWarp prst="textArchDown">
                  <a:avLst>
                    <a:gd name="adj" fmla="val 1650898"/>
                  </a:avLst>
                </a:prstTxWarp>
              </a:bodyPr>
              <a:lstStyle/>
              <a:p>
                <a:pPr algn="ctr"/>
                <a:r>
                  <a:rPr lang="en-US" sz="1200" b="1" dirty="0" err="1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Methodische</a:t>
                </a:r>
                <a:r>
                  <a:rPr lang="en-US" sz="1200" b="1" dirty="0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 </a:t>
                </a:r>
              </a:p>
              <a:p>
                <a:pPr algn="ctr"/>
                <a:r>
                  <a:rPr lang="en-US" sz="1200" b="1" dirty="0" err="1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Analyse</a:t>
                </a:r>
                <a:endParaRPr lang="en-US" sz="1200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</p:grp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17790587-E439-44AC-932F-5C814633EAF4}"/>
              </a:ext>
            </a:extLst>
          </p:cNvPr>
          <p:cNvGrpSpPr/>
          <p:nvPr/>
        </p:nvGrpSpPr>
        <p:grpSpPr>
          <a:xfrm>
            <a:off x="6234917" y="3926402"/>
            <a:ext cx="2261978" cy="2265437"/>
            <a:chOff x="7141437" y="3847607"/>
            <a:chExt cx="2261978" cy="2265437"/>
          </a:xfrm>
        </p:grpSpPr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8DC38206-C491-4C27-AD19-50376C069B88}"/>
                </a:ext>
              </a:extLst>
            </p:cNvPr>
            <p:cNvSpPr>
              <a:spLocks/>
            </p:cNvSpPr>
            <p:nvPr/>
          </p:nvSpPr>
          <p:spPr bwMode="gray">
            <a:xfrm>
              <a:off x="7141437" y="3847607"/>
              <a:ext cx="2261978" cy="2265437"/>
            </a:xfrm>
            <a:custGeom>
              <a:avLst/>
              <a:gdLst>
                <a:gd name="T0" fmla="*/ 2147483647 w 285"/>
                <a:gd name="T1" fmla="*/ 2147483647 h 286"/>
                <a:gd name="T2" fmla="*/ 2147483647 w 285"/>
                <a:gd name="T3" fmla="*/ 0 h 286"/>
                <a:gd name="T4" fmla="*/ 0 w 285"/>
                <a:gd name="T5" fmla="*/ 0 h 286"/>
                <a:gd name="T6" fmla="*/ 2147483647 w 285"/>
                <a:gd name="T7" fmla="*/ 2147483647 h 286"/>
                <a:gd name="T8" fmla="*/ 2147483647 w 285"/>
                <a:gd name="T9" fmla="*/ 2147483647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CCC21D50-A699-4C41-8384-E653469BADE0}"/>
                </a:ext>
              </a:extLst>
            </p:cNvPr>
            <p:cNvGrpSpPr/>
            <p:nvPr/>
          </p:nvGrpSpPr>
          <p:grpSpPr>
            <a:xfrm>
              <a:off x="8100997" y="3847607"/>
              <a:ext cx="1302418" cy="1920650"/>
              <a:chOff x="8100997" y="3847607"/>
              <a:chExt cx="1302418" cy="1920650"/>
            </a:xfrm>
          </p:grpSpPr>
          <p:sp>
            <p:nvSpPr>
              <p:cNvPr id="38" name="Freeform 13">
                <a:extLst>
                  <a:ext uri="{FF2B5EF4-FFF2-40B4-BE49-F238E27FC236}">
                    <a16:creationId xmlns:a16="http://schemas.microsoft.com/office/drawing/2014/main" id="{248022A7-32D2-407D-9758-A2E37C66057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106428" y="3847607"/>
                <a:ext cx="1296987" cy="1300163"/>
              </a:xfrm>
              <a:custGeom>
                <a:avLst/>
                <a:gdLst>
                  <a:gd name="T0" fmla="*/ 0 w 178"/>
                  <a:gd name="T1" fmla="*/ 0 h 179"/>
                  <a:gd name="T2" fmla="*/ 2147483647 w 178"/>
                  <a:gd name="T3" fmla="*/ 2147483647 h 179"/>
                  <a:gd name="T4" fmla="*/ 2147483647 w 178"/>
                  <a:gd name="T5" fmla="*/ 2147483647 h 179"/>
                  <a:gd name="T6" fmla="*/ 2147483647 w 178"/>
                  <a:gd name="T7" fmla="*/ 0 h 179"/>
                  <a:gd name="T8" fmla="*/ 0 w 178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79">
                    <a:moveTo>
                      <a:pt x="0" y="0"/>
                    </a:moveTo>
                    <a:cubicBezTo>
                      <a:pt x="2" y="62"/>
                      <a:pt x="35" y="121"/>
                      <a:pt x="93" y="154"/>
                    </a:cubicBezTo>
                    <a:cubicBezTo>
                      <a:pt x="120" y="170"/>
                      <a:pt x="149" y="178"/>
                      <a:pt x="178" y="179"/>
                    </a:cubicBezTo>
                    <a:cubicBezTo>
                      <a:pt x="178" y="0"/>
                      <a:pt x="178" y="0"/>
                      <a:pt x="1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algn="ctr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72000" rIns="108000" bIns="72000" anchor="ctr"/>
              <a:lstStyle/>
              <a:p>
                <a:pPr defTabSz="801688" eaLnBrk="0" hangingPunct="0"/>
                <a:endParaRPr lang="en-US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9" name="WordArt 20">
                <a:extLst>
                  <a:ext uri="{FF2B5EF4-FFF2-40B4-BE49-F238E27FC236}">
                    <a16:creationId xmlns:a16="http://schemas.microsoft.com/office/drawing/2014/main" id="{DD0EF029-2335-4FE6-8666-8992500EF6E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gray">
              <a:xfrm rot="13500000" flipH="1" flipV="1">
                <a:off x="7560997" y="4508257"/>
                <a:ext cx="1800000" cy="72000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 anchor="ctr">
                <a:prstTxWarp prst="textArchDown">
                  <a:avLst>
                    <a:gd name="adj" fmla="val 1651989"/>
                  </a:avLst>
                </a:prstTxWarp>
              </a:bodyPr>
              <a:lstStyle/>
              <a:p>
                <a:pPr algn="ctr"/>
                <a:r>
                  <a:rPr lang="en-US" b="1" dirty="0" err="1">
                    <a:solidFill>
                      <a:srgbClr val="000000"/>
                    </a:solidFill>
                    <a:cs typeface="Arial" charset="0"/>
                  </a:rPr>
                  <a:t>Didaktische</a:t>
                </a:r>
                <a:r>
                  <a:rPr lang="en-US" b="1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</a:p>
              <a:p>
                <a:pPr algn="ctr"/>
                <a:r>
                  <a:rPr lang="en-US" b="1" dirty="0" err="1">
                    <a:solidFill>
                      <a:srgbClr val="000000"/>
                    </a:solidFill>
                    <a:cs typeface="Arial" charset="0"/>
                  </a:rPr>
                  <a:t>Analyse</a:t>
                </a:r>
                <a:endParaRPr lang="en-US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066641" y="5895716"/>
            <a:ext cx="28658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06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Artikulation des geplanten Unterrichtsverlaufs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Schritte der Prozessplanung des Unterrichtsverlaufs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B16BE1F-FA1C-4F4D-AA10-E8609AD9541A}"/>
              </a:ext>
            </a:extLst>
          </p:cNvPr>
          <p:cNvGrpSpPr/>
          <p:nvPr/>
        </p:nvGrpSpPr>
        <p:grpSpPr>
          <a:xfrm>
            <a:off x="6164787" y="1620611"/>
            <a:ext cx="2253831" cy="2279811"/>
            <a:chOff x="9511365" y="1489001"/>
            <a:chExt cx="2253831" cy="2279811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59FBBD4-1977-49CB-83A9-C44784199FE3}"/>
                </a:ext>
              </a:extLst>
            </p:cNvPr>
            <p:cNvSpPr>
              <a:spLocks/>
            </p:cNvSpPr>
            <p:nvPr/>
          </p:nvSpPr>
          <p:spPr bwMode="gray">
            <a:xfrm>
              <a:off x="9511365" y="2441082"/>
              <a:ext cx="1293813" cy="1301750"/>
            </a:xfrm>
            <a:custGeom>
              <a:avLst/>
              <a:gdLst>
                <a:gd name="T0" fmla="*/ 2147483647 w 178"/>
                <a:gd name="T1" fmla="*/ 2147483647 h 179"/>
                <a:gd name="T2" fmla="*/ 2147483647 w 178"/>
                <a:gd name="T3" fmla="*/ 2147483647 h 179"/>
                <a:gd name="T4" fmla="*/ 0 w 178"/>
                <a:gd name="T5" fmla="*/ 0 h 179"/>
                <a:gd name="T6" fmla="*/ 0 w 178"/>
                <a:gd name="T7" fmla="*/ 2147483647 h 179"/>
                <a:gd name="T8" fmla="*/ 2147483647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179"/>
                  </a:moveTo>
                  <a:cubicBezTo>
                    <a:pt x="176" y="117"/>
                    <a:pt x="143" y="58"/>
                    <a:pt x="86" y="25"/>
                  </a:cubicBezTo>
                  <a:cubicBezTo>
                    <a:pt x="58" y="9"/>
                    <a:pt x="29" y="1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lnTo>
                    <a:pt x="178" y="17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3D0829E6-0499-49DC-8AFE-2E23D88624BA}"/>
                </a:ext>
              </a:extLst>
            </p:cNvPr>
            <p:cNvGrpSpPr/>
            <p:nvPr/>
          </p:nvGrpSpPr>
          <p:grpSpPr>
            <a:xfrm>
              <a:off x="9511365" y="1489001"/>
              <a:ext cx="2253831" cy="2279811"/>
              <a:chOff x="9511365" y="1489001"/>
              <a:chExt cx="2253831" cy="2279811"/>
            </a:xfrm>
          </p:grpSpPr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2A8D4495-6650-4FEF-9FBC-251DEF66F00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11365" y="1489001"/>
                <a:ext cx="2253831" cy="2253831"/>
              </a:xfrm>
              <a:custGeom>
                <a:avLst/>
                <a:gdLst>
                  <a:gd name="T0" fmla="*/ 2147483647 w 285"/>
                  <a:gd name="T1" fmla="*/ 2147483647 h 285"/>
                  <a:gd name="T2" fmla="*/ 2147483647 w 285"/>
                  <a:gd name="T3" fmla="*/ 2147483647 h 285"/>
                  <a:gd name="T4" fmla="*/ 2147483647 w 285"/>
                  <a:gd name="T5" fmla="*/ 2147483647 h 285"/>
                  <a:gd name="T6" fmla="*/ 0 w 285"/>
                  <a:gd name="T7" fmla="*/ 0 h 285"/>
                  <a:gd name="T8" fmla="*/ 0 w 285"/>
                  <a:gd name="T9" fmla="*/ 2147483647 h 285"/>
                  <a:gd name="T10" fmla="*/ 2147483647 w 285"/>
                  <a:gd name="T11" fmla="*/ 2147483647 h 2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285">
                    <a:moveTo>
                      <a:pt x="92" y="120"/>
                    </a:moveTo>
                    <a:cubicBezTo>
                      <a:pt x="153" y="156"/>
                      <a:pt x="188" y="219"/>
                      <a:pt x="191" y="285"/>
                    </a:cubicBezTo>
                    <a:cubicBezTo>
                      <a:pt x="285" y="285"/>
                      <a:pt x="285" y="285"/>
                      <a:pt x="285" y="285"/>
                    </a:cubicBezTo>
                    <a:cubicBezTo>
                      <a:pt x="281" y="129"/>
                      <a:pt x="156" y="3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31" y="95"/>
                      <a:pt x="63" y="104"/>
                      <a:pt x="92" y="12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72000" rIns="108000" bIns="72000" anchor="ctr"/>
              <a:lstStyle/>
              <a:p>
                <a:pPr defTabSz="801688" eaLnBrk="0" hangingPunct="0"/>
                <a:endPara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" name="WordArt 17">
                <a:extLst>
                  <a:ext uri="{FF2B5EF4-FFF2-40B4-BE49-F238E27FC236}">
                    <a16:creationId xmlns:a16="http://schemas.microsoft.com/office/drawing/2014/main" id="{D2C73954-FDD6-40DE-BD50-949A6BD65A1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gray">
              <a:xfrm rot="2700000">
                <a:off x="9568576" y="2508812"/>
                <a:ext cx="1800000" cy="72000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 anchor="ctr">
                <a:prstTxWarp prst="textArchUp">
                  <a:avLst>
                    <a:gd name="adj" fmla="val 12754889"/>
                  </a:avLst>
                </a:prstTxWarp>
              </a:bodyPr>
              <a:lstStyle/>
              <a:p>
                <a:pPr algn="ctr"/>
                <a:r>
                  <a:rPr lang="en-US" b="1" dirty="0" err="1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Sachanalyse</a:t>
                </a:r>
                <a:endPara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  <a:p>
                <a:pPr algn="ctr"/>
                <a:endPara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</p:grp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0330BC6-E887-4D6C-88A6-F8EEF6FAB5B7}"/>
              </a:ext>
            </a:extLst>
          </p:cNvPr>
          <p:cNvGrpSpPr/>
          <p:nvPr/>
        </p:nvGrpSpPr>
        <p:grpSpPr>
          <a:xfrm>
            <a:off x="3794859" y="1615923"/>
            <a:ext cx="2261978" cy="2258519"/>
            <a:chOff x="7141437" y="1484313"/>
            <a:chExt cx="2261978" cy="2258519"/>
          </a:xfrm>
        </p:grpSpPr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2C1AD1A8-2962-46FE-99EC-A685DD19B29F}"/>
                </a:ext>
              </a:extLst>
            </p:cNvPr>
            <p:cNvSpPr>
              <a:spLocks/>
            </p:cNvSpPr>
            <p:nvPr/>
          </p:nvSpPr>
          <p:spPr bwMode="gray">
            <a:xfrm>
              <a:off x="8106428" y="2441082"/>
              <a:ext cx="1296987" cy="1301750"/>
            </a:xfrm>
            <a:custGeom>
              <a:avLst/>
              <a:gdLst>
                <a:gd name="T0" fmla="*/ 2147483647 w 178"/>
                <a:gd name="T1" fmla="*/ 0 h 179"/>
                <a:gd name="T2" fmla="*/ 2147483647 w 178"/>
                <a:gd name="T3" fmla="*/ 2147483647 h 179"/>
                <a:gd name="T4" fmla="*/ 0 w 178"/>
                <a:gd name="T5" fmla="*/ 2147483647 h 179"/>
                <a:gd name="T6" fmla="*/ 2147483647 w 178"/>
                <a:gd name="T7" fmla="*/ 2147483647 h 179"/>
                <a:gd name="T8" fmla="*/ 2147483647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0"/>
                  </a:moveTo>
                  <a:cubicBezTo>
                    <a:pt x="117" y="3"/>
                    <a:pt x="58" y="36"/>
                    <a:pt x="24" y="93"/>
                  </a:cubicBezTo>
                  <a:cubicBezTo>
                    <a:pt x="9" y="120"/>
                    <a:pt x="1" y="150"/>
                    <a:pt x="0" y="179"/>
                  </a:cubicBezTo>
                  <a:cubicBezTo>
                    <a:pt x="178" y="179"/>
                    <a:pt x="178" y="179"/>
                    <a:pt x="178" y="179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B09DFED2-C495-4DF6-ACFA-86A8940B5198}"/>
                </a:ext>
              </a:extLst>
            </p:cNvPr>
            <p:cNvGrpSpPr/>
            <p:nvPr/>
          </p:nvGrpSpPr>
          <p:grpSpPr>
            <a:xfrm>
              <a:off x="7141437" y="1484313"/>
              <a:ext cx="2261978" cy="2258519"/>
              <a:chOff x="7141437" y="1484313"/>
              <a:chExt cx="2261978" cy="2258519"/>
            </a:xfrm>
          </p:grpSpPr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B0CCBE08-1AB1-4C77-BD45-D9BE188D63C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41437" y="1484313"/>
                <a:ext cx="2261978" cy="2258519"/>
              </a:xfrm>
              <a:custGeom>
                <a:avLst/>
                <a:gdLst>
                  <a:gd name="T0" fmla="*/ 2147483647 w 285"/>
                  <a:gd name="T1" fmla="*/ 2147483647 h 285"/>
                  <a:gd name="T2" fmla="*/ 2147483647 w 285"/>
                  <a:gd name="T3" fmla="*/ 2147483647 h 285"/>
                  <a:gd name="T4" fmla="*/ 2147483647 w 285"/>
                  <a:gd name="T5" fmla="*/ 0 h 285"/>
                  <a:gd name="T6" fmla="*/ 0 w 285"/>
                  <a:gd name="T7" fmla="*/ 2147483647 h 285"/>
                  <a:gd name="T8" fmla="*/ 2147483647 w 285"/>
                  <a:gd name="T9" fmla="*/ 2147483647 h 285"/>
                  <a:gd name="T10" fmla="*/ 2147483647 w 285"/>
                  <a:gd name="T11" fmla="*/ 2147483647 h 2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285">
                    <a:moveTo>
                      <a:pt x="121" y="193"/>
                    </a:moveTo>
                    <a:cubicBezTo>
                      <a:pt x="156" y="132"/>
                      <a:pt x="219" y="96"/>
                      <a:pt x="285" y="94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129" y="3"/>
                      <a:pt x="4" y="129"/>
                      <a:pt x="0" y="285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5" y="253"/>
                      <a:pt x="104" y="222"/>
                      <a:pt x="121" y="19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72000" rIns="108000" bIns="72000" anchor="ctr"/>
              <a:lstStyle/>
              <a:p>
                <a:pPr defTabSz="801688" eaLnBrk="0" hangingPunct="0"/>
                <a:endPara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7" name="WordArt 18">
                <a:extLst>
                  <a:ext uri="{FF2B5EF4-FFF2-40B4-BE49-F238E27FC236}">
                    <a16:creationId xmlns:a16="http://schemas.microsoft.com/office/drawing/2014/main" id="{A6CE0E73-DEB7-4D71-9853-797B14E91F6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gray">
              <a:xfrm rot="18900000">
                <a:off x="7560997" y="2508812"/>
                <a:ext cx="1800000" cy="72000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 anchor="ctr">
                <a:prstTxWarp prst="textArchUp">
                  <a:avLst>
                    <a:gd name="adj" fmla="val 12753697"/>
                  </a:avLst>
                </a:prstTxWarp>
              </a:bodyPr>
              <a:lstStyle/>
              <a:p>
                <a:pPr algn="ctr"/>
                <a:r>
                  <a:rPr lang="en-US" b="1" dirty="0" err="1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Bedingungs</a:t>
                </a:r>
                <a:r>
                  <a:rPr lang="en-US" b="1" dirty="0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-</a:t>
                </a:r>
              </a:p>
              <a:p>
                <a:pPr algn="ctr"/>
                <a:r>
                  <a:rPr lang="en-US" b="1" dirty="0" err="1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Analyse</a:t>
                </a:r>
                <a:endPara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</p:grp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4DDAA15B-E429-4687-89AB-225B709BD802}"/>
              </a:ext>
            </a:extLst>
          </p:cNvPr>
          <p:cNvGrpSpPr/>
          <p:nvPr/>
        </p:nvGrpSpPr>
        <p:grpSpPr>
          <a:xfrm>
            <a:off x="6164787" y="3979217"/>
            <a:ext cx="2253831" cy="2260734"/>
            <a:chOff x="9511365" y="3847607"/>
            <a:chExt cx="2253831" cy="2260734"/>
          </a:xfrm>
        </p:grpSpPr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5CF17D3-6691-4A5E-9D65-234D816A6CFE}"/>
                </a:ext>
              </a:extLst>
            </p:cNvPr>
            <p:cNvSpPr>
              <a:spLocks/>
            </p:cNvSpPr>
            <p:nvPr/>
          </p:nvSpPr>
          <p:spPr bwMode="gray">
            <a:xfrm>
              <a:off x="9511365" y="3847607"/>
              <a:ext cx="1293813" cy="1300163"/>
            </a:xfrm>
            <a:custGeom>
              <a:avLst/>
              <a:gdLst>
                <a:gd name="T0" fmla="*/ 0 w 178"/>
                <a:gd name="T1" fmla="*/ 2147483647 h 179"/>
                <a:gd name="T2" fmla="*/ 2147483647 w 178"/>
                <a:gd name="T3" fmla="*/ 2147483647 h 179"/>
                <a:gd name="T4" fmla="*/ 2147483647 w 178"/>
                <a:gd name="T5" fmla="*/ 0 h 179"/>
                <a:gd name="T6" fmla="*/ 0 w 178"/>
                <a:gd name="T7" fmla="*/ 0 h 179"/>
                <a:gd name="T8" fmla="*/ 0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179"/>
                  </a:moveTo>
                  <a:cubicBezTo>
                    <a:pt x="61" y="177"/>
                    <a:pt x="120" y="144"/>
                    <a:pt x="154" y="86"/>
                  </a:cubicBezTo>
                  <a:cubicBezTo>
                    <a:pt x="169" y="59"/>
                    <a:pt x="177" y="29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9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4AB899C7-BE27-4372-B1D8-4A2DBED80268}"/>
                </a:ext>
              </a:extLst>
            </p:cNvPr>
            <p:cNvGrpSpPr/>
            <p:nvPr/>
          </p:nvGrpSpPr>
          <p:grpSpPr>
            <a:xfrm>
              <a:off x="9511365" y="3847607"/>
              <a:ext cx="2253831" cy="2260734"/>
              <a:chOff x="9511365" y="3847607"/>
              <a:chExt cx="2253831" cy="2260734"/>
            </a:xfrm>
          </p:grpSpPr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0659B5E8-1532-4ACB-9CB9-18AFDCBB0A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11365" y="3847607"/>
                <a:ext cx="2253831" cy="2260734"/>
              </a:xfrm>
              <a:custGeom>
                <a:avLst/>
                <a:gdLst>
                  <a:gd name="T0" fmla="*/ 2147483647 w 285"/>
                  <a:gd name="T1" fmla="*/ 2147483647 h 286"/>
                  <a:gd name="T2" fmla="*/ 0 w 285"/>
                  <a:gd name="T3" fmla="*/ 2147483647 h 286"/>
                  <a:gd name="T4" fmla="*/ 0 w 285"/>
                  <a:gd name="T5" fmla="*/ 2147483647 h 286"/>
                  <a:gd name="T6" fmla="*/ 2147483647 w 285"/>
                  <a:gd name="T7" fmla="*/ 0 h 286"/>
                  <a:gd name="T8" fmla="*/ 2147483647 w 285"/>
                  <a:gd name="T9" fmla="*/ 0 h 286"/>
                  <a:gd name="T10" fmla="*/ 2147483647 w 285"/>
                  <a:gd name="T11" fmla="*/ 2147483647 h 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286">
                    <a:moveTo>
                      <a:pt x="164" y="92"/>
                    </a:moveTo>
                    <a:cubicBezTo>
                      <a:pt x="129" y="154"/>
                      <a:pt x="66" y="189"/>
                      <a:pt x="0" y="191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156" y="282"/>
                      <a:pt x="282" y="156"/>
                      <a:pt x="285" y="0"/>
                    </a:cubicBezTo>
                    <a:cubicBezTo>
                      <a:pt x="191" y="0"/>
                      <a:pt x="191" y="0"/>
                      <a:pt x="191" y="0"/>
                    </a:cubicBezTo>
                    <a:cubicBezTo>
                      <a:pt x="190" y="32"/>
                      <a:pt x="181" y="63"/>
                      <a:pt x="164" y="9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72000" rIns="108000" bIns="72000" anchor="ctr"/>
              <a:lstStyle/>
              <a:p>
                <a:pPr defTabSz="801688" eaLnBrk="0" hangingPunct="0"/>
                <a:endPara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2" name="WordArt 19">
                <a:extLst>
                  <a:ext uri="{FF2B5EF4-FFF2-40B4-BE49-F238E27FC236}">
                    <a16:creationId xmlns:a16="http://schemas.microsoft.com/office/drawing/2014/main" id="{2EFEE894-09DD-43DA-8321-7056F8C5759F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gray">
              <a:xfrm rot="8100000" flipH="1" flipV="1">
                <a:off x="9568576" y="4508257"/>
                <a:ext cx="1800000" cy="72000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 anchor="ctr">
                <a:prstTxWarp prst="textArchDown">
                  <a:avLst>
                    <a:gd name="adj" fmla="val 1650898"/>
                  </a:avLst>
                </a:prstTxWarp>
              </a:bodyPr>
              <a:lstStyle/>
              <a:p>
                <a:pPr algn="ctr"/>
                <a:r>
                  <a:rPr lang="en-US" sz="1200" b="1" dirty="0" err="1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Methodische</a:t>
                </a:r>
                <a:r>
                  <a:rPr lang="en-US" sz="1200" b="1" dirty="0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 </a:t>
                </a:r>
              </a:p>
              <a:p>
                <a:pPr algn="ctr"/>
                <a:r>
                  <a:rPr lang="en-US" sz="1200" b="1" dirty="0" err="1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Analyse</a:t>
                </a:r>
                <a:endParaRPr lang="en-US" sz="1200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</p:grp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CE9F76B-3DE8-4E31-A4EB-0FD8D9D82078}"/>
              </a:ext>
            </a:extLst>
          </p:cNvPr>
          <p:cNvGrpSpPr/>
          <p:nvPr/>
        </p:nvGrpSpPr>
        <p:grpSpPr>
          <a:xfrm>
            <a:off x="3794859" y="3979217"/>
            <a:ext cx="2261978" cy="2265437"/>
            <a:chOff x="7141437" y="3847607"/>
            <a:chExt cx="2261978" cy="2265437"/>
          </a:xfrm>
        </p:grpSpPr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50CA1693-C050-46D7-B17B-F47DC4B1385A}"/>
                </a:ext>
              </a:extLst>
            </p:cNvPr>
            <p:cNvSpPr>
              <a:spLocks/>
            </p:cNvSpPr>
            <p:nvPr/>
          </p:nvSpPr>
          <p:spPr bwMode="gray">
            <a:xfrm>
              <a:off x="7141437" y="3847607"/>
              <a:ext cx="2261978" cy="2265437"/>
            </a:xfrm>
            <a:custGeom>
              <a:avLst/>
              <a:gdLst>
                <a:gd name="T0" fmla="*/ 2147483647 w 285"/>
                <a:gd name="T1" fmla="*/ 2147483647 h 286"/>
                <a:gd name="T2" fmla="*/ 2147483647 w 285"/>
                <a:gd name="T3" fmla="*/ 0 h 286"/>
                <a:gd name="T4" fmla="*/ 0 w 285"/>
                <a:gd name="T5" fmla="*/ 0 h 286"/>
                <a:gd name="T6" fmla="*/ 2147483647 w 285"/>
                <a:gd name="T7" fmla="*/ 2147483647 h 286"/>
                <a:gd name="T8" fmla="*/ 2147483647 w 285"/>
                <a:gd name="T9" fmla="*/ 2147483647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510235D6-B904-46D3-823D-59E5778A9CF6}"/>
                </a:ext>
              </a:extLst>
            </p:cNvPr>
            <p:cNvGrpSpPr/>
            <p:nvPr/>
          </p:nvGrpSpPr>
          <p:grpSpPr>
            <a:xfrm>
              <a:off x="8100997" y="3847607"/>
              <a:ext cx="1302418" cy="1920650"/>
              <a:chOff x="8100997" y="3847607"/>
              <a:chExt cx="1302418" cy="1920650"/>
            </a:xfrm>
          </p:grpSpPr>
          <p:sp>
            <p:nvSpPr>
              <p:cNvPr id="36" name="Freeform 13">
                <a:extLst>
                  <a:ext uri="{FF2B5EF4-FFF2-40B4-BE49-F238E27FC236}">
                    <a16:creationId xmlns:a16="http://schemas.microsoft.com/office/drawing/2014/main" id="{DE3B6E9D-697A-4FD2-B467-070BC9266AB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106428" y="3847607"/>
                <a:ext cx="1296987" cy="1300163"/>
              </a:xfrm>
              <a:custGeom>
                <a:avLst/>
                <a:gdLst>
                  <a:gd name="T0" fmla="*/ 0 w 178"/>
                  <a:gd name="T1" fmla="*/ 0 h 179"/>
                  <a:gd name="T2" fmla="*/ 2147483647 w 178"/>
                  <a:gd name="T3" fmla="*/ 2147483647 h 179"/>
                  <a:gd name="T4" fmla="*/ 2147483647 w 178"/>
                  <a:gd name="T5" fmla="*/ 2147483647 h 179"/>
                  <a:gd name="T6" fmla="*/ 2147483647 w 178"/>
                  <a:gd name="T7" fmla="*/ 0 h 179"/>
                  <a:gd name="T8" fmla="*/ 0 w 178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79">
                    <a:moveTo>
                      <a:pt x="0" y="0"/>
                    </a:moveTo>
                    <a:cubicBezTo>
                      <a:pt x="2" y="62"/>
                      <a:pt x="35" y="121"/>
                      <a:pt x="93" y="154"/>
                    </a:cubicBezTo>
                    <a:cubicBezTo>
                      <a:pt x="120" y="170"/>
                      <a:pt x="149" y="178"/>
                      <a:pt x="178" y="179"/>
                    </a:cubicBezTo>
                    <a:cubicBezTo>
                      <a:pt x="178" y="0"/>
                      <a:pt x="178" y="0"/>
                      <a:pt x="1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algn="ctr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72000" rIns="108000" bIns="72000" anchor="ctr"/>
              <a:lstStyle/>
              <a:p>
                <a:pPr defTabSz="801688" eaLnBrk="0" hangingPunct="0"/>
                <a:endParaRPr lang="en-US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7" name="WordArt 20">
                <a:extLst>
                  <a:ext uri="{FF2B5EF4-FFF2-40B4-BE49-F238E27FC236}">
                    <a16:creationId xmlns:a16="http://schemas.microsoft.com/office/drawing/2014/main" id="{800555AF-B37B-45B1-83E0-90D7BF33BB77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gray">
              <a:xfrm rot="13500000" flipH="1" flipV="1">
                <a:off x="7560997" y="4508257"/>
                <a:ext cx="1800000" cy="72000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 anchor="ctr">
                <a:prstTxWarp prst="textArchDown">
                  <a:avLst>
                    <a:gd name="adj" fmla="val 1651989"/>
                  </a:avLst>
                </a:prstTxWarp>
              </a:bodyPr>
              <a:lstStyle/>
              <a:p>
                <a:pPr algn="ctr"/>
                <a:r>
                  <a:rPr lang="en-US" b="1" dirty="0" err="1">
                    <a:solidFill>
                      <a:srgbClr val="000000"/>
                    </a:solidFill>
                    <a:cs typeface="Arial" charset="0"/>
                  </a:rPr>
                  <a:t>Didaktische</a:t>
                </a:r>
                <a:r>
                  <a:rPr lang="en-US" b="1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</a:p>
              <a:p>
                <a:pPr algn="ctr"/>
                <a:r>
                  <a:rPr lang="en-US" b="1" dirty="0" err="1">
                    <a:solidFill>
                      <a:srgbClr val="000000"/>
                    </a:solidFill>
                    <a:cs typeface="Arial" charset="0"/>
                  </a:rPr>
                  <a:t>Analyse</a:t>
                </a:r>
                <a:endParaRPr lang="en-US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4843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Schritte der Prozessplanung des Unterrichtsverlaufs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Die Bedingungsanalyse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17C040E-0A6F-4081-B706-8A24EAF2112D}"/>
              </a:ext>
            </a:extLst>
          </p:cNvPr>
          <p:cNvGrpSpPr/>
          <p:nvPr/>
        </p:nvGrpSpPr>
        <p:grpSpPr>
          <a:xfrm>
            <a:off x="9213613" y="1211998"/>
            <a:ext cx="2780162" cy="2783152"/>
            <a:chOff x="2268747" y="1364156"/>
            <a:chExt cx="4623759" cy="4628731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023CE03F-0A81-4701-A21B-B5E4598CB9A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3727450"/>
              <a:ext cx="2261978" cy="2265437"/>
            </a:xfrm>
            <a:custGeom>
              <a:avLst/>
              <a:gdLst>
                <a:gd name="T0" fmla="*/ 2147483647 w 285"/>
                <a:gd name="T1" fmla="*/ 2147483647 h 286"/>
                <a:gd name="T2" fmla="*/ 2147483647 w 285"/>
                <a:gd name="T3" fmla="*/ 0 h 286"/>
                <a:gd name="T4" fmla="*/ 0 w 285"/>
                <a:gd name="T5" fmla="*/ 0 h 286"/>
                <a:gd name="T6" fmla="*/ 2147483647 w 285"/>
                <a:gd name="T7" fmla="*/ 2147483647 h 286"/>
                <a:gd name="T8" fmla="*/ 2147483647 w 285"/>
                <a:gd name="T9" fmla="*/ 2147483647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60801E7-E032-4221-BD2B-2A816F42D841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1364156"/>
              <a:ext cx="2261978" cy="2258519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0 h 285"/>
                <a:gd name="T6" fmla="*/ 0 w 285"/>
                <a:gd name="T7" fmla="*/ 2147483647 h 285"/>
                <a:gd name="T8" fmla="*/ 2147483647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121" y="193"/>
                  </a:moveTo>
                  <a:cubicBezTo>
                    <a:pt x="156" y="132"/>
                    <a:pt x="219" y="96"/>
                    <a:pt x="285" y="94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29" y="3"/>
                    <a:pt x="4" y="129"/>
                    <a:pt x="0" y="285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53"/>
                    <a:pt x="104" y="222"/>
                    <a:pt x="121" y="19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E5298555-6B2B-4226-AF78-ADF5B9279CFF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1368844"/>
              <a:ext cx="2253831" cy="2253831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2147483647 h 285"/>
                <a:gd name="T6" fmla="*/ 0 w 285"/>
                <a:gd name="T7" fmla="*/ 0 h 285"/>
                <a:gd name="T8" fmla="*/ 0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92" y="120"/>
                  </a:moveTo>
                  <a:cubicBezTo>
                    <a:pt x="153" y="156"/>
                    <a:pt x="188" y="219"/>
                    <a:pt x="191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1" y="129"/>
                    <a:pt x="156" y="3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95"/>
                    <a:pt x="63" y="104"/>
                    <a:pt x="92" y="1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7A55A5AC-753A-4789-A0AC-949BE08435AB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2253831" cy="2260734"/>
            </a:xfrm>
            <a:custGeom>
              <a:avLst/>
              <a:gdLst>
                <a:gd name="T0" fmla="*/ 2147483647 w 285"/>
                <a:gd name="T1" fmla="*/ 2147483647 h 286"/>
                <a:gd name="T2" fmla="*/ 0 w 285"/>
                <a:gd name="T3" fmla="*/ 2147483647 h 286"/>
                <a:gd name="T4" fmla="*/ 0 w 285"/>
                <a:gd name="T5" fmla="*/ 2147483647 h 286"/>
                <a:gd name="T6" fmla="*/ 2147483647 w 285"/>
                <a:gd name="T7" fmla="*/ 0 h 286"/>
                <a:gd name="T8" fmla="*/ 2147483647 w 285"/>
                <a:gd name="T9" fmla="*/ 0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64" y="92"/>
                  </a:moveTo>
                  <a:cubicBezTo>
                    <a:pt x="129" y="154"/>
                    <a:pt x="66" y="189"/>
                    <a:pt x="0" y="191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32"/>
                    <a:pt x="181" y="63"/>
                    <a:pt x="164" y="9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00D44BFE-6920-480C-B5CB-350F7A240D8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3727450"/>
              <a:ext cx="1296987" cy="1300163"/>
            </a:xfrm>
            <a:custGeom>
              <a:avLst/>
              <a:gdLst>
                <a:gd name="T0" fmla="*/ 0 w 178"/>
                <a:gd name="T1" fmla="*/ 0 h 179"/>
                <a:gd name="T2" fmla="*/ 2147483647 w 178"/>
                <a:gd name="T3" fmla="*/ 2147483647 h 179"/>
                <a:gd name="T4" fmla="*/ 2147483647 w 178"/>
                <a:gd name="T5" fmla="*/ 2147483647 h 179"/>
                <a:gd name="T6" fmla="*/ 2147483647 w 178"/>
                <a:gd name="T7" fmla="*/ 0 h 179"/>
                <a:gd name="T8" fmla="*/ 0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0"/>
                  </a:moveTo>
                  <a:cubicBezTo>
                    <a:pt x="2" y="62"/>
                    <a:pt x="35" y="121"/>
                    <a:pt x="93" y="154"/>
                  </a:cubicBezTo>
                  <a:cubicBezTo>
                    <a:pt x="120" y="170"/>
                    <a:pt x="149" y="178"/>
                    <a:pt x="178" y="179"/>
                  </a:cubicBezTo>
                  <a:cubicBezTo>
                    <a:pt x="178" y="0"/>
                    <a:pt x="178" y="0"/>
                    <a:pt x="1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19A08C61-5C9C-4090-A990-119D195697F8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2320925"/>
              <a:ext cx="1293813" cy="1301750"/>
            </a:xfrm>
            <a:custGeom>
              <a:avLst/>
              <a:gdLst>
                <a:gd name="T0" fmla="*/ 2147483647 w 178"/>
                <a:gd name="T1" fmla="*/ 2147483647 h 179"/>
                <a:gd name="T2" fmla="*/ 2147483647 w 178"/>
                <a:gd name="T3" fmla="*/ 2147483647 h 179"/>
                <a:gd name="T4" fmla="*/ 0 w 178"/>
                <a:gd name="T5" fmla="*/ 0 h 179"/>
                <a:gd name="T6" fmla="*/ 0 w 178"/>
                <a:gd name="T7" fmla="*/ 2147483647 h 179"/>
                <a:gd name="T8" fmla="*/ 2147483647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179"/>
                  </a:moveTo>
                  <a:cubicBezTo>
                    <a:pt x="176" y="117"/>
                    <a:pt x="143" y="58"/>
                    <a:pt x="86" y="25"/>
                  </a:cubicBezTo>
                  <a:cubicBezTo>
                    <a:pt x="58" y="9"/>
                    <a:pt x="29" y="1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lnTo>
                    <a:pt x="178" y="17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5DAD715B-DF54-40FB-AA17-BE88C1AD81A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2320925"/>
              <a:ext cx="1296987" cy="1301750"/>
            </a:xfrm>
            <a:custGeom>
              <a:avLst/>
              <a:gdLst>
                <a:gd name="T0" fmla="*/ 2147483647 w 178"/>
                <a:gd name="T1" fmla="*/ 0 h 179"/>
                <a:gd name="T2" fmla="*/ 2147483647 w 178"/>
                <a:gd name="T3" fmla="*/ 2147483647 h 179"/>
                <a:gd name="T4" fmla="*/ 0 w 178"/>
                <a:gd name="T5" fmla="*/ 2147483647 h 179"/>
                <a:gd name="T6" fmla="*/ 2147483647 w 178"/>
                <a:gd name="T7" fmla="*/ 2147483647 h 179"/>
                <a:gd name="T8" fmla="*/ 2147483647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0"/>
                  </a:moveTo>
                  <a:cubicBezTo>
                    <a:pt x="117" y="3"/>
                    <a:pt x="58" y="36"/>
                    <a:pt x="24" y="93"/>
                  </a:cubicBezTo>
                  <a:cubicBezTo>
                    <a:pt x="9" y="120"/>
                    <a:pt x="1" y="150"/>
                    <a:pt x="0" y="179"/>
                  </a:cubicBezTo>
                  <a:cubicBezTo>
                    <a:pt x="178" y="179"/>
                    <a:pt x="178" y="179"/>
                    <a:pt x="178" y="179"/>
                  </a:cubicBezTo>
                  <a:lnTo>
                    <a:pt x="17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DF788341-92ED-4305-B057-0F03A400D032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1293813" cy="1300163"/>
            </a:xfrm>
            <a:custGeom>
              <a:avLst/>
              <a:gdLst>
                <a:gd name="T0" fmla="*/ 0 w 178"/>
                <a:gd name="T1" fmla="*/ 2147483647 h 179"/>
                <a:gd name="T2" fmla="*/ 2147483647 w 178"/>
                <a:gd name="T3" fmla="*/ 2147483647 h 179"/>
                <a:gd name="T4" fmla="*/ 2147483647 w 178"/>
                <a:gd name="T5" fmla="*/ 0 h 179"/>
                <a:gd name="T6" fmla="*/ 0 w 178"/>
                <a:gd name="T7" fmla="*/ 0 h 179"/>
                <a:gd name="T8" fmla="*/ 0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179"/>
                  </a:moveTo>
                  <a:cubicBezTo>
                    <a:pt x="61" y="177"/>
                    <a:pt x="120" y="144"/>
                    <a:pt x="154" y="86"/>
                  </a:cubicBezTo>
                  <a:cubicBezTo>
                    <a:pt x="169" y="59"/>
                    <a:pt x="177" y="29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9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WordArt 17">
              <a:extLst>
                <a:ext uri="{FF2B5EF4-FFF2-40B4-BE49-F238E27FC236}">
                  <a16:creationId xmlns:a16="http://schemas.microsoft.com/office/drawing/2014/main" id="{CDFC8F7B-A038-485E-9334-457F1FBCBBC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2700000">
              <a:off x="4695886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48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Sachanalyse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9" name="WordArt 18">
              <a:extLst>
                <a:ext uri="{FF2B5EF4-FFF2-40B4-BE49-F238E27FC236}">
                  <a16:creationId xmlns:a16="http://schemas.microsoft.com/office/drawing/2014/main" id="{06D1336C-E023-4FFA-B47F-DB77D29C5A7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8900000">
              <a:off x="2688307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3697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Bedingungs</a:t>
              </a:r>
              <a:r>
                <a: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-</a:t>
              </a:r>
            </a:p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0" name="WordArt 19">
              <a:extLst>
                <a:ext uri="{FF2B5EF4-FFF2-40B4-BE49-F238E27FC236}">
                  <a16:creationId xmlns:a16="http://schemas.microsoft.com/office/drawing/2014/main" id="{B55FA8DF-B535-48AF-9690-D2107F457FA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8100000" flipH="1" flipV="1">
              <a:off x="4695886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0898"/>
                </a:avLst>
              </a:prstTxWarp>
            </a:bodyPr>
            <a:lstStyle/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Methodische</a:t>
              </a:r>
              <a:r>
                <a:rPr lang="en-US" sz="1200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 </a:t>
              </a:r>
            </a:p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sz="12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1" name="WordArt 20">
              <a:extLst>
                <a:ext uri="{FF2B5EF4-FFF2-40B4-BE49-F238E27FC236}">
                  <a16:creationId xmlns:a16="http://schemas.microsoft.com/office/drawing/2014/main" id="{13AA8734-573F-4032-A983-787DDC90779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3500000" flipH="1" flipV="1">
              <a:off x="2688307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19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Didaktische</a:t>
              </a:r>
              <a:r>
                <a:rPr lang="en-US" b="1" dirty="0">
                  <a:solidFill>
                    <a:srgbClr val="000000"/>
                  </a:solidFill>
                  <a:cs typeface="Arial" charset="0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Analyse</a:t>
              </a: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FE23075A-84FD-4F79-8B43-BAE6F50E6B77}"/>
              </a:ext>
            </a:extLst>
          </p:cNvPr>
          <p:cNvGrpSpPr/>
          <p:nvPr/>
        </p:nvGrpSpPr>
        <p:grpSpPr>
          <a:xfrm>
            <a:off x="3063109" y="2038401"/>
            <a:ext cx="4869351" cy="4677949"/>
            <a:chOff x="449544" y="1529457"/>
            <a:chExt cx="4869351" cy="4677949"/>
          </a:xfrm>
        </p:grpSpPr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62F3DD23-8CD3-4CC6-81D3-A982E892A148}"/>
                </a:ext>
              </a:extLst>
            </p:cNvPr>
            <p:cNvGrpSpPr/>
            <p:nvPr/>
          </p:nvGrpSpPr>
          <p:grpSpPr>
            <a:xfrm>
              <a:off x="582955" y="1529457"/>
              <a:ext cx="4157189" cy="3829305"/>
              <a:chOff x="582955" y="1529457"/>
              <a:chExt cx="4157189" cy="3829305"/>
            </a:xfrm>
          </p:grpSpPr>
          <p:grpSp>
            <p:nvGrpSpPr>
              <p:cNvPr id="36" name="Gruppieren 35">
                <a:extLst>
                  <a:ext uri="{FF2B5EF4-FFF2-40B4-BE49-F238E27FC236}">
                    <a16:creationId xmlns:a16="http://schemas.microsoft.com/office/drawing/2014/main" id="{CD09CF29-4BFC-4E75-ACB9-234E38FBB817}"/>
                  </a:ext>
                </a:extLst>
              </p:cNvPr>
              <p:cNvGrpSpPr/>
              <p:nvPr/>
            </p:nvGrpSpPr>
            <p:grpSpPr>
              <a:xfrm>
                <a:off x="582955" y="1679381"/>
                <a:ext cx="3518912" cy="3679381"/>
                <a:chOff x="582955" y="1679381"/>
                <a:chExt cx="3518912" cy="3679381"/>
              </a:xfrm>
            </p:grpSpPr>
            <p:grpSp>
              <p:nvGrpSpPr>
                <p:cNvPr id="41" name="Group 3">
                  <a:extLst>
                    <a:ext uri="{FF2B5EF4-FFF2-40B4-BE49-F238E27FC236}">
                      <a16:creationId xmlns:a16="http://schemas.microsoft.com/office/drawing/2014/main" id="{0F8107A3-03E9-4047-B990-B900548BB6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82955" y="1679381"/>
                  <a:ext cx="3518912" cy="3679381"/>
                  <a:chOff x="1820" y="1338"/>
                  <a:chExt cx="1302" cy="1412"/>
                </a:xfrm>
              </p:grpSpPr>
              <p:sp>
                <p:nvSpPr>
                  <p:cNvPr id="43" name="Freeform 4">
                    <a:extLst>
                      <a:ext uri="{FF2B5EF4-FFF2-40B4-BE49-F238E27FC236}">
                        <a16:creationId xmlns:a16="http://schemas.microsoft.com/office/drawing/2014/main" id="{2EAB30DC-B141-498C-84B5-E61448F627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49" y="1338"/>
                    <a:ext cx="973" cy="1412"/>
                  </a:xfrm>
                  <a:custGeom>
                    <a:avLst/>
                    <a:gdLst>
                      <a:gd name="T0" fmla="*/ 0 w 704"/>
                      <a:gd name="T1" fmla="*/ 13032 h 1021"/>
                      <a:gd name="T2" fmla="*/ 13184 w 704"/>
                      <a:gd name="T3" fmla="*/ 49972 h 1021"/>
                      <a:gd name="T4" fmla="*/ 19969 w 704"/>
                      <a:gd name="T5" fmla="*/ 22364 h 1021"/>
                      <a:gd name="T6" fmla="*/ 10494 w 704"/>
                      <a:gd name="T7" fmla="*/ 13661 h 1021"/>
                      <a:gd name="T8" fmla="*/ 12764 w 704"/>
                      <a:gd name="T9" fmla="*/ 0 h 1021"/>
                      <a:gd name="T10" fmla="*/ 0 w 704"/>
                      <a:gd name="T11" fmla="*/ 13032 h 10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04"/>
                      <a:gd name="T19" fmla="*/ 0 h 1021"/>
                      <a:gd name="T20" fmla="*/ 704 w 704"/>
                      <a:gd name="T21" fmla="*/ 1021 h 102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04" h="1021">
                        <a:moveTo>
                          <a:pt x="0" y="266"/>
                        </a:moveTo>
                        <a:cubicBezTo>
                          <a:pt x="0" y="412"/>
                          <a:pt x="126" y="1021"/>
                          <a:pt x="271" y="1021"/>
                        </a:cubicBezTo>
                        <a:cubicBezTo>
                          <a:pt x="704" y="955"/>
                          <a:pt x="650" y="533"/>
                          <a:pt x="411" y="457"/>
                        </a:cubicBezTo>
                        <a:cubicBezTo>
                          <a:pt x="258" y="409"/>
                          <a:pt x="212" y="360"/>
                          <a:pt x="216" y="279"/>
                        </a:cubicBezTo>
                        <a:cubicBezTo>
                          <a:pt x="224" y="133"/>
                          <a:pt x="408" y="0"/>
                          <a:pt x="263" y="0"/>
                        </a:cubicBezTo>
                        <a:cubicBezTo>
                          <a:pt x="118" y="0"/>
                          <a:pt x="0" y="119"/>
                          <a:pt x="0" y="26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50000">
                        <a:srgbClr val="595959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2400"/>
                  </a:p>
                </p:txBody>
              </p:sp>
              <p:sp>
                <p:nvSpPr>
                  <p:cNvPr id="44" name="Freeform 5">
                    <a:extLst>
                      <a:ext uri="{FF2B5EF4-FFF2-40B4-BE49-F238E27FC236}">
                        <a16:creationId xmlns:a16="http://schemas.microsoft.com/office/drawing/2014/main" id="{942E846E-E2C3-4F0E-95C4-70FF763290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20" y="1340"/>
                    <a:ext cx="1053" cy="1410"/>
                  </a:xfrm>
                  <a:custGeom>
                    <a:avLst/>
                    <a:gdLst>
                      <a:gd name="T0" fmla="*/ 36948 w 762"/>
                      <a:gd name="T1" fmla="*/ 37308 h 1020"/>
                      <a:gd name="T2" fmla="*/ 24623 w 762"/>
                      <a:gd name="T3" fmla="*/ 24842 h 1020"/>
                      <a:gd name="T4" fmla="*/ 12321 w 762"/>
                      <a:gd name="T5" fmla="*/ 12340 h 1020"/>
                      <a:gd name="T6" fmla="*/ 24598 w 762"/>
                      <a:gd name="T7" fmla="*/ 0 h 1020"/>
                      <a:gd name="T8" fmla="*/ 728 w 762"/>
                      <a:gd name="T9" fmla="*/ 18875 h 1020"/>
                      <a:gd name="T10" fmla="*/ 0 w 762"/>
                      <a:gd name="T11" fmla="*/ 24870 h 1020"/>
                      <a:gd name="T12" fmla="*/ 24653 w 762"/>
                      <a:gd name="T13" fmla="*/ 49653 h 1020"/>
                      <a:gd name="T14" fmla="*/ 36948 w 762"/>
                      <a:gd name="T15" fmla="*/ 37308 h 102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62"/>
                      <a:gd name="T25" fmla="*/ 0 h 1020"/>
                      <a:gd name="T26" fmla="*/ 762 w 762"/>
                      <a:gd name="T27" fmla="*/ 1020 h 102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62" h="1020">
                        <a:moveTo>
                          <a:pt x="762" y="766"/>
                        </a:moveTo>
                        <a:cubicBezTo>
                          <a:pt x="762" y="624"/>
                          <a:pt x="648" y="510"/>
                          <a:pt x="508" y="510"/>
                        </a:cubicBezTo>
                        <a:cubicBezTo>
                          <a:pt x="368" y="510"/>
                          <a:pt x="254" y="396"/>
                          <a:pt x="254" y="254"/>
                        </a:cubicBezTo>
                        <a:cubicBezTo>
                          <a:pt x="254" y="114"/>
                          <a:pt x="367" y="1"/>
                          <a:pt x="507" y="0"/>
                        </a:cubicBezTo>
                        <a:cubicBezTo>
                          <a:pt x="269" y="2"/>
                          <a:pt x="69" y="166"/>
                          <a:pt x="15" y="388"/>
                        </a:cubicBezTo>
                        <a:cubicBezTo>
                          <a:pt x="5" y="427"/>
                          <a:pt x="0" y="468"/>
                          <a:pt x="0" y="511"/>
                        </a:cubicBezTo>
                        <a:cubicBezTo>
                          <a:pt x="0" y="792"/>
                          <a:pt x="228" y="1020"/>
                          <a:pt x="509" y="1020"/>
                        </a:cubicBezTo>
                        <a:cubicBezTo>
                          <a:pt x="649" y="1020"/>
                          <a:pt x="762" y="906"/>
                          <a:pt x="762" y="76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2400"/>
                  </a:p>
                </p:txBody>
              </p:sp>
            </p:grpSp>
            <p:sp>
              <p:nvSpPr>
                <p:cNvPr id="42" name="Rectangle 13">
                  <a:extLst>
                    <a:ext uri="{FF2B5EF4-FFF2-40B4-BE49-F238E27FC236}">
                      <a16:creationId xmlns:a16="http://schemas.microsoft.com/office/drawing/2014/main" id="{052AFB4B-CA2C-488E-97A6-359FB6AFC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20064" y="4030499"/>
                  <a:ext cx="2343045" cy="42106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algn="ctr" defTabSz="1068810" eaLnBrk="0" hangingPunct="0">
                    <a:defRPr/>
                  </a:pPr>
                  <a:r>
                    <a:rPr lang="de-DE" sz="2400" b="1" kern="0" dirty="0">
                      <a:solidFill>
                        <a:srgbClr val="FFFFFF"/>
                      </a:solidFill>
                    </a:rPr>
                    <a:t>Rahmen-bedingungen für Unterricht</a:t>
                  </a:r>
                  <a:endParaRPr lang="de-DE" sz="2400" b="1" kern="0" noProof="1">
                    <a:solidFill>
                      <a:srgbClr val="FFFFFF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37" name="Gruppieren 75">
                <a:extLst>
                  <a:ext uri="{FF2B5EF4-FFF2-40B4-BE49-F238E27FC236}">
                    <a16:creationId xmlns:a16="http://schemas.microsoft.com/office/drawing/2014/main" id="{9C706215-E2DB-460D-A45B-0AD7DBCC2B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80791" y="1529457"/>
                <a:ext cx="2859353" cy="3829292"/>
                <a:chOff x="3647169" y="1992146"/>
                <a:chExt cx="2422802" cy="3364079"/>
              </a:xfrm>
            </p:grpSpPr>
            <p:sp>
              <p:nvSpPr>
                <p:cNvPr id="38" name="Freeform 44">
                  <a:extLst>
                    <a:ext uri="{FF2B5EF4-FFF2-40B4-BE49-F238E27FC236}">
                      <a16:creationId xmlns:a16="http://schemas.microsoft.com/office/drawing/2014/main" id="{5B694002-286D-41BD-830F-2AB0A39084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171" y="3645697"/>
                  <a:ext cx="1036620" cy="1710528"/>
                </a:xfrm>
                <a:custGeom>
                  <a:avLst/>
                  <a:gdLst>
                    <a:gd name="T0" fmla="*/ 2147483647 w 437"/>
                    <a:gd name="T1" fmla="*/ 2147483647 h 717"/>
                    <a:gd name="T2" fmla="*/ 2147483647 w 437"/>
                    <a:gd name="T3" fmla="*/ 2147483647 h 717"/>
                    <a:gd name="T4" fmla="*/ 2147483647 w 437"/>
                    <a:gd name="T5" fmla="*/ 2147483647 h 717"/>
                    <a:gd name="T6" fmla="*/ 2147483647 w 437"/>
                    <a:gd name="T7" fmla="*/ 2147483647 h 717"/>
                    <a:gd name="T8" fmla="*/ 2147483647 w 437"/>
                    <a:gd name="T9" fmla="*/ 2147483647 h 7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7"/>
                    <a:gd name="T16" fmla="*/ 0 h 717"/>
                    <a:gd name="T17" fmla="*/ 437 w 437"/>
                    <a:gd name="T18" fmla="*/ 717 h 7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7" h="717">
                      <a:moveTo>
                        <a:pt x="417" y="364"/>
                      </a:moveTo>
                      <a:cubicBezTo>
                        <a:pt x="417" y="170"/>
                        <a:pt x="217" y="0"/>
                        <a:pt x="267" y="95"/>
                      </a:cubicBezTo>
                      <a:cubicBezTo>
                        <a:pt x="437" y="415"/>
                        <a:pt x="168" y="527"/>
                        <a:pt x="58" y="628"/>
                      </a:cubicBezTo>
                      <a:cubicBezTo>
                        <a:pt x="0" y="681"/>
                        <a:pt x="1" y="717"/>
                        <a:pt x="67" y="717"/>
                      </a:cubicBezTo>
                      <a:cubicBezTo>
                        <a:pt x="260" y="717"/>
                        <a:pt x="417" y="559"/>
                        <a:pt x="417" y="36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595959"/>
                    </a:gs>
                    <a:gs pos="100000">
                      <a:srgbClr val="00000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 sz="2400"/>
                </a:p>
              </p:txBody>
            </p:sp>
            <p:sp>
              <p:nvSpPr>
                <p:cNvPr id="39" name="Freeform 45">
                  <a:extLst>
                    <a:ext uri="{FF2B5EF4-FFF2-40B4-BE49-F238E27FC236}">
                      <a16:creationId xmlns:a16="http://schemas.microsoft.com/office/drawing/2014/main" id="{087A1D95-E8BA-4762-B4D0-20E85F3DDB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7170" y="2127025"/>
                  <a:ext cx="2422801" cy="3229200"/>
                </a:xfrm>
                <a:custGeom>
                  <a:avLst/>
                  <a:gdLst>
                    <a:gd name="T0" fmla="*/ 2147483647 w 1021"/>
                    <a:gd name="T1" fmla="*/ 0 h 1354"/>
                    <a:gd name="T2" fmla="*/ 2147483647 w 1021"/>
                    <a:gd name="T3" fmla="*/ 0 h 1354"/>
                    <a:gd name="T4" fmla="*/ 0 w 1021"/>
                    <a:gd name="T5" fmla="*/ 2147483647 h 1354"/>
                    <a:gd name="T6" fmla="*/ 2147483647 w 1021"/>
                    <a:gd name="T7" fmla="*/ 2147483647 h 1354"/>
                    <a:gd name="T8" fmla="*/ 2147483647 w 1021"/>
                    <a:gd name="T9" fmla="*/ 2147483647 h 1354"/>
                    <a:gd name="T10" fmla="*/ 2147483647 w 1021"/>
                    <a:gd name="T11" fmla="*/ 2147483647 h 1354"/>
                    <a:gd name="T12" fmla="*/ 2147483647 w 1021"/>
                    <a:gd name="T13" fmla="*/ 2147483647 h 1354"/>
                    <a:gd name="T14" fmla="*/ 2147483647 w 1021"/>
                    <a:gd name="T15" fmla="*/ 2147483647 h 1354"/>
                    <a:gd name="T16" fmla="*/ 2147483647 w 1021"/>
                    <a:gd name="T17" fmla="*/ 0 h 135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21"/>
                    <a:gd name="T28" fmla="*/ 0 h 1354"/>
                    <a:gd name="T29" fmla="*/ 1021 w 1021"/>
                    <a:gd name="T30" fmla="*/ 1354 h 135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21" h="1354">
                      <a:moveTo>
                        <a:pt x="341" y="0"/>
                      </a:moveTo>
                      <a:cubicBezTo>
                        <a:pt x="340" y="0"/>
                        <a:pt x="337" y="0"/>
                        <a:pt x="336" y="0"/>
                      </a:cubicBezTo>
                      <a:cubicBezTo>
                        <a:pt x="151" y="1"/>
                        <a:pt x="0" y="151"/>
                        <a:pt x="0" y="337"/>
                      </a:cubicBezTo>
                      <a:cubicBezTo>
                        <a:pt x="0" y="526"/>
                        <a:pt x="152" y="677"/>
                        <a:pt x="339" y="677"/>
                      </a:cubicBezTo>
                      <a:cubicBezTo>
                        <a:pt x="525" y="677"/>
                        <a:pt x="677" y="828"/>
                        <a:pt x="677" y="1017"/>
                      </a:cubicBezTo>
                      <a:cubicBezTo>
                        <a:pt x="677" y="1203"/>
                        <a:pt x="525" y="1354"/>
                        <a:pt x="340" y="1354"/>
                      </a:cubicBezTo>
                      <a:cubicBezTo>
                        <a:pt x="340" y="1354"/>
                        <a:pt x="340" y="1354"/>
                        <a:pt x="341" y="1354"/>
                      </a:cubicBezTo>
                      <a:cubicBezTo>
                        <a:pt x="716" y="1354"/>
                        <a:pt x="1021" y="1051"/>
                        <a:pt x="1021" y="677"/>
                      </a:cubicBezTo>
                      <a:cubicBezTo>
                        <a:pt x="1021" y="304"/>
                        <a:pt x="716" y="0"/>
                        <a:pt x="341" y="0"/>
                      </a:cubicBezTo>
                    </a:path>
                  </a:pathLst>
                </a:custGeom>
                <a:solidFill>
                  <a:srgbClr val="66A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 sz="2400"/>
                </a:p>
              </p:txBody>
            </p:sp>
            <p:sp>
              <p:nvSpPr>
                <p:cNvPr id="40" name="Oval 56">
                  <a:extLst>
                    <a:ext uri="{FF2B5EF4-FFF2-40B4-BE49-F238E27FC236}">
                      <a16:creationId xmlns:a16="http://schemas.microsoft.com/office/drawing/2014/main" id="{71ED010B-266A-4817-8E9D-F33CDF3853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7169" y="1992146"/>
                  <a:ext cx="1842843" cy="9775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2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>
                  <a:softEdge rad="127000"/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 sz="2400" kern="0">
                    <a:solidFill>
                      <a:sysClr val="windowText" lastClr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34" name="Rectangle 13">
              <a:extLst>
                <a:ext uri="{FF2B5EF4-FFF2-40B4-BE49-F238E27FC236}">
                  <a16:creationId xmlns:a16="http://schemas.microsoft.com/office/drawing/2014/main" id="{1D09A5D8-772A-456A-958C-907B116C00F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1830" y="2640791"/>
              <a:ext cx="2001171" cy="4210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1068810" eaLnBrk="0" hangingPunct="0">
                <a:defRPr/>
              </a:pPr>
              <a:r>
                <a:rPr lang="de-DE" sz="2400" b="1" kern="0" dirty="0">
                  <a:solidFill>
                    <a:srgbClr val="FFFFFF"/>
                  </a:solidFill>
                </a:rPr>
                <a:t>Lernvoraus-setzungen der Schüler*innen</a:t>
              </a:r>
              <a:endParaRPr lang="de-DE" sz="2400" b="1" kern="0" noProof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2FFA6341-5D8D-47D6-A273-23CC33E97E5D}"/>
                </a:ext>
              </a:extLst>
            </p:cNvPr>
            <p:cNvSpPr/>
            <p:nvPr/>
          </p:nvSpPr>
          <p:spPr bwMode="auto">
            <a:xfrm>
              <a:off x="449544" y="5144094"/>
              <a:ext cx="4869351" cy="106331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1917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Schritte der Prozessplanung des Unterrichtsverlaufs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Die Bedingungsanalyse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9A3FCE1-7CA1-456D-BA4E-446DCF372FB7}"/>
              </a:ext>
            </a:extLst>
          </p:cNvPr>
          <p:cNvGrpSpPr/>
          <p:nvPr/>
        </p:nvGrpSpPr>
        <p:grpSpPr>
          <a:xfrm>
            <a:off x="9213613" y="1211998"/>
            <a:ext cx="2780162" cy="2783152"/>
            <a:chOff x="2268747" y="1364156"/>
            <a:chExt cx="4623759" cy="4628731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E1043B4-3D2F-4DDE-A98D-126370300580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3727450"/>
              <a:ext cx="2261978" cy="2265437"/>
            </a:xfrm>
            <a:custGeom>
              <a:avLst/>
              <a:gdLst>
                <a:gd name="T0" fmla="*/ 2147483647 w 285"/>
                <a:gd name="T1" fmla="*/ 2147483647 h 286"/>
                <a:gd name="T2" fmla="*/ 2147483647 w 285"/>
                <a:gd name="T3" fmla="*/ 0 h 286"/>
                <a:gd name="T4" fmla="*/ 0 w 285"/>
                <a:gd name="T5" fmla="*/ 0 h 286"/>
                <a:gd name="T6" fmla="*/ 2147483647 w 285"/>
                <a:gd name="T7" fmla="*/ 2147483647 h 286"/>
                <a:gd name="T8" fmla="*/ 2147483647 w 285"/>
                <a:gd name="T9" fmla="*/ 2147483647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0730B4BB-A052-449E-A92E-2F6D90EAA2A0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1364156"/>
              <a:ext cx="2261978" cy="2258519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0 h 285"/>
                <a:gd name="T6" fmla="*/ 0 w 285"/>
                <a:gd name="T7" fmla="*/ 2147483647 h 285"/>
                <a:gd name="T8" fmla="*/ 2147483647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121" y="193"/>
                  </a:moveTo>
                  <a:cubicBezTo>
                    <a:pt x="156" y="132"/>
                    <a:pt x="219" y="96"/>
                    <a:pt x="285" y="94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29" y="3"/>
                    <a:pt x="4" y="129"/>
                    <a:pt x="0" y="285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53"/>
                    <a:pt x="104" y="222"/>
                    <a:pt x="121" y="19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3F9BCA1D-0B24-45D8-8391-CF9ACF96C958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1368844"/>
              <a:ext cx="2253831" cy="2253831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2147483647 h 285"/>
                <a:gd name="T6" fmla="*/ 0 w 285"/>
                <a:gd name="T7" fmla="*/ 0 h 285"/>
                <a:gd name="T8" fmla="*/ 0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92" y="120"/>
                  </a:moveTo>
                  <a:cubicBezTo>
                    <a:pt x="153" y="156"/>
                    <a:pt x="188" y="219"/>
                    <a:pt x="191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1" y="129"/>
                    <a:pt x="156" y="3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95"/>
                    <a:pt x="63" y="104"/>
                    <a:pt x="92" y="1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79358A74-4CEF-48F2-8896-B603648DF24C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2253831" cy="2260734"/>
            </a:xfrm>
            <a:custGeom>
              <a:avLst/>
              <a:gdLst>
                <a:gd name="T0" fmla="*/ 2147483647 w 285"/>
                <a:gd name="T1" fmla="*/ 2147483647 h 286"/>
                <a:gd name="T2" fmla="*/ 0 w 285"/>
                <a:gd name="T3" fmla="*/ 2147483647 h 286"/>
                <a:gd name="T4" fmla="*/ 0 w 285"/>
                <a:gd name="T5" fmla="*/ 2147483647 h 286"/>
                <a:gd name="T6" fmla="*/ 2147483647 w 285"/>
                <a:gd name="T7" fmla="*/ 0 h 286"/>
                <a:gd name="T8" fmla="*/ 2147483647 w 285"/>
                <a:gd name="T9" fmla="*/ 0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64" y="92"/>
                  </a:moveTo>
                  <a:cubicBezTo>
                    <a:pt x="129" y="154"/>
                    <a:pt x="66" y="189"/>
                    <a:pt x="0" y="191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32"/>
                    <a:pt x="181" y="63"/>
                    <a:pt x="164" y="9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4C3BD5F8-6FF9-4601-B58C-DB444D93592A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3727450"/>
              <a:ext cx="1296987" cy="1300163"/>
            </a:xfrm>
            <a:custGeom>
              <a:avLst/>
              <a:gdLst>
                <a:gd name="T0" fmla="*/ 0 w 178"/>
                <a:gd name="T1" fmla="*/ 0 h 179"/>
                <a:gd name="T2" fmla="*/ 2147483647 w 178"/>
                <a:gd name="T3" fmla="*/ 2147483647 h 179"/>
                <a:gd name="T4" fmla="*/ 2147483647 w 178"/>
                <a:gd name="T5" fmla="*/ 2147483647 h 179"/>
                <a:gd name="T6" fmla="*/ 2147483647 w 178"/>
                <a:gd name="T7" fmla="*/ 0 h 179"/>
                <a:gd name="T8" fmla="*/ 0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0"/>
                  </a:moveTo>
                  <a:cubicBezTo>
                    <a:pt x="2" y="62"/>
                    <a:pt x="35" y="121"/>
                    <a:pt x="93" y="154"/>
                  </a:cubicBezTo>
                  <a:cubicBezTo>
                    <a:pt x="120" y="170"/>
                    <a:pt x="149" y="178"/>
                    <a:pt x="178" y="179"/>
                  </a:cubicBezTo>
                  <a:cubicBezTo>
                    <a:pt x="178" y="0"/>
                    <a:pt x="178" y="0"/>
                    <a:pt x="1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61692D31-6AD5-48F9-8BF0-40F2C408FA9A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2320925"/>
              <a:ext cx="1293813" cy="1301750"/>
            </a:xfrm>
            <a:custGeom>
              <a:avLst/>
              <a:gdLst>
                <a:gd name="T0" fmla="*/ 2147483647 w 178"/>
                <a:gd name="T1" fmla="*/ 2147483647 h 179"/>
                <a:gd name="T2" fmla="*/ 2147483647 w 178"/>
                <a:gd name="T3" fmla="*/ 2147483647 h 179"/>
                <a:gd name="T4" fmla="*/ 0 w 178"/>
                <a:gd name="T5" fmla="*/ 0 h 179"/>
                <a:gd name="T6" fmla="*/ 0 w 178"/>
                <a:gd name="T7" fmla="*/ 2147483647 h 179"/>
                <a:gd name="T8" fmla="*/ 2147483647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179"/>
                  </a:moveTo>
                  <a:cubicBezTo>
                    <a:pt x="176" y="117"/>
                    <a:pt x="143" y="58"/>
                    <a:pt x="86" y="25"/>
                  </a:cubicBezTo>
                  <a:cubicBezTo>
                    <a:pt x="58" y="9"/>
                    <a:pt x="29" y="1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lnTo>
                    <a:pt x="178" y="17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ADD2F813-7FD8-4A18-88AF-42870447C299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2320925"/>
              <a:ext cx="1296987" cy="1301750"/>
            </a:xfrm>
            <a:custGeom>
              <a:avLst/>
              <a:gdLst>
                <a:gd name="T0" fmla="*/ 2147483647 w 178"/>
                <a:gd name="T1" fmla="*/ 0 h 179"/>
                <a:gd name="T2" fmla="*/ 2147483647 w 178"/>
                <a:gd name="T3" fmla="*/ 2147483647 h 179"/>
                <a:gd name="T4" fmla="*/ 0 w 178"/>
                <a:gd name="T5" fmla="*/ 2147483647 h 179"/>
                <a:gd name="T6" fmla="*/ 2147483647 w 178"/>
                <a:gd name="T7" fmla="*/ 2147483647 h 179"/>
                <a:gd name="T8" fmla="*/ 2147483647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0"/>
                  </a:moveTo>
                  <a:cubicBezTo>
                    <a:pt x="117" y="3"/>
                    <a:pt x="58" y="36"/>
                    <a:pt x="24" y="93"/>
                  </a:cubicBezTo>
                  <a:cubicBezTo>
                    <a:pt x="9" y="120"/>
                    <a:pt x="1" y="150"/>
                    <a:pt x="0" y="179"/>
                  </a:cubicBezTo>
                  <a:cubicBezTo>
                    <a:pt x="178" y="179"/>
                    <a:pt x="178" y="179"/>
                    <a:pt x="178" y="179"/>
                  </a:cubicBezTo>
                  <a:lnTo>
                    <a:pt x="17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0FA0EB2E-5FD6-4585-87E8-922F1D8FC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1293813" cy="1300163"/>
            </a:xfrm>
            <a:custGeom>
              <a:avLst/>
              <a:gdLst>
                <a:gd name="T0" fmla="*/ 0 w 178"/>
                <a:gd name="T1" fmla="*/ 2147483647 h 179"/>
                <a:gd name="T2" fmla="*/ 2147483647 w 178"/>
                <a:gd name="T3" fmla="*/ 2147483647 h 179"/>
                <a:gd name="T4" fmla="*/ 2147483647 w 178"/>
                <a:gd name="T5" fmla="*/ 0 h 179"/>
                <a:gd name="T6" fmla="*/ 0 w 178"/>
                <a:gd name="T7" fmla="*/ 0 h 179"/>
                <a:gd name="T8" fmla="*/ 0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179"/>
                  </a:moveTo>
                  <a:cubicBezTo>
                    <a:pt x="61" y="177"/>
                    <a:pt x="120" y="144"/>
                    <a:pt x="154" y="86"/>
                  </a:cubicBezTo>
                  <a:cubicBezTo>
                    <a:pt x="169" y="59"/>
                    <a:pt x="177" y="29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9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WordArt 17">
              <a:extLst>
                <a:ext uri="{FF2B5EF4-FFF2-40B4-BE49-F238E27FC236}">
                  <a16:creationId xmlns:a16="http://schemas.microsoft.com/office/drawing/2014/main" id="{1A73076D-51BC-44E0-B40F-AAA942A4E9B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2700000">
              <a:off x="4695886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48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Sachanalyse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8" name="WordArt 18">
              <a:extLst>
                <a:ext uri="{FF2B5EF4-FFF2-40B4-BE49-F238E27FC236}">
                  <a16:creationId xmlns:a16="http://schemas.microsoft.com/office/drawing/2014/main" id="{DEC992AC-9074-4BF5-B6D0-CE75C5D00EC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8900000">
              <a:off x="2688307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3697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Bedingungs</a:t>
              </a:r>
              <a:r>
                <a: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-</a:t>
              </a:r>
            </a:p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9" name="WordArt 19">
              <a:extLst>
                <a:ext uri="{FF2B5EF4-FFF2-40B4-BE49-F238E27FC236}">
                  <a16:creationId xmlns:a16="http://schemas.microsoft.com/office/drawing/2014/main" id="{B76A57A5-9B87-42AF-B5F2-12C2327620B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8100000" flipH="1" flipV="1">
              <a:off x="4695886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0898"/>
                </a:avLst>
              </a:prstTxWarp>
            </a:bodyPr>
            <a:lstStyle/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Methodische</a:t>
              </a:r>
              <a:r>
                <a:rPr lang="en-US" sz="1200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 </a:t>
              </a:r>
            </a:p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sz="12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0" name="WordArt 20">
              <a:extLst>
                <a:ext uri="{FF2B5EF4-FFF2-40B4-BE49-F238E27FC236}">
                  <a16:creationId xmlns:a16="http://schemas.microsoft.com/office/drawing/2014/main" id="{0A6C93A9-BE5E-4333-8846-505DC47E8F8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3500000" flipH="1" flipV="1">
              <a:off x="2688307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19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Didaktische</a:t>
              </a:r>
              <a:r>
                <a:rPr lang="en-US" b="1" dirty="0">
                  <a:solidFill>
                    <a:srgbClr val="000000"/>
                  </a:solidFill>
                  <a:cs typeface="Arial" charset="0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Analyse</a:t>
              </a: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A772D24F-624B-449E-9449-FF20F2558D05}"/>
              </a:ext>
            </a:extLst>
          </p:cNvPr>
          <p:cNvGrpSpPr/>
          <p:nvPr/>
        </p:nvGrpSpPr>
        <p:grpSpPr>
          <a:xfrm>
            <a:off x="9769193" y="4254915"/>
            <a:ext cx="2041614" cy="1961363"/>
            <a:chOff x="449544" y="1529457"/>
            <a:chExt cx="4869351" cy="4677949"/>
          </a:xfrm>
        </p:grpSpPr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A157ABAC-EBC3-415C-A360-4D9B031BCE89}"/>
                </a:ext>
              </a:extLst>
            </p:cNvPr>
            <p:cNvGrpSpPr/>
            <p:nvPr/>
          </p:nvGrpSpPr>
          <p:grpSpPr>
            <a:xfrm>
              <a:off x="582955" y="1529457"/>
              <a:ext cx="4157189" cy="3829305"/>
              <a:chOff x="582955" y="1529457"/>
              <a:chExt cx="4157189" cy="3829305"/>
            </a:xfrm>
          </p:grpSpPr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30473394-9822-4889-817C-09FA37A76148}"/>
                  </a:ext>
                </a:extLst>
              </p:cNvPr>
              <p:cNvGrpSpPr/>
              <p:nvPr/>
            </p:nvGrpSpPr>
            <p:grpSpPr>
              <a:xfrm>
                <a:off x="582955" y="1679381"/>
                <a:ext cx="3518912" cy="3679381"/>
                <a:chOff x="582955" y="1679381"/>
                <a:chExt cx="3518912" cy="3679381"/>
              </a:xfrm>
            </p:grpSpPr>
            <p:grpSp>
              <p:nvGrpSpPr>
                <p:cNvPr id="40" name="Group 3">
                  <a:extLst>
                    <a:ext uri="{FF2B5EF4-FFF2-40B4-BE49-F238E27FC236}">
                      <a16:creationId xmlns:a16="http://schemas.microsoft.com/office/drawing/2014/main" id="{8D9C5576-5EA2-4718-85BA-1D04F29DC7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82955" y="1679381"/>
                  <a:ext cx="3518912" cy="3679381"/>
                  <a:chOff x="1820" y="1338"/>
                  <a:chExt cx="1302" cy="1412"/>
                </a:xfrm>
              </p:grpSpPr>
              <p:sp>
                <p:nvSpPr>
                  <p:cNvPr id="42" name="Freeform 4">
                    <a:extLst>
                      <a:ext uri="{FF2B5EF4-FFF2-40B4-BE49-F238E27FC236}">
                        <a16:creationId xmlns:a16="http://schemas.microsoft.com/office/drawing/2014/main" id="{211BB74E-DAF7-40BC-85D3-E0AD753FC9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49" y="1338"/>
                    <a:ext cx="973" cy="1412"/>
                  </a:xfrm>
                  <a:custGeom>
                    <a:avLst/>
                    <a:gdLst>
                      <a:gd name="T0" fmla="*/ 0 w 704"/>
                      <a:gd name="T1" fmla="*/ 13032 h 1021"/>
                      <a:gd name="T2" fmla="*/ 13184 w 704"/>
                      <a:gd name="T3" fmla="*/ 49972 h 1021"/>
                      <a:gd name="T4" fmla="*/ 19969 w 704"/>
                      <a:gd name="T5" fmla="*/ 22364 h 1021"/>
                      <a:gd name="T6" fmla="*/ 10494 w 704"/>
                      <a:gd name="T7" fmla="*/ 13661 h 1021"/>
                      <a:gd name="T8" fmla="*/ 12764 w 704"/>
                      <a:gd name="T9" fmla="*/ 0 h 1021"/>
                      <a:gd name="T10" fmla="*/ 0 w 704"/>
                      <a:gd name="T11" fmla="*/ 13032 h 10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04"/>
                      <a:gd name="T19" fmla="*/ 0 h 1021"/>
                      <a:gd name="T20" fmla="*/ 704 w 704"/>
                      <a:gd name="T21" fmla="*/ 1021 h 102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04" h="1021">
                        <a:moveTo>
                          <a:pt x="0" y="266"/>
                        </a:moveTo>
                        <a:cubicBezTo>
                          <a:pt x="0" y="412"/>
                          <a:pt x="126" y="1021"/>
                          <a:pt x="271" y="1021"/>
                        </a:cubicBezTo>
                        <a:cubicBezTo>
                          <a:pt x="704" y="955"/>
                          <a:pt x="650" y="533"/>
                          <a:pt x="411" y="457"/>
                        </a:cubicBezTo>
                        <a:cubicBezTo>
                          <a:pt x="258" y="409"/>
                          <a:pt x="212" y="360"/>
                          <a:pt x="216" y="279"/>
                        </a:cubicBezTo>
                        <a:cubicBezTo>
                          <a:pt x="224" y="133"/>
                          <a:pt x="408" y="0"/>
                          <a:pt x="263" y="0"/>
                        </a:cubicBezTo>
                        <a:cubicBezTo>
                          <a:pt x="118" y="0"/>
                          <a:pt x="0" y="119"/>
                          <a:pt x="0" y="26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50000">
                        <a:srgbClr val="595959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1050"/>
                  </a:p>
                </p:txBody>
              </p:sp>
              <p:sp>
                <p:nvSpPr>
                  <p:cNvPr id="43" name="Freeform 5">
                    <a:extLst>
                      <a:ext uri="{FF2B5EF4-FFF2-40B4-BE49-F238E27FC236}">
                        <a16:creationId xmlns:a16="http://schemas.microsoft.com/office/drawing/2014/main" id="{9232E511-A140-4AA2-B21A-62728D436B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20" y="1340"/>
                    <a:ext cx="1053" cy="1410"/>
                  </a:xfrm>
                  <a:custGeom>
                    <a:avLst/>
                    <a:gdLst>
                      <a:gd name="T0" fmla="*/ 36948 w 762"/>
                      <a:gd name="T1" fmla="*/ 37308 h 1020"/>
                      <a:gd name="T2" fmla="*/ 24623 w 762"/>
                      <a:gd name="T3" fmla="*/ 24842 h 1020"/>
                      <a:gd name="T4" fmla="*/ 12321 w 762"/>
                      <a:gd name="T5" fmla="*/ 12340 h 1020"/>
                      <a:gd name="T6" fmla="*/ 24598 w 762"/>
                      <a:gd name="T7" fmla="*/ 0 h 1020"/>
                      <a:gd name="T8" fmla="*/ 728 w 762"/>
                      <a:gd name="T9" fmla="*/ 18875 h 1020"/>
                      <a:gd name="T10" fmla="*/ 0 w 762"/>
                      <a:gd name="T11" fmla="*/ 24870 h 1020"/>
                      <a:gd name="T12" fmla="*/ 24653 w 762"/>
                      <a:gd name="T13" fmla="*/ 49653 h 1020"/>
                      <a:gd name="T14" fmla="*/ 36948 w 762"/>
                      <a:gd name="T15" fmla="*/ 37308 h 102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62"/>
                      <a:gd name="T25" fmla="*/ 0 h 1020"/>
                      <a:gd name="T26" fmla="*/ 762 w 762"/>
                      <a:gd name="T27" fmla="*/ 1020 h 102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62" h="1020">
                        <a:moveTo>
                          <a:pt x="762" y="766"/>
                        </a:moveTo>
                        <a:cubicBezTo>
                          <a:pt x="762" y="624"/>
                          <a:pt x="648" y="510"/>
                          <a:pt x="508" y="510"/>
                        </a:cubicBezTo>
                        <a:cubicBezTo>
                          <a:pt x="368" y="510"/>
                          <a:pt x="254" y="396"/>
                          <a:pt x="254" y="254"/>
                        </a:cubicBezTo>
                        <a:cubicBezTo>
                          <a:pt x="254" y="114"/>
                          <a:pt x="367" y="1"/>
                          <a:pt x="507" y="0"/>
                        </a:cubicBezTo>
                        <a:cubicBezTo>
                          <a:pt x="269" y="2"/>
                          <a:pt x="69" y="166"/>
                          <a:pt x="15" y="388"/>
                        </a:cubicBezTo>
                        <a:cubicBezTo>
                          <a:pt x="5" y="427"/>
                          <a:pt x="0" y="468"/>
                          <a:pt x="0" y="511"/>
                        </a:cubicBezTo>
                        <a:cubicBezTo>
                          <a:pt x="0" y="792"/>
                          <a:pt x="228" y="1020"/>
                          <a:pt x="509" y="1020"/>
                        </a:cubicBezTo>
                        <a:cubicBezTo>
                          <a:pt x="649" y="1020"/>
                          <a:pt x="762" y="906"/>
                          <a:pt x="762" y="76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1050"/>
                  </a:p>
                </p:txBody>
              </p:sp>
            </p:grpSp>
            <p:sp>
              <p:nvSpPr>
                <p:cNvPr id="41" name="Rectangle 13">
                  <a:extLst>
                    <a:ext uri="{FF2B5EF4-FFF2-40B4-BE49-F238E27FC236}">
                      <a16:creationId xmlns:a16="http://schemas.microsoft.com/office/drawing/2014/main" id="{3239BA92-BEF3-4C1E-A4A4-D31CAF625C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20064" y="4030499"/>
                  <a:ext cx="2343045" cy="42106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algn="ctr" defTabSz="1068810" eaLnBrk="0" hangingPunct="0">
                    <a:defRPr/>
                  </a:pPr>
                  <a:r>
                    <a:rPr lang="de-DE" sz="1050" b="1" kern="0" dirty="0">
                      <a:solidFill>
                        <a:srgbClr val="FFFFFF"/>
                      </a:solidFill>
                    </a:rPr>
                    <a:t>Rahmen-bedingungen für Unterricht</a:t>
                  </a:r>
                  <a:endParaRPr lang="de-DE" sz="1050" b="1" kern="0" noProof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6" name="Gruppieren 75">
                <a:extLst>
                  <a:ext uri="{FF2B5EF4-FFF2-40B4-BE49-F238E27FC236}">
                    <a16:creationId xmlns:a16="http://schemas.microsoft.com/office/drawing/2014/main" id="{C04BD7B0-8B55-4A9B-B5BF-423BB5B17B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80791" y="1529457"/>
                <a:ext cx="2859353" cy="3829292"/>
                <a:chOff x="3647169" y="1992146"/>
                <a:chExt cx="2422802" cy="3364079"/>
              </a:xfrm>
            </p:grpSpPr>
            <p:sp>
              <p:nvSpPr>
                <p:cNvPr id="37" name="Freeform 44">
                  <a:extLst>
                    <a:ext uri="{FF2B5EF4-FFF2-40B4-BE49-F238E27FC236}">
                      <a16:creationId xmlns:a16="http://schemas.microsoft.com/office/drawing/2014/main" id="{62EED8FE-66D0-4A85-9D9B-0E97A9A69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171" y="3645697"/>
                  <a:ext cx="1036620" cy="1710528"/>
                </a:xfrm>
                <a:custGeom>
                  <a:avLst/>
                  <a:gdLst>
                    <a:gd name="T0" fmla="*/ 2147483647 w 437"/>
                    <a:gd name="T1" fmla="*/ 2147483647 h 717"/>
                    <a:gd name="T2" fmla="*/ 2147483647 w 437"/>
                    <a:gd name="T3" fmla="*/ 2147483647 h 717"/>
                    <a:gd name="T4" fmla="*/ 2147483647 w 437"/>
                    <a:gd name="T5" fmla="*/ 2147483647 h 717"/>
                    <a:gd name="T6" fmla="*/ 2147483647 w 437"/>
                    <a:gd name="T7" fmla="*/ 2147483647 h 717"/>
                    <a:gd name="T8" fmla="*/ 2147483647 w 437"/>
                    <a:gd name="T9" fmla="*/ 2147483647 h 7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7"/>
                    <a:gd name="T16" fmla="*/ 0 h 717"/>
                    <a:gd name="T17" fmla="*/ 437 w 437"/>
                    <a:gd name="T18" fmla="*/ 717 h 7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7" h="717">
                      <a:moveTo>
                        <a:pt x="417" y="364"/>
                      </a:moveTo>
                      <a:cubicBezTo>
                        <a:pt x="417" y="170"/>
                        <a:pt x="217" y="0"/>
                        <a:pt x="267" y="95"/>
                      </a:cubicBezTo>
                      <a:cubicBezTo>
                        <a:pt x="437" y="415"/>
                        <a:pt x="168" y="527"/>
                        <a:pt x="58" y="628"/>
                      </a:cubicBezTo>
                      <a:cubicBezTo>
                        <a:pt x="0" y="681"/>
                        <a:pt x="1" y="717"/>
                        <a:pt x="67" y="717"/>
                      </a:cubicBezTo>
                      <a:cubicBezTo>
                        <a:pt x="260" y="717"/>
                        <a:pt x="417" y="559"/>
                        <a:pt x="417" y="36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595959"/>
                    </a:gs>
                    <a:gs pos="100000">
                      <a:srgbClr val="00000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 sz="1050"/>
                </a:p>
              </p:txBody>
            </p:sp>
            <p:sp>
              <p:nvSpPr>
                <p:cNvPr id="38" name="Freeform 45">
                  <a:extLst>
                    <a:ext uri="{FF2B5EF4-FFF2-40B4-BE49-F238E27FC236}">
                      <a16:creationId xmlns:a16="http://schemas.microsoft.com/office/drawing/2014/main" id="{2F704BB1-5D6A-45C1-AA1E-5169F050B8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7170" y="2127025"/>
                  <a:ext cx="2422801" cy="3229200"/>
                </a:xfrm>
                <a:custGeom>
                  <a:avLst/>
                  <a:gdLst>
                    <a:gd name="T0" fmla="*/ 2147483647 w 1021"/>
                    <a:gd name="T1" fmla="*/ 0 h 1354"/>
                    <a:gd name="T2" fmla="*/ 2147483647 w 1021"/>
                    <a:gd name="T3" fmla="*/ 0 h 1354"/>
                    <a:gd name="T4" fmla="*/ 0 w 1021"/>
                    <a:gd name="T5" fmla="*/ 2147483647 h 1354"/>
                    <a:gd name="T6" fmla="*/ 2147483647 w 1021"/>
                    <a:gd name="T7" fmla="*/ 2147483647 h 1354"/>
                    <a:gd name="T8" fmla="*/ 2147483647 w 1021"/>
                    <a:gd name="T9" fmla="*/ 2147483647 h 1354"/>
                    <a:gd name="T10" fmla="*/ 2147483647 w 1021"/>
                    <a:gd name="T11" fmla="*/ 2147483647 h 1354"/>
                    <a:gd name="T12" fmla="*/ 2147483647 w 1021"/>
                    <a:gd name="T13" fmla="*/ 2147483647 h 1354"/>
                    <a:gd name="T14" fmla="*/ 2147483647 w 1021"/>
                    <a:gd name="T15" fmla="*/ 2147483647 h 1354"/>
                    <a:gd name="T16" fmla="*/ 2147483647 w 1021"/>
                    <a:gd name="T17" fmla="*/ 0 h 135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21"/>
                    <a:gd name="T28" fmla="*/ 0 h 1354"/>
                    <a:gd name="T29" fmla="*/ 1021 w 1021"/>
                    <a:gd name="T30" fmla="*/ 1354 h 135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21" h="1354">
                      <a:moveTo>
                        <a:pt x="341" y="0"/>
                      </a:moveTo>
                      <a:cubicBezTo>
                        <a:pt x="340" y="0"/>
                        <a:pt x="337" y="0"/>
                        <a:pt x="336" y="0"/>
                      </a:cubicBezTo>
                      <a:cubicBezTo>
                        <a:pt x="151" y="1"/>
                        <a:pt x="0" y="151"/>
                        <a:pt x="0" y="337"/>
                      </a:cubicBezTo>
                      <a:cubicBezTo>
                        <a:pt x="0" y="526"/>
                        <a:pt x="152" y="677"/>
                        <a:pt x="339" y="677"/>
                      </a:cubicBezTo>
                      <a:cubicBezTo>
                        <a:pt x="525" y="677"/>
                        <a:pt x="677" y="828"/>
                        <a:pt x="677" y="1017"/>
                      </a:cubicBezTo>
                      <a:cubicBezTo>
                        <a:pt x="677" y="1203"/>
                        <a:pt x="525" y="1354"/>
                        <a:pt x="340" y="1354"/>
                      </a:cubicBezTo>
                      <a:cubicBezTo>
                        <a:pt x="340" y="1354"/>
                        <a:pt x="340" y="1354"/>
                        <a:pt x="341" y="1354"/>
                      </a:cubicBezTo>
                      <a:cubicBezTo>
                        <a:pt x="716" y="1354"/>
                        <a:pt x="1021" y="1051"/>
                        <a:pt x="1021" y="677"/>
                      </a:cubicBezTo>
                      <a:cubicBezTo>
                        <a:pt x="1021" y="304"/>
                        <a:pt x="716" y="0"/>
                        <a:pt x="341" y="0"/>
                      </a:cubicBezTo>
                    </a:path>
                  </a:pathLst>
                </a:custGeom>
                <a:solidFill>
                  <a:srgbClr val="66A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 sz="1050"/>
                </a:p>
              </p:txBody>
            </p:sp>
            <p:sp>
              <p:nvSpPr>
                <p:cNvPr id="39" name="Oval 56">
                  <a:extLst>
                    <a:ext uri="{FF2B5EF4-FFF2-40B4-BE49-F238E27FC236}">
                      <a16:creationId xmlns:a16="http://schemas.microsoft.com/office/drawing/2014/main" id="{0E6C5F02-54B8-46D1-A139-C88EC1CDC1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7169" y="1992146"/>
                  <a:ext cx="1842843" cy="9775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2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>
                  <a:softEdge rad="127000"/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 sz="1050" kern="0">
                    <a:solidFill>
                      <a:sysClr val="windowText" lastClr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33" name="Rectangle 13">
              <a:extLst>
                <a:ext uri="{FF2B5EF4-FFF2-40B4-BE49-F238E27FC236}">
                  <a16:creationId xmlns:a16="http://schemas.microsoft.com/office/drawing/2014/main" id="{821C9A40-439B-4C40-85A4-192D5EFBEE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1830" y="2640791"/>
              <a:ext cx="2001171" cy="4210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1068810" eaLnBrk="0" hangingPunct="0">
                <a:defRPr/>
              </a:pPr>
              <a:r>
                <a:rPr lang="de-DE" sz="1050" b="1" kern="0" dirty="0">
                  <a:solidFill>
                    <a:srgbClr val="FFFFFF"/>
                  </a:solidFill>
                </a:rPr>
                <a:t>Lernvoraus-setzungen der Schüler*innen</a:t>
              </a:r>
              <a:endParaRPr lang="de-DE" sz="1050" b="1" kern="0" noProof="1">
                <a:solidFill>
                  <a:srgbClr val="FFFFFF"/>
                </a:solidFill>
              </a:endParaRP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2952B7C8-3E2A-4C0A-AD83-C73368CE759D}"/>
                </a:ext>
              </a:extLst>
            </p:cNvPr>
            <p:cNvSpPr/>
            <p:nvPr/>
          </p:nvSpPr>
          <p:spPr bwMode="auto">
            <a:xfrm>
              <a:off x="449544" y="5144094"/>
              <a:ext cx="4869351" cy="106331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sz="1050" dirty="0"/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C19B9111-DE0F-4D6D-9C9F-206A047593DB}"/>
              </a:ext>
            </a:extLst>
          </p:cNvPr>
          <p:cNvGrpSpPr/>
          <p:nvPr/>
        </p:nvGrpSpPr>
        <p:grpSpPr bwMode="gray">
          <a:xfrm>
            <a:off x="323850" y="1700717"/>
            <a:ext cx="4293354" cy="5073650"/>
            <a:chOff x="323850" y="1555750"/>
            <a:chExt cx="5699356" cy="4246563"/>
          </a:xfrm>
        </p:grpSpPr>
        <p:sp>
          <p:nvSpPr>
            <p:cNvPr id="45" name="Rectangle 19">
              <a:extLst>
                <a:ext uri="{FF2B5EF4-FFF2-40B4-BE49-F238E27FC236}">
                  <a16:creationId xmlns:a16="http://schemas.microsoft.com/office/drawing/2014/main" id="{B7EB21BD-5BDE-4B27-B61D-ED7A0C6D875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3850" y="1555750"/>
              <a:ext cx="5699356" cy="3603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>
                <a:defRPr/>
              </a:pPr>
              <a:r>
                <a:rPr lang="de-DE" b="1" noProof="1">
                  <a:solidFill>
                    <a:srgbClr val="000000"/>
                  </a:solidFill>
                  <a:cs typeface="Arial" charset="0"/>
                </a:rPr>
                <a:t>Bezeichnung 1</a:t>
              </a:r>
            </a:p>
          </p:txBody>
        </p:sp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053AAE47-5E07-4CBB-A25C-26637F4269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3850" y="1916113"/>
              <a:ext cx="5699356" cy="38862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Vorwissen der Schüler*innen (Vorkenntnisse, Vorerfahrungen)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soziale Bedingungen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kulturelle Lernvoraussetzungen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Einstellung zur schulischen Arbeit / Motivation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entwicklungspsychologische, kognitive, psychomotorische Lernvoraussetzungen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Beziehungsgefüge und Verkehrsformen in der Klasse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Vertrautheit mit unterschiedlichen Sozialformen 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Vertrautheit mit unterschiedlichen Erarbeitungsformen, Methoden, Medien</a:t>
              </a: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B779710E-E1F5-4F06-B21E-A0DF2B82B72B}"/>
              </a:ext>
            </a:extLst>
          </p:cNvPr>
          <p:cNvGrpSpPr/>
          <p:nvPr/>
        </p:nvGrpSpPr>
        <p:grpSpPr>
          <a:xfrm>
            <a:off x="4725680" y="1283421"/>
            <a:ext cx="4293354" cy="5490945"/>
            <a:chOff x="4725680" y="1138454"/>
            <a:chExt cx="4293354" cy="5490945"/>
          </a:xfrm>
        </p:grpSpPr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668381D6-0A3E-4E5E-B2CA-7C4AE5A7B3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725680" y="1986299"/>
              <a:ext cx="4286963" cy="46431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materielle Ausstattung der Klasse / Schule mit Lehr- und Lernmitteln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räumliche Bedingungen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allgemeine Ausstattung des Klassenraumes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Ausstattung mit Medien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Gliederung des Schulalltags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personale Schulstruktur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Schulkonzept, Schulprofil</a:t>
              </a:r>
            </a:p>
          </p:txBody>
        </p:sp>
        <p:sp>
          <p:nvSpPr>
            <p:cNvPr id="49" name="Rectangle 19">
              <a:extLst>
                <a:ext uri="{FF2B5EF4-FFF2-40B4-BE49-F238E27FC236}">
                  <a16:creationId xmlns:a16="http://schemas.microsoft.com/office/drawing/2014/main" id="{041F7B64-0C2F-4073-91CB-04E0D3E023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725680" y="1138454"/>
              <a:ext cx="4293354" cy="84784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>
                <a:defRPr/>
              </a:pPr>
              <a:r>
                <a:rPr lang="de-DE" b="1" noProof="1">
                  <a:solidFill>
                    <a:srgbClr val="000000"/>
                  </a:solidFill>
                  <a:cs typeface="Arial" charset="0"/>
                </a:rPr>
                <a:t>Personelle und institutionelle Rahmenbedingungen für Unterricht</a:t>
              </a:r>
            </a:p>
          </p:txBody>
        </p:sp>
      </p:grpSp>
      <p:sp>
        <p:nvSpPr>
          <p:cNvPr id="50" name="Rectangle 19">
            <a:extLst>
              <a:ext uri="{FF2B5EF4-FFF2-40B4-BE49-F238E27FC236}">
                <a16:creationId xmlns:a16="http://schemas.microsoft.com/office/drawing/2014/main" id="{37269C3A-0D33-498D-9C6C-4EC19BFE2E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2476" y="1279507"/>
            <a:ext cx="4293354" cy="84784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7D7D7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defTabSz="801688" eaLnBrk="0" hangingPunct="0">
              <a:defRPr/>
            </a:pPr>
            <a:r>
              <a:rPr lang="de-DE" b="1" noProof="1">
                <a:solidFill>
                  <a:srgbClr val="000000"/>
                </a:solidFill>
                <a:cs typeface="Arial" charset="0"/>
              </a:rPr>
              <a:t>Anthropogene und soziokulturelle Lernvoraussetzungen der Schüler*innen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127912" y="6084473"/>
            <a:ext cx="286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03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Schritte der Prozessplanung des Unterrichtsverlaufs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Die Sachanalyse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99FB652-FC2B-4B3A-B52D-BAEAFAD56729}"/>
              </a:ext>
            </a:extLst>
          </p:cNvPr>
          <p:cNvSpPr txBox="1"/>
          <p:nvPr/>
        </p:nvSpPr>
        <p:spPr>
          <a:xfrm>
            <a:off x="687419" y="1388340"/>
            <a:ext cx="799075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C00000"/>
                </a:solidFill>
              </a:rPr>
              <a:t>Sachanalyse: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fachwissenschaftliche Auseinandersetzung mit Lehrgegenstand durch die Lehrkraft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Abhandlung entsprechend den wissenschaftlich gesicherten Erkenntnissen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Berücksichtigung von relevanten Aspekten und Perspektiven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Bedeutung des Unterrichtsgegenstandes im übergreifenden Sachzusammenhang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Berücksichtigung von für das Verstehen notwendigen Begriffen, Verfahren, Sinnbezügen und Anwendungsbereichen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dirty="0"/>
          </a:p>
          <a:p>
            <a:pPr>
              <a:lnSpc>
                <a:spcPct val="150000"/>
              </a:lnSpc>
            </a:pPr>
            <a:endParaRPr lang="de-DE" sz="200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3DE4A33-23D8-4284-BA9F-3CAA1308E223}"/>
              </a:ext>
            </a:extLst>
          </p:cNvPr>
          <p:cNvGrpSpPr/>
          <p:nvPr/>
        </p:nvGrpSpPr>
        <p:grpSpPr>
          <a:xfrm>
            <a:off x="9207655" y="1201799"/>
            <a:ext cx="2780162" cy="2783152"/>
            <a:chOff x="2268747" y="1364156"/>
            <a:chExt cx="4623759" cy="4628731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1D4421CD-5CDB-4B5A-BFBD-0DADFC932A4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3727450"/>
              <a:ext cx="2261978" cy="2265437"/>
            </a:xfrm>
            <a:custGeom>
              <a:avLst/>
              <a:gdLst>
                <a:gd name="T0" fmla="*/ 2147483647 w 285"/>
                <a:gd name="T1" fmla="*/ 2147483647 h 286"/>
                <a:gd name="T2" fmla="*/ 2147483647 w 285"/>
                <a:gd name="T3" fmla="*/ 0 h 286"/>
                <a:gd name="T4" fmla="*/ 0 w 285"/>
                <a:gd name="T5" fmla="*/ 0 h 286"/>
                <a:gd name="T6" fmla="*/ 2147483647 w 285"/>
                <a:gd name="T7" fmla="*/ 2147483647 h 286"/>
                <a:gd name="T8" fmla="*/ 2147483647 w 285"/>
                <a:gd name="T9" fmla="*/ 2147483647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5580A640-E675-4272-BDDC-08566B8DCA0A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1364156"/>
              <a:ext cx="2261978" cy="2258519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0 h 285"/>
                <a:gd name="T6" fmla="*/ 0 w 285"/>
                <a:gd name="T7" fmla="*/ 2147483647 h 285"/>
                <a:gd name="T8" fmla="*/ 2147483647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121" y="193"/>
                  </a:moveTo>
                  <a:cubicBezTo>
                    <a:pt x="156" y="132"/>
                    <a:pt x="219" y="96"/>
                    <a:pt x="285" y="94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29" y="3"/>
                    <a:pt x="4" y="129"/>
                    <a:pt x="0" y="285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53"/>
                    <a:pt x="104" y="222"/>
                    <a:pt x="121" y="19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9FF10D6E-5D25-41C4-A1A2-530B89890A89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1368844"/>
              <a:ext cx="2253831" cy="2253831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2147483647 h 285"/>
                <a:gd name="T6" fmla="*/ 0 w 285"/>
                <a:gd name="T7" fmla="*/ 0 h 285"/>
                <a:gd name="T8" fmla="*/ 0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92" y="120"/>
                  </a:moveTo>
                  <a:cubicBezTo>
                    <a:pt x="153" y="156"/>
                    <a:pt x="188" y="219"/>
                    <a:pt x="191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1" y="129"/>
                    <a:pt x="156" y="3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95"/>
                    <a:pt x="63" y="104"/>
                    <a:pt x="92" y="1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62E102B-A345-4503-A555-7EB0EAEFCD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2253831" cy="2260734"/>
            </a:xfrm>
            <a:custGeom>
              <a:avLst/>
              <a:gdLst>
                <a:gd name="T0" fmla="*/ 2147483647 w 285"/>
                <a:gd name="T1" fmla="*/ 2147483647 h 286"/>
                <a:gd name="T2" fmla="*/ 0 w 285"/>
                <a:gd name="T3" fmla="*/ 2147483647 h 286"/>
                <a:gd name="T4" fmla="*/ 0 w 285"/>
                <a:gd name="T5" fmla="*/ 2147483647 h 286"/>
                <a:gd name="T6" fmla="*/ 2147483647 w 285"/>
                <a:gd name="T7" fmla="*/ 0 h 286"/>
                <a:gd name="T8" fmla="*/ 2147483647 w 285"/>
                <a:gd name="T9" fmla="*/ 0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64" y="92"/>
                  </a:moveTo>
                  <a:cubicBezTo>
                    <a:pt x="129" y="154"/>
                    <a:pt x="66" y="189"/>
                    <a:pt x="0" y="191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32"/>
                    <a:pt x="181" y="63"/>
                    <a:pt x="164" y="9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A4DFB482-C661-48FC-9858-A4C18EEC4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3727450"/>
              <a:ext cx="1296987" cy="1300163"/>
            </a:xfrm>
            <a:custGeom>
              <a:avLst/>
              <a:gdLst>
                <a:gd name="T0" fmla="*/ 0 w 178"/>
                <a:gd name="T1" fmla="*/ 0 h 179"/>
                <a:gd name="T2" fmla="*/ 2147483647 w 178"/>
                <a:gd name="T3" fmla="*/ 2147483647 h 179"/>
                <a:gd name="T4" fmla="*/ 2147483647 w 178"/>
                <a:gd name="T5" fmla="*/ 2147483647 h 179"/>
                <a:gd name="T6" fmla="*/ 2147483647 w 178"/>
                <a:gd name="T7" fmla="*/ 0 h 179"/>
                <a:gd name="T8" fmla="*/ 0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0"/>
                  </a:moveTo>
                  <a:cubicBezTo>
                    <a:pt x="2" y="62"/>
                    <a:pt x="35" y="121"/>
                    <a:pt x="93" y="154"/>
                  </a:cubicBezTo>
                  <a:cubicBezTo>
                    <a:pt x="120" y="170"/>
                    <a:pt x="149" y="178"/>
                    <a:pt x="178" y="179"/>
                  </a:cubicBezTo>
                  <a:cubicBezTo>
                    <a:pt x="178" y="0"/>
                    <a:pt x="178" y="0"/>
                    <a:pt x="1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1F54531-E3F7-42CF-ABD6-3D068224AAAA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2320925"/>
              <a:ext cx="1293813" cy="1301750"/>
            </a:xfrm>
            <a:custGeom>
              <a:avLst/>
              <a:gdLst>
                <a:gd name="T0" fmla="*/ 2147483647 w 178"/>
                <a:gd name="T1" fmla="*/ 2147483647 h 179"/>
                <a:gd name="T2" fmla="*/ 2147483647 w 178"/>
                <a:gd name="T3" fmla="*/ 2147483647 h 179"/>
                <a:gd name="T4" fmla="*/ 0 w 178"/>
                <a:gd name="T5" fmla="*/ 0 h 179"/>
                <a:gd name="T6" fmla="*/ 0 w 178"/>
                <a:gd name="T7" fmla="*/ 2147483647 h 179"/>
                <a:gd name="T8" fmla="*/ 2147483647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179"/>
                  </a:moveTo>
                  <a:cubicBezTo>
                    <a:pt x="176" y="117"/>
                    <a:pt x="143" y="58"/>
                    <a:pt x="86" y="25"/>
                  </a:cubicBezTo>
                  <a:cubicBezTo>
                    <a:pt x="58" y="9"/>
                    <a:pt x="29" y="1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lnTo>
                    <a:pt x="178" y="17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FA56F827-2D92-4A9B-BFF3-33BD31F20B59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2320925"/>
              <a:ext cx="1296987" cy="1301750"/>
            </a:xfrm>
            <a:custGeom>
              <a:avLst/>
              <a:gdLst>
                <a:gd name="T0" fmla="*/ 2147483647 w 178"/>
                <a:gd name="T1" fmla="*/ 0 h 179"/>
                <a:gd name="T2" fmla="*/ 2147483647 w 178"/>
                <a:gd name="T3" fmla="*/ 2147483647 h 179"/>
                <a:gd name="T4" fmla="*/ 0 w 178"/>
                <a:gd name="T5" fmla="*/ 2147483647 h 179"/>
                <a:gd name="T6" fmla="*/ 2147483647 w 178"/>
                <a:gd name="T7" fmla="*/ 2147483647 h 179"/>
                <a:gd name="T8" fmla="*/ 2147483647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0"/>
                  </a:moveTo>
                  <a:cubicBezTo>
                    <a:pt x="117" y="3"/>
                    <a:pt x="58" y="36"/>
                    <a:pt x="24" y="93"/>
                  </a:cubicBezTo>
                  <a:cubicBezTo>
                    <a:pt x="9" y="120"/>
                    <a:pt x="1" y="150"/>
                    <a:pt x="0" y="179"/>
                  </a:cubicBezTo>
                  <a:cubicBezTo>
                    <a:pt x="178" y="179"/>
                    <a:pt x="178" y="179"/>
                    <a:pt x="178" y="179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FE61396E-F7E2-4EFF-B28B-D2DE190D95EC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1293813" cy="1300163"/>
            </a:xfrm>
            <a:custGeom>
              <a:avLst/>
              <a:gdLst>
                <a:gd name="T0" fmla="*/ 0 w 178"/>
                <a:gd name="T1" fmla="*/ 2147483647 h 179"/>
                <a:gd name="T2" fmla="*/ 2147483647 w 178"/>
                <a:gd name="T3" fmla="*/ 2147483647 h 179"/>
                <a:gd name="T4" fmla="*/ 2147483647 w 178"/>
                <a:gd name="T5" fmla="*/ 0 h 179"/>
                <a:gd name="T6" fmla="*/ 0 w 178"/>
                <a:gd name="T7" fmla="*/ 0 h 179"/>
                <a:gd name="T8" fmla="*/ 0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179"/>
                  </a:moveTo>
                  <a:cubicBezTo>
                    <a:pt x="61" y="177"/>
                    <a:pt x="120" y="144"/>
                    <a:pt x="154" y="86"/>
                  </a:cubicBezTo>
                  <a:cubicBezTo>
                    <a:pt x="169" y="59"/>
                    <a:pt x="177" y="29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9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WordArt 17">
              <a:extLst>
                <a:ext uri="{FF2B5EF4-FFF2-40B4-BE49-F238E27FC236}">
                  <a16:creationId xmlns:a16="http://schemas.microsoft.com/office/drawing/2014/main" id="{7974D337-731B-4D12-9125-CFBB7348F2E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2700000">
              <a:off x="4695886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48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Sachanalyse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9" name="WordArt 18">
              <a:extLst>
                <a:ext uri="{FF2B5EF4-FFF2-40B4-BE49-F238E27FC236}">
                  <a16:creationId xmlns:a16="http://schemas.microsoft.com/office/drawing/2014/main" id="{7FBB0DC1-97F7-4C4C-AD04-80B83108978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8900000">
              <a:off x="2688307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3697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Bedingungs</a:t>
              </a:r>
              <a:r>
                <a: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-</a:t>
              </a:r>
            </a:p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0" name="WordArt 19">
              <a:extLst>
                <a:ext uri="{FF2B5EF4-FFF2-40B4-BE49-F238E27FC236}">
                  <a16:creationId xmlns:a16="http://schemas.microsoft.com/office/drawing/2014/main" id="{73469A63-B4EE-4D85-919F-A22AD40DA14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8100000" flipH="1" flipV="1">
              <a:off x="4695886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0898"/>
                </a:avLst>
              </a:prstTxWarp>
            </a:bodyPr>
            <a:lstStyle/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Methodische</a:t>
              </a:r>
              <a:r>
                <a:rPr lang="en-US" sz="1200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 </a:t>
              </a:r>
            </a:p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sz="12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1" name="WordArt 20">
              <a:extLst>
                <a:ext uri="{FF2B5EF4-FFF2-40B4-BE49-F238E27FC236}">
                  <a16:creationId xmlns:a16="http://schemas.microsoft.com/office/drawing/2014/main" id="{C4191CBD-004D-44EC-888C-2D18352C743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3500000" flipH="1" flipV="1">
              <a:off x="2688307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19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Didaktische</a:t>
              </a:r>
              <a:r>
                <a:rPr lang="en-US" b="1" dirty="0">
                  <a:solidFill>
                    <a:srgbClr val="000000"/>
                  </a:solidFill>
                  <a:cs typeface="Arial" charset="0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Analyse</a:t>
              </a: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127912" y="6084473"/>
            <a:ext cx="286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41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 rot="21223857" flipV="1">
            <a:off x="199208" y="721708"/>
            <a:ext cx="9315451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solidFill>
              <a:srgbClr val="71A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solidFill>
              <a:srgbClr val="094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Rechteck 27"/>
          <p:cNvSpPr/>
          <p:nvPr/>
        </p:nvSpPr>
        <p:spPr>
          <a:xfrm>
            <a:off x="676389" y="2300241"/>
            <a:ext cx="1326773" cy="46166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400" b="1" dirty="0"/>
              <a:t>Sitzung 7:</a:t>
            </a:r>
          </a:p>
        </p:txBody>
      </p:sp>
      <p:pic>
        <p:nvPicPr>
          <p:cNvPr id="11" name="Picture 2" descr="C:\Users\Raphael\Desktop\CD_WWU_17.01.2017\wwu_logo_2017\WWU_Logo_2017\01_Logo_WWU Muenster\Printanwendungen\CMYK\WWUMuenster_Logo_2017_4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3" y="5817829"/>
            <a:ext cx="2700337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676389" y="4743430"/>
            <a:ext cx="3454920" cy="40011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Horst </a:t>
            </a:r>
            <a:r>
              <a:rPr lang="de-DE" altLang="en-US" sz="2000" dirty="0" err="1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Zeinz</a:t>
            </a:r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| Raphael Fehrmann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AAF20EE-567F-4C05-B262-08E8D2E471C8}"/>
              </a:ext>
            </a:extLst>
          </p:cNvPr>
          <p:cNvSpPr/>
          <p:nvPr/>
        </p:nvSpPr>
        <p:spPr>
          <a:xfrm>
            <a:off x="598332" y="2735985"/>
            <a:ext cx="60928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Unterrichtsplanung – Allgemeine Einführung 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761AB45-DA7A-4965-B2BD-B53C4CB27881}"/>
              </a:ext>
            </a:extLst>
          </p:cNvPr>
          <p:cNvGrpSpPr/>
          <p:nvPr/>
        </p:nvGrpSpPr>
        <p:grpSpPr>
          <a:xfrm>
            <a:off x="6433944" y="5957529"/>
            <a:ext cx="5442264" cy="781050"/>
            <a:chOff x="6116274" y="648170"/>
            <a:chExt cx="5442264" cy="781050"/>
          </a:xfrm>
        </p:grpSpPr>
        <p:pic>
          <p:nvPicPr>
            <p:cNvPr id="5" name="Grafik 4">
              <a:hlinkClick r:id="rId4"/>
              <a:extLst>
                <a:ext uri="{FF2B5EF4-FFF2-40B4-BE49-F238E27FC236}">
                  <a16:creationId xmlns:a16="http://schemas.microsoft.com/office/drawing/2014/main" id="{791B0983-35AC-4BCA-B052-BF9B7C1AB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907" y="648170"/>
              <a:ext cx="2299631" cy="781050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07EF696-78AB-4E95-9981-FDBBC587ECF0}"/>
                </a:ext>
              </a:extLst>
            </p:cNvPr>
            <p:cNvSpPr txBox="1"/>
            <p:nvPr/>
          </p:nvSpPr>
          <p:spPr>
            <a:xfrm>
              <a:off x="6116274" y="803809"/>
              <a:ext cx="3381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Das Projekt „Lernroboter im Unterricht“ wird als „Leuchtturmprojekt 2020“ gefördert durch die </a:t>
              </a: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F7EB02C8-363A-499A-8222-809E59C56F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43" y="-7621"/>
            <a:ext cx="2513933" cy="1162053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 rot="10423857" flipV="1">
            <a:off x="3114104" y="5644061"/>
            <a:ext cx="8949109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solidFill>
              <a:srgbClr val="094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solidFill>
              <a:srgbClr val="71A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EFC82A72-91DD-415E-AE26-84B58996BD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4762"/>
            <a:ext cx="301084" cy="1154432"/>
          </a:xfrm>
          <a:prstGeom prst="rect">
            <a:avLst/>
          </a:prstGeom>
        </p:spPr>
      </p:pic>
      <p:pic>
        <p:nvPicPr>
          <p:cNvPr id="19" name="Picture 6" descr="Lernen, Schule, Lesen, Kinder, SchÃ¼ler">
            <a:extLst>
              <a:ext uri="{FF2B5EF4-FFF2-40B4-BE49-F238E27FC236}">
                <a16:creationId xmlns:a16="http://schemas.microsoft.com/office/drawing/2014/main" id="{8171B0A3-9D3D-46C1-A406-008656A84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45" y="1155552"/>
            <a:ext cx="3348201" cy="33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93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Schritte der Prozessplanung des Unterrichtsverlaufs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Die didaktische Analyse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C31D284-B5F0-4F75-91C6-23759CD7C29C}"/>
              </a:ext>
            </a:extLst>
          </p:cNvPr>
          <p:cNvSpPr txBox="1"/>
          <p:nvPr/>
        </p:nvSpPr>
        <p:spPr>
          <a:xfrm>
            <a:off x="642815" y="1254523"/>
            <a:ext cx="803748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C00000"/>
                </a:solidFill>
              </a:rPr>
              <a:t>Didaktische Analyse: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Darstellung des Lerninhalts der Stunde in Bezug auf den Lehrplan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Begründungen des Lerngegenstandes: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Lebenswelt- und Gegenwartsbedeutung / Zukunftsbedeutung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Exemplarität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Struktur und Zugänglichkeit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Wert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Transfermöglichkeiten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zu erwartende Schwierigkeiten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Lernerfolgskriterien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Prägung fundamentaler Einstellungen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729C9AE-6614-4F5E-B338-42F8E8D836A9}"/>
              </a:ext>
            </a:extLst>
          </p:cNvPr>
          <p:cNvGrpSpPr/>
          <p:nvPr/>
        </p:nvGrpSpPr>
        <p:grpSpPr>
          <a:xfrm>
            <a:off x="9229957" y="1201796"/>
            <a:ext cx="2780162" cy="2783152"/>
            <a:chOff x="2268747" y="1364156"/>
            <a:chExt cx="4623759" cy="4628731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FC8DC2A-B120-4EA2-A728-CD47983CB9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3727450"/>
              <a:ext cx="2261978" cy="2265437"/>
            </a:xfrm>
            <a:custGeom>
              <a:avLst/>
              <a:gdLst>
                <a:gd name="T0" fmla="*/ 2147483647 w 285"/>
                <a:gd name="T1" fmla="*/ 2147483647 h 286"/>
                <a:gd name="T2" fmla="*/ 2147483647 w 285"/>
                <a:gd name="T3" fmla="*/ 0 h 286"/>
                <a:gd name="T4" fmla="*/ 0 w 285"/>
                <a:gd name="T5" fmla="*/ 0 h 286"/>
                <a:gd name="T6" fmla="*/ 2147483647 w 285"/>
                <a:gd name="T7" fmla="*/ 2147483647 h 286"/>
                <a:gd name="T8" fmla="*/ 2147483647 w 285"/>
                <a:gd name="T9" fmla="*/ 2147483647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01055B6-8473-4B28-B710-01AB8BD27FC1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1364156"/>
              <a:ext cx="2261978" cy="2258519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0 h 285"/>
                <a:gd name="T6" fmla="*/ 0 w 285"/>
                <a:gd name="T7" fmla="*/ 2147483647 h 285"/>
                <a:gd name="T8" fmla="*/ 2147483647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121" y="193"/>
                  </a:moveTo>
                  <a:cubicBezTo>
                    <a:pt x="156" y="132"/>
                    <a:pt x="219" y="96"/>
                    <a:pt x="285" y="94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29" y="3"/>
                    <a:pt x="4" y="129"/>
                    <a:pt x="0" y="285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53"/>
                    <a:pt x="104" y="222"/>
                    <a:pt x="121" y="19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9E6EB8D4-9FF2-4F00-99F7-CF7E15BEDA0A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1368844"/>
              <a:ext cx="2253831" cy="2253831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2147483647 h 285"/>
                <a:gd name="T6" fmla="*/ 0 w 285"/>
                <a:gd name="T7" fmla="*/ 0 h 285"/>
                <a:gd name="T8" fmla="*/ 0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92" y="120"/>
                  </a:moveTo>
                  <a:cubicBezTo>
                    <a:pt x="153" y="156"/>
                    <a:pt x="188" y="219"/>
                    <a:pt x="191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1" y="129"/>
                    <a:pt x="156" y="3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95"/>
                    <a:pt x="63" y="104"/>
                    <a:pt x="92" y="1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DE2D80C4-EB9F-4527-8EB1-978B5F9DE98A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2253831" cy="2260734"/>
            </a:xfrm>
            <a:custGeom>
              <a:avLst/>
              <a:gdLst>
                <a:gd name="T0" fmla="*/ 2147483647 w 285"/>
                <a:gd name="T1" fmla="*/ 2147483647 h 286"/>
                <a:gd name="T2" fmla="*/ 0 w 285"/>
                <a:gd name="T3" fmla="*/ 2147483647 h 286"/>
                <a:gd name="T4" fmla="*/ 0 w 285"/>
                <a:gd name="T5" fmla="*/ 2147483647 h 286"/>
                <a:gd name="T6" fmla="*/ 2147483647 w 285"/>
                <a:gd name="T7" fmla="*/ 0 h 286"/>
                <a:gd name="T8" fmla="*/ 2147483647 w 285"/>
                <a:gd name="T9" fmla="*/ 0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64" y="92"/>
                  </a:moveTo>
                  <a:cubicBezTo>
                    <a:pt x="129" y="154"/>
                    <a:pt x="66" y="189"/>
                    <a:pt x="0" y="191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32"/>
                    <a:pt x="181" y="63"/>
                    <a:pt x="164" y="9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938D6196-7843-4679-9244-9244E65D42A9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3727450"/>
              <a:ext cx="1296987" cy="1300163"/>
            </a:xfrm>
            <a:custGeom>
              <a:avLst/>
              <a:gdLst>
                <a:gd name="T0" fmla="*/ 0 w 178"/>
                <a:gd name="T1" fmla="*/ 0 h 179"/>
                <a:gd name="T2" fmla="*/ 2147483647 w 178"/>
                <a:gd name="T3" fmla="*/ 2147483647 h 179"/>
                <a:gd name="T4" fmla="*/ 2147483647 w 178"/>
                <a:gd name="T5" fmla="*/ 2147483647 h 179"/>
                <a:gd name="T6" fmla="*/ 2147483647 w 178"/>
                <a:gd name="T7" fmla="*/ 0 h 179"/>
                <a:gd name="T8" fmla="*/ 0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0"/>
                  </a:moveTo>
                  <a:cubicBezTo>
                    <a:pt x="2" y="62"/>
                    <a:pt x="35" y="121"/>
                    <a:pt x="93" y="154"/>
                  </a:cubicBezTo>
                  <a:cubicBezTo>
                    <a:pt x="120" y="170"/>
                    <a:pt x="149" y="178"/>
                    <a:pt x="178" y="179"/>
                  </a:cubicBezTo>
                  <a:cubicBezTo>
                    <a:pt x="178" y="0"/>
                    <a:pt x="178" y="0"/>
                    <a:pt x="1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5F0657A-82CE-4D2C-BB77-DEA3897341F2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2320925"/>
              <a:ext cx="1293813" cy="1301750"/>
            </a:xfrm>
            <a:custGeom>
              <a:avLst/>
              <a:gdLst>
                <a:gd name="T0" fmla="*/ 2147483647 w 178"/>
                <a:gd name="T1" fmla="*/ 2147483647 h 179"/>
                <a:gd name="T2" fmla="*/ 2147483647 w 178"/>
                <a:gd name="T3" fmla="*/ 2147483647 h 179"/>
                <a:gd name="T4" fmla="*/ 0 w 178"/>
                <a:gd name="T5" fmla="*/ 0 h 179"/>
                <a:gd name="T6" fmla="*/ 0 w 178"/>
                <a:gd name="T7" fmla="*/ 2147483647 h 179"/>
                <a:gd name="T8" fmla="*/ 2147483647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179"/>
                  </a:moveTo>
                  <a:cubicBezTo>
                    <a:pt x="176" y="117"/>
                    <a:pt x="143" y="58"/>
                    <a:pt x="86" y="25"/>
                  </a:cubicBezTo>
                  <a:cubicBezTo>
                    <a:pt x="58" y="9"/>
                    <a:pt x="29" y="1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lnTo>
                    <a:pt x="178" y="17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F21969C9-FA6B-4DCE-A0C4-413ACF0C2D04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2320925"/>
              <a:ext cx="1296987" cy="1301750"/>
            </a:xfrm>
            <a:custGeom>
              <a:avLst/>
              <a:gdLst>
                <a:gd name="T0" fmla="*/ 2147483647 w 178"/>
                <a:gd name="T1" fmla="*/ 0 h 179"/>
                <a:gd name="T2" fmla="*/ 2147483647 w 178"/>
                <a:gd name="T3" fmla="*/ 2147483647 h 179"/>
                <a:gd name="T4" fmla="*/ 0 w 178"/>
                <a:gd name="T5" fmla="*/ 2147483647 h 179"/>
                <a:gd name="T6" fmla="*/ 2147483647 w 178"/>
                <a:gd name="T7" fmla="*/ 2147483647 h 179"/>
                <a:gd name="T8" fmla="*/ 2147483647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0"/>
                  </a:moveTo>
                  <a:cubicBezTo>
                    <a:pt x="117" y="3"/>
                    <a:pt x="58" y="36"/>
                    <a:pt x="24" y="93"/>
                  </a:cubicBezTo>
                  <a:cubicBezTo>
                    <a:pt x="9" y="120"/>
                    <a:pt x="1" y="150"/>
                    <a:pt x="0" y="179"/>
                  </a:cubicBezTo>
                  <a:cubicBezTo>
                    <a:pt x="178" y="179"/>
                    <a:pt x="178" y="179"/>
                    <a:pt x="178" y="179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F7BDB99A-46FD-41BD-B2DE-6D8DD14A3D3F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1293813" cy="1300163"/>
            </a:xfrm>
            <a:custGeom>
              <a:avLst/>
              <a:gdLst>
                <a:gd name="T0" fmla="*/ 0 w 178"/>
                <a:gd name="T1" fmla="*/ 2147483647 h 179"/>
                <a:gd name="T2" fmla="*/ 2147483647 w 178"/>
                <a:gd name="T3" fmla="*/ 2147483647 h 179"/>
                <a:gd name="T4" fmla="*/ 2147483647 w 178"/>
                <a:gd name="T5" fmla="*/ 0 h 179"/>
                <a:gd name="T6" fmla="*/ 0 w 178"/>
                <a:gd name="T7" fmla="*/ 0 h 179"/>
                <a:gd name="T8" fmla="*/ 0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179"/>
                  </a:moveTo>
                  <a:cubicBezTo>
                    <a:pt x="61" y="177"/>
                    <a:pt x="120" y="144"/>
                    <a:pt x="154" y="86"/>
                  </a:cubicBezTo>
                  <a:cubicBezTo>
                    <a:pt x="169" y="59"/>
                    <a:pt x="177" y="29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9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WordArt 17">
              <a:extLst>
                <a:ext uri="{FF2B5EF4-FFF2-40B4-BE49-F238E27FC236}">
                  <a16:creationId xmlns:a16="http://schemas.microsoft.com/office/drawing/2014/main" id="{0285BA1D-10FD-4828-AE1E-1CE0A72A4A6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2700000">
              <a:off x="4695886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48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Sachanalyse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9" name="WordArt 18">
              <a:extLst>
                <a:ext uri="{FF2B5EF4-FFF2-40B4-BE49-F238E27FC236}">
                  <a16:creationId xmlns:a16="http://schemas.microsoft.com/office/drawing/2014/main" id="{6BA380C9-FC71-458E-8CA5-1178D74E5B4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8900000">
              <a:off x="2688307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3697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Bedingungs</a:t>
              </a:r>
              <a:r>
                <a: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-</a:t>
              </a:r>
            </a:p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0" name="WordArt 19">
              <a:extLst>
                <a:ext uri="{FF2B5EF4-FFF2-40B4-BE49-F238E27FC236}">
                  <a16:creationId xmlns:a16="http://schemas.microsoft.com/office/drawing/2014/main" id="{E0310EED-3B8B-481E-B7CA-E41E442B831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8100000" flipH="1" flipV="1">
              <a:off x="4695886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0898"/>
                </a:avLst>
              </a:prstTxWarp>
            </a:bodyPr>
            <a:lstStyle/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Methodische</a:t>
              </a:r>
              <a:r>
                <a:rPr lang="en-US" sz="1200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 </a:t>
              </a:r>
            </a:p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sz="12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1" name="WordArt 20">
              <a:extLst>
                <a:ext uri="{FF2B5EF4-FFF2-40B4-BE49-F238E27FC236}">
                  <a16:creationId xmlns:a16="http://schemas.microsoft.com/office/drawing/2014/main" id="{5BBAC74D-491E-47AA-B34D-A77655A5429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3500000" flipH="1" flipV="1">
              <a:off x="2688307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19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Didaktische</a:t>
              </a:r>
              <a:r>
                <a:rPr lang="en-US" b="1" dirty="0">
                  <a:solidFill>
                    <a:srgbClr val="000000"/>
                  </a:solidFill>
                  <a:cs typeface="Arial" charset="0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Analyse</a:t>
              </a: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D4057920-3DAC-412C-BF03-C0F08E4362C4}"/>
              </a:ext>
            </a:extLst>
          </p:cNvPr>
          <p:cNvGrpSpPr/>
          <p:nvPr/>
        </p:nvGrpSpPr>
        <p:grpSpPr>
          <a:xfrm>
            <a:off x="5942449" y="3480926"/>
            <a:ext cx="4041917" cy="3282234"/>
            <a:chOff x="6461205" y="1633392"/>
            <a:chExt cx="4041917" cy="3282234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83DC842F-2B27-4388-90EE-33C5F038E8B4}"/>
                </a:ext>
              </a:extLst>
            </p:cNvPr>
            <p:cNvSpPr/>
            <p:nvPr/>
          </p:nvSpPr>
          <p:spPr bwMode="gray">
            <a:xfrm>
              <a:off x="6735519" y="1974919"/>
              <a:ext cx="3292790" cy="288722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>
              <a:outerShdw blurRad="88900" dist="25400" dir="7800000" algn="tl" rotWithShape="0">
                <a:prstClr val="black">
                  <a:alpha val="35000"/>
                </a:prstClr>
              </a:outerShdw>
            </a:effectLst>
          </p:spPr>
          <p:txBody>
            <a:bodyPr lIns="143986" tIns="143986" rIns="191981" bIns="95990" rtlCol="0" anchor="ctr"/>
            <a:lstStyle/>
            <a:p>
              <a:pPr lvl="1">
                <a:lnSpc>
                  <a:spcPct val="300000"/>
                </a:lnSpc>
              </a:pPr>
              <a:r>
                <a:rPr lang="de-DE" sz="2000" b="1" dirty="0">
                  <a:solidFill>
                    <a:srgbClr val="C00000"/>
                  </a:solidFill>
                  <a:ea typeface="Calibri"/>
                  <a:cs typeface="Times New Roman"/>
                </a:rPr>
                <a:t>Ziel der Begründung</a:t>
              </a:r>
            </a:p>
            <a:p>
              <a:pPr lvl="1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de-DE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Formulierung von Kompetenzangaben:</a:t>
              </a:r>
            </a:p>
            <a:p>
              <a:pPr marL="742950" lvl="1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Sachkompetenz</a:t>
              </a:r>
            </a:p>
            <a:p>
              <a:pPr marL="742950" lvl="1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Methodenkompetenz</a:t>
              </a:r>
            </a:p>
            <a:p>
              <a:pPr marL="742950" lvl="1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Selbstkompetenz</a:t>
              </a:r>
            </a:p>
            <a:p>
              <a:pPr marL="742950" lvl="1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Sozialkompetenz</a:t>
              </a:r>
            </a:p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endParaRPr lang="de-DE" noProof="1">
                <a:solidFill>
                  <a:schemeClr val="accent5">
                    <a:lumMod val="75000"/>
                  </a:schemeClr>
                </a:solidFill>
                <a:cs typeface="Arial" charset="0"/>
              </a:endParaRPr>
            </a:p>
          </p:txBody>
        </p:sp>
        <p:pic>
          <p:nvPicPr>
            <p:cNvPr id="34" name="Picture 3" descr="Tessafilm_7">
              <a:extLst>
                <a:ext uri="{FF2B5EF4-FFF2-40B4-BE49-F238E27FC236}">
                  <a16:creationId xmlns:a16="http://schemas.microsoft.com/office/drawing/2014/main" id="{049B6247-FEE4-449E-B2CD-C043DA66CB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l="70392" b="89275"/>
            <a:stretch>
              <a:fillRect/>
            </a:stretch>
          </p:blipFill>
          <p:spPr bwMode="auto">
            <a:xfrm rot="1176319">
              <a:off x="9389044" y="4432238"/>
              <a:ext cx="1114078" cy="483388"/>
            </a:xfrm>
            <a:prstGeom prst="rect">
              <a:avLst/>
            </a:prstGeom>
            <a:noFill/>
          </p:spPr>
        </p:pic>
        <p:pic>
          <p:nvPicPr>
            <p:cNvPr id="35" name="Picture 3" descr="Tessafilm_7">
              <a:extLst>
                <a:ext uri="{FF2B5EF4-FFF2-40B4-BE49-F238E27FC236}">
                  <a16:creationId xmlns:a16="http://schemas.microsoft.com/office/drawing/2014/main" id="{267FD8FB-584B-4582-B2E2-3C1C7BA524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l="70392" b="89275"/>
            <a:stretch>
              <a:fillRect/>
            </a:stretch>
          </p:blipFill>
          <p:spPr bwMode="auto">
            <a:xfrm rot="20387253">
              <a:off x="6461205" y="1633392"/>
              <a:ext cx="1114078" cy="483388"/>
            </a:xfrm>
            <a:prstGeom prst="rect">
              <a:avLst/>
            </a:prstGeom>
            <a:noFill/>
          </p:spPr>
        </p:pic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126158" y="5972481"/>
            <a:ext cx="286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51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Schritte der Prozessplanung des Unterrichtsverlaufs</a:t>
              </a: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Die didaktische Analyse</a:t>
              </a:r>
              <a:endParaRPr lang="de-DE" altLang="de-DE" sz="2300" b="1" noProof="1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901A09F-22E0-4B65-988C-9E6D95F4464C}"/>
              </a:ext>
            </a:extLst>
          </p:cNvPr>
          <p:cNvGrpSpPr/>
          <p:nvPr/>
        </p:nvGrpSpPr>
        <p:grpSpPr>
          <a:xfrm>
            <a:off x="9229957" y="1201796"/>
            <a:ext cx="2780162" cy="2783152"/>
            <a:chOff x="2268747" y="1364156"/>
            <a:chExt cx="4623759" cy="4628731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74A0AAA-9DE5-439F-9A20-4EBE7172E7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3727450"/>
              <a:ext cx="2261978" cy="2265437"/>
            </a:xfrm>
            <a:custGeom>
              <a:avLst/>
              <a:gdLst>
                <a:gd name="T0" fmla="*/ 2147483647 w 285"/>
                <a:gd name="T1" fmla="*/ 2147483647 h 286"/>
                <a:gd name="T2" fmla="*/ 2147483647 w 285"/>
                <a:gd name="T3" fmla="*/ 0 h 286"/>
                <a:gd name="T4" fmla="*/ 0 w 285"/>
                <a:gd name="T5" fmla="*/ 0 h 286"/>
                <a:gd name="T6" fmla="*/ 2147483647 w 285"/>
                <a:gd name="T7" fmla="*/ 2147483647 h 286"/>
                <a:gd name="T8" fmla="*/ 2147483647 w 285"/>
                <a:gd name="T9" fmla="*/ 2147483647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27D5D2AF-522E-4502-B202-51932A9ADAA1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1364156"/>
              <a:ext cx="2261978" cy="2258519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0 h 285"/>
                <a:gd name="T6" fmla="*/ 0 w 285"/>
                <a:gd name="T7" fmla="*/ 2147483647 h 285"/>
                <a:gd name="T8" fmla="*/ 2147483647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121" y="193"/>
                  </a:moveTo>
                  <a:cubicBezTo>
                    <a:pt x="156" y="132"/>
                    <a:pt x="219" y="96"/>
                    <a:pt x="285" y="94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29" y="3"/>
                    <a:pt x="4" y="129"/>
                    <a:pt x="0" y="285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53"/>
                    <a:pt x="104" y="222"/>
                    <a:pt x="121" y="19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C113D82D-8757-4E70-B6B6-5ADB495A6CA6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1368844"/>
              <a:ext cx="2253831" cy="2253831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2147483647 h 285"/>
                <a:gd name="T6" fmla="*/ 0 w 285"/>
                <a:gd name="T7" fmla="*/ 0 h 285"/>
                <a:gd name="T8" fmla="*/ 0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92" y="120"/>
                  </a:moveTo>
                  <a:cubicBezTo>
                    <a:pt x="153" y="156"/>
                    <a:pt x="188" y="219"/>
                    <a:pt x="191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1" y="129"/>
                    <a:pt x="156" y="3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95"/>
                    <a:pt x="63" y="104"/>
                    <a:pt x="92" y="1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8908A484-135C-49F7-A58E-1BF99D45FC15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2253831" cy="2260734"/>
            </a:xfrm>
            <a:custGeom>
              <a:avLst/>
              <a:gdLst>
                <a:gd name="T0" fmla="*/ 2147483647 w 285"/>
                <a:gd name="T1" fmla="*/ 2147483647 h 286"/>
                <a:gd name="T2" fmla="*/ 0 w 285"/>
                <a:gd name="T3" fmla="*/ 2147483647 h 286"/>
                <a:gd name="T4" fmla="*/ 0 w 285"/>
                <a:gd name="T5" fmla="*/ 2147483647 h 286"/>
                <a:gd name="T6" fmla="*/ 2147483647 w 285"/>
                <a:gd name="T7" fmla="*/ 0 h 286"/>
                <a:gd name="T8" fmla="*/ 2147483647 w 285"/>
                <a:gd name="T9" fmla="*/ 0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64" y="92"/>
                  </a:moveTo>
                  <a:cubicBezTo>
                    <a:pt x="129" y="154"/>
                    <a:pt x="66" y="189"/>
                    <a:pt x="0" y="191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32"/>
                    <a:pt x="181" y="63"/>
                    <a:pt x="164" y="9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B70467E8-E160-45E8-AACE-04C62E6981E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3727450"/>
              <a:ext cx="1296987" cy="1300163"/>
            </a:xfrm>
            <a:custGeom>
              <a:avLst/>
              <a:gdLst>
                <a:gd name="T0" fmla="*/ 0 w 178"/>
                <a:gd name="T1" fmla="*/ 0 h 179"/>
                <a:gd name="T2" fmla="*/ 2147483647 w 178"/>
                <a:gd name="T3" fmla="*/ 2147483647 h 179"/>
                <a:gd name="T4" fmla="*/ 2147483647 w 178"/>
                <a:gd name="T5" fmla="*/ 2147483647 h 179"/>
                <a:gd name="T6" fmla="*/ 2147483647 w 178"/>
                <a:gd name="T7" fmla="*/ 0 h 179"/>
                <a:gd name="T8" fmla="*/ 0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0"/>
                  </a:moveTo>
                  <a:cubicBezTo>
                    <a:pt x="2" y="62"/>
                    <a:pt x="35" y="121"/>
                    <a:pt x="93" y="154"/>
                  </a:cubicBezTo>
                  <a:cubicBezTo>
                    <a:pt x="120" y="170"/>
                    <a:pt x="149" y="178"/>
                    <a:pt x="178" y="179"/>
                  </a:cubicBezTo>
                  <a:cubicBezTo>
                    <a:pt x="178" y="0"/>
                    <a:pt x="178" y="0"/>
                    <a:pt x="1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4BA242D8-970F-4591-8E0D-4AB6842DB919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2320925"/>
              <a:ext cx="1293813" cy="1301750"/>
            </a:xfrm>
            <a:custGeom>
              <a:avLst/>
              <a:gdLst>
                <a:gd name="T0" fmla="*/ 2147483647 w 178"/>
                <a:gd name="T1" fmla="*/ 2147483647 h 179"/>
                <a:gd name="T2" fmla="*/ 2147483647 w 178"/>
                <a:gd name="T3" fmla="*/ 2147483647 h 179"/>
                <a:gd name="T4" fmla="*/ 0 w 178"/>
                <a:gd name="T5" fmla="*/ 0 h 179"/>
                <a:gd name="T6" fmla="*/ 0 w 178"/>
                <a:gd name="T7" fmla="*/ 2147483647 h 179"/>
                <a:gd name="T8" fmla="*/ 2147483647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179"/>
                  </a:moveTo>
                  <a:cubicBezTo>
                    <a:pt x="176" y="117"/>
                    <a:pt x="143" y="58"/>
                    <a:pt x="86" y="25"/>
                  </a:cubicBezTo>
                  <a:cubicBezTo>
                    <a:pt x="58" y="9"/>
                    <a:pt x="29" y="1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lnTo>
                    <a:pt x="178" y="17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2842E9D5-3A93-4E3B-875D-A8E128FCF982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2320925"/>
              <a:ext cx="1296987" cy="1301750"/>
            </a:xfrm>
            <a:custGeom>
              <a:avLst/>
              <a:gdLst>
                <a:gd name="T0" fmla="*/ 2147483647 w 178"/>
                <a:gd name="T1" fmla="*/ 0 h 179"/>
                <a:gd name="T2" fmla="*/ 2147483647 w 178"/>
                <a:gd name="T3" fmla="*/ 2147483647 h 179"/>
                <a:gd name="T4" fmla="*/ 0 w 178"/>
                <a:gd name="T5" fmla="*/ 2147483647 h 179"/>
                <a:gd name="T6" fmla="*/ 2147483647 w 178"/>
                <a:gd name="T7" fmla="*/ 2147483647 h 179"/>
                <a:gd name="T8" fmla="*/ 2147483647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0"/>
                  </a:moveTo>
                  <a:cubicBezTo>
                    <a:pt x="117" y="3"/>
                    <a:pt x="58" y="36"/>
                    <a:pt x="24" y="93"/>
                  </a:cubicBezTo>
                  <a:cubicBezTo>
                    <a:pt x="9" y="120"/>
                    <a:pt x="1" y="150"/>
                    <a:pt x="0" y="179"/>
                  </a:cubicBezTo>
                  <a:cubicBezTo>
                    <a:pt x="178" y="179"/>
                    <a:pt x="178" y="179"/>
                    <a:pt x="178" y="179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7084DF7-1367-4574-B7B8-D958DE91BE9A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1293813" cy="1300163"/>
            </a:xfrm>
            <a:custGeom>
              <a:avLst/>
              <a:gdLst>
                <a:gd name="T0" fmla="*/ 0 w 178"/>
                <a:gd name="T1" fmla="*/ 2147483647 h 179"/>
                <a:gd name="T2" fmla="*/ 2147483647 w 178"/>
                <a:gd name="T3" fmla="*/ 2147483647 h 179"/>
                <a:gd name="T4" fmla="*/ 2147483647 w 178"/>
                <a:gd name="T5" fmla="*/ 0 h 179"/>
                <a:gd name="T6" fmla="*/ 0 w 178"/>
                <a:gd name="T7" fmla="*/ 0 h 179"/>
                <a:gd name="T8" fmla="*/ 0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179"/>
                  </a:moveTo>
                  <a:cubicBezTo>
                    <a:pt x="61" y="177"/>
                    <a:pt x="120" y="144"/>
                    <a:pt x="154" y="86"/>
                  </a:cubicBezTo>
                  <a:cubicBezTo>
                    <a:pt x="169" y="59"/>
                    <a:pt x="177" y="29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9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WordArt 17">
              <a:extLst>
                <a:ext uri="{FF2B5EF4-FFF2-40B4-BE49-F238E27FC236}">
                  <a16:creationId xmlns:a16="http://schemas.microsoft.com/office/drawing/2014/main" id="{9137BDA1-D375-4BE3-88E0-EB7EDFC00DF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2700000">
              <a:off x="4695886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48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Sachanalyse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8" name="WordArt 18">
              <a:extLst>
                <a:ext uri="{FF2B5EF4-FFF2-40B4-BE49-F238E27FC236}">
                  <a16:creationId xmlns:a16="http://schemas.microsoft.com/office/drawing/2014/main" id="{5DB413EE-AFDF-41D5-A2D2-C5B30F97E0A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8900000">
              <a:off x="2688307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3697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Bedingungs</a:t>
              </a:r>
              <a:r>
                <a: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-</a:t>
              </a:r>
            </a:p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9" name="WordArt 19">
              <a:extLst>
                <a:ext uri="{FF2B5EF4-FFF2-40B4-BE49-F238E27FC236}">
                  <a16:creationId xmlns:a16="http://schemas.microsoft.com/office/drawing/2014/main" id="{B4F842DD-0554-43D5-8B80-125BE0A0FD0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8100000" flipH="1" flipV="1">
              <a:off x="4695886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0898"/>
                </a:avLst>
              </a:prstTxWarp>
            </a:bodyPr>
            <a:lstStyle/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Methodische</a:t>
              </a:r>
              <a:r>
                <a:rPr lang="en-US" sz="1200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 </a:t>
              </a:r>
            </a:p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sz="12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0" name="WordArt 20">
              <a:extLst>
                <a:ext uri="{FF2B5EF4-FFF2-40B4-BE49-F238E27FC236}">
                  <a16:creationId xmlns:a16="http://schemas.microsoft.com/office/drawing/2014/main" id="{577A6EC2-65BD-4CC8-9481-35F0B5AC9CD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3500000" flipH="1" flipV="1">
              <a:off x="2688307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19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Didaktische</a:t>
              </a:r>
              <a:r>
                <a:rPr lang="en-US" b="1" dirty="0">
                  <a:solidFill>
                    <a:srgbClr val="000000"/>
                  </a:solidFill>
                  <a:cs typeface="Arial" charset="0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Analyse</a:t>
              </a: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4947B8C8-720F-4FDB-A60D-0BD08AEF7BFA}"/>
              </a:ext>
            </a:extLst>
          </p:cNvPr>
          <p:cNvGrpSpPr/>
          <p:nvPr/>
        </p:nvGrpSpPr>
        <p:grpSpPr>
          <a:xfrm>
            <a:off x="813474" y="1408829"/>
            <a:ext cx="9491929" cy="4717175"/>
            <a:chOff x="890182" y="2569183"/>
            <a:chExt cx="9491929" cy="4717175"/>
          </a:xfrm>
        </p:grpSpPr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6343053A-9F86-4279-82F3-4F5979194802}"/>
                </a:ext>
              </a:extLst>
            </p:cNvPr>
            <p:cNvSpPr txBox="1"/>
            <p:nvPr/>
          </p:nvSpPr>
          <p:spPr>
            <a:xfrm>
              <a:off x="8573090" y="6901637"/>
              <a:ext cx="1809021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Franz E. Weinert</a:t>
              </a:r>
            </a:p>
          </p:txBody>
        </p: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6470C2FA-3351-47F9-8FD4-36966AB85650}"/>
                </a:ext>
              </a:extLst>
            </p:cNvPr>
            <p:cNvGrpSpPr/>
            <p:nvPr/>
          </p:nvGrpSpPr>
          <p:grpSpPr>
            <a:xfrm>
              <a:off x="890182" y="2569183"/>
              <a:ext cx="1222002" cy="1113206"/>
              <a:chOff x="4114326" y="216965"/>
              <a:chExt cx="1759638" cy="1602976"/>
            </a:xfrm>
            <a:solidFill>
              <a:schemeClr val="bg1">
                <a:lumMod val="75000"/>
              </a:schemeClr>
            </a:solidFill>
          </p:grpSpPr>
          <p:sp>
            <p:nvSpPr>
              <p:cNvPr id="36" name="Freeform 11">
                <a:extLst>
                  <a:ext uri="{FF2B5EF4-FFF2-40B4-BE49-F238E27FC236}">
                    <a16:creationId xmlns:a16="http://schemas.microsoft.com/office/drawing/2014/main" id="{39035168-9A11-4248-AD13-6867FA61D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326" y="216965"/>
                <a:ext cx="905852" cy="1602976"/>
              </a:xfrm>
              <a:custGeom>
                <a:avLst/>
                <a:gdLst>
                  <a:gd name="T0" fmla="*/ 2 w 58"/>
                  <a:gd name="T1" fmla="*/ 103 h 103"/>
                  <a:gd name="T2" fmla="*/ 0 w 58"/>
                  <a:gd name="T3" fmla="*/ 99 h 103"/>
                  <a:gd name="T4" fmla="*/ 20 w 58"/>
                  <a:gd name="T5" fmla="*/ 87 h 103"/>
                  <a:gd name="T6" fmla="*/ 33 w 58"/>
                  <a:gd name="T7" fmla="*/ 72 h 103"/>
                  <a:gd name="T8" fmla="*/ 42 w 58"/>
                  <a:gd name="T9" fmla="*/ 45 h 103"/>
                  <a:gd name="T10" fmla="*/ 33 w 58"/>
                  <a:gd name="T11" fmla="*/ 47 h 103"/>
                  <a:gd name="T12" fmla="*/ 16 w 58"/>
                  <a:gd name="T13" fmla="*/ 40 h 103"/>
                  <a:gd name="T14" fmla="*/ 9 w 58"/>
                  <a:gd name="T15" fmla="*/ 24 h 103"/>
                  <a:gd name="T16" fmla="*/ 16 w 58"/>
                  <a:gd name="T17" fmla="*/ 7 h 103"/>
                  <a:gd name="T18" fmla="*/ 32 w 58"/>
                  <a:gd name="T19" fmla="*/ 0 h 103"/>
                  <a:gd name="T20" fmla="*/ 51 w 58"/>
                  <a:gd name="T21" fmla="*/ 9 h 103"/>
                  <a:gd name="T22" fmla="*/ 58 w 58"/>
                  <a:gd name="T23" fmla="*/ 34 h 103"/>
                  <a:gd name="T24" fmla="*/ 51 w 58"/>
                  <a:gd name="T25" fmla="*/ 65 h 103"/>
                  <a:gd name="T26" fmla="*/ 31 w 58"/>
                  <a:gd name="T27" fmla="*/ 89 h 103"/>
                  <a:gd name="T28" fmla="*/ 2 w 58"/>
                  <a:gd name="T2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103">
                    <a:moveTo>
                      <a:pt x="2" y="103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9" y="95"/>
                      <a:pt x="15" y="91"/>
                      <a:pt x="20" y="87"/>
                    </a:cubicBezTo>
                    <a:cubicBezTo>
                      <a:pt x="25" y="83"/>
                      <a:pt x="30" y="78"/>
                      <a:pt x="33" y="72"/>
                    </a:cubicBezTo>
                    <a:cubicBezTo>
                      <a:pt x="39" y="63"/>
                      <a:pt x="42" y="54"/>
                      <a:pt x="42" y="45"/>
                    </a:cubicBezTo>
                    <a:cubicBezTo>
                      <a:pt x="39" y="46"/>
                      <a:pt x="36" y="47"/>
                      <a:pt x="33" y="47"/>
                    </a:cubicBezTo>
                    <a:cubicBezTo>
                      <a:pt x="26" y="47"/>
                      <a:pt x="20" y="45"/>
                      <a:pt x="16" y="40"/>
                    </a:cubicBezTo>
                    <a:cubicBezTo>
                      <a:pt x="11" y="36"/>
                      <a:pt x="9" y="31"/>
                      <a:pt x="9" y="24"/>
                    </a:cubicBezTo>
                    <a:cubicBezTo>
                      <a:pt x="9" y="17"/>
                      <a:pt x="11" y="12"/>
                      <a:pt x="16" y="7"/>
                    </a:cubicBezTo>
                    <a:cubicBezTo>
                      <a:pt x="20" y="2"/>
                      <a:pt x="26" y="0"/>
                      <a:pt x="32" y="0"/>
                    </a:cubicBezTo>
                    <a:cubicBezTo>
                      <a:pt x="40" y="0"/>
                      <a:pt x="46" y="3"/>
                      <a:pt x="51" y="9"/>
                    </a:cubicBezTo>
                    <a:cubicBezTo>
                      <a:pt x="56" y="16"/>
                      <a:pt x="58" y="24"/>
                      <a:pt x="58" y="34"/>
                    </a:cubicBezTo>
                    <a:cubicBezTo>
                      <a:pt x="58" y="44"/>
                      <a:pt x="56" y="55"/>
                      <a:pt x="51" y="65"/>
                    </a:cubicBezTo>
                    <a:cubicBezTo>
                      <a:pt x="46" y="75"/>
                      <a:pt x="40" y="83"/>
                      <a:pt x="31" y="89"/>
                    </a:cubicBezTo>
                    <a:cubicBezTo>
                      <a:pt x="23" y="96"/>
                      <a:pt x="13" y="100"/>
                      <a:pt x="2" y="103"/>
                    </a:cubicBezTo>
                    <a:close/>
                  </a:path>
                </a:pathLst>
              </a:custGeom>
              <a:solidFill>
                <a:srgbClr val="66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19EDE9D0-F28D-4166-A174-37F2B8B3E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112" y="216965"/>
                <a:ext cx="905852" cy="1602976"/>
              </a:xfrm>
              <a:custGeom>
                <a:avLst/>
                <a:gdLst>
                  <a:gd name="T0" fmla="*/ 2 w 58"/>
                  <a:gd name="T1" fmla="*/ 103 h 103"/>
                  <a:gd name="T2" fmla="*/ 0 w 58"/>
                  <a:gd name="T3" fmla="*/ 99 h 103"/>
                  <a:gd name="T4" fmla="*/ 20 w 58"/>
                  <a:gd name="T5" fmla="*/ 87 h 103"/>
                  <a:gd name="T6" fmla="*/ 33 w 58"/>
                  <a:gd name="T7" fmla="*/ 72 h 103"/>
                  <a:gd name="T8" fmla="*/ 42 w 58"/>
                  <a:gd name="T9" fmla="*/ 45 h 103"/>
                  <a:gd name="T10" fmla="*/ 33 w 58"/>
                  <a:gd name="T11" fmla="*/ 47 h 103"/>
                  <a:gd name="T12" fmla="*/ 16 w 58"/>
                  <a:gd name="T13" fmla="*/ 40 h 103"/>
                  <a:gd name="T14" fmla="*/ 9 w 58"/>
                  <a:gd name="T15" fmla="*/ 24 h 103"/>
                  <a:gd name="T16" fmla="*/ 16 w 58"/>
                  <a:gd name="T17" fmla="*/ 7 h 103"/>
                  <a:gd name="T18" fmla="*/ 32 w 58"/>
                  <a:gd name="T19" fmla="*/ 0 h 103"/>
                  <a:gd name="T20" fmla="*/ 51 w 58"/>
                  <a:gd name="T21" fmla="*/ 9 h 103"/>
                  <a:gd name="T22" fmla="*/ 58 w 58"/>
                  <a:gd name="T23" fmla="*/ 34 h 103"/>
                  <a:gd name="T24" fmla="*/ 51 w 58"/>
                  <a:gd name="T25" fmla="*/ 65 h 103"/>
                  <a:gd name="T26" fmla="*/ 31 w 58"/>
                  <a:gd name="T27" fmla="*/ 89 h 103"/>
                  <a:gd name="T28" fmla="*/ 2 w 58"/>
                  <a:gd name="T2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103">
                    <a:moveTo>
                      <a:pt x="2" y="103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9" y="95"/>
                      <a:pt x="15" y="91"/>
                      <a:pt x="20" y="87"/>
                    </a:cubicBezTo>
                    <a:cubicBezTo>
                      <a:pt x="25" y="83"/>
                      <a:pt x="30" y="78"/>
                      <a:pt x="33" y="72"/>
                    </a:cubicBezTo>
                    <a:cubicBezTo>
                      <a:pt x="39" y="63"/>
                      <a:pt x="42" y="54"/>
                      <a:pt x="42" y="45"/>
                    </a:cubicBezTo>
                    <a:cubicBezTo>
                      <a:pt x="39" y="46"/>
                      <a:pt x="36" y="47"/>
                      <a:pt x="33" y="47"/>
                    </a:cubicBezTo>
                    <a:cubicBezTo>
                      <a:pt x="26" y="47"/>
                      <a:pt x="20" y="45"/>
                      <a:pt x="16" y="40"/>
                    </a:cubicBezTo>
                    <a:cubicBezTo>
                      <a:pt x="11" y="36"/>
                      <a:pt x="9" y="31"/>
                      <a:pt x="9" y="24"/>
                    </a:cubicBezTo>
                    <a:cubicBezTo>
                      <a:pt x="9" y="17"/>
                      <a:pt x="11" y="12"/>
                      <a:pt x="16" y="7"/>
                    </a:cubicBezTo>
                    <a:cubicBezTo>
                      <a:pt x="20" y="2"/>
                      <a:pt x="26" y="0"/>
                      <a:pt x="32" y="0"/>
                    </a:cubicBezTo>
                    <a:cubicBezTo>
                      <a:pt x="40" y="0"/>
                      <a:pt x="46" y="3"/>
                      <a:pt x="51" y="9"/>
                    </a:cubicBezTo>
                    <a:cubicBezTo>
                      <a:pt x="56" y="16"/>
                      <a:pt x="58" y="24"/>
                      <a:pt x="58" y="34"/>
                    </a:cubicBezTo>
                    <a:cubicBezTo>
                      <a:pt x="58" y="44"/>
                      <a:pt x="56" y="55"/>
                      <a:pt x="51" y="65"/>
                    </a:cubicBezTo>
                    <a:cubicBezTo>
                      <a:pt x="46" y="75"/>
                      <a:pt x="40" y="83"/>
                      <a:pt x="31" y="89"/>
                    </a:cubicBezTo>
                    <a:cubicBezTo>
                      <a:pt x="23" y="96"/>
                      <a:pt x="13" y="100"/>
                      <a:pt x="2" y="103"/>
                    </a:cubicBezTo>
                    <a:close/>
                  </a:path>
                </a:pathLst>
              </a:custGeom>
              <a:solidFill>
                <a:srgbClr val="66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9FA24964-2EB9-4015-8999-DC12904857D9}"/>
                </a:ext>
              </a:extLst>
            </p:cNvPr>
            <p:cNvSpPr/>
            <p:nvPr/>
          </p:nvSpPr>
          <p:spPr>
            <a:xfrm>
              <a:off x="1383711" y="3209665"/>
              <a:ext cx="7684598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2800" dirty="0"/>
                <a:t>Unter </a:t>
              </a:r>
              <a:r>
                <a:rPr lang="de-DE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Kompetenzen</a:t>
              </a:r>
              <a:r>
                <a:rPr lang="de-DE" sz="2800" dirty="0"/>
                <a:t> versteht man die </a:t>
              </a:r>
            </a:p>
            <a:p>
              <a:pPr algn="ctr"/>
              <a:r>
                <a:rPr lang="de-DE" sz="2800" dirty="0"/>
                <a:t>bei Individuen verfügbaren oder durch sie erlernbaren kognitiven </a:t>
              </a:r>
              <a:r>
                <a:rPr lang="de-DE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Fähigkeiten</a:t>
              </a:r>
              <a:r>
                <a:rPr lang="de-DE" sz="2800" dirty="0"/>
                <a:t> und </a:t>
              </a:r>
              <a:r>
                <a:rPr lang="de-DE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Fertigkeiten</a:t>
              </a:r>
              <a:r>
                <a:rPr lang="de-DE" sz="2800" dirty="0"/>
                <a:t>, um bestimmte Probleme zu lösen, sowie die damit verbundenen motivationalen, volitionalen und sozialen </a:t>
              </a:r>
              <a:r>
                <a:rPr lang="de-DE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Bereitschaften</a:t>
              </a:r>
              <a:r>
                <a:rPr lang="de-DE" sz="2800" dirty="0"/>
                <a:t> und Fähigkeiten, um die Problemlösungen in variablen Situationen erfolgreich und verantwortungsvoll nutzen zu können.</a:t>
              </a:r>
            </a:p>
          </p:txBody>
        </p:sp>
      </p:grpSp>
      <p:sp>
        <p:nvSpPr>
          <p:cNvPr id="31" name="Freeform 11">
            <a:extLst>
              <a:ext uri="{FF2B5EF4-FFF2-40B4-BE49-F238E27FC236}">
                <a16:creationId xmlns:a16="http://schemas.microsoft.com/office/drawing/2014/main" id="{96F6B2BA-3712-4BCD-B507-ED3AF67F9831}"/>
              </a:ext>
            </a:extLst>
          </p:cNvPr>
          <p:cNvSpPr>
            <a:spLocks/>
          </p:cNvSpPr>
          <p:nvPr/>
        </p:nvSpPr>
        <p:spPr bwMode="auto">
          <a:xfrm rot="10800000">
            <a:off x="10483337" y="4664612"/>
            <a:ext cx="629080" cy="1113206"/>
          </a:xfrm>
          <a:custGeom>
            <a:avLst/>
            <a:gdLst>
              <a:gd name="T0" fmla="*/ 2 w 58"/>
              <a:gd name="T1" fmla="*/ 103 h 103"/>
              <a:gd name="T2" fmla="*/ 0 w 58"/>
              <a:gd name="T3" fmla="*/ 99 h 103"/>
              <a:gd name="T4" fmla="*/ 20 w 58"/>
              <a:gd name="T5" fmla="*/ 87 h 103"/>
              <a:gd name="T6" fmla="*/ 33 w 58"/>
              <a:gd name="T7" fmla="*/ 72 h 103"/>
              <a:gd name="T8" fmla="*/ 42 w 58"/>
              <a:gd name="T9" fmla="*/ 45 h 103"/>
              <a:gd name="T10" fmla="*/ 33 w 58"/>
              <a:gd name="T11" fmla="*/ 47 h 103"/>
              <a:gd name="T12" fmla="*/ 16 w 58"/>
              <a:gd name="T13" fmla="*/ 40 h 103"/>
              <a:gd name="T14" fmla="*/ 9 w 58"/>
              <a:gd name="T15" fmla="*/ 24 h 103"/>
              <a:gd name="T16" fmla="*/ 16 w 58"/>
              <a:gd name="T17" fmla="*/ 7 h 103"/>
              <a:gd name="T18" fmla="*/ 32 w 58"/>
              <a:gd name="T19" fmla="*/ 0 h 103"/>
              <a:gd name="T20" fmla="*/ 51 w 58"/>
              <a:gd name="T21" fmla="*/ 9 h 103"/>
              <a:gd name="T22" fmla="*/ 58 w 58"/>
              <a:gd name="T23" fmla="*/ 34 h 103"/>
              <a:gd name="T24" fmla="*/ 51 w 58"/>
              <a:gd name="T25" fmla="*/ 65 h 103"/>
              <a:gd name="T26" fmla="*/ 31 w 58"/>
              <a:gd name="T27" fmla="*/ 89 h 103"/>
              <a:gd name="T28" fmla="*/ 2 w 58"/>
              <a:gd name="T2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3">
                <a:moveTo>
                  <a:pt x="2" y="103"/>
                </a:moveTo>
                <a:cubicBezTo>
                  <a:pt x="0" y="99"/>
                  <a:pt x="0" y="99"/>
                  <a:pt x="0" y="99"/>
                </a:cubicBezTo>
                <a:cubicBezTo>
                  <a:pt x="9" y="95"/>
                  <a:pt x="15" y="91"/>
                  <a:pt x="20" y="87"/>
                </a:cubicBezTo>
                <a:cubicBezTo>
                  <a:pt x="25" y="83"/>
                  <a:pt x="30" y="78"/>
                  <a:pt x="33" y="72"/>
                </a:cubicBezTo>
                <a:cubicBezTo>
                  <a:pt x="39" y="63"/>
                  <a:pt x="42" y="54"/>
                  <a:pt x="42" y="45"/>
                </a:cubicBezTo>
                <a:cubicBezTo>
                  <a:pt x="39" y="46"/>
                  <a:pt x="36" y="47"/>
                  <a:pt x="33" y="47"/>
                </a:cubicBezTo>
                <a:cubicBezTo>
                  <a:pt x="26" y="47"/>
                  <a:pt x="20" y="45"/>
                  <a:pt x="16" y="40"/>
                </a:cubicBezTo>
                <a:cubicBezTo>
                  <a:pt x="11" y="36"/>
                  <a:pt x="9" y="31"/>
                  <a:pt x="9" y="24"/>
                </a:cubicBezTo>
                <a:cubicBezTo>
                  <a:pt x="9" y="17"/>
                  <a:pt x="11" y="12"/>
                  <a:pt x="16" y="7"/>
                </a:cubicBezTo>
                <a:cubicBezTo>
                  <a:pt x="20" y="2"/>
                  <a:pt x="26" y="0"/>
                  <a:pt x="32" y="0"/>
                </a:cubicBezTo>
                <a:cubicBezTo>
                  <a:pt x="40" y="0"/>
                  <a:pt x="46" y="3"/>
                  <a:pt x="51" y="9"/>
                </a:cubicBezTo>
                <a:cubicBezTo>
                  <a:pt x="56" y="16"/>
                  <a:pt x="58" y="24"/>
                  <a:pt x="58" y="34"/>
                </a:cubicBezTo>
                <a:cubicBezTo>
                  <a:pt x="58" y="44"/>
                  <a:pt x="56" y="55"/>
                  <a:pt x="51" y="65"/>
                </a:cubicBezTo>
                <a:cubicBezTo>
                  <a:pt x="46" y="75"/>
                  <a:pt x="40" y="83"/>
                  <a:pt x="31" y="89"/>
                </a:cubicBezTo>
                <a:cubicBezTo>
                  <a:pt x="23" y="96"/>
                  <a:pt x="13" y="100"/>
                  <a:pt x="2" y="103"/>
                </a:cubicBezTo>
                <a:close/>
              </a:path>
            </a:pathLst>
          </a:custGeom>
          <a:solidFill>
            <a:srgbClr val="66A3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3CDF438D-65D3-4D7C-AB8D-A13F520AA4FC}"/>
              </a:ext>
            </a:extLst>
          </p:cNvPr>
          <p:cNvSpPr>
            <a:spLocks/>
          </p:cNvSpPr>
          <p:nvPr/>
        </p:nvSpPr>
        <p:spPr bwMode="auto">
          <a:xfrm rot="10800000">
            <a:off x="11076259" y="4664612"/>
            <a:ext cx="629080" cy="1113206"/>
          </a:xfrm>
          <a:custGeom>
            <a:avLst/>
            <a:gdLst>
              <a:gd name="T0" fmla="*/ 2 w 58"/>
              <a:gd name="T1" fmla="*/ 103 h 103"/>
              <a:gd name="T2" fmla="*/ 0 w 58"/>
              <a:gd name="T3" fmla="*/ 99 h 103"/>
              <a:gd name="T4" fmla="*/ 20 w 58"/>
              <a:gd name="T5" fmla="*/ 87 h 103"/>
              <a:gd name="T6" fmla="*/ 33 w 58"/>
              <a:gd name="T7" fmla="*/ 72 h 103"/>
              <a:gd name="T8" fmla="*/ 42 w 58"/>
              <a:gd name="T9" fmla="*/ 45 h 103"/>
              <a:gd name="T10" fmla="*/ 33 w 58"/>
              <a:gd name="T11" fmla="*/ 47 h 103"/>
              <a:gd name="T12" fmla="*/ 16 w 58"/>
              <a:gd name="T13" fmla="*/ 40 h 103"/>
              <a:gd name="T14" fmla="*/ 9 w 58"/>
              <a:gd name="T15" fmla="*/ 24 h 103"/>
              <a:gd name="T16" fmla="*/ 16 w 58"/>
              <a:gd name="T17" fmla="*/ 7 h 103"/>
              <a:gd name="T18" fmla="*/ 32 w 58"/>
              <a:gd name="T19" fmla="*/ 0 h 103"/>
              <a:gd name="T20" fmla="*/ 51 w 58"/>
              <a:gd name="T21" fmla="*/ 9 h 103"/>
              <a:gd name="T22" fmla="*/ 58 w 58"/>
              <a:gd name="T23" fmla="*/ 34 h 103"/>
              <a:gd name="T24" fmla="*/ 51 w 58"/>
              <a:gd name="T25" fmla="*/ 65 h 103"/>
              <a:gd name="T26" fmla="*/ 31 w 58"/>
              <a:gd name="T27" fmla="*/ 89 h 103"/>
              <a:gd name="T28" fmla="*/ 2 w 58"/>
              <a:gd name="T2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3">
                <a:moveTo>
                  <a:pt x="2" y="103"/>
                </a:moveTo>
                <a:cubicBezTo>
                  <a:pt x="0" y="99"/>
                  <a:pt x="0" y="99"/>
                  <a:pt x="0" y="99"/>
                </a:cubicBezTo>
                <a:cubicBezTo>
                  <a:pt x="9" y="95"/>
                  <a:pt x="15" y="91"/>
                  <a:pt x="20" y="87"/>
                </a:cubicBezTo>
                <a:cubicBezTo>
                  <a:pt x="25" y="83"/>
                  <a:pt x="30" y="78"/>
                  <a:pt x="33" y="72"/>
                </a:cubicBezTo>
                <a:cubicBezTo>
                  <a:pt x="39" y="63"/>
                  <a:pt x="42" y="54"/>
                  <a:pt x="42" y="45"/>
                </a:cubicBezTo>
                <a:cubicBezTo>
                  <a:pt x="39" y="46"/>
                  <a:pt x="36" y="47"/>
                  <a:pt x="33" y="47"/>
                </a:cubicBezTo>
                <a:cubicBezTo>
                  <a:pt x="26" y="47"/>
                  <a:pt x="20" y="45"/>
                  <a:pt x="16" y="40"/>
                </a:cubicBezTo>
                <a:cubicBezTo>
                  <a:pt x="11" y="36"/>
                  <a:pt x="9" y="31"/>
                  <a:pt x="9" y="24"/>
                </a:cubicBezTo>
                <a:cubicBezTo>
                  <a:pt x="9" y="17"/>
                  <a:pt x="11" y="12"/>
                  <a:pt x="16" y="7"/>
                </a:cubicBezTo>
                <a:cubicBezTo>
                  <a:pt x="20" y="2"/>
                  <a:pt x="26" y="0"/>
                  <a:pt x="32" y="0"/>
                </a:cubicBezTo>
                <a:cubicBezTo>
                  <a:pt x="40" y="0"/>
                  <a:pt x="46" y="3"/>
                  <a:pt x="51" y="9"/>
                </a:cubicBezTo>
                <a:cubicBezTo>
                  <a:pt x="56" y="16"/>
                  <a:pt x="58" y="24"/>
                  <a:pt x="58" y="34"/>
                </a:cubicBezTo>
                <a:cubicBezTo>
                  <a:pt x="58" y="44"/>
                  <a:pt x="56" y="55"/>
                  <a:pt x="51" y="65"/>
                </a:cubicBezTo>
                <a:cubicBezTo>
                  <a:pt x="46" y="75"/>
                  <a:pt x="40" y="83"/>
                  <a:pt x="31" y="89"/>
                </a:cubicBezTo>
                <a:cubicBezTo>
                  <a:pt x="23" y="96"/>
                  <a:pt x="13" y="100"/>
                  <a:pt x="2" y="103"/>
                </a:cubicBezTo>
                <a:close/>
              </a:path>
            </a:pathLst>
          </a:custGeom>
          <a:solidFill>
            <a:srgbClr val="66A3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126158" y="6193130"/>
            <a:ext cx="2865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vgl. Weinert, 2001</a:t>
            </a:r>
          </a:p>
          <a:p>
            <a:pPr algn="r"/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55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Schritte der Prozessplanung des Unterrichtsverlaufs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Die methodische Analyse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A205ECC-A6C1-4EBB-A4FF-9AC1EB16FC42}"/>
              </a:ext>
            </a:extLst>
          </p:cNvPr>
          <p:cNvSpPr txBox="1"/>
          <p:nvPr/>
        </p:nvSpPr>
        <p:spPr>
          <a:xfrm>
            <a:off x="687419" y="1388340"/>
            <a:ext cx="80374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C00000"/>
                </a:solidFill>
              </a:rPr>
              <a:t>Methodische Analyse: 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Methodische Aufbereitung des Themas hinsichtlich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Strukturierung des Ablaufs / Artikulation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Festlegung der Sozialform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Festlegung der Kommunikationsformen des Unterrichts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Wahl der Handlungsmuster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Methodeneinsatz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Organisation von Differenzierung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Berücksichtigung von Regeln und Ritualen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Auswahl der Medien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Sicherung der Ergebnisse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FCDB105-280D-4F29-BCBA-BFEC2E774F18}"/>
              </a:ext>
            </a:extLst>
          </p:cNvPr>
          <p:cNvGrpSpPr/>
          <p:nvPr/>
        </p:nvGrpSpPr>
        <p:grpSpPr>
          <a:xfrm>
            <a:off x="9218806" y="1235251"/>
            <a:ext cx="2780162" cy="2783152"/>
            <a:chOff x="2268747" y="1364156"/>
            <a:chExt cx="4623759" cy="4628731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39F1CC98-BA7F-4EAC-B816-4117E70D45E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3727450"/>
              <a:ext cx="2261978" cy="2265437"/>
            </a:xfrm>
            <a:custGeom>
              <a:avLst/>
              <a:gdLst>
                <a:gd name="T0" fmla="*/ 2147483647 w 285"/>
                <a:gd name="T1" fmla="*/ 2147483647 h 286"/>
                <a:gd name="T2" fmla="*/ 2147483647 w 285"/>
                <a:gd name="T3" fmla="*/ 0 h 286"/>
                <a:gd name="T4" fmla="*/ 0 w 285"/>
                <a:gd name="T5" fmla="*/ 0 h 286"/>
                <a:gd name="T6" fmla="*/ 2147483647 w 285"/>
                <a:gd name="T7" fmla="*/ 2147483647 h 286"/>
                <a:gd name="T8" fmla="*/ 2147483647 w 285"/>
                <a:gd name="T9" fmla="*/ 2147483647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28DCCDD-F2C3-4FB4-88F5-2127CC886CF9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1364156"/>
              <a:ext cx="2261978" cy="2258519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0 h 285"/>
                <a:gd name="T6" fmla="*/ 0 w 285"/>
                <a:gd name="T7" fmla="*/ 2147483647 h 285"/>
                <a:gd name="T8" fmla="*/ 2147483647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121" y="193"/>
                  </a:moveTo>
                  <a:cubicBezTo>
                    <a:pt x="156" y="132"/>
                    <a:pt x="219" y="96"/>
                    <a:pt x="285" y="94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29" y="3"/>
                    <a:pt x="4" y="129"/>
                    <a:pt x="0" y="285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53"/>
                    <a:pt x="104" y="222"/>
                    <a:pt x="121" y="19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E228AC04-6FBA-47DB-9FB5-E23C6D6A705A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1368844"/>
              <a:ext cx="2253831" cy="2253831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2147483647 h 285"/>
                <a:gd name="T6" fmla="*/ 0 w 285"/>
                <a:gd name="T7" fmla="*/ 0 h 285"/>
                <a:gd name="T8" fmla="*/ 0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92" y="120"/>
                  </a:moveTo>
                  <a:cubicBezTo>
                    <a:pt x="153" y="156"/>
                    <a:pt x="188" y="219"/>
                    <a:pt x="191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1" y="129"/>
                    <a:pt x="156" y="3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95"/>
                    <a:pt x="63" y="104"/>
                    <a:pt x="92" y="1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7FA2A60E-C34B-4239-9429-CAEE08BBB8E3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2253831" cy="2260734"/>
            </a:xfrm>
            <a:custGeom>
              <a:avLst/>
              <a:gdLst>
                <a:gd name="T0" fmla="*/ 2147483647 w 285"/>
                <a:gd name="T1" fmla="*/ 2147483647 h 286"/>
                <a:gd name="T2" fmla="*/ 0 w 285"/>
                <a:gd name="T3" fmla="*/ 2147483647 h 286"/>
                <a:gd name="T4" fmla="*/ 0 w 285"/>
                <a:gd name="T5" fmla="*/ 2147483647 h 286"/>
                <a:gd name="T6" fmla="*/ 2147483647 w 285"/>
                <a:gd name="T7" fmla="*/ 0 h 286"/>
                <a:gd name="T8" fmla="*/ 2147483647 w 285"/>
                <a:gd name="T9" fmla="*/ 0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64" y="92"/>
                  </a:moveTo>
                  <a:cubicBezTo>
                    <a:pt x="129" y="154"/>
                    <a:pt x="66" y="189"/>
                    <a:pt x="0" y="191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32"/>
                    <a:pt x="181" y="63"/>
                    <a:pt x="164" y="9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99404F5B-2EB2-4556-A990-1CDF866C4EF5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3727450"/>
              <a:ext cx="1296987" cy="1300163"/>
            </a:xfrm>
            <a:custGeom>
              <a:avLst/>
              <a:gdLst>
                <a:gd name="T0" fmla="*/ 0 w 178"/>
                <a:gd name="T1" fmla="*/ 0 h 179"/>
                <a:gd name="T2" fmla="*/ 2147483647 w 178"/>
                <a:gd name="T3" fmla="*/ 2147483647 h 179"/>
                <a:gd name="T4" fmla="*/ 2147483647 w 178"/>
                <a:gd name="T5" fmla="*/ 2147483647 h 179"/>
                <a:gd name="T6" fmla="*/ 2147483647 w 178"/>
                <a:gd name="T7" fmla="*/ 0 h 179"/>
                <a:gd name="T8" fmla="*/ 0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0"/>
                  </a:moveTo>
                  <a:cubicBezTo>
                    <a:pt x="2" y="62"/>
                    <a:pt x="35" y="121"/>
                    <a:pt x="93" y="154"/>
                  </a:cubicBezTo>
                  <a:cubicBezTo>
                    <a:pt x="120" y="170"/>
                    <a:pt x="149" y="178"/>
                    <a:pt x="178" y="179"/>
                  </a:cubicBezTo>
                  <a:cubicBezTo>
                    <a:pt x="178" y="0"/>
                    <a:pt x="178" y="0"/>
                    <a:pt x="1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C6AC2625-31CD-4499-B432-A8CE54C7F2A0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2320925"/>
              <a:ext cx="1293813" cy="1301750"/>
            </a:xfrm>
            <a:custGeom>
              <a:avLst/>
              <a:gdLst>
                <a:gd name="T0" fmla="*/ 2147483647 w 178"/>
                <a:gd name="T1" fmla="*/ 2147483647 h 179"/>
                <a:gd name="T2" fmla="*/ 2147483647 w 178"/>
                <a:gd name="T3" fmla="*/ 2147483647 h 179"/>
                <a:gd name="T4" fmla="*/ 0 w 178"/>
                <a:gd name="T5" fmla="*/ 0 h 179"/>
                <a:gd name="T6" fmla="*/ 0 w 178"/>
                <a:gd name="T7" fmla="*/ 2147483647 h 179"/>
                <a:gd name="T8" fmla="*/ 2147483647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179"/>
                  </a:moveTo>
                  <a:cubicBezTo>
                    <a:pt x="176" y="117"/>
                    <a:pt x="143" y="58"/>
                    <a:pt x="86" y="25"/>
                  </a:cubicBezTo>
                  <a:cubicBezTo>
                    <a:pt x="58" y="9"/>
                    <a:pt x="29" y="1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lnTo>
                    <a:pt x="178" y="17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E6193E5-2E39-4A0F-A321-5E5A63DA39B4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2320925"/>
              <a:ext cx="1296987" cy="1301750"/>
            </a:xfrm>
            <a:custGeom>
              <a:avLst/>
              <a:gdLst>
                <a:gd name="T0" fmla="*/ 2147483647 w 178"/>
                <a:gd name="T1" fmla="*/ 0 h 179"/>
                <a:gd name="T2" fmla="*/ 2147483647 w 178"/>
                <a:gd name="T3" fmla="*/ 2147483647 h 179"/>
                <a:gd name="T4" fmla="*/ 0 w 178"/>
                <a:gd name="T5" fmla="*/ 2147483647 h 179"/>
                <a:gd name="T6" fmla="*/ 2147483647 w 178"/>
                <a:gd name="T7" fmla="*/ 2147483647 h 179"/>
                <a:gd name="T8" fmla="*/ 2147483647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0"/>
                  </a:moveTo>
                  <a:cubicBezTo>
                    <a:pt x="117" y="3"/>
                    <a:pt x="58" y="36"/>
                    <a:pt x="24" y="93"/>
                  </a:cubicBezTo>
                  <a:cubicBezTo>
                    <a:pt x="9" y="120"/>
                    <a:pt x="1" y="150"/>
                    <a:pt x="0" y="179"/>
                  </a:cubicBezTo>
                  <a:cubicBezTo>
                    <a:pt x="178" y="179"/>
                    <a:pt x="178" y="179"/>
                    <a:pt x="178" y="179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E18CFB25-028D-4263-8E36-98CF3BF57C05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1293813" cy="1300163"/>
            </a:xfrm>
            <a:custGeom>
              <a:avLst/>
              <a:gdLst>
                <a:gd name="T0" fmla="*/ 0 w 178"/>
                <a:gd name="T1" fmla="*/ 2147483647 h 179"/>
                <a:gd name="T2" fmla="*/ 2147483647 w 178"/>
                <a:gd name="T3" fmla="*/ 2147483647 h 179"/>
                <a:gd name="T4" fmla="*/ 2147483647 w 178"/>
                <a:gd name="T5" fmla="*/ 0 h 179"/>
                <a:gd name="T6" fmla="*/ 0 w 178"/>
                <a:gd name="T7" fmla="*/ 0 h 179"/>
                <a:gd name="T8" fmla="*/ 0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179"/>
                  </a:moveTo>
                  <a:cubicBezTo>
                    <a:pt x="61" y="177"/>
                    <a:pt x="120" y="144"/>
                    <a:pt x="154" y="86"/>
                  </a:cubicBezTo>
                  <a:cubicBezTo>
                    <a:pt x="169" y="59"/>
                    <a:pt x="177" y="29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9"/>
                  </a:lnTo>
                  <a:close/>
                </a:path>
              </a:pathLst>
            </a:custGeom>
            <a:solidFill>
              <a:schemeClr val="accent4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WordArt 17">
              <a:extLst>
                <a:ext uri="{FF2B5EF4-FFF2-40B4-BE49-F238E27FC236}">
                  <a16:creationId xmlns:a16="http://schemas.microsoft.com/office/drawing/2014/main" id="{59FDB65C-054D-49F2-B762-C33185DE014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2700000">
              <a:off x="4695886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48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Sachanalyse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9" name="WordArt 18">
              <a:extLst>
                <a:ext uri="{FF2B5EF4-FFF2-40B4-BE49-F238E27FC236}">
                  <a16:creationId xmlns:a16="http://schemas.microsoft.com/office/drawing/2014/main" id="{FE95DAE2-5FC9-4131-AD18-25A42318921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8900000">
              <a:off x="2688307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3697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Bedingungs</a:t>
              </a:r>
              <a:r>
                <a: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-</a:t>
              </a:r>
            </a:p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0" name="WordArt 19">
              <a:extLst>
                <a:ext uri="{FF2B5EF4-FFF2-40B4-BE49-F238E27FC236}">
                  <a16:creationId xmlns:a16="http://schemas.microsoft.com/office/drawing/2014/main" id="{826DCD66-D3FF-4903-8730-3C7A1AF9D6D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8100000" flipH="1" flipV="1">
              <a:off x="4695886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0898"/>
                </a:avLst>
              </a:prstTxWarp>
            </a:bodyPr>
            <a:lstStyle/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Methodische</a:t>
              </a:r>
              <a:r>
                <a:rPr lang="en-US" sz="1200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 </a:t>
              </a:r>
            </a:p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sz="12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1" name="WordArt 20">
              <a:extLst>
                <a:ext uri="{FF2B5EF4-FFF2-40B4-BE49-F238E27FC236}">
                  <a16:creationId xmlns:a16="http://schemas.microsoft.com/office/drawing/2014/main" id="{5A5078B3-7FA2-433B-9C1F-B5FCD6F9196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3500000" flipH="1" flipV="1">
              <a:off x="2688307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19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Didaktische</a:t>
              </a:r>
              <a:r>
                <a:rPr lang="en-US" b="1" dirty="0">
                  <a:solidFill>
                    <a:srgbClr val="000000"/>
                  </a:solidFill>
                  <a:cs typeface="Arial" charset="0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Analyse</a:t>
              </a: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126158" y="5972481"/>
            <a:ext cx="286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87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Schritte der Prozessplanung des Unterrichtsverlaufs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Die methodische Analyse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6F88DCD-F0E0-4D66-A5EB-0F37D83AF913}"/>
              </a:ext>
            </a:extLst>
          </p:cNvPr>
          <p:cNvGrpSpPr/>
          <p:nvPr/>
        </p:nvGrpSpPr>
        <p:grpSpPr>
          <a:xfrm>
            <a:off x="9218806" y="1235251"/>
            <a:ext cx="2780162" cy="2783152"/>
            <a:chOff x="2268747" y="1364156"/>
            <a:chExt cx="4623759" cy="4628731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8F8A5CD-86C9-4B90-B88A-899A6F2137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3727450"/>
              <a:ext cx="2261978" cy="2265437"/>
            </a:xfrm>
            <a:custGeom>
              <a:avLst/>
              <a:gdLst>
                <a:gd name="T0" fmla="*/ 2147483647 w 285"/>
                <a:gd name="T1" fmla="*/ 2147483647 h 286"/>
                <a:gd name="T2" fmla="*/ 2147483647 w 285"/>
                <a:gd name="T3" fmla="*/ 0 h 286"/>
                <a:gd name="T4" fmla="*/ 0 w 285"/>
                <a:gd name="T5" fmla="*/ 0 h 286"/>
                <a:gd name="T6" fmla="*/ 2147483647 w 285"/>
                <a:gd name="T7" fmla="*/ 2147483647 h 286"/>
                <a:gd name="T8" fmla="*/ 2147483647 w 285"/>
                <a:gd name="T9" fmla="*/ 2147483647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7E226EE2-A196-4B07-8749-C2067BD17A7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1364156"/>
              <a:ext cx="2261978" cy="2258519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0 h 285"/>
                <a:gd name="T6" fmla="*/ 0 w 285"/>
                <a:gd name="T7" fmla="*/ 2147483647 h 285"/>
                <a:gd name="T8" fmla="*/ 2147483647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121" y="193"/>
                  </a:moveTo>
                  <a:cubicBezTo>
                    <a:pt x="156" y="132"/>
                    <a:pt x="219" y="96"/>
                    <a:pt x="285" y="94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29" y="3"/>
                    <a:pt x="4" y="129"/>
                    <a:pt x="0" y="285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53"/>
                    <a:pt x="104" y="222"/>
                    <a:pt x="121" y="19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07ACF23-D4E0-4648-8C28-8DB7CCA3DC0D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1368844"/>
              <a:ext cx="2253831" cy="2253831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2147483647 h 285"/>
                <a:gd name="T6" fmla="*/ 0 w 285"/>
                <a:gd name="T7" fmla="*/ 0 h 285"/>
                <a:gd name="T8" fmla="*/ 0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92" y="120"/>
                  </a:moveTo>
                  <a:cubicBezTo>
                    <a:pt x="153" y="156"/>
                    <a:pt x="188" y="219"/>
                    <a:pt x="191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1" y="129"/>
                    <a:pt x="156" y="3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95"/>
                    <a:pt x="63" y="104"/>
                    <a:pt x="92" y="1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46B81C16-2DA3-49B5-8020-949430A60ECF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2253831" cy="2260734"/>
            </a:xfrm>
            <a:custGeom>
              <a:avLst/>
              <a:gdLst>
                <a:gd name="T0" fmla="*/ 2147483647 w 285"/>
                <a:gd name="T1" fmla="*/ 2147483647 h 286"/>
                <a:gd name="T2" fmla="*/ 0 w 285"/>
                <a:gd name="T3" fmla="*/ 2147483647 h 286"/>
                <a:gd name="T4" fmla="*/ 0 w 285"/>
                <a:gd name="T5" fmla="*/ 2147483647 h 286"/>
                <a:gd name="T6" fmla="*/ 2147483647 w 285"/>
                <a:gd name="T7" fmla="*/ 0 h 286"/>
                <a:gd name="T8" fmla="*/ 2147483647 w 285"/>
                <a:gd name="T9" fmla="*/ 0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64" y="92"/>
                  </a:moveTo>
                  <a:cubicBezTo>
                    <a:pt x="129" y="154"/>
                    <a:pt x="66" y="189"/>
                    <a:pt x="0" y="191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32"/>
                    <a:pt x="181" y="63"/>
                    <a:pt x="164" y="9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DC1D3D7C-3BF3-4162-ADB1-D5DD1EF8F0B7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3727450"/>
              <a:ext cx="1296987" cy="1300163"/>
            </a:xfrm>
            <a:custGeom>
              <a:avLst/>
              <a:gdLst>
                <a:gd name="T0" fmla="*/ 0 w 178"/>
                <a:gd name="T1" fmla="*/ 0 h 179"/>
                <a:gd name="T2" fmla="*/ 2147483647 w 178"/>
                <a:gd name="T3" fmla="*/ 2147483647 h 179"/>
                <a:gd name="T4" fmla="*/ 2147483647 w 178"/>
                <a:gd name="T5" fmla="*/ 2147483647 h 179"/>
                <a:gd name="T6" fmla="*/ 2147483647 w 178"/>
                <a:gd name="T7" fmla="*/ 0 h 179"/>
                <a:gd name="T8" fmla="*/ 0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0"/>
                  </a:moveTo>
                  <a:cubicBezTo>
                    <a:pt x="2" y="62"/>
                    <a:pt x="35" y="121"/>
                    <a:pt x="93" y="154"/>
                  </a:cubicBezTo>
                  <a:cubicBezTo>
                    <a:pt x="120" y="170"/>
                    <a:pt x="149" y="178"/>
                    <a:pt x="178" y="179"/>
                  </a:cubicBezTo>
                  <a:cubicBezTo>
                    <a:pt x="178" y="0"/>
                    <a:pt x="178" y="0"/>
                    <a:pt x="1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0F77479-FDF6-48CC-A0D0-57E4B3E33D4D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2320925"/>
              <a:ext cx="1293813" cy="1301750"/>
            </a:xfrm>
            <a:custGeom>
              <a:avLst/>
              <a:gdLst>
                <a:gd name="T0" fmla="*/ 2147483647 w 178"/>
                <a:gd name="T1" fmla="*/ 2147483647 h 179"/>
                <a:gd name="T2" fmla="*/ 2147483647 w 178"/>
                <a:gd name="T3" fmla="*/ 2147483647 h 179"/>
                <a:gd name="T4" fmla="*/ 0 w 178"/>
                <a:gd name="T5" fmla="*/ 0 h 179"/>
                <a:gd name="T6" fmla="*/ 0 w 178"/>
                <a:gd name="T7" fmla="*/ 2147483647 h 179"/>
                <a:gd name="T8" fmla="*/ 2147483647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179"/>
                  </a:moveTo>
                  <a:cubicBezTo>
                    <a:pt x="176" y="117"/>
                    <a:pt x="143" y="58"/>
                    <a:pt x="86" y="25"/>
                  </a:cubicBezTo>
                  <a:cubicBezTo>
                    <a:pt x="58" y="9"/>
                    <a:pt x="29" y="1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lnTo>
                    <a:pt x="178" y="17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6B2AA7A8-7685-4998-92A1-C6D1D3B562C9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2320925"/>
              <a:ext cx="1296987" cy="1301750"/>
            </a:xfrm>
            <a:custGeom>
              <a:avLst/>
              <a:gdLst>
                <a:gd name="T0" fmla="*/ 2147483647 w 178"/>
                <a:gd name="T1" fmla="*/ 0 h 179"/>
                <a:gd name="T2" fmla="*/ 2147483647 w 178"/>
                <a:gd name="T3" fmla="*/ 2147483647 h 179"/>
                <a:gd name="T4" fmla="*/ 0 w 178"/>
                <a:gd name="T5" fmla="*/ 2147483647 h 179"/>
                <a:gd name="T6" fmla="*/ 2147483647 w 178"/>
                <a:gd name="T7" fmla="*/ 2147483647 h 179"/>
                <a:gd name="T8" fmla="*/ 2147483647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0"/>
                  </a:moveTo>
                  <a:cubicBezTo>
                    <a:pt x="117" y="3"/>
                    <a:pt x="58" y="36"/>
                    <a:pt x="24" y="93"/>
                  </a:cubicBezTo>
                  <a:cubicBezTo>
                    <a:pt x="9" y="120"/>
                    <a:pt x="1" y="150"/>
                    <a:pt x="0" y="179"/>
                  </a:cubicBezTo>
                  <a:cubicBezTo>
                    <a:pt x="178" y="179"/>
                    <a:pt x="178" y="179"/>
                    <a:pt x="178" y="179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E8BDED39-5BA1-4A07-8729-CF18E9046DB0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1293813" cy="1300163"/>
            </a:xfrm>
            <a:custGeom>
              <a:avLst/>
              <a:gdLst>
                <a:gd name="T0" fmla="*/ 0 w 178"/>
                <a:gd name="T1" fmla="*/ 2147483647 h 179"/>
                <a:gd name="T2" fmla="*/ 2147483647 w 178"/>
                <a:gd name="T3" fmla="*/ 2147483647 h 179"/>
                <a:gd name="T4" fmla="*/ 2147483647 w 178"/>
                <a:gd name="T5" fmla="*/ 0 h 179"/>
                <a:gd name="T6" fmla="*/ 0 w 178"/>
                <a:gd name="T7" fmla="*/ 0 h 179"/>
                <a:gd name="T8" fmla="*/ 0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179"/>
                  </a:moveTo>
                  <a:cubicBezTo>
                    <a:pt x="61" y="177"/>
                    <a:pt x="120" y="144"/>
                    <a:pt x="154" y="86"/>
                  </a:cubicBezTo>
                  <a:cubicBezTo>
                    <a:pt x="169" y="59"/>
                    <a:pt x="177" y="29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9"/>
                  </a:lnTo>
                  <a:close/>
                </a:path>
              </a:pathLst>
            </a:custGeom>
            <a:solidFill>
              <a:schemeClr val="accent4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WordArt 17">
              <a:extLst>
                <a:ext uri="{FF2B5EF4-FFF2-40B4-BE49-F238E27FC236}">
                  <a16:creationId xmlns:a16="http://schemas.microsoft.com/office/drawing/2014/main" id="{2E20E889-0D96-4651-8089-2578D096354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2700000">
              <a:off x="4695886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48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Sachanalyse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8" name="WordArt 18">
              <a:extLst>
                <a:ext uri="{FF2B5EF4-FFF2-40B4-BE49-F238E27FC236}">
                  <a16:creationId xmlns:a16="http://schemas.microsoft.com/office/drawing/2014/main" id="{27B634F0-01CC-4412-A896-14EE77B80B3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8900000">
              <a:off x="2688307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3697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Bedingungs</a:t>
              </a:r>
              <a:r>
                <a: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-</a:t>
              </a:r>
            </a:p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9" name="WordArt 19">
              <a:extLst>
                <a:ext uri="{FF2B5EF4-FFF2-40B4-BE49-F238E27FC236}">
                  <a16:creationId xmlns:a16="http://schemas.microsoft.com/office/drawing/2014/main" id="{DCC8C65C-C618-4D55-95F1-B44CA5D5DFA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8100000" flipH="1" flipV="1">
              <a:off x="4695886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0898"/>
                </a:avLst>
              </a:prstTxWarp>
            </a:bodyPr>
            <a:lstStyle/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Methodische</a:t>
              </a:r>
              <a:r>
                <a:rPr lang="en-US" sz="1200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 </a:t>
              </a:r>
            </a:p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sz="12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0" name="WordArt 20">
              <a:extLst>
                <a:ext uri="{FF2B5EF4-FFF2-40B4-BE49-F238E27FC236}">
                  <a16:creationId xmlns:a16="http://schemas.microsoft.com/office/drawing/2014/main" id="{6E3BED5F-3E02-4F62-8D66-EAFACDFE78D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3500000" flipH="1" flipV="1">
              <a:off x="2688307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19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Didaktische</a:t>
              </a:r>
              <a:r>
                <a:rPr lang="en-US" b="1" dirty="0">
                  <a:solidFill>
                    <a:srgbClr val="000000"/>
                  </a:solidFill>
                  <a:cs typeface="Arial" charset="0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Analyse</a:t>
              </a: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0F8B642D-60B0-4421-8D79-158791EA1C29}"/>
              </a:ext>
            </a:extLst>
          </p:cNvPr>
          <p:cNvSpPr txBox="1"/>
          <p:nvPr/>
        </p:nvSpPr>
        <p:spPr>
          <a:xfrm>
            <a:off x="687419" y="1388340"/>
            <a:ext cx="80374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C00000"/>
                </a:solidFill>
              </a:rPr>
              <a:t>Methodische Analyse: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b="1" dirty="0"/>
              <a:t>Entscheidungen, Begründungen, Planungsalternativen </a:t>
            </a:r>
            <a:r>
              <a:rPr lang="de-DE" sz="2000" dirty="0"/>
              <a:t>stehen in Bezug zur Lerngruppe, zur Sachstruktur, zu den didaktischen Überlegungen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Berücksichtigung von </a:t>
            </a:r>
            <a:r>
              <a:rPr lang="de-DE" sz="2000" b="1" dirty="0"/>
              <a:t>Gelenkstücken, Schaltstellen, Überlappungen, Neuanfängen, Schleifen, Rückkoppelungen </a:t>
            </a:r>
            <a:r>
              <a:rPr lang="de-DE" sz="2000" dirty="0"/>
              <a:t>im geplanten Unterrichtsverlauf, damit die Schüler*innen individuelles methodisches Handeln einbringen können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126158" y="5972481"/>
            <a:ext cx="286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34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8410BFA-44A0-482D-8571-016297620570}"/>
              </a:ext>
            </a:extLst>
          </p:cNvPr>
          <p:cNvSpPr txBox="1"/>
          <p:nvPr/>
        </p:nvSpPr>
        <p:spPr>
          <a:xfrm>
            <a:off x="687417" y="1134208"/>
            <a:ext cx="904434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b="1" dirty="0"/>
              <a:t>Zusammenführung</a:t>
            </a:r>
            <a:r>
              <a:rPr lang="de-DE" dirty="0"/>
              <a:t> der Ziel-, Inhalts-, Sozial- und Handlungs- sowie Interaktionsstruktur einer Unterrichtsstunde im Zusammenspiel mit der zeitlichen Dimension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b="1" dirty="0"/>
              <a:t>methodische Linienführung</a:t>
            </a:r>
            <a:r>
              <a:rPr lang="de-DE" dirty="0"/>
              <a:t> einer Stunde, damit verschiedene didaktische Aspekte Berücksichtigung finden </a:t>
            </a:r>
            <a:r>
              <a:rPr lang="de-DE" sz="1400" dirty="0"/>
              <a:t>(vgl. H. Meyer)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CE082C7-4A6F-47BE-846A-40E1F45D2B7F}"/>
              </a:ext>
            </a:extLst>
          </p:cNvPr>
          <p:cNvGrpSpPr/>
          <p:nvPr/>
        </p:nvGrpSpPr>
        <p:grpSpPr>
          <a:xfrm>
            <a:off x="2577932" y="3051142"/>
            <a:ext cx="3928134" cy="2453429"/>
            <a:chOff x="4367122" y="1536586"/>
            <a:chExt cx="3928134" cy="2453429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E68A5621-68A1-43F1-8088-F87641E7FF88}"/>
                </a:ext>
              </a:extLst>
            </p:cNvPr>
            <p:cNvSpPr/>
            <p:nvPr/>
          </p:nvSpPr>
          <p:spPr bwMode="gray">
            <a:xfrm>
              <a:off x="4367122" y="1799113"/>
              <a:ext cx="3928134" cy="219090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>
              <a:outerShdw blurRad="88900" dist="25400" dir="7800000" algn="tl" rotWithShape="0">
                <a:prstClr val="black">
                  <a:alpha val="35000"/>
                </a:prstClr>
              </a:outerShdw>
            </a:effectLst>
          </p:spPr>
          <p:txBody>
            <a:bodyPr lIns="143986" tIns="143986" rIns="191981" bIns="95990" rtlCol="0" anchor="ctr"/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de-DE" sz="1700" b="1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Sozialkommunikative Linien</a:t>
              </a:r>
            </a:p>
            <a:p>
              <a:pPr marL="285750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Lenkungslinie </a:t>
              </a:r>
            </a:p>
            <a:p>
              <a:pPr marL="285750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Vertrautheitslinie </a:t>
              </a:r>
            </a:p>
            <a:p>
              <a:pPr marL="285750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Provokation / Versöhnung</a:t>
              </a:r>
            </a:p>
            <a:p>
              <a:pPr marL="285750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Gefühlslinie</a:t>
              </a:r>
            </a:p>
          </p:txBody>
        </p:sp>
        <p:pic>
          <p:nvPicPr>
            <p:cNvPr id="21" name="Picture 6" descr="Tessafilm_5">
              <a:extLst>
                <a:ext uri="{FF2B5EF4-FFF2-40B4-BE49-F238E27FC236}">
                  <a16:creationId xmlns:a16="http://schemas.microsoft.com/office/drawing/2014/main" id="{DC3C5198-094F-4F27-8DF6-16FF2EE88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l="75725" t="1588" b="90588"/>
            <a:stretch>
              <a:fillRect/>
            </a:stretch>
          </p:blipFill>
          <p:spPr bwMode="auto">
            <a:xfrm rot="21164889">
              <a:off x="6043408" y="1536586"/>
              <a:ext cx="824757" cy="438905"/>
            </a:xfrm>
            <a:prstGeom prst="rect">
              <a:avLst/>
            </a:prstGeom>
            <a:noFill/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9D835F9-1350-49E4-98E0-0BA7CEF54286}"/>
              </a:ext>
            </a:extLst>
          </p:cNvPr>
          <p:cNvGrpSpPr/>
          <p:nvPr/>
        </p:nvGrpSpPr>
        <p:grpSpPr>
          <a:xfrm>
            <a:off x="303962" y="3031596"/>
            <a:ext cx="2155646" cy="2468335"/>
            <a:chOff x="1461672" y="1584919"/>
            <a:chExt cx="2155646" cy="2468335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032E38AB-4FEE-415D-98FB-ECBE469B3D44}"/>
                </a:ext>
              </a:extLst>
            </p:cNvPr>
            <p:cNvSpPr/>
            <p:nvPr/>
          </p:nvSpPr>
          <p:spPr bwMode="gray">
            <a:xfrm>
              <a:off x="1461672" y="1872932"/>
              <a:ext cx="2155646" cy="218032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>
              <a:outerShdw blurRad="88900" dist="25400" dir="7800000" algn="tl" rotWithShape="0">
                <a:prstClr val="black">
                  <a:alpha val="35000"/>
                </a:prstClr>
              </a:outerShdw>
            </a:effectLst>
          </p:spPr>
          <p:txBody>
            <a:bodyPr lIns="143986" tIns="143986" rIns="191981" bIns="95990" rtlCol="0" anchor="ctr"/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de-DE" sz="1700" b="1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Inhaltslinien</a:t>
              </a:r>
            </a:p>
            <a:p>
              <a:pPr marL="285750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konkret-abstrakt</a:t>
              </a:r>
            </a:p>
            <a:p>
              <a:pPr marL="285750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Komplexitätslinie</a:t>
              </a:r>
            </a:p>
            <a:p>
              <a:pPr marL="285750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Klarheitslinie </a:t>
              </a:r>
            </a:p>
            <a:p>
              <a:pPr marL="285750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de-DE" sz="1700" noProof="1">
                <a:solidFill>
                  <a:schemeClr val="accent5">
                    <a:lumMod val="75000"/>
                  </a:schemeClr>
                </a:solidFill>
                <a:cs typeface="Arial" charset="0"/>
              </a:endParaRPr>
            </a:p>
          </p:txBody>
        </p:sp>
        <p:pic>
          <p:nvPicPr>
            <p:cNvPr id="24" name="Picture 3" descr="Tessafilm_7">
              <a:extLst>
                <a:ext uri="{FF2B5EF4-FFF2-40B4-BE49-F238E27FC236}">
                  <a16:creationId xmlns:a16="http://schemas.microsoft.com/office/drawing/2014/main" id="{1F1D17EE-5336-4E2B-AAB3-50450A062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 l="70392" b="89275"/>
            <a:stretch>
              <a:fillRect/>
            </a:stretch>
          </p:blipFill>
          <p:spPr bwMode="auto">
            <a:xfrm rot="21294503">
              <a:off x="1898471" y="1584919"/>
              <a:ext cx="1114078" cy="483388"/>
            </a:xfrm>
            <a:prstGeom prst="rect">
              <a:avLst/>
            </a:prstGeom>
            <a:noFill/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CB04B3D1-5C92-459F-B88F-54C061E46D2F}"/>
              </a:ext>
            </a:extLst>
          </p:cNvPr>
          <p:cNvGrpSpPr/>
          <p:nvPr/>
        </p:nvGrpSpPr>
        <p:grpSpPr>
          <a:xfrm>
            <a:off x="6597108" y="3017278"/>
            <a:ext cx="3314644" cy="2479721"/>
            <a:chOff x="7368228" y="1542550"/>
            <a:chExt cx="3035172" cy="2479721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53651615-018D-493C-919D-7EFEF7E0982A}"/>
                </a:ext>
              </a:extLst>
            </p:cNvPr>
            <p:cNvSpPr/>
            <p:nvPr/>
          </p:nvSpPr>
          <p:spPr bwMode="gray">
            <a:xfrm rot="21567314">
              <a:off x="7368228" y="1805295"/>
              <a:ext cx="3035172" cy="221697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>
              <a:outerShdw blurRad="88900" dist="25400" dir="7800000" algn="tl" rotWithShape="0">
                <a:prstClr val="black">
                  <a:alpha val="35000"/>
                </a:prstClr>
              </a:outerShdw>
            </a:effectLst>
          </p:spPr>
          <p:txBody>
            <a:bodyPr lIns="143986" tIns="143986" rIns="191981" bIns="95990" rtlCol="0" anchor="ctr"/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de-DE" sz="1700" b="1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Prozesslinien</a:t>
              </a:r>
            </a:p>
            <a:p>
              <a:pPr marL="285750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deduktiv – induktiv – abduktiv</a:t>
              </a:r>
            </a:p>
            <a:p>
              <a:pPr marL="285750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linear – zyklisch</a:t>
              </a:r>
            </a:p>
            <a:p>
              <a:pPr marL="285750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zerlegen – konstruieren</a:t>
              </a:r>
            </a:p>
            <a:p>
              <a:pPr marL="285750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Handlungslinie</a:t>
              </a:r>
            </a:p>
          </p:txBody>
        </p:sp>
        <p:pic>
          <p:nvPicPr>
            <p:cNvPr id="27" name="Picture 6" descr="Tessafilm_5">
              <a:extLst>
                <a:ext uri="{FF2B5EF4-FFF2-40B4-BE49-F238E27FC236}">
                  <a16:creationId xmlns:a16="http://schemas.microsoft.com/office/drawing/2014/main" id="{69114054-95D1-4179-A326-08AE56ED6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l="75725" t="1588" b="90588"/>
            <a:stretch>
              <a:fillRect/>
            </a:stretch>
          </p:blipFill>
          <p:spPr bwMode="auto">
            <a:xfrm rot="20968276">
              <a:off x="9050834" y="1542550"/>
              <a:ext cx="887940" cy="386144"/>
            </a:xfrm>
            <a:prstGeom prst="rect">
              <a:avLst/>
            </a:prstGeom>
            <a:noFill/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3E5D130D-91F8-4897-9E64-5A5011EC1959}"/>
              </a:ext>
            </a:extLst>
          </p:cNvPr>
          <p:cNvGrpSpPr/>
          <p:nvPr/>
        </p:nvGrpSpPr>
        <p:grpSpPr>
          <a:xfrm>
            <a:off x="10025056" y="4614973"/>
            <a:ext cx="1696325" cy="2187999"/>
            <a:chOff x="5195423" y="1340769"/>
            <a:chExt cx="3295938" cy="4251254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E9D5B504-185F-486A-AD73-71551A57B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423" y="1340769"/>
              <a:ext cx="3295938" cy="4251254"/>
            </a:xfrm>
            <a:custGeom>
              <a:avLst/>
              <a:gdLst>
                <a:gd name="T0" fmla="*/ 2553 w 3801"/>
                <a:gd name="T1" fmla="*/ 23 h 4904"/>
                <a:gd name="T2" fmla="*/ 2949 w 3801"/>
                <a:gd name="T3" fmla="*/ 143 h 4904"/>
                <a:gd name="T4" fmla="*/ 3272 w 3801"/>
                <a:gd name="T5" fmla="*/ 331 h 4904"/>
                <a:gd name="T6" fmla="*/ 3468 w 3801"/>
                <a:gd name="T7" fmla="*/ 525 h 4904"/>
                <a:gd name="T8" fmla="*/ 3582 w 3801"/>
                <a:gd name="T9" fmla="*/ 695 h 4904"/>
                <a:gd name="T10" fmla="*/ 3663 w 3801"/>
                <a:gd name="T11" fmla="*/ 890 h 4904"/>
                <a:gd name="T12" fmla="*/ 3771 w 3801"/>
                <a:gd name="T13" fmla="*/ 1294 h 4904"/>
                <a:gd name="T14" fmla="*/ 3794 w 3801"/>
                <a:gd name="T15" fmla="*/ 1805 h 4904"/>
                <a:gd name="T16" fmla="*/ 3666 w 3801"/>
                <a:gd name="T17" fmla="*/ 2434 h 4904"/>
                <a:gd name="T18" fmla="*/ 3434 w 3801"/>
                <a:gd name="T19" fmla="*/ 2978 h 4904"/>
                <a:gd name="T20" fmla="*/ 3242 w 3801"/>
                <a:gd name="T21" fmla="*/ 3393 h 4904"/>
                <a:gd name="T22" fmla="*/ 3226 w 3801"/>
                <a:gd name="T23" fmla="*/ 3827 h 4904"/>
                <a:gd name="T24" fmla="*/ 3303 w 3801"/>
                <a:gd name="T25" fmla="*/ 4183 h 4904"/>
                <a:gd name="T26" fmla="*/ 3334 w 3801"/>
                <a:gd name="T27" fmla="*/ 4305 h 4904"/>
                <a:gd name="T28" fmla="*/ 3385 w 3801"/>
                <a:gd name="T29" fmla="*/ 4502 h 4904"/>
                <a:gd name="T30" fmla="*/ 3441 w 3801"/>
                <a:gd name="T31" fmla="*/ 4714 h 4904"/>
                <a:gd name="T32" fmla="*/ 3493 w 3801"/>
                <a:gd name="T33" fmla="*/ 4877 h 4904"/>
                <a:gd name="T34" fmla="*/ 1368 w 3801"/>
                <a:gd name="T35" fmla="*/ 4201 h 4904"/>
                <a:gd name="T36" fmla="*/ 1252 w 3801"/>
                <a:gd name="T37" fmla="*/ 4102 h 4904"/>
                <a:gd name="T38" fmla="*/ 1086 w 3801"/>
                <a:gd name="T39" fmla="*/ 4068 h 4904"/>
                <a:gd name="T40" fmla="*/ 932 w 3801"/>
                <a:gd name="T41" fmla="*/ 4059 h 4904"/>
                <a:gd name="T42" fmla="*/ 860 w 3801"/>
                <a:gd name="T43" fmla="*/ 4055 h 4904"/>
                <a:gd name="T44" fmla="*/ 736 w 3801"/>
                <a:gd name="T45" fmla="*/ 4044 h 4904"/>
                <a:gd name="T46" fmla="*/ 632 w 3801"/>
                <a:gd name="T47" fmla="*/ 4009 h 4904"/>
                <a:gd name="T48" fmla="*/ 537 w 3801"/>
                <a:gd name="T49" fmla="*/ 3912 h 4904"/>
                <a:gd name="T50" fmla="*/ 535 w 3801"/>
                <a:gd name="T51" fmla="*/ 3780 h 4904"/>
                <a:gd name="T52" fmla="*/ 573 w 3801"/>
                <a:gd name="T53" fmla="*/ 3702 h 4904"/>
                <a:gd name="T54" fmla="*/ 556 w 3801"/>
                <a:gd name="T55" fmla="*/ 3671 h 4904"/>
                <a:gd name="T56" fmla="*/ 523 w 3801"/>
                <a:gd name="T57" fmla="*/ 3580 h 4904"/>
                <a:gd name="T58" fmla="*/ 430 w 3801"/>
                <a:gd name="T59" fmla="*/ 3518 h 4904"/>
                <a:gd name="T60" fmla="*/ 360 w 3801"/>
                <a:gd name="T61" fmla="*/ 3442 h 4904"/>
                <a:gd name="T62" fmla="*/ 352 w 3801"/>
                <a:gd name="T63" fmla="*/ 3336 h 4904"/>
                <a:gd name="T64" fmla="*/ 364 w 3801"/>
                <a:gd name="T65" fmla="*/ 3314 h 4904"/>
                <a:gd name="T66" fmla="*/ 381 w 3801"/>
                <a:gd name="T67" fmla="*/ 3304 h 4904"/>
                <a:gd name="T68" fmla="*/ 388 w 3801"/>
                <a:gd name="T69" fmla="*/ 3287 h 4904"/>
                <a:gd name="T70" fmla="*/ 381 w 3801"/>
                <a:gd name="T71" fmla="*/ 3272 h 4904"/>
                <a:gd name="T72" fmla="*/ 358 w 3801"/>
                <a:gd name="T73" fmla="*/ 3259 h 4904"/>
                <a:gd name="T74" fmla="*/ 291 w 3801"/>
                <a:gd name="T75" fmla="*/ 3164 h 4904"/>
                <a:gd name="T76" fmla="*/ 323 w 3801"/>
                <a:gd name="T77" fmla="*/ 3052 h 4904"/>
                <a:gd name="T78" fmla="*/ 296 w 3801"/>
                <a:gd name="T79" fmla="*/ 2941 h 4904"/>
                <a:gd name="T80" fmla="*/ 192 w 3801"/>
                <a:gd name="T81" fmla="*/ 2887 h 4904"/>
                <a:gd name="T82" fmla="*/ 70 w 3801"/>
                <a:gd name="T83" fmla="*/ 2868 h 4904"/>
                <a:gd name="T84" fmla="*/ 9 w 3801"/>
                <a:gd name="T85" fmla="*/ 2814 h 4904"/>
                <a:gd name="T86" fmla="*/ 15 w 3801"/>
                <a:gd name="T87" fmla="*/ 2707 h 4904"/>
                <a:gd name="T88" fmla="*/ 91 w 3801"/>
                <a:gd name="T89" fmla="*/ 2602 h 4904"/>
                <a:gd name="T90" fmla="*/ 263 w 3801"/>
                <a:gd name="T91" fmla="*/ 2346 h 4904"/>
                <a:gd name="T92" fmla="*/ 393 w 3801"/>
                <a:gd name="T93" fmla="*/ 2166 h 4904"/>
                <a:gd name="T94" fmla="*/ 437 w 3801"/>
                <a:gd name="T95" fmla="*/ 2042 h 4904"/>
                <a:gd name="T96" fmla="*/ 400 w 3801"/>
                <a:gd name="T97" fmla="*/ 1937 h 4904"/>
                <a:gd name="T98" fmla="*/ 351 w 3801"/>
                <a:gd name="T99" fmla="*/ 1805 h 4904"/>
                <a:gd name="T100" fmla="*/ 387 w 3801"/>
                <a:gd name="T101" fmla="*/ 1650 h 4904"/>
                <a:gd name="T102" fmla="*/ 495 w 3801"/>
                <a:gd name="T103" fmla="*/ 1205 h 4904"/>
                <a:gd name="T104" fmla="*/ 608 w 3801"/>
                <a:gd name="T105" fmla="*/ 884 h 4904"/>
                <a:gd name="T106" fmla="*/ 799 w 3801"/>
                <a:gd name="T107" fmla="*/ 597 h 4904"/>
                <a:gd name="T108" fmla="*/ 1078 w 3801"/>
                <a:gd name="T109" fmla="*/ 371 h 4904"/>
                <a:gd name="T110" fmla="*/ 1450 w 3801"/>
                <a:gd name="T111" fmla="*/ 183 h 4904"/>
                <a:gd name="T112" fmla="*/ 2002 w 3801"/>
                <a:gd name="T113" fmla="*/ 24 h 4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01" h="4904">
                  <a:moveTo>
                    <a:pt x="2287" y="0"/>
                  </a:moveTo>
                  <a:lnTo>
                    <a:pt x="2354" y="0"/>
                  </a:lnTo>
                  <a:lnTo>
                    <a:pt x="2454" y="8"/>
                  </a:lnTo>
                  <a:lnTo>
                    <a:pt x="2553" y="23"/>
                  </a:lnTo>
                  <a:lnTo>
                    <a:pt x="2654" y="44"/>
                  </a:lnTo>
                  <a:lnTo>
                    <a:pt x="2756" y="72"/>
                  </a:lnTo>
                  <a:lnTo>
                    <a:pt x="2854" y="105"/>
                  </a:lnTo>
                  <a:lnTo>
                    <a:pt x="2949" y="143"/>
                  </a:lnTo>
                  <a:lnTo>
                    <a:pt x="3040" y="186"/>
                  </a:lnTo>
                  <a:lnTo>
                    <a:pt x="3124" y="232"/>
                  </a:lnTo>
                  <a:lnTo>
                    <a:pt x="3203" y="280"/>
                  </a:lnTo>
                  <a:lnTo>
                    <a:pt x="3272" y="331"/>
                  </a:lnTo>
                  <a:lnTo>
                    <a:pt x="3333" y="383"/>
                  </a:lnTo>
                  <a:lnTo>
                    <a:pt x="3383" y="433"/>
                  </a:lnTo>
                  <a:lnTo>
                    <a:pt x="3428" y="481"/>
                  </a:lnTo>
                  <a:lnTo>
                    <a:pt x="3468" y="525"/>
                  </a:lnTo>
                  <a:lnTo>
                    <a:pt x="3502" y="569"/>
                  </a:lnTo>
                  <a:lnTo>
                    <a:pt x="3532" y="610"/>
                  </a:lnTo>
                  <a:lnTo>
                    <a:pt x="3559" y="652"/>
                  </a:lnTo>
                  <a:lnTo>
                    <a:pt x="3582" y="695"/>
                  </a:lnTo>
                  <a:lnTo>
                    <a:pt x="3605" y="740"/>
                  </a:lnTo>
                  <a:lnTo>
                    <a:pt x="3624" y="787"/>
                  </a:lnTo>
                  <a:lnTo>
                    <a:pt x="3643" y="836"/>
                  </a:lnTo>
                  <a:lnTo>
                    <a:pt x="3663" y="890"/>
                  </a:lnTo>
                  <a:lnTo>
                    <a:pt x="3694" y="982"/>
                  </a:lnTo>
                  <a:lnTo>
                    <a:pt x="3722" y="1080"/>
                  </a:lnTo>
                  <a:lnTo>
                    <a:pt x="3749" y="1184"/>
                  </a:lnTo>
                  <a:lnTo>
                    <a:pt x="3771" y="1294"/>
                  </a:lnTo>
                  <a:lnTo>
                    <a:pt x="3788" y="1407"/>
                  </a:lnTo>
                  <a:lnTo>
                    <a:pt x="3798" y="1523"/>
                  </a:lnTo>
                  <a:lnTo>
                    <a:pt x="3801" y="1642"/>
                  </a:lnTo>
                  <a:lnTo>
                    <a:pt x="3794" y="1805"/>
                  </a:lnTo>
                  <a:lnTo>
                    <a:pt x="3776" y="1964"/>
                  </a:lnTo>
                  <a:lnTo>
                    <a:pt x="3749" y="2123"/>
                  </a:lnTo>
                  <a:lnTo>
                    <a:pt x="3712" y="2279"/>
                  </a:lnTo>
                  <a:lnTo>
                    <a:pt x="3666" y="2434"/>
                  </a:lnTo>
                  <a:lnTo>
                    <a:pt x="3618" y="2575"/>
                  </a:lnTo>
                  <a:lnTo>
                    <a:pt x="3563" y="2712"/>
                  </a:lnTo>
                  <a:lnTo>
                    <a:pt x="3501" y="2847"/>
                  </a:lnTo>
                  <a:lnTo>
                    <a:pt x="3434" y="2978"/>
                  </a:lnTo>
                  <a:lnTo>
                    <a:pt x="3359" y="3107"/>
                  </a:lnTo>
                  <a:lnTo>
                    <a:pt x="3281" y="3232"/>
                  </a:lnTo>
                  <a:lnTo>
                    <a:pt x="3258" y="3313"/>
                  </a:lnTo>
                  <a:lnTo>
                    <a:pt x="3242" y="3393"/>
                  </a:lnTo>
                  <a:lnTo>
                    <a:pt x="3228" y="3476"/>
                  </a:lnTo>
                  <a:lnTo>
                    <a:pt x="3220" y="3592"/>
                  </a:lnTo>
                  <a:lnTo>
                    <a:pt x="3218" y="3710"/>
                  </a:lnTo>
                  <a:lnTo>
                    <a:pt x="3226" y="3827"/>
                  </a:lnTo>
                  <a:lnTo>
                    <a:pt x="3242" y="3943"/>
                  </a:lnTo>
                  <a:lnTo>
                    <a:pt x="3267" y="4058"/>
                  </a:lnTo>
                  <a:lnTo>
                    <a:pt x="3300" y="4171"/>
                  </a:lnTo>
                  <a:lnTo>
                    <a:pt x="3303" y="4183"/>
                  </a:lnTo>
                  <a:lnTo>
                    <a:pt x="3309" y="4203"/>
                  </a:lnTo>
                  <a:lnTo>
                    <a:pt x="3316" y="4230"/>
                  </a:lnTo>
                  <a:lnTo>
                    <a:pt x="3325" y="4264"/>
                  </a:lnTo>
                  <a:lnTo>
                    <a:pt x="3334" y="4305"/>
                  </a:lnTo>
                  <a:lnTo>
                    <a:pt x="3346" y="4349"/>
                  </a:lnTo>
                  <a:lnTo>
                    <a:pt x="3358" y="4398"/>
                  </a:lnTo>
                  <a:lnTo>
                    <a:pt x="3371" y="4449"/>
                  </a:lnTo>
                  <a:lnTo>
                    <a:pt x="3385" y="4502"/>
                  </a:lnTo>
                  <a:lnTo>
                    <a:pt x="3398" y="4556"/>
                  </a:lnTo>
                  <a:lnTo>
                    <a:pt x="3413" y="4610"/>
                  </a:lnTo>
                  <a:lnTo>
                    <a:pt x="3428" y="4663"/>
                  </a:lnTo>
                  <a:lnTo>
                    <a:pt x="3441" y="4714"/>
                  </a:lnTo>
                  <a:lnTo>
                    <a:pt x="3456" y="4761"/>
                  </a:lnTo>
                  <a:lnTo>
                    <a:pt x="3469" y="4806"/>
                  </a:lnTo>
                  <a:lnTo>
                    <a:pt x="3481" y="4845"/>
                  </a:lnTo>
                  <a:lnTo>
                    <a:pt x="3493" y="4877"/>
                  </a:lnTo>
                  <a:lnTo>
                    <a:pt x="3504" y="4904"/>
                  </a:lnTo>
                  <a:lnTo>
                    <a:pt x="1477" y="4904"/>
                  </a:lnTo>
                  <a:lnTo>
                    <a:pt x="1383" y="4235"/>
                  </a:lnTo>
                  <a:lnTo>
                    <a:pt x="1368" y="4201"/>
                  </a:lnTo>
                  <a:lnTo>
                    <a:pt x="1347" y="4171"/>
                  </a:lnTo>
                  <a:lnTo>
                    <a:pt x="1321" y="4144"/>
                  </a:lnTo>
                  <a:lnTo>
                    <a:pt x="1291" y="4122"/>
                  </a:lnTo>
                  <a:lnTo>
                    <a:pt x="1252" y="4102"/>
                  </a:lnTo>
                  <a:lnTo>
                    <a:pt x="1212" y="4087"/>
                  </a:lnTo>
                  <a:lnTo>
                    <a:pt x="1170" y="4077"/>
                  </a:lnTo>
                  <a:lnTo>
                    <a:pt x="1127" y="4071"/>
                  </a:lnTo>
                  <a:lnTo>
                    <a:pt x="1086" y="4068"/>
                  </a:lnTo>
                  <a:lnTo>
                    <a:pt x="1044" y="4064"/>
                  </a:lnTo>
                  <a:lnTo>
                    <a:pt x="1001" y="4061"/>
                  </a:lnTo>
                  <a:lnTo>
                    <a:pt x="955" y="4059"/>
                  </a:lnTo>
                  <a:lnTo>
                    <a:pt x="932" y="4059"/>
                  </a:lnTo>
                  <a:lnTo>
                    <a:pt x="915" y="4058"/>
                  </a:lnTo>
                  <a:lnTo>
                    <a:pt x="898" y="4058"/>
                  </a:lnTo>
                  <a:lnTo>
                    <a:pt x="882" y="4056"/>
                  </a:lnTo>
                  <a:lnTo>
                    <a:pt x="860" y="4055"/>
                  </a:lnTo>
                  <a:lnTo>
                    <a:pt x="831" y="4053"/>
                  </a:lnTo>
                  <a:lnTo>
                    <a:pt x="794" y="4050"/>
                  </a:lnTo>
                  <a:lnTo>
                    <a:pt x="763" y="4047"/>
                  </a:lnTo>
                  <a:lnTo>
                    <a:pt x="736" y="4044"/>
                  </a:lnTo>
                  <a:lnTo>
                    <a:pt x="712" y="4038"/>
                  </a:lnTo>
                  <a:lnTo>
                    <a:pt x="689" y="4032"/>
                  </a:lnTo>
                  <a:lnTo>
                    <a:pt x="663" y="4024"/>
                  </a:lnTo>
                  <a:lnTo>
                    <a:pt x="632" y="4009"/>
                  </a:lnTo>
                  <a:lnTo>
                    <a:pt x="602" y="3989"/>
                  </a:lnTo>
                  <a:lnTo>
                    <a:pt x="577" y="3967"/>
                  </a:lnTo>
                  <a:lnTo>
                    <a:pt x="555" y="3942"/>
                  </a:lnTo>
                  <a:lnTo>
                    <a:pt x="537" y="3912"/>
                  </a:lnTo>
                  <a:lnTo>
                    <a:pt x="525" y="3879"/>
                  </a:lnTo>
                  <a:lnTo>
                    <a:pt x="520" y="3845"/>
                  </a:lnTo>
                  <a:lnTo>
                    <a:pt x="525" y="3811"/>
                  </a:lnTo>
                  <a:lnTo>
                    <a:pt x="535" y="3780"/>
                  </a:lnTo>
                  <a:lnTo>
                    <a:pt x="550" y="3750"/>
                  </a:lnTo>
                  <a:lnTo>
                    <a:pt x="568" y="3720"/>
                  </a:lnTo>
                  <a:lnTo>
                    <a:pt x="573" y="3710"/>
                  </a:lnTo>
                  <a:lnTo>
                    <a:pt x="573" y="3702"/>
                  </a:lnTo>
                  <a:lnTo>
                    <a:pt x="570" y="3695"/>
                  </a:lnTo>
                  <a:lnTo>
                    <a:pt x="565" y="3689"/>
                  </a:lnTo>
                  <a:lnTo>
                    <a:pt x="559" y="3681"/>
                  </a:lnTo>
                  <a:lnTo>
                    <a:pt x="556" y="3671"/>
                  </a:lnTo>
                  <a:lnTo>
                    <a:pt x="555" y="3659"/>
                  </a:lnTo>
                  <a:lnTo>
                    <a:pt x="550" y="3631"/>
                  </a:lnTo>
                  <a:lnTo>
                    <a:pt x="540" y="3604"/>
                  </a:lnTo>
                  <a:lnTo>
                    <a:pt x="523" y="3580"/>
                  </a:lnTo>
                  <a:lnTo>
                    <a:pt x="503" y="3562"/>
                  </a:lnTo>
                  <a:lnTo>
                    <a:pt x="479" y="3546"/>
                  </a:lnTo>
                  <a:lnTo>
                    <a:pt x="454" y="3533"/>
                  </a:lnTo>
                  <a:lnTo>
                    <a:pt x="430" y="3518"/>
                  </a:lnTo>
                  <a:lnTo>
                    <a:pt x="406" y="3503"/>
                  </a:lnTo>
                  <a:lnTo>
                    <a:pt x="385" y="3484"/>
                  </a:lnTo>
                  <a:lnTo>
                    <a:pt x="370" y="3464"/>
                  </a:lnTo>
                  <a:lnTo>
                    <a:pt x="360" y="3442"/>
                  </a:lnTo>
                  <a:lnTo>
                    <a:pt x="352" y="3418"/>
                  </a:lnTo>
                  <a:lnTo>
                    <a:pt x="348" y="3383"/>
                  </a:lnTo>
                  <a:lnTo>
                    <a:pt x="351" y="3345"/>
                  </a:lnTo>
                  <a:lnTo>
                    <a:pt x="352" y="3336"/>
                  </a:lnTo>
                  <a:lnTo>
                    <a:pt x="355" y="3329"/>
                  </a:lnTo>
                  <a:lnTo>
                    <a:pt x="357" y="3323"/>
                  </a:lnTo>
                  <a:lnTo>
                    <a:pt x="360" y="3319"/>
                  </a:lnTo>
                  <a:lnTo>
                    <a:pt x="364" y="3314"/>
                  </a:lnTo>
                  <a:lnTo>
                    <a:pt x="367" y="3311"/>
                  </a:lnTo>
                  <a:lnTo>
                    <a:pt x="372" y="3310"/>
                  </a:lnTo>
                  <a:lnTo>
                    <a:pt x="376" y="3307"/>
                  </a:lnTo>
                  <a:lnTo>
                    <a:pt x="381" y="3304"/>
                  </a:lnTo>
                  <a:lnTo>
                    <a:pt x="384" y="3299"/>
                  </a:lnTo>
                  <a:lnTo>
                    <a:pt x="387" y="3296"/>
                  </a:lnTo>
                  <a:lnTo>
                    <a:pt x="388" y="3292"/>
                  </a:lnTo>
                  <a:lnTo>
                    <a:pt x="388" y="3287"/>
                  </a:lnTo>
                  <a:lnTo>
                    <a:pt x="387" y="3283"/>
                  </a:lnTo>
                  <a:lnTo>
                    <a:pt x="385" y="3278"/>
                  </a:lnTo>
                  <a:lnTo>
                    <a:pt x="384" y="3275"/>
                  </a:lnTo>
                  <a:lnTo>
                    <a:pt x="381" y="3272"/>
                  </a:lnTo>
                  <a:lnTo>
                    <a:pt x="375" y="3268"/>
                  </a:lnTo>
                  <a:lnTo>
                    <a:pt x="370" y="3265"/>
                  </a:lnTo>
                  <a:lnTo>
                    <a:pt x="364" y="3262"/>
                  </a:lnTo>
                  <a:lnTo>
                    <a:pt x="358" y="3259"/>
                  </a:lnTo>
                  <a:lnTo>
                    <a:pt x="333" y="3241"/>
                  </a:lnTo>
                  <a:lnTo>
                    <a:pt x="312" y="3220"/>
                  </a:lnTo>
                  <a:lnTo>
                    <a:pt x="297" y="3194"/>
                  </a:lnTo>
                  <a:lnTo>
                    <a:pt x="291" y="3164"/>
                  </a:lnTo>
                  <a:lnTo>
                    <a:pt x="294" y="3136"/>
                  </a:lnTo>
                  <a:lnTo>
                    <a:pt x="303" y="3107"/>
                  </a:lnTo>
                  <a:lnTo>
                    <a:pt x="314" y="3081"/>
                  </a:lnTo>
                  <a:lnTo>
                    <a:pt x="323" y="3052"/>
                  </a:lnTo>
                  <a:lnTo>
                    <a:pt x="324" y="3023"/>
                  </a:lnTo>
                  <a:lnTo>
                    <a:pt x="321" y="2993"/>
                  </a:lnTo>
                  <a:lnTo>
                    <a:pt x="312" y="2966"/>
                  </a:lnTo>
                  <a:lnTo>
                    <a:pt x="296" y="2941"/>
                  </a:lnTo>
                  <a:lnTo>
                    <a:pt x="277" y="2920"/>
                  </a:lnTo>
                  <a:lnTo>
                    <a:pt x="251" y="2904"/>
                  </a:lnTo>
                  <a:lnTo>
                    <a:pt x="223" y="2893"/>
                  </a:lnTo>
                  <a:lnTo>
                    <a:pt x="192" y="2887"/>
                  </a:lnTo>
                  <a:lnTo>
                    <a:pt x="162" y="2884"/>
                  </a:lnTo>
                  <a:lnTo>
                    <a:pt x="131" y="2881"/>
                  </a:lnTo>
                  <a:lnTo>
                    <a:pt x="100" y="2877"/>
                  </a:lnTo>
                  <a:lnTo>
                    <a:pt x="70" y="2868"/>
                  </a:lnTo>
                  <a:lnTo>
                    <a:pt x="51" y="2859"/>
                  </a:lnTo>
                  <a:lnTo>
                    <a:pt x="34" y="2849"/>
                  </a:lnTo>
                  <a:lnTo>
                    <a:pt x="19" y="2834"/>
                  </a:lnTo>
                  <a:lnTo>
                    <a:pt x="9" y="2814"/>
                  </a:lnTo>
                  <a:lnTo>
                    <a:pt x="1" y="2794"/>
                  </a:lnTo>
                  <a:lnTo>
                    <a:pt x="0" y="2771"/>
                  </a:lnTo>
                  <a:lnTo>
                    <a:pt x="3" y="2739"/>
                  </a:lnTo>
                  <a:lnTo>
                    <a:pt x="15" y="2707"/>
                  </a:lnTo>
                  <a:lnTo>
                    <a:pt x="30" y="2679"/>
                  </a:lnTo>
                  <a:lnTo>
                    <a:pt x="49" y="2652"/>
                  </a:lnTo>
                  <a:lnTo>
                    <a:pt x="70" y="2627"/>
                  </a:lnTo>
                  <a:lnTo>
                    <a:pt x="91" y="2602"/>
                  </a:lnTo>
                  <a:lnTo>
                    <a:pt x="138" y="2541"/>
                  </a:lnTo>
                  <a:lnTo>
                    <a:pt x="181" y="2477"/>
                  </a:lnTo>
                  <a:lnTo>
                    <a:pt x="223" y="2411"/>
                  </a:lnTo>
                  <a:lnTo>
                    <a:pt x="263" y="2346"/>
                  </a:lnTo>
                  <a:lnTo>
                    <a:pt x="306" y="2282"/>
                  </a:lnTo>
                  <a:lnTo>
                    <a:pt x="351" y="2219"/>
                  </a:lnTo>
                  <a:lnTo>
                    <a:pt x="372" y="2193"/>
                  </a:lnTo>
                  <a:lnTo>
                    <a:pt x="393" y="2166"/>
                  </a:lnTo>
                  <a:lnTo>
                    <a:pt x="410" y="2138"/>
                  </a:lnTo>
                  <a:lnTo>
                    <a:pt x="425" y="2106"/>
                  </a:lnTo>
                  <a:lnTo>
                    <a:pt x="436" y="2075"/>
                  </a:lnTo>
                  <a:lnTo>
                    <a:pt x="437" y="2042"/>
                  </a:lnTo>
                  <a:lnTo>
                    <a:pt x="434" y="2014"/>
                  </a:lnTo>
                  <a:lnTo>
                    <a:pt x="425" y="1987"/>
                  </a:lnTo>
                  <a:lnTo>
                    <a:pt x="413" y="1962"/>
                  </a:lnTo>
                  <a:lnTo>
                    <a:pt x="400" y="1937"/>
                  </a:lnTo>
                  <a:lnTo>
                    <a:pt x="382" y="1906"/>
                  </a:lnTo>
                  <a:lnTo>
                    <a:pt x="366" y="1871"/>
                  </a:lnTo>
                  <a:lnTo>
                    <a:pt x="354" y="1836"/>
                  </a:lnTo>
                  <a:lnTo>
                    <a:pt x="351" y="1805"/>
                  </a:lnTo>
                  <a:lnTo>
                    <a:pt x="352" y="1773"/>
                  </a:lnTo>
                  <a:lnTo>
                    <a:pt x="358" y="1741"/>
                  </a:lnTo>
                  <a:lnTo>
                    <a:pt x="372" y="1694"/>
                  </a:lnTo>
                  <a:lnTo>
                    <a:pt x="387" y="1650"/>
                  </a:lnTo>
                  <a:lnTo>
                    <a:pt x="419" y="1540"/>
                  </a:lnTo>
                  <a:lnTo>
                    <a:pt x="446" y="1428"/>
                  </a:lnTo>
                  <a:lnTo>
                    <a:pt x="470" y="1317"/>
                  </a:lnTo>
                  <a:lnTo>
                    <a:pt x="495" y="1205"/>
                  </a:lnTo>
                  <a:lnTo>
                    <a:pt x="519" y="1123"/>
                  </a:lnTo>
                  <a:lnTo>
                    <a:pt x="544" y="1042"/>
                  </a:lnTo>
                  <a:lnTo>
                    <a:pt x="574" y="961"/>
                  </a:lnTo>
                  <a:lnTo>
                    <a:pt x="608" y="884"/>
                  </a:lnTo>
                  <a:lnTo>
                    <a:pt x="647" y="808"/>
                  </a:lnTo>
                  <a:lnTo>
                    <a:pt x="692" y="735"/>
                  </a:lnTo>
                  <a:lnTo>
                    <a:pt x="741" y="665"/>
                  </a:lnTo>
                  <a:lnTo>
                    <a:pt x="799" y="597"/>
                  </a:lnTo>
                  <a:lnTo>
                    <a:pt x="863" y="533"/>
                  </a:lnTo>
                  <a:lnTo>
                    <a:pt x="931" y="475"/>
                  </a:lnTo>
                  <a:lnTo>
                    <a:pt x="1004" y="420"/>
                  </a:lnTo>
                  <a:lnTo>
                    <a:pt x="1078" y="371"/>
                  </a:lnTo>
                  <a:lnTo>
                    <a:pt x="1157" y="325"/>
                  </a:lnTo>
                  <a:lnTo>
                    <a:pt x="1237" y="282"/>
                  </a:lnTo>
                  <a:lnTo>
                    <a:pt x="1319" y="241"/>
                  </a:lnTo>
                  <a:lnTo>
                    <a:pt x="1450" y="183"/>
                  </a:lnTo>
                  <a:lnTo>
                    <a:pt x="1585" y="131"/>
                  </a:lnTo>
                  <a:lnTo>
                    <a:pt x="1722" y="88"/>
                  </a:lnTo>
                  <a:lnTo>
                    <a:pt x="1862" y="51"/>
                  </a:lnTo>
                  <a:lnTo>
                    <a:pt x="2002" y="24"/>
                  </a:lnTo>
                  <a:lnTo>
                    <a:pt x="2144" y="8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prstClr val="black"/>
                </a:solidFill>
              </a:endParaRP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B085A8BE-12E4-4909-BFB8-02B4F20B24E2}"/>
                </a:ext>
              </a:extLst>
            </p:cNvPr>
            <p:cNvGrpSpPr/>
            <p:nvPr/>
          </p:nvGrpSpPr>
          <p:grpSpPr>
            <a:xfrm>
              <a:off x="5949898" y="1422231"/>
              <a:ext cx="2467514" cy="1833791"/>
              <a:chOff x="5949898" y="1422231"/>
              <a:chExt cx="2467514" cy="1833791"/>
            </a:xfrm>
          </p:grpSpPr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466DD191-5CE8-423C-AD3C-D5C4C06B33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rcRect l="34732" t="32794" r="34186" b="17952"/>
              <a:stretch>
                <a:fillRect/>
              </a:stretch>
            </p:blipFill>
            <p:spPr>
              <a:xfrm>
                <a:off x="6740434" y="1863634"/>
                <a:ext cx="783771" cy="1038153"/>
              </a:xfrm>
              <a:prstGeom prst="rect">
                <a:avLst/>
              </a:prstGeom>
            </p:spPr>
          </p:pic>
          <p:pic>
            <p:nvPicPr>
              <p:cNvPr id="32" name="Grafik 31">
                <a:extLst>
                  <a:ext uri="{FF2B5EF4-FFF2-40B4-BE49-F238E27FC236}">
                    <a16:creationId xmlns:a16="http://schemas.microsoft.com/office/drawing/2014/main" id="{E29CEFCB-6B01-472D-B371-F7F7F6FFD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rcRect l="34732" t="32794" r="34186" b="17952"/>
              <a:stretch>
                <a:fillRect/>
              </a:stretch>
            </p:blipFill>
            <p:spPr>
              <a:xfrm rot="5609155">
                <a:off x="7829008" y="2246811"/>
                <a:ext cx="506250" cy="670559"/>
              </a:xfrm>
              <a:prstGeom prst="rect">
                <a:avLst/>
              </a:prstGeom>
            </p:spPr>
          </p:pic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9922BEDB-BA2A-491C-84C6-136EEE316B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rcRect l="34732" t="32794" r="34186" b="17952"/>
              <a:stretch>
                <a:fillRect/>
              </a:stretch>
            </p:blipFill>
            <p:spPr>
              <a:xfrm rot="12227346">
                <a:off x="6223907" y="1643017"/>
                <a:ext cx="506250" cy="670559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54EAB72F-6615-40CF-904B-9DB3E8E99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rcRect l="34732" t="32794" r="34186" b="17952"/>
              <a:stretch>
                <a:fillRect/>
              </a:stretch>
            </p:blipFill>
            <p:spPr>
              <a:xfrm rot="9896562">
                <a:off x="7253956" y="2465062"/>
                <a:ext cx="273970" cy="362890"/>
              </a:xfrm>
              <a:prstGeom prst="rect">
                <a:avLst/>
              </a:prstGeom>
            </p:spPr>
          </p:pic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405E9E78-2EB1-4C2C-B9BA-3A2D9B5766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 l="34732" t="32794" r="34186" b="17952"/>
              <a:stretch>
                <a:fillRect/>
              </a:stretch>
            </p:blipFill>
            <p:spPr>
              <a:xfrm rot="8269492">
                <a:off x="7016697" y="1422231"/>
                <a:ext cx="191706" cy="253926"/>
              </a:xfrm>
              <a:prstGeom prst="rect">
                <a:avLst/>
              </a:prstGeom>
            </p:spPr>
          </p:pic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630F1165-526A-4B3F-8C2F-D05CE584C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rcRect l="34732" t="32794" r="34186" b="17952"/>
              <a:stretch>
                <a:fillRect/>
              </a:stretch>
            </p:blipFill>
            <p:spPr>
              <a:xfrm rot="19493869">
                <a:off x="7751604" y="2715293"/>
                <a:ext cx="408232" cy="540729"/>
              </a:xfrm>
              <a:prstGeom prst="rect">
                <a:avLst/>
              </a:prstGeom>
            </p:spPr>
          </p:pic>
          <p:pic>
            <p:nvPicPr>
              <p:cNvPr id="37" name="Grafik 36">
                <a:extLst>
                  <a:ext uri="{FF2B5EF4-FFF2-40B4-BE49-F238E27FC236}">
                    <a16:creationId xmlns:a16="http://schemas.microsoft.com/office/drawing/2014/main" id="{EEB44A4D-483A-420A-BFF2-8AC96EB4ED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 l="34732" t="32794" r="34186" b="17952"/>
              <a:stretch>
                <a:fillRect/>
              </a:stretch>
            </p:blipFill>
            <p:spPr>
              <a:xfrm rot="8269492">
                <a:off x="5949898" y="1961980"/>
                <a:ext cx="191706" cy="253926"/>
              </a:xfrm>
              <a:prstGeom prst="rect">
                <a:avLst/>
              </a:prstGeom>
            </p:spPr>
          </p:pic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C5D3D99A-5EF0-40A0-BC04-92B746EFDE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rcRect l="34732" t="32794" r="34186" b="17952"/>
              <a:stretch>
                <a:fillRect/>
              </a:stretch>
            </p:blipFill>
            <p:spPr>
              <a:xfrm rot="1830239">
                <a:off x="6091906" y="1652262"/>
                <a:ext cx="273970" cy="36289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181B413A-0539-45F7-8471-B164C3E552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rcRect l="34732" t="32794" r="34186" b="17952"/>
              <a:stretch>
                <a:fillRect/>
              </a:stretch>
            </p:blipFill>
            <p:spPr>
              <a:xfrm rot="9896562">
                <a:off x="7888956" y="2115812"/>
                <a:ext cx="273970" cy="36289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5DEF57BB-E49F-44CA-844B-86AD350AF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 l="34732" t="32794" r="34186" b="17952"/>
              <a:stretch>
                <a:fillRect/>
              </a:stretch>
            </p:blipFill>
            <p:spPr>
              <a:xfrm rot="3804115">
                <a:off x="7708850" y="2127080"/>
                <a:ext cx="191706" cy="253926"/>
              </a:xfrm>
              <a:prstGeom prst="rect">
                <a:avLst/>
              </a:prstGeom>
            </p:spPr>
          </p:pic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8DF722A1-5203-4271-9D36-15B761E45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rcRect l="34732" t="32794" r="34186" b="17952"/>
              <a:stretch>
                <a:fillRect/>
              </a:stretch>
            </p:blipFill>
            <p:spPr>
              <a:xfrm rot="19286831">
                <a:off x="7295608" y="1446711"/>
                <a:ext cx="506250" cy="670559"/>
              </a:xfrm>
              <a:prstGeom prst="rect">
                <a:avLst/>
              </a:prstGeom>
            </p:spPr>
          </p:pic>
          <p:pic>
            <p:nvPicPr>
              <p:cNvPr id="42" name="Grafik 41">
                <a:extLst>
                  <a:ext uri="{FF2B5EF4-FFF2-40B4-BE49-F238E27FC236}">
                    <a16:creationId xmlns:a16="http://schemas.microsoft.com/office/drawing/2014/main" id="{4650A88F-807C-412A-AAC9-D5B649EA0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rcRect l="34732" t="32794" r="34186" b="17952"/>
              <a:stretch>
                <a:fillRect/>
              </a:stretch>
            </p:blipFill>
            <p:spPr>
              <a:xfrm rot="1867372">
                <a:off x="6681391" y="1536872"/>
                <a:ext cx="340504" cy="451018"/>
              </a:xfrm>
              <a:prstGeom prst="rect">
                <a:avLst/>
              </a:prstGeom>
            </p:spPr>
          </p:pic>
          <p:pic>
            <p:nvPicPr>
              <p:cNvPr id="43" name="Grafik 42">
                <a:extLst>
                  <a:ext uri="{FF2B5EF4-FFF2-40B4-BE49-F238E27FC236}">
                    <a16:creationId xmlns:a16="http://schemas.microsoft.com/office/drawing/2014/main" id="{A3C01EC2-9358-4E6B-BC35-9490AADCFE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 l="34732" t="32794" r="34186" b="17952"/>
              <a:stretch>
                <a:fillRect/>
              </a:stretch>
            </p:blipFill>
            <p:spPr>
              <a:xfrm rot="17824544">
                <a:off x="6699200" y="2228680"/>
                <a:ext cx="191706" cy="253926"/>
              </a:xfrm>
              <a:prstGeom prst="rect">
                <a:avLst/>
              </a:prstGeom>
            </p:spPr>
          </p:pic>
          <p:pic>
            <p:nvPicPr>
              <p:cNvPr id="44" name="Grafik 43">
                <a:extLst>
                  <a:ext uri="{FF2B5EF4-FFF2-40B4-BE49-F238E27FC236}">
                    <a16:creationId xmlns:a16="http://schemas.microsoft.com/office/drawing/2014/main" id="{6F274360-98DB-4DAA-B42E-26DD086A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 l="34732" t="32794" r="34186" b="17952"/>
              <a:stretch>
                <a:fillRect/>
              </a:stretch>
            </p:blipFill>
            <p:spPr>
              <a:xfrm rot="17824544">
                <a:off x="7797751" y="1714330"/>
                <a:ext cx="191706" cy="253926"/>
              </a:xfrm>
              <a:prstGeom prst="rect">
                <a:avLst/>
              </a:prstGeom>
            </p:spPr>
          </p:pic>
          <p:pic>
            <p:nvPicPr>
              <p:cNvPr id="45" name="Grafik 44">
                <a:extLst>
                  <a:ext uri="{FF2B5EF4-FFF2-40B4-BE49-F238E27FC236}">
                    <a16:creationId xmlns:a16="http://schemas.microsoft.com/office/drawing/2014/main" id="{0174B487-DB7F-4784-9D97-4AFB7C341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rcRect l="34732" t="32794" r="34186" b="17952"/>
              <a:stretch>
                <a:fillRect/>
              </a:stretch>
            </p:blipFill>
            <p:spPr>
              <a:xfrm rot="6904422">
                <a:off x="6207439" y="2232873"/>
                <a:ext cx="401591" cy="531932"/>
              </a:xfrm>
              <a:prstGeom prst="rect">
                <a:avLst/>
              </a:prstGeom>
            </p:spPr>
          </p:pic>
          <p:pic>
            <p:nvPicPr>
              <p:cNvPr id="46" name="Grafik 45">
                <a:extLst>
                  <a:ext uri="{FF2B5EF4-FFF2-40B4-BE49-F238E27FC236}">
                    <a16:creationId xmlns:a16="http://schemas.microsoft.com/office/drawing/2014/main" id="{65FE3A5F-B1E2-4AED-AF2E-CD2BB084BC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 l="34732" t="32794" r="34186" b="17952"/>
              <a:stretch>
                <a:fillRect/>
              </a:stretch>
            </p:blipFill>
            <p:spPr>
              <a:xfrm rot="6205731">
                <a:off x="8153351" y="2863680"/>
                <a:ext cx="191706" cy="253926"/>
              </a:xfrm>
              <a:prstGeom prst="rect">
                <a:avLst/>
              </a:prstGeom>
            </p:spPr>
          </p:pic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F8C42DAE-7850-4850-A9C2-49D0FFA64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rcRect l="34732" t="32794" r="34186" b="17952"/>
              <a:stretch>
                <a:fillRect/>
              </a:stretch>
            </p:blipFill>
            <p:spPr>
              <a:xfrm rot="20658867">
                <a:off x="7450806" y="2280912"/>
                <a:ext cx="273970" cy="362890"/>
              </a:xfrm>
              <a:prstGeom prst="rect">
                <a:avLst/>
              </a:prstGeom>
            </p:spPr>
          </p:pic>
          <p:pic>
            <p:nvPicPr>
              <p:cNvPr id="48" name="Grafik 47">
                <a:extLst>
                  <a:ext uri="{FF2B5EF4-FFF2-40B4-BE49-F238E27FC236}">
                    <a16:creationId xmlns:a16="http://schemas.microsoft.com/office/drawing/2014/main" id="{268BE865-2334-48E3-BB8D-8352DB31E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 l="34732" t="32794" r="34186" b="17952"/>
              <a:stretch>
                <a:fillRect/>
              </a:stretch>
            </p:blipFill>
            <p:spPr>
              <a:xfrm rot="4648898">
                <a:off x="7937451" y="1892130"/>
                <a:ext cx="191706" cy="253926"/>
              </a:xfrm>
              <a:prstGeom prst="rect">
                <a:avLst/>
              </a:prstGeom>
            </p:spPr>
          </p:pic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8BF29C5B-0E9C-4A17-9FEB-90FD32040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rcRect l="34732" t="32794" r="34186" b="17952"/>
              <a:stretch>
                <a:fillRect/>
              </a:stretch>
            </p:blipFill>
            <p:spPr>
              <a:xfrm rot="4648898">
                <a:off x="6751485" y="2479175"/>
                <a:ext cx="122790" cy="162643"/>
              </a:xfrm>
              <a:prstGeom prst="rect">
                <a:avLst/>
              </a:prstGeom>
            </p:spPr>
          </p:pic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F4E63265-F6B1-414D-9186-8A79F6CD4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rcRect l="34732" t="32794" r="34186" b="17952"/>
              <a:stretch>
                <a:fillRect/>
              </a:stretch>
            </p:blipFill>
            <p:spPr>
              <a:xfrm rot="4648898">
                <a:off x="6008535" y="2225175"/>
                <a:ext cx="122790" cy="162643"/>
              </a:xfrm>
              <a:prstGeom prst="rect">
                <a:avLst/>
              </a:prstGeom>
            </p:spPr>
          </p:pic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85795DEA-32AC-47D7-8198-920166F680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rcRect l="34732" t="32794" r="34186" b="17952"/>
              <a:stretch>
                <a:fillRect/>
              </a:stretch>
            </p:blipFill>
            <p:spPr>
              <a:xfrm rot="4648898">
                <a:off x="7551585" y="2117226"/>
                <a:ext cx="122790" cy="162643"/>
              </a:xfrm>
              <a:prstGeom prst="rect">
                <a:avLst/>
              </a:prstGeom>
            </p:spPr>
          </p:pic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3D6E20AB-E8EF-48EA-BBDA-8091906C7F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rcRect l="34732" t="32794" r="34186" b="17952"/>
              <a:stretch>
                <a:fillRect/>
              </a:stretch>
            </p:blipFill>
            <p:spPr>
              <a:xfrm rot="4648898">
                <a:off x="8135785" y="2110875"/>
                <a:ext cx="122790" cy="162643"/>
              </a:xfrm>
              <a:prstGeom prst="rect">
                <a:avLst/>
              </a:prstGeom>
            </p:spPr>
          </p:pic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DF4F4378-FC78-4133-B487-600AEFAB1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rcRect l="34732" t="32794" r="34186" b="17952"/>
              <a:stretch>
                <a:fillRect/>
              </a:stretch>
            </p:blipFill>
            <p:spPr>
              <a:xfrm rot="4648898">
                <a:off x="7081685" y="1710825"/>
                <a:ext cx="122790" cy="162643"/>
              </a:xfrm>
              <a:prstGeom prst="rect">
                <a:avLst/>
              </a:prstGeom>
            </p:spPr>
          </p:pic>
          <p:pic>
            <p:nvPicPr>
              <p:cNvPr id="54" name="Grafik 53">
                <a:extLst>
                  <a:ext uri="{FF2B5EF4-FFF2-40B4-BE49-F238E27FC236}">
                    <a16:creationId xmlns:a16="http://schemas.microsoft.com/office/drawing/2014/main" id="{75DEF4C5-3C00-4341-B679-15BAA4DC60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rcRect l="34732" t="32794" r="34186" b="17952"/>
              <a:stretch>
                <a:fillRect/>
              </a:stretch>
            </p:blipFill>
            <p:spPr>
              <a:xfrm rot="4648898">
                <a:off x="6580035" y="1507625"/>
                <a:ext cx="122790" cy="162643"/>
              </a:xfrm>
              <a:prstGeom prst="rect">
                <a:avLst/>
              </a:prstGeom>
            </p:spPr>
          </p:pic>
        </p:grpSp>
      </p:grpSp>
      <p:sp>
        <p:nvSpPr>
          <p:cNvPr id="55" name="Textfeld 54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7159193" y="6397850"/>
            <a:ext cx="2865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Meyer, 2011</a:t>
            </a:r>
          </a:p>
        </p:txBody>
      </p:sp>
    </p:spTree>
    <p:extLst>
      <p:ext uri="{BB962C8B-B14F-4D97-AF65-F5344CB8AC3E}">
        <p14:creationId xmlns:p14="http://schemas.microsoft.com/office/powerpoint/2010/main" val="2902456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91AD22D-EDB2-4719-92FB-DD40E9ECB28B}"/>
              </a:ext>
            </a:extLst>
          </p:cNvPr>
          <p:cNvSpPr txBox="1"/>
          <p:nvPr/>
        </p:nvSpPr>
        <p:spPr>
          <a:xfrm>
            <a:off x="687418" y="985166"/>
            <a:ext cx="106076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Der </a:t>
            </a:r>
            <a:r>
              <a:rPr lang="de-DE" sz="2000" b="1" dirty="0"/>
              <a:t>methodische Gang </a:t>
            </a:r>
            <a:r>
              <a:rPr lang="de-DE" sz="2000" dirty="0"/>
              <a:t>erfordert einen regelmäßigen Wechsel von </a:t>
            </a:r>
            <a:r>
              <a:rPr lang="de-DE" sz="2000" b="1" dirty="0"/>
              <a:t>inhaltlicher Vertiefung und methodischer Besinnung. </a:t>
            </a:r>
          </a:p>
          <a:p>
            <a:pPr>
              <a:lnSpc>
                <a:spcPct val="150000"/>
              </a:lnSpc>
            </a:pPr>
            <a:endParaRPr lang="de-DE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Grundrhythmus der </a:t>
            </a:r>
            <a:r>
              <a:rPr lang="de-DE" sz="2000" b="1" dirty="0"/>
              <a:t>Artikulation</a:t>
            </a:r>
            <a:r>
              <a:rPr lang="de-DE" sz="2000" dirty="0"/>
              <a:t> ist ein </a:t>
            </a:r>
            <a:r>
              <a:rPr lang="de-DE" sz="2000" b="1" dirty="0"/>
              <a:t>Dreischritt</a:t>
            </a:r>
            <a:r>
              <a:rPr lang="de-DE" sz="2000" dirty="0"/>
              <a:t>: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3517C645-B4E2-4902-B3BB-0CE9A4975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7" y="4010076"/>
            <a:ext cx="8801895" cy="99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647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43A0E3FE-AA50-48AC-A551-D6A8B9504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93" y="1130032"/>
            <a:ext cx="65293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0E1BFA8-BEB5-41DB-8009-0579C0563D8A}"/>
              </a:ext>
            </a:extLst>
          </p:cNvPr>
          <p:cNvSpPr txBox="1"/>
          <p:nvPr/>
        </p:nvSpPr>
        <p:spPr>
          <a:xfrm>
            <a:off x="919194" y="1868219"/>
            <a:ext cx="99012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Phase, in welcher sich das Thema für die Schüler*innen erschließt und die Schüler*innen auf das Thema eingestimmt werden</a:t>
            </a:r>
          </a:p>
          <a:p>
            <a:pPr lvl="0"/>
            <a:endParaRPr lang="de-DE" b="1" dirty="0"/>
          </a:p>
          <a:p>
            <a:pPr lvl="0"/>
            <a:r>
              <a:rPr lang="de-DE" b="1" dirty="0"/>
              <a:t>Fragen:</a:t>
            </a:r>
            <a:endParaRPr lang="de-DE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/>
              <a:t>Welche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Erwartungshaltung </a:t>
            </a:r>
            <a:r>
              <a:rPr lang="de-DE" dirty="0"/>
              <a:t>initiiere ich?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/>
              <a:t>Wie erzeuge ich eine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Fragehaltung</a:t>
            </a:r>
            <a:r>
              <a:rPr lang="de-DE" dirty="0"/>
              <a:t>?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/>
              <a:t>Wie erlange ich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Spannung</a:t>
            </a:r>
            <a:r>
              <a:rPr lang="de-DE" dirty="0"/>
              <a:t>?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/>
              <a:t>Wie rege ich zum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Nachdenken </a:t>
            </a:r>
            <a:r>
              <a:rPr lang="de-DE" dirty="0"/>
              <a:t>an?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/>
              <a:t>Wie formuliere ich eine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Leitfrage</a:t>
            </a:r>
            <a:r>
              <a:rPr lang="de-DE" dirty="0"/>
              <a:t>?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/>
              <a:t>Wie gelange ich zur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Zielformulierung</a:t>
            </a:r>
            <a:r>
              <a:rPr lang="de-DE" dirty="0"/>
              <a:t>?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/>
              <a:t>Wie bahne ich die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Problemstellung </a:t>
            </a:r>
            <a:r>
              <a:rPr lang="de-DE" dirty="0"/>
              <a:t>an?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/>
              <a:t>Wie gewährleiste ich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Transparenz</a:t>
            </a:r>
            <a:r>
              <a:rPr lang="de-DE" dirty="0"/>
              <a:t>?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/>
              <a:t>Wie entfalte ich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Arbeits- und Lernfreude</a:t>
            </a:r>
            <a:r>
              <a:rPr lang="de-DE" dirty="0"/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3881717" y="6393260"/>
            <a:ext cx="7718612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de-DE" sz="11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Leitfragen in Anl. an: A. </a:t>
            </a:r>
            <a:r>
              <a:rPr lang="de-DE" sz="11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Pawellik</a:t>
            </a:r>
            <a:r>
              <a:rPr lang="de-DE" sz="11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(o.J.): Unterrichtsplanung. </a:t>
            </a:r>
            <a:r>
              <a:rPr lang="de-DE" sz="1100" i="1" u="sng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http://go.wwu.de/wqruh</a:t>
            </a:r>
            <a:r>
              <a:rPr lang="de-DE" sz="11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1100" i="1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072AEE13-4691-43E8-B6B1-1B0F025F3B63}"/>
              </a:ext>
            </a:extLst>
          </p:cNvPr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8644" y="4158227"/>
            <a:ext cx="2371769" cy="237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70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725D8BB6-90DD-4708-80B4-3E13EB1D5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93" y="1130032"/>
            <a:ext cx="65293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65D16E1-7D94-4CB2-8E16-19D28F647474}"/>
              </a:ext>
            </a:extLst>
          </p:cNvPr>
          <p:cNvSpPr/>
          <p:nvPr/>
        </p:nvSpPr>
        <p:spPr>
          <a:xfrm>
            <a:off x="919193" y="1937580"/>
            <a:ext cx="1037745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/>
              <a:t>Didaktische Kriterien für den Unterrichtseinstieg: </a:t>
            </a: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Vermittlung eines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Orientierungsrahmens</a:t>
            </a:r>
            <a:endParaRPr lang="de-DE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Zielorientierung </a:t>
            </a:r>
            <a:endParaRPr lang="de-DE" sz="1600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Transparenz von Stundenziel und Weg</a:t>
            </a:r>
            <a:endParaRPr lang="de-DE" sz="1600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Verortung der Stunde innerhalb der Unterrichtsreihe </a:t>
            </a:r>
          </a:p>
          <a:p>
            <a:pPr lvl="2"/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Einführung in die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zentralen Aspekte </a:t>
            </a:r>
            <a:r>
              <a:rPr lang="de-DE" dirty="0"/>
              <a:t>des Themas</a:t>
            </a: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Anknüpfung an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de-DE" dirty="0"/>
              <a:t>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Vorverständnis bzw. die Vorerfahrungen </a:t>
            </a:r>
            <a:r>
              <a:rPr lang="de-DE" dirty="0"/>
              <a:t>aus der Lebenswelt der Schüler*innen </a:t>
            </a: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Vernetzung von wiederholender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Ergebnissicherung und Neuanfang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Einstimmung, Eingangsmotivation:</a:t>
            </a:r>
            <a:endParaRPr lang="de-DE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Ansprache intrinsischer Motivation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Lernmotivierung der Schüler*innen (</a:t>
            </a:r>
            <a:r>
              <a:rPr lang="de-DE" dirty="0" err="1"/>
              <a:t>warming-up</a:t>
            </a:r>
            <a:r>
              <a:rPr lang="de-DE" dirty="0"/>
              <a:t>)</a:t>
            </a:r>
            <a:endParaRPr lang="de-DE" sz="1600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Partizipation der Schüler*innen</a:t>
            </a:r>
            <a:endParaRPr lang="de-DE" sz="1600" dirty="0"/>
          </a:p>
        </p:txBody>
      </p:sp>
      <p:pic>
        <p:nvPicPr>
          <p:cNvPr id="12" name="Picture 2" descr="Bildergebnis für männchen glühbirne">
            <a:extLst>
              <a:ext uri="{FF2B5EF4-FFF2-40B4-BE49-F238E27FC236}">
                <a16:creationId xmlns:a16="http://schemas.microsoft.com/office/drawing/2014/main" id="{2287B8AC-E7D0-42A3-98FA-EF338D14E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434" y="3288115"/>
            <a:ext cx="2492432" cy="249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126158" y="5972481"/>
            <a:ext cx="286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93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B15D8BBC-FA0F-49E4-B344-1F8716EAC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93" y="1130032"/>
            <a:ext cx="65293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C:\Users\Raphael\Downloads\Einführung (2).png">
            <a:extLst>
              <a:ext uri="{FF2B5EF4-FFF2-40B4-BE49-F238E27FC236}">
                <a16:creationId xmlns:a16="http://schemas.microsoft.com/office/drawing/2014/main" id="{7A055BFF-033C-4A01-8172-9338A9954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22" y="2339793"/>
            <a:ext cx="7454241" cy="37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687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1D6DD7BC-675A-498F-B260-A00306CE7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93" y="1130032"/>
            <a:ext cx="65293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7F1BEC1-4DB3-494A-81FE-ECC19A28096E}"/>
              </a:ext>
            </a:extLst>
          </p:cNvPr>
          <p:cNvSpPr txBox="1"/>
          <p:nvPr/>
        </p:nvSpPr>
        <p:spPr>
          <a:xfrm>
            <a:off x="1046073" y="1868219"/>
            <a:ext cx="92254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de-DE" b="1" dirty="0"/>
          </a:p>
          <a:p>
            <a:pPr lvl="0"/>
            <a:r>
              <a:rPr lang="de-DE" b="1" dirty="0"/>
              <a:t>Gestaltungsmöglichkeiten:</a:t>
            </a: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Bitte sammeln Sie online </a:t>
            </a:r>
            <a:r>
              <a:rPr lang="de-DE" b="1" dirty="0"/>
              <a:t>Ideen für Gestaltungsmöglichkeiten eines Einstiegs!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de-DE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b="1" dirty="0"/>
              <a:t>Verwendetes Tool: Wir eröffnen gemeinsam ein Board auf flinga.fi</a:t>
            </a:r>
            <a:endParaRPr lang="de-DE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de-DE" sz="3600" dirty="0"/>
          </a:p>
          <a:p>
            <a:endParaRPr lang="de-DE" dirty="0"/>
          </a:p>
        </p:txBody>
      </p:sp>
      <p:sp>
        <p:nvSpPr>
          <p:cNvPr id="2" name="Rechteck 1"/>
          <p:cNvSpPr/>
          <p:nvPr/>
        </p:nvSpPr>
        <p:spPr bwMode="auto">
          <a:xfrm>
            <a:off x="-18199" y="0"/>
            <a:ext cx="286602" cy="6858000"/>
          </a:xfrm>
          <a:prstGeom prst="rect">
            <a:avLst/>
          </a:prstGeom>
          <a:solidFill>
            <a:srgbClr val="66A30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11905813" y="0"/>
            <a:ext cx="286602" cy="6858000"/>
          </a:xfrm>
          <a:prstGeom prst="rect">
            <a:avLst/>
          </a:prstGeom>
          <a:solidFill>
            <a:srgbClr val="66A30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Grafik 20" descr="Handwerker, Mechaniker, Helm, Arbeiter, Bauarbeiten">
            <a:extLst>
              <a:ext uri="{FF2B5EF4-FFF2-40B4-BE49-F238E27FC236}">
                <a16:creationId xmlns:a16="http://schemas.microsoft.com/office/drawing/2014/main" id="{CD3412DD-917D-4A88-A988-7D0014AF45F4}"/>
              </a:ext>
            </a:extLst>
          </p:cNvPr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762" y="3839184"/>
            <a:ext cx="2349300" cy="234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58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50166" y="238125"/>
            <a:ext cx="11541125" cy="617538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/>
              <a:t>Inhaltsverzeichnis</a:t>
            </a:r>
            <a:endParaRPr lang="en-US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FCC3805-4711-45C4-AEBF-9850204DB148}"/>
              </a:ext>
            </a:extLst>
          </p:cNvPr>
          <p:cNvGrpSpPr/>
          <p:nvPr/>
        </p:nvGrpSpPr>
        <p:grpSpPr>
          <a:xfrm>
            <a:off x="324814" y="1439069"/>
            <a:ext cx="6452505" cy="3360738"/>
            <a:chOff x="324814" y="1439069"/>
            <a:chExt cx="6452505" cy="3360738"/>
          </a:xfrm>
        </p:grpSpPr>
        <p:sp>
          <p:nvSpPr>
            <p:cNvPr id="28" name="Rectangle 9">
              <a:extLst>
                <a:ext uri="{FF2B5EF4-FFF2-40B4-BE49-F238E27FC236}">
                  <a16:creationId xmlns:a16="http://schemas.microsoft.com/office/drawing/2014/main" id="{59F98EAE-AAF8-4CA5-83AA-79CAF4AC14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8615" y="1441334"/>
              <a:ext cx="708448" cy="725487"/>
            </a:xfrm>
            <a:prstGeom prst="rect">
              <a:avLst/>
            </a:prstGeom>
            <a:gradFill>
              <a:gsLst>
                <a:gs pos="0">
                  <a:srgbClr val="E6E6E6"/>
                </a:gs>
                <a:gs pos="100000">
                  <a:srgbClr val="AFAFAF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algn="ctr" defTabSz="801688" eaLnBrk="0" hangingPunct="0"/>
              <a:endParaRPr lang="de-DE" altLang="de-DE" sz="2800" b="1" noProof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7052ED78-F089-4F15-B572-BA3762FA3D2B}"/>
                </a:ext>
              </a:extLst>
            </p:cNvPr>
            <p:cNvGrpSpPr/>
            <p:nvPr/>
          </p:nvGrpSpPr>
          <p:grpSpPr>
            <a:xfrm>
              <a:off x="324814" y="1439069"/>
              <a:ext cx="6452505" cy="3360738"/>
              <a:chOff x="324814" y="1728278"/>
              <a:chExt cx="6452505" cy="3360738"/>
            </a:xfrm>
          </p:grpSpPr>
          <p:sp>
            <p:nvSpPr>
              <p:cNvPr id="22" name="Rectangle 9">
                <a:extLst>
                  <a:ext uri="{FF2B5EF4-FFF2-40B4-BE49-F238E27FC236}">
                    <a16:creationId xmlns:a16="http://schemas.microsoft.com/office/drawing/2014/main" id="{C8357977-80E4-4C1D-BA9B-51089514F6F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4814" y="2606166"/>
                <a:ext cx="708448" cy="725487"/>
              </a:xfrm>
              <a:prstGeom prst="rect">
                <a:avLst/>
              </a:prstGeom>
              <a:gradFill>
                <a:gsLst>
                  <a:gs pos="0">
                    <a:srgbClr val="E6E6E6"/>
                  </a:gs>
                  <a:gs pos="100000">
                    <a:srgbClr val="AFAFAF"/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72000" rIns="108000" bIns="72000" anchor="ctr"/>
              <a:lstStyle/>
              <a:p>
                <a:pPr algn="ctr" defTabSz="801688" eaLnBrk="0" hangingPunct="0"/>
                <a:endParaRPr lang="de-DE" altLang="de-DE" sz="2800" b="1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4" name="Rectangle 13"/>
              <p:cNvSpPr>
                <a:spLocks noChangeArrowheads="1"/>
              </p:cNvSpPr>
              <p:nvPr/>
            </p:nvSpPr>
            <p:spPr bwMode="gray">
              <a:xfrm>
                <a:off x="1037063" y="2606166"/>
                <a:ext cx="5740256" cy="723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216000" tIns="108000" rIns="144000" bIns="72000" anchor="ctr"/>
              <a:lstStyle/>
              <a:p>
                <a:pPr>
                  <a:lnSpc>
                    <a:spcPct val="95000"/>
                  </a:lnSpc>
                  <a:spcAft>
                    <a:spcPts val="400"/>
                  </a:spcAft>
                  <a:buClr>
                    <a:srgbClr val="969696"/>
                  </a:buClr>
                </a:pPr>
                <a:r>
                  <a:rPr lang="de-DE" altLang="de-DE" sz="2400" noProof="1">
                    <a:solidFill>
                      <a:srgbClr val="080808"/>
                    </a:solidFill>
                    <a:cs typeface="Arial" charset="0"/>
                  </a:rPr>
                  <a:t>Unterricht und Artikulation</a:t>
                </a:r>
                <a:endParaRPr lang="de-DE" altLang="de-DE" sz="2400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2" name="Rectangle 3"/>
              <p:cNvSpPr>
                <a:spLocks noChangeArrowheads="1"/>
              </p:cNvSpPr>
              <p:nvPr/>
            </p:nvSpPr>
            <p:spPr bwMode="gray">
              <a:xfrm>
                <a:off x="1037063" y="1728278"/>
                <a:ext cx="5740256" cy="723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216000" tIns="108000" rIns="144000" bIns="72000" anchor="ctr"/>
              <a:lstStyle/>
              <a:p>
                <a:r>
                  <a:rPr lang="de-DE" altLang="en-US" sz="2400" dirty="0">
                    <a:solidFill>
                      <a:srgbClr val="080808"/>
                    </a:solidFill>
                  </a:rPr>
                  <a:t>Rückblick: Roboter-Erprobung</a:t>
                </a:r>
              </a:p>
            </p:txBody>
          </p:sp>
          <p:grpSp>
            <p:nvGrpSpPr>
              <p:cNvPr id="32" name="Gruppieren 31"/>
              <p:cNvGrpSpPr/>
              <p:nvPr/>
            </p:nvGrpSpPr>
            <p:grpSpPr>
              <a:xfrm>
                <a:off x="328613" y="3485641"/>
                <a:ext cx="6448704" cy="725487"/>
                <a:chOff x="328613" y="3313113"/>
                <a:chExt cx="6448704" cy="725487"/>
              </a:xfrm>
            </p:grpSpPr>
            <p:sp>
              <p:nvSpPr>
                <p:cNvPr id="39" name="Rectangle 9"/>
                <p:cNvSpPr>
                  <a:spLocks noChangeArrowheads="1"/>
                </p:cNvSpPr>
                <p:nvPr/>
              </p:nvSpPr>
              <p:spPr bwMode="gray">
                <a:xfrm>
                  <a:off x="328613" y="3313113"/>
                  <a:ext cx="708448" cy="725487"/>
                </a:xfrm>
                <a:prstGeom prst="rect">
                  <a:avLst/>
                </a:prstGeom>
                <a:gradFill>
                  <a:gsLst>
                    <a:gs pos="0">
                      <a:srgbClr val="E6E6E6"/>
                    </a:gs>
                    <a:gs pos="100000">
                      <a:srgbClr val="AFAFAF"/>
                    </a:gs>
                  </a:gsLst>
                  <a:lin ang="5400000" scaled="0"/>
                </a:gra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08000" tIns="72000" rIns="108000" bIns="72000" anchor="ctr"/>
                <a:lstStyle/>
                <a:p>
                  <a:pPr algn="ctr" defTabSz="801688" eaLnBrk="0" hangingPunct="0"/>
                  <a:endParaRPr lang="de-DE" altLang="de-DE" sz="2800" b="1" noProof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0" name="Rectangle 4"/>
                <p:cNvSpPr>
                  <a:spLocks noChangeArrowheads="1"/>
                </p:cNvSpPr>
                <p:nvPr/>
              </p:nvSpPr>
              <p:spPr bwMode="gray">
                <a:xfrm>
                  <a:off x="1037062" y="3313113"/>
                  <a:ext cx="5740255" cy="725487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16000" tIns="108000" rIns="144000" bIns="72000" anchor="ctr"/>
                <a:lstStyle/>
                <a:p>
                  <a:r>
                    <a:rPr lang="de-DE" altLang="en-US" sz="2400" dirty="0">
                      <a:solidFill>
                        <a:srgbClr val="080808"/>
                      </a:solidFill>
                    </a:rPr>
                    <a:t>Grundlagen des Copyrights, CC-Lizenzen</a:t>
                  </a:r>
                </a:p>
              </p:txBody>
            </p:sp>
          </p:grpSp>
          <p:grpSp>
            <p:nvGrpSpPr>
              <p:cNvPr id="33" name="Gruppieren 32"/>
              <p:cNvGrpSpPr/>
              <p:nvPr/>
            </p:nvGrpSpPr>
            <p:grpSpPr>
              <a:xfrm>
                <a:off x="328613" y="4365116"/>
                <a:ext cx="6448706" cy="723900"/>
                <a:chOff x="328613" y="4192588"/>
                <a:chExt cx="6448706" cy="723900"/>
              </a:xfrm>
            </p:grpSpPr>
            <p:sp>
              <p:nvSpPr>
                <p:cNvPr id="37" name="Rectangle 10"/>
                <p:cNvSpPr>
                  <a:spLocks noChangeArrowheads="1"/>
                </p:cNvSpPr>
                <p:nvPr/>
              </p:nvSpPr>
              <p:spPr bwMode="gray">
                <a:xfrm>
                  <a:off x="328613" y="4192588"/>
                  <a:ext cx="708450" cy="723900"/>
                </a:xfrm>
                <a:prstGeom prst="rect">
                  <a:avLst/>
                </a:prstGeom>
                <a:gradFill>
                  <a:gsLst>
                    <a:gs pos="0">
                      <a:srgbClr val="E6E6E6"/>
                    </a:gs>
                    <a:gs pos="100000">
                      <a:srgbClr val="AFAFAF"/>
                    </a:gs>
                  </a:gsLst>
                  <a:lin ang="5400000" scaled="0"/>
                </a:gra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08000" tIns="72000" rIns="108000" bIns="72000" anchor="ctr"/>
                <a:lstStyle/>
                <a:p>
                  <a:pPr algn="ctr" defTabSz="801688" eaLnBrk="0" hangingPunct="0"/>
                  <a:endParaRPr lang="de-DE" altLang="de-DE" sz="2800" b="1" noProof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8" name="Rectangle 5"/>
                <p:cNvSpPr>
                  <a:spLocks noChangeArrowheads="1"/>
                </p:cNvSpPr>
                <p:nvPr/>
              </p:nvSpPr>
              <p:spPr bwMode="gray">
                <a:xfrm>
                  <a:off x="1037063" y="4192588"/>
                  <a:ext cx="5740256" cy="723900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16000" tIns="108000" rIns="144000" bIns="72000" anchor="ctr"/>
                <a:lstStyle/>
                <a:p>
                  <a:pPr>
                    <a:lnSpc>
                      <a:spcPct val="95000"/>
                    </a:lnSpc>
                    <a:spcAft>
                      <a:spcPts val="400"/>
                    </a:spcAft>
                    <a:buClr>
                      <a:srgbClr val="969696"/>
                    </a:buClr>
                  </a:pPr>
                  <a:r>
                    <a:rPr lang="de-DE" altLang="de-DE" sz="2400" noProof="1">
                      <a:solidFill>
                        <a:srgbClr val="080808"/>
                      </a:solidFill>
                      <a:cs typeface="Arial" charset="0"/>
                    </a:rPr>
                    <a:t>Organisation des weiteren Vorgehens</a:t>
                  </a:r>
                  <a:endParaRPr lang="de-DE" altLang="de-DE" sz="2400" noProof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EBB6276-3A01-415E-9131-6FB09293CE02}"/>
              </a:ext>
            </a:extLst>
          </p:cNvPr>
          <p:cNvGrpSpPr/>
          <p:nvPr/>
        </p:nvGrpSpPr>
        <p:grpSpPr>
          <a:xfrm flipV="1">
            <a:off x="250166" y="727869"/>
            <a:ext cx="9315451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E2A5517B-954E-4C2C-92E0-8E5CEB70C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solidFill>
              <a:srgbClr val="71A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CE925C23-820A-4A70-8B83-5568DFB84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solidFill>
              <a:srgbClr val="094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6" name="Grafik 5" descr="Auge">
            <a:extLst>
              <a:ext uri="{FF2B5EF4-FFF2-40B4-BE49-F238E27FC236}">
                <a16:creationId xmlns:a16="http://schemas.microsoft.com/office/drawing/2014/main" id="{06D4BE2F-DE99-45D9-911B-5FC259DF7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615" y="1442921"/>
            <a:ext cx="723900" cy="723900"/>
          </a:xfrm>
          <a:prstGeom prst="rect">
            <a:avLst/>
          </a:prstGeom>
        </p:spPr>
      </p:pic>
      <p:pic>
        <p:nvPicPr>
          <p:cNvPr id="8" name="Grafik 7" descr="Abschlusshut">
            <a:extLst>
              <a:ext uri="{FF2B5EF4-FFF2-40B4-BE49-F238E27FC236}">
                <a16:creationId xmlns:a16="http://schemas.microsoft.com/office/drawing/2014/main" id="{33C07781-5BFD-49CB-ADA1-E81F80BE37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615" y="2323983"/>
            <a:ext cx="723900" cy="723900"/>
          </a:xfrm>
          <a:prstGeom prst="rect">
            <a:avLst/>
          </a:prstGeom>
        </p:spPr>
      </p:pic>
      <p:pic>
        <p:nvPicPr>
          <p:cNvPr id="10" name="Grafik 9" descr="Papier">
            <a:extLst>
              <a:ext uri="{FF2B5EF4-FFF2-40B4-BE49-F238E27FC236}">
                <a16:creationId xmlns:a16="http://schemas.microsoft.com/office/drawing/2014/main" id="{27AA3C6F-8B24-4E41-940B-6D8D97EEC7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2543" y="3244967"/>
            <a:ext cx="617538" cy="617538"/>
          </a:xfrm>
          <a:prstGeom prst="rect">
            <a:avLst/>
          </a:prstGeom>
        </p:spPr>
      </p:pic>
      <p:pic>
        <p:nvPicPr>
          <p:cNvPr id="12" name="Grafik 11" descr="Gruppenbrainstorming">
            <a:extLst>
              <a:ext uri="{FF2B5EF4-FFF2-40B4-BE49-F238E27FC236}">
                <a16:creationId xmlns:a16="http://schemas.microsoft.com/office/drawing/2014/main" id="{9B288272-6504-4455-BB9A-EB542EAF9D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9362" y="4070468"/>
            <a:ext cx="723900" cy="7239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092710" y="380099"/>
            <a:ext cx="4945814" cy="5450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/>
              <a:t>heutige Sitzung: </a:t>
            </a:r>
            <a:r>
              <a:rPr lang="de-DE" dirty="0"/>
              <a:t>thematische Einführung in die Unterrichtsplanung sowie in die </a:t>
            </a:r>
            <a:br>
              <a:rPr lang="de-DE" dirty="0"/>
            </a:br>
            <a:r>
              <a:rPr lang="de-DE" dirty="0"/>
              <a:t>Material- und Medienverwendung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In den </a:t>
            </a:r>
            <a:r>
              <a:rPr lang="de-DE" b="1" dirty="0"/>
              <a:t>Sitzungen 8, 9 und 10 </a:t>
            </a:r>
            <a:r>
              <a:rPr lang="de-DE" dirty="0"/>
              <a:t>inkl. des </a:t>
            </a:r>
            <a:r>
              <a:rPr lang="de-DE" b="1" dirty="0"/>
              <a:t>Samstagstermins</a:t>
            </a:r>
            <a:r>
              <a:rPr lang="de-DE" dirty="0"/>
              <a:t> erhalten Sie vor Ort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Zeit zur Erarbeitung des Unterrichtsmaterials (inkl. Beratungszeit, Absprachen im Plenum etc.)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sowie für Absprachen zum Verschriftlichen des Unterrichtsentwurfs in den Kleingruppen.</a:t>
            </a:r>
          </a:p>
          <a:p>
            <a:pPr>
              <a:lnSpc>
                <a:spcPct val="150000"/>
              </a:lnSpc>
            </a:pPr>
            <a:r>
              <a:rPr lang="de-DE" dirty="0"/>
              <a:t>In Sitzung 10 erfolgt eine Zwischenreflexion der Erarbeitungen im Plenum (Gruppenpuzzle). </a:t>
            </a:r>
          </a:p>
        </p:txBody>
      </p:sp>
    </p:spTree>
    <p:extLst>
      <p:ext uri="{BB962C8B-B14F-4D97-AF65-F5344CB8AC3E}">
        <p14:creationId xmlns:p14="http://schemas.microsoft.com/office/powerpoint/2010/main" val="85362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Whiteboard- und Kartensystem für kollaborative Settings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flinga.fi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66A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FA42A105-8145-4B2E-B968-3939C23C9A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50820" y="141649"/>
            <a:ext cx="3925929" cy="899115"/>
          </a:xfrm>
          <a:prstGeom prst="rect">
            <a:avLst/>
          </a:prstGeom>
          <a:solidFill>
            <a:srgbClr val="66A300"/>
          </a:solidFill>
          <a:ln w="12700">
            <a:noFill/>
            <a:miter lim="800000"/>
            <a:headEnd/>
            <a:tailEnd/>
          </a:ln>
          <a:effectLst/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bg1"/>
                </a:solidFill>
                <a:cs typeface="Arial" charset="0"/>
              </a:rPr>
              <a:t>  Methodenkarte</a:t>
            </a:r>
          </a:p>
        </p:txBody>
      </p:sp>
      <p:pic>
        <p:nvPicPr>
          <p:cNvPr id="22" name="Grafik 21" descr="Zahnräder">
            <a:extLst>
              <a:ext uri="{FF2B5EF4-FFF2-40B4-BE49-F238E27FC236}">
                <a16:creationId xmlns:a16="http://schemas.microsoft.com/office/drawing/2014/main" id="{3A14784C-8876-437A-9806-804EC915FB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9755" y="271347"/>
            <a:ext cx="665120" cy="665120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437C497-7127-40D0-B2B4-76C3A8388E1E}"/>
              </a:ext>
            </a:extLst>
          </p:cNvPr>
          <p:cNvCxnSpPr>
            <a:cxnSpLocks/>
          </p:cNvCxnSpPr>
          <p:nvPr/>
        </p:nvCxnSpPr>
        <p:spPr>
          <a:xfrm>
            <a:off x="307552" y="157654"/>
            <a:ext cx="11554327" cy="0"/>
          </a:xfrm>
          <a:prstGeom prst="line">
            <a:avLst/>
          </a:prstGeom>
          <a:ln w="38100">
            <a:solidFill>
              <a:srgbClr val="66A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796988" y="6085672"/>
            <a:ext cx="861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094C74"/>
                </a:solidFill>
              </a:rPr>
              <a:t>Die vollständige Methodenkarte mit weiterführenden Hinweisen und den Links zum Produkt finden Sie im </a:t>
            </a:r>
            <a:r>
              <a:rPr lang="de-DE" dirty="0" err="1">
                <a:solidFill>
                  <a:srgbClr val="094C74"/>
                </a:solidFill>
              </a:rPr>
              <a:t>moodle</a:t>
            </a:r>
            <a:r>
              <a:rPr lang="de-DE" dirty="0">
                <a:solidFill>
                  <a:srgbClr val="094C74"/>
                </a:solidFill>
              </a:rPr>
              <a:t> sowie unter </a:t>
            </a:r>
            <a:r>
              <a:rPr lang="de-DE" dirty="0">
                <a:solidFill>
                  <a:srgbClr val="094C74"/>
                </a:solidFill>
                <a:hlinkClick r:id="rId4"/>
              </a:rPr>
              <a:t>www.wwu.de/Lernroboter</a:t>
            </a:r>
            <a:r>
              <a:rPr lang="de-DE" dirty="0">
                <a:solidFill>
                  <a:srgbClr val="094C74"/>
                </a:solidFill>
              </a:rPr>
              <a:t> (CC-BY-lizensiert).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-18199" y="0"/>
            <a:ext cx="286602" cy="6858000"/>
          </a:xfrm>
          <a:prstGeom prst="rect">
            <a:avLst/>
          </a:prstGeom>
          <a:solidFill>
            <a:srgbClr val="66A30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9418" y="1140182"/>
            <a:ext cx="9144928" cy="4992681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 bwMode="auto">
          <a:xfrm>
            <a:off x="11905813" y="0"/>
            <a:ext cx="286602" cy="6858000"/>
          </a:xfrm>
          <a:prstGeom prst="rect">
            <a:avLst/>
          </a:prstGeom>
          <a:solidFill>
            <a:srgbClr val="66A30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4174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1D6DD7BC-675A-498F-B260-A00306CE7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93" y="1130032"/>
            <a:ext cx="65293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7F1BEC1-4DB3-494A-81FE-ECC19A28096E}"/>
              </a:ext>
            </a:extLst>
          </p:cNvPr>
          <p:cNvSpPr txBox="1"/>
          <p:nvPr/>
        </p:nvSpPr>
        <p:spPr>
          <a:xfrm>
            <a:off x="1046073" y="1868219"/>
            <a:ext cx="92254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de-DE" b="1" dirty="0"/>
          </a:p>
          <a:p>
            <a:pPr lvl="0"/>
            <a:r>
              <a:rPr lang="de-DE" b="1" dirty="0"/>
              <a:t>Gestaltungsmöglichkeiten:</a:t>
            </a: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Problematisierung / Problemexposition durch: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Präsentation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Demonstration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Auslösung eines kognitiven Konflikts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Schüleraktivität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visueller Einstieg (Bild, Dia, Karikatur, thematische Landkarte)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auditiver Einstieg (Tonträger, vorgetragener Text, Lied)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audio-visueller Einstieg (Film/-Ausschnitt)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Unterrichtsgespräch über ein zur Stunde hinführendes Thema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Aufstellen einer provokanten These, Behauptung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Erfragen des Vorwissens / der Erfahrungen der Schüler*innen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Gestalten eines Rollenspiels, eines Interviews, einer Reportage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Informieren über den Stundenverlauf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Demonstration von Gegenständen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Durchführen eines Versuchs (im naturwissenschaftlichen Unterricht)</a:t>
            </a:r>
          </a:p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126158" y="5972481"/>
            <a:ext cx="286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Grafik 20" descr="Handwerker, Mechaniker, Helm, Arbeiter, Bauarbeiten">
            <a:extLst>
              <a:ext uri="{FF2B5EF4-FFF2-40B4-BE49-F238E27FC236}">
                <a16:creationId xmlns:a16="http://schemas.microsoft.com/office/drawing/2014/main" id="{DD9528B6-99A4-4EEB-93AC-9A4447AAE26E}"/>
              </a:ext>
            </a:extLst>
          </p:cNvPr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761" y="3679330"/>
            <a:ext cx="2349300" cy="234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268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64E702-A951-4F72-91AE-760D0F37B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42" y="1130032"/>
            <a:ext cx="6535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8D9DCD7E-9E56-4E45-B248-F65E2493FCD5}"/>
              </a:ext>
            </a:extLst>
          </p:cNvPr>
          <p:cNvSpPr/>
          <p:nvPr/>
        </p:nvSpPr>
        <p:spPr>
          <a:xfrm>
            <a:off x="957294" y="1868219"/>
            <a:ext cx="91773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de-DE" sz="2000" dirty="0"/>
          </a:p>
          <a:p>
            <a:pPr algn="just"/>
            <a:r>
              <a:rPr lang="de-DE" sz="2000" dirty="0"/>
              <a:t>Phase des Unterrichtsprozesses, in welcher sich die Schüler*innen in die gestellte Lernaufgabe einarbeiten und Kompetenzen und Kenntnisse erwerben bzw. Fähigkeiten und Fertigkeiten entwickeln, um diese auf ähnliche Aufgaben anzuwenden </a:t>
            </a:r>
          </a:p>
          <a:p>
            <a:endParaRPr lang="de-DE" sz="2000" dirty="0"/>
          </a:p>
          <a:p>
            <a:pPr lvl="0"/>
            <a:r>
              <a:rPr lang="de-DE" sz="2000" b="1" dirty="0"/>
              <a:t>Fragen:</a:t>
            </a:r>
            <a:endParaRPr lang="de-DE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Wie initiiere ich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Lernprozesse</a:t>
            </a:r>
            <a:r>
              <a:rPr lang="de-DE" sz="2000" dirty="0"/>
              <a:t>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Welche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Methoden, Sozial- und Organisationsformen</a:t>
            </a:r>
            <a:r>
              <a:rPr lang="de-DE" sz="2000" dirty="0"/>
              <a:t> helfen mir?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Welche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Lernstrategien</a:t>
            </a:r>
            <a:r>
              <a:rPr lang="de-DE" sz="2000" dirty="0"/>
              <a:t> sind erforderlich und nützlich?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Welche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Lernaktivitäten</a:t>
            </a:r>
            <a:r>
              <a:rPr lang="de-DE" sz="2000" dirty="0"/>
              <a:t> erzeugen Bewusstsein und Speicherung?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Welche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Differenzierung</a:t>
            </a:r>
            <a:r>
              <a:rPr lang="de-DE" sz="2000" dirty="0"/>
              <a:t> ist nötig und möglich?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Welche Verfahren sind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lerneffektiv</a:t>
            </a:r>
            <a:r>
              <a:rPr lang="de-DE" sz="2000" dirty="0"/>
              <a:t> und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ökonomisch</a:t>
            </a:r>
            <a:r>
              <a:rPr lang="de-DE" sz="2000" dirty="0"/>
              <a:t>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Wie schaffe ich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Freiräume</a:t>
            </a:r>
            <a:r>
              <a:rPr lang="de-DE" sz="2000" dirty="0"/>
              <a:t> für selbstständige und kreative Prozesse?</a:t>
            </a:r>
          </a:p>
          <a:p>
            <a:endParaRPr lang="de-DE" sz="2000" dirty="0"/>
          </a:p>
        </p:txBody>
      </p:sp>
      <p:sp>
        <p:nvSpPr>
          <p:cNvPr id="2" name="Rechteck 1"/>
          <p:cNvSpPr/>
          <p:nvPr/>
        </p:nvSpPr>
        <p:spPr>
          <a:xfrm>
            <a:off x="3881717" y="6393260"/>
            <a:ext cx="7718612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de-DE" sz="11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Leitfragen in Anl. an: A. </a:t>
            </a:r>
            <a:r>
              <a:rPr lang="de-DE" sz="11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Pawellik</a:t>
            </a:r>
            <a:r>
              <a:rPr lang="de-DE" sz="11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(o.J.): Unterrichtsplanung. </a:t>
            </a:r>
            <a:r>
              <a:rPr lang="de-DE" sz="1100" i="1" u="sng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http://go.wwu.de/wqruh</a:t>
            </a:r>
            <a:r>
              <a:rPr lang="de-DE" sz="11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EBC31F35-12C9-4D4E-8EB1-728AE0C1F116}"/>
              </a:ext>
            </a:extLst>
          </p:cNvPr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8313" y="4068821"/>
            <a:ext cx="2371769" cy="237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74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865B39-B087-444F-B35E-8E1EDE86F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42" y="1130032"/>
            <a:ext cx="6535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A81A54C5-F008-4554-A9BB-6C3E4F3024AB}"/>
              </a:ext>
            </a:extLst>
          </p:cNvPr>
          <p:cNvSpPr/>
          <p:nvPr/>
        </p:nvSpPr>
        <p:spPr>
          <a:xfrm>
            <a:off x="957294" y="1868219"/>
            <a:ext cx="917730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000" b="1" dirty="0"/>
              <a:t>Didaktische Kriterien für die Erarbeitungsphase: </a:t>
            </a:r>
            <a:endParaRPr lang="de-DE" sz="20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Formulierung einer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Leitfrage</a:t>
            </a:r>
            <a:r>
              <a:rPr lang="de-DE" sz="2000" dirty="0"/>
              <a:t>, Bewusstwerden der Aufgabe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Formulierung eines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Arbeitsauftrags</a:t>
            </a:r>
            <a:r>
              <a:rPr lang="de-DE" sz="2000" dirty="0"/>
              <a:t>, Vorgabe für die Erarbeitung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Einarbeitung in den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Sachzusammenhang</a:t>
            </a:r>
            <a:r>
              <a:rPr lang="de-DE" sz="2000" dirty="0"/>
              <a:t> und die Problemstellung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Hypothesenbildung</a:t>
            </a:r>
            <a:r>
              <a:rPr lang="de-DE" sz="2000" dirty="0"/>
              <a:t>,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Begriffsklärung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Planung</a:t>
            </a:r>
            <a:r>
              <a:rPr lang="de-DE" sz="2000" dirty="0"/>
              <a:t> des Vorgehens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Strukturierung</a:t>
            </a:r>
            <a:r>
              <a:rPr lang="de-DE" sz="2000" dirty="0"/>
              <a:t> der Erarbeitung, ggfs. Differenzierung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Anbieten von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Arbeits- und Lösungshilfen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Auswertung</a:t>
            </a:r>
            <a:r>
              <a:rPr lang="de-DE" sz="2000" dirty="0"/>
              <a:t> der Ergebnisse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Förderung von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sz="2000" dirty="0"/>
              <a:t>Sach- und Fachkompetenz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sz="2000" dirty="0"/>
              <a:t>Methodenkompetenz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sz="2000" dirty="0"/>
              <a:t>sozialer und kommunikativer Kompetenz (Unterrichtsgespräche)</a:t>
            </a:r>
          </a:p>
        </p:txBody>
      </p:sp>
      <p:pic>
        <p:nvPicPr>
          <p:cNvPr id="12" name="Picture 2" descr="Bildergebnis für männchen glühbirne">
            <a:extLst>
              <a:ext uri="{FF2B5EF4-FFF2-40B4-BE49-F238E27FC236}">
                <a16:creationId xmlns:a16="http://schemas.microsoft.com/office/drawing/2014/main" id="{20EB5018-4710-46B8-9925-BF630E030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589" y="3115957"/>
            <a:ext cx="2492432" cy="249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126158" y="5972481"/>
            <a:ext cx="286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50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34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FAC494-02EE-4D13-92E4-C2E938DDF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42" y="1130032"/>
            <a:ext cx="6535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Raphael\Downloads\Erarbeitung.png">
            <a:extLst>
              <a:ext uri="{FF2B5EF4-FFF2-40B4-BE49-F238E27FC236}">
                <a16:creationId xmlns:a16="http://schemas.microsoft.com/office/drawing/2014/main" id="{76CA0EBE-EDE3-4D3E-8B30-646BE527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96" y="2018673"/>
            <a:ext cx="8404612" cy="41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665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35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F324D-4E78-4DAE-8797-0E1E61BD1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42" y="1130032"/>
            <a:ext cx="6535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8CE279FC-0874-428C-B03B-9072688A3F60}"/>
              </a:ext>
            </a:extLst>
          </p:cNvPr>
          <p:cNvSpPr/>
          <p:nvPr/>
        </p:nvSpPr>
        <p:spPr>
          <a:xfrm>
            <a:off x="912842" y="1898759"/>
            <a:ext cx="9358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b="1" dirty="0"/>
          </a:p>
          <a:p>
            <a:pPr lvl="0"/>
            <a:r>
              <a:rPr lang="de-DE" b="1" dirty="0"/>
              <a:t>Gestaltungsmöglichkeiten:</a:t>
            </a:r>
            <a:endParaRPr lang="de-DE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dirty="0"/>
              <a:t>Vortrag des Lehrers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dirty="0"/>
              <a:t>Lesen eines Textes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dirty="0"/>
              <a:t>schriftliche Beantwortung von Fragen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dirty="0"/>
              <a:t>Auswertung von Diagrammen / Tabellen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dirty="0"/>
              <a:t>Auswertung eines Filmausschnitts nach vorgegebenen Fragestellungen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dirty="0"/>
              <a:t>Erarbeitung bzw. Diskussion eines Problems in Kleingruppen/Plenum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dirty="0"/>
              <a:t>Herstellung eines Gegenstandes bzw. Mediums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dirty="0"/>
              <a:t>Durchführung von Schülerexperimenten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126158" y="5972481"/>
            <a:ext cx="286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Grafik 19" descr="Handwerker, Mechaniker, Helm, Arbeiter, Bauarbeiten">
            <a:extLst>
              <a:ext uri="{FF2B5EF4-FFF2-40B4-BE49-F238E27FC236}">
                <a16:creationId xmlns:a16="http://schemas.microsoft.com/office/drawing/2014/main" id="{8FEC9D62-98D1-41CA-97CF-C626FBFB380F}"/>
              </a:ext>
            </a:extLst>
          </p:cNvPr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761" y="3679330"/>
            <a:ext cx="2349300" cy="234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694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36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85D702C-F08C-4F22-A245-F8563CB98371}"/>
              </a:ext>
            </a:extLst>
          </p:cNvPr>
          <p:cNvSpPr txBox="1"/>
          <p:nvPr/>
        </p:nvSpPr>
        <p:spPr>
          <a:xfrm>
            <a:off x="687418" y="1868219"/>
            <a:ext cx="106076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/>
          </a:p>
          <a:p>
            <a:r>
              <a:rPr lang="de-DE" sz="2000" dirty="0"/>
              <a:t>Phase, in welcher der Lernzuwachs erkennbar und überprüfbar wird, indem man Schülern in geeigneter Weise die Gelegenheit gibt, die neu erworbenen Kompetenzen zu präsentieren und über ihren Lernweg zu reflektieren</a:t>
            </a:r>
          </a:p>
          <a:p>
            <a:r>
              <a:rPr lang="de-DE" sz="2000" dirty="0"/>
              <a:t> </a:t>
            </a:r>
          </a:p>
          <a:p>
            <a:pPr lvl="0"/>
            <a:r>
              <a:rPr lang="de-DE" sz="2000" b="1" dirty="0"/>
              <a:t>Fragen:</a:t>
            </a:r>
            <a:endParaRPr lang="de-DE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Wie bereite ich die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Reflexion</a:t>
            </a:r>
            <a:r>
              <a:rPr lang="de-DE" sz="2000" dirty="0"/>
              <a:t> der Handlungs- und Lernprozesse vor?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Wie verdeutliche ich den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themenübergreifenden Kontext</a:t>
            </a:r>
            <a:r>
              <a:rPr lang="de-DE" sz="2000" dirty="0"/>
              <a:t>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Welche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Schlüsse</a:t>
            </a:r>
            <a:r>
              <a:rPr lang="de-DE" sz="2000" dirty="0"/>
              <a:t> ziehe ich für das weitere Vorgehen?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Welche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Transfermöglichkeiten</a:t>
            </a:r>
            <a:r>
              <a:rPr lang="de-DE" sz="2000" dirty="0"/>
              <a:t> sind zu bedenken?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In welcher Form werden die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Lernergebnisse gesichert</a:t>
            </a:r>
            <a:r>
              <a:rPr lang="de-DE" sz="2000" dirty="0"/>
              <a:t>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Bietet sich eine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Präsentation von Lernergebnissen</a:t>
            </a:r>
            <a:r>
              <a:rPr lang="de-DE" sz="2000" dirty="0"/>
              <a:t> (Teilergebnissen) an?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Bietet sich eine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Dokumentation der Lernergebnisse</a:t>
            </a:r>
            <a:r>
              <a:rPr lang="de-DE" sz="2000" dirty="0"/>
              <a:t> an?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Welche Funktion soll eine mögliche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</a:t>
            </a:r>
            <a:r>
              <a:rPr lang="de-DE" sz="2000" dirty="0"/>
              <a:t> haben?</a:t>
            </a:r>
          </a:p>
          <a:p>
            <a:endParaRPr lang="de-DE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9AFF1B-02CA-48FF-9B92-B64A09A4C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94" y="1130032"/>
            <a:ext cx="6535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>
            <a:off x="3881717" y="6393260"/>
            <a:ext cx="7718612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de-DE" sz="11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Leitfragen in Anl. an: A. </a:t>
            </a:r>
            <a:r>
              <a:rPr lang="de-DE" sz="11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Pawellik</a:t>
            </a:r>
            <a:r>
              <a:rPr lang="de-DE" sz="11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(o.J.): Unterrichtsplanung. </a:t>
            </a:r>
            <a:r>
              <a:rPr lang="de-DE" sz="1100" i="1" u="sng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http://go.wwu.de/wqruh</a:t>
            </a:r>
            <a:r>
              <a:rPr lang="de-DE" sz="11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6763E90-BB49-469A-BC18-B31549775DF8}"/>
              </a:ext>
            </a:extLst>
          </p:cNvPr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8644" y="4158227"/>
            <a:ext cx="2371769" cy="237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6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37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5EA6ECB-A776-4087-92A2-416C01C6557A}"/>
              </a:ext>
            </a:extLst>
          </p:cNvPr>
          <p:cNvSpPr txBox="1"/>
          <p:nvPr/>
        </p:nvSpPr>
        <p:spPr>
          <a:xfrm>
            <a:off x="687418" y="1868219"/>
            <a:ext cx="10607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de-DE" b="1" dirty="0"/>
          </a:p>
          <a:p>
            <a:pPr lvl="0"/>
            <a:r>
              <a:rPr lang="de-DE" b="1" dirty="0"/>
              <a:t>Didaktische Kriterien für die Phase der Ergebnissicherung: </a:t>
            </a: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Präsentation </a:t>
            </a:r>
            <a:r>
              <a:rPr lang="de-DE" dirty="0"/>
              <a:t>und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Zusammenfassung </a:t>
            </a:r>
            <a:r>
              <a:rPr lang="de-DE" dirty="0"/>
              <a:t>der Ergebnisse</a:t>
            </a: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Rückbezug </a:t>
            </a:r>
            <a:r>
              <a:rPr lang="de-DE" dirty="0"/>
              <a:t>auf die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thematische Ausgangslage</a:t>
            </a:r>
            <a:endParaRPr lang="de-DE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Methodenreflexion</a:t>
            </a:r>
            <a:endParaRPr lang="de-DE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 des Erlernten</a:t>
            </a:r>
            <a:r>
              <a:rPr lang="de-DE" dirty="0"/>
              <a:t>, Aufzeigen von Perspektiven</a:t>
            </a: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Anwendung und Übung </a:t>
            </a:r>
            <a:r>
              <a:rPr lang="de-DE" dirty="0"/>
              <a:t>zur Vertiefung </a:t>
            </a: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Verarbeitung, Transfer, Ausklang</a:t>
            </a:r>
            <a:endParaRPr lang="de-DE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578D0A-DBE9-4D91-B3B5-9786A0354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94" y="1130032"/>
            <a:ext cx="6535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Bildergebnis für männchen glühbirne">
            <a:extLst>
              <a:ext uri="{FF2B5EF4-FFF2-40B4-BE49-F238E27FC236}">
                <a16:creationId xmlns:a16="http://schemas.microsoft.com/office/drawing/2014/main" id="{BB824D88-30D6-44F0-A8AE-370BCE7FA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107" y="3173403"/>
            <a:ext cx="2492432" cy="249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126158" y="5972481"/>
            <a:ext cx="286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52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38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7B4A0FB-F09A-4648-A87B-6A58B8C1D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94" y="1130032"/>
            <a:ext cx="6535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Raphael\Downloads\Ergebnissicherung.png">
            <a:extLst>
              <a:ext uri="{FF2B5EF4-FFF2-40B4-BE49-F238E27FC236}">
                <a16:creationId xmlns:a16="http://schemas.microsoft.com/office/drawing/2014/main" id="{9156BC68-3347-4B77-BFD9-1AD6409D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65" y="2118251"/>
            <a:ext cx="8455205" cy="421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776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39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805D9AC-0937-441A-B859-AA4E743FAD70}"/>
              </a:ext>
            </a:extLst>
          </p:cNvPr>
          <p:cNvSpPr txBox="1"/>
          <p:nvPr/>
        </p:nvSpPr>
        <p:spPr>
          <a:xfrm>
            <a:off x="687418" y="1868219"/>
            <a:ext cx="106076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endParaRPr lang="de-DE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b="1" dirty="0"/>
              <a:t>Gestaltungsmöglichkeiten:</a:t>
            </a:r>
            <a:endParaRPr lang="de-DE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Zusammenführung, Protokollierung und Präsentation der Arbeitsergebnisse durch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Unterrichtsgespräch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mündliche Zusammenfassung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moderierte Präsentation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Gestaltung eines strukturierten Tafelbildes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Gestaltung eines Plakats / einer Wandzeitung</a:t>
            </a:r>
          </a:p>
          <a:p>
            <a:r>
              <a:rPr lang="de-DE" dirty="0">
                <a:sym typeface="Wingdings"/>
              </a:rPr>
              <a:t>  	</a:t>
            </a:r>
            <a:endParaRPr lang="de-DE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Überprüfung der Vervollständigung, ggfs. Ergänzung und Korrektur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Auswertung und Diskussion der Lernwege und der Ergebnisse, Kritik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Reflexion des Stundenverlaufs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Leistungsbeurteilung, Bewertung, Verständigung über geleistete Arbeit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Übung, Vertiefung, Präsentation, Veröffentlichung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Ausblick auf die kommende Unterrichtsstunde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Erteilung von Hausaufgaben zur Festigung des Erlernten </a:t>
            </a:r>
          </a:p>
          <a:p>
            <a:pPr algn="just">
              <a:lnSpc>
                <a:spcPct val="150000"/>
              </a:lnSpc>
            </a:pPr>
            <a:endParaRPr lang="de-DE" sz="1200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953D8800-9C47-45F2-8634-9707AFF00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94" y="1130032"/>
            <a:ext cx="6535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126158" y="5972481"/>
            <a:ext cx="286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Grafik 21" descr="Handwerker, Mechaniker, Helm, Arbeiter, Bauarbeiten">
            <a:extLst>
              <a:ext uri="{FF2B5EF4-FFF2-40B4-BE49-F238E27FC236}">
                <a16:creationId xmlns:a16="http://schemas.microsoft.com/office/drawing/2014/main" id="{D62E3326-7B0D-4875-8587-83DE40F742A2}"/>
              </a:ext>
            </a:extLst>
          </p:cNvPr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761" y="3679330"/>
            <a:ext cx="2349300" cy="234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687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Rückblick</a:t>
              </a: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Reflexion des Robotereinsatzes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D639A86-EBB0-406C-B39C-3B6D305531D2}"/>
              </a:ext>
            </a:extLst>
          </p:cNvPr>
          <p:cNvSpPr>
            <a:spLocks/>
          </p:cNvSpPr>
          <p:nvPr/>
        </p:nvSpPr>
        <p:spPr bwMode="auto">
          <a:xfrm>
            <a:off x="6048798" y="2456448"/>
            <a:ext cx="1579226" cy="4401552"/>
          </a:xfrm>
          <a:custGeom>
            <a:avLst/>
            <a:gdLst>
              <a:gd name="T0" fmla="*/ 575 w 1649"/>
              <a:gd name="T1" fmla="*/ 4713 h 4903"/>
              <a:gd name="T2" fmla="*/ 605 w 1649"/>
              <a:gd name="T3" fmla="*/ 2629 h 4903"/>
              <a:gd name="T4" fmla="*/ 513 w 1649"/>
              <a:gd name="T5" fmla="*/ 1875 h 4903"/>
              <a:gd name="T6" fmla="*/ 264 w 1649"/>
              <a:gd name="T7" fmla="*/ 1470 h 4903"/>
              <a:gd name="T8" fmla="*/ 23 w 1649"/>
              <a:gd name="T9" fmla="*/ 1008 h 4903"/>
              <a:gd name="T10" fmla="*/ 62 w 1649"/>
              <a:gd name="T11" fmla="*/ 918 h 4903"/>
              <a:gd name="T12" fmla="*/ 347 w 1649"/>
              <a:gd name="T13" fmla="*/ 1150 h 4903"/>
              <a:gd name="T14" fmla="*/ 519 w 1649"/>
              <a:gd name="T15" fmla="*/ 1239 h 4903"/>
              <a:gd name="T16" fmla="*/ 519 w 1649"/>
              <a:gd name="T17" fmla="*/ 560 h 4903"/>
              <a:gd name="T18" fmla="*/ 503 w 1649"/>
              <a:gd name="T19" fmla="*/ 167 h 4903"/>
              <a:gd name="T20" fmla="*/ 646 w 1649"/>
              <a:gd name="T21" fmla="*/ 175 h 4903"/>
              <a:gd name="T22" fmla="*/ 739 w 1649"/>
              <a:gd name="T23" fmla="*/ 746 h 4903"/>
              <a:gd name="T24" fmla="*/ 803 w 1649"/>
              <a:gd name="T25" fmla="*/ 892 h 4903"/>
              <a:gd name="T26" fmla="*/ 831 w 1649"/>
              <a:gd name="T27" fmla="*/ 734 h 4903"/>
              <a:gd name="T28" fmla="*/ 880 w 1649"/>
              <a:gd name="T29" fmla="*/ 119 h 4903"/>
              <a:gd name="T30" fmla="*/ 992 w 1649"/>
              <a:gd name="T31" fmla="*/ 8 h 4903"/>
              <a:gd name="T32" fmla="*/ 1052 w 1649"/>
              <a:gd name="T33" fmla="*/ 286 h 4903"/>
              <a:gd name="T34" fmla="*/ 1054 w 1649"/>
              <a:gd name="T35" fmla="*/ 935 h 4903"/>
              <a:gd name="T36" fmla="*/ 1228 w 1649"/>
              <a:gd name="T37" fmla="*/ 352 h 4903"/>
              <a:gd name="T38" fmla="*/ 1271 w 1649"/>
              <a:gd name="T39" fmla="*/ 210 h 4903"/>
              <a:gd name="T40" fmla="*/ 1413 w 1649"/>
              <a:gd name="T41" fmla="*/ 254 h 4903"/>
              <a:gd name="T42" fmla="*/ 1343 w 1649"/>
              <a:gd name="T43" fmla="*/ 644 h 4903"/>
              <a:gd name="T44" fmla="*/ 1259 w 1649"/>
              <a:gd name="T45" fmla="*/ 1054 h 4903"/>
              <a:gd name="T46" fmla="*/ 1297 w 1649"/>
              <a:gd name="T47" fmla="*/ 1061 h 4903"/>
              <a:gd name="T48" fmla="*/ 1532 w 1649"/>
              <a:gd name="T49" fmla="*/ 523 h 4903"/>
              <a:gd name="T50" fmla="*/ 1632 w 1649"/>
              <a:gd name="T51" fmla="*/ 521 h 4903"/>
              <a:gd name="T52" fmla="*/ 1542 w 1649"/>
              <a:gd name="T53" fmla="*/ 889 h 4903"/>
              <a:gd name="T54" fmla="*/ 1428 w 1649"/>
              <a:gd name="T55" fmla="*/ 1261 h 4903"/>
              <a:gd name="T56" fmla="*/ 1224 w 1649"/>
              <a:gd name="T57" fmla="*/ 2008 h 4903"/>
              <a:gd name="T58" fmla="*/ 1209 w 1649"/>
              <a:gd name="T59" fmla="*/ 3034 h 4903"/>
              <a:gd name="T60" fmla="*/ 1241 w 1649"/>
              <a:gd name="T61" fmla="*/ 4511 h 4903"/>
              <a:gd name="T62" fmla="*/ 1222 w 1649"/>
              <a:gd name="T63" fmla="*/ 4903 h 4903"/>
              <a:gd name="T64" fmla="*/ 564 w 1649"/>
              <a:gd name="T65" fmla="*/ 4903 h 4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4903">
                <a:moveTo>
                  <a:pt x="564" y="4903"/>
                </a:moveTo>
                <a:cubicBezTo>
                  <a:pt x="568" y="4837"/>
                  <a:pt x="574" y="4775"/>
                  <a:pt x="575" y="4713"/>
                </a:cubicBezTo>
                <a:cubicBezTo>
                  <a:pt x="584" y="4372"/>
                  <a:pt x="594" y="4031"/>
                  <a:pt x="599" y="3691"/>
                </a:cubicBezTo>
                <a:cubicBezTo>
                  <a:pt x="604" y="3337"/>
                  <a:pt x="604" y="2983"/>
                  <a:pt x="605" y="2629"/>
                </a:cubicBezTo>
                <a:cubicBezTo>
                  <a:pt x="605" y="2480"/>
                  <a:pt x="603" y="2331"/>
                  <a:pt x="596" y="2182"/>
                </a:cubicBezTo>
                <a:cubicBezTo>
                  <a:pt x="591" y="2075"/>
                  <a:pt x="574" y="1968"/>
                  <a:pt x="513" y="1875"/>
                </a:cubicBezTo>
                <a:cubicBezTo>
                  <a:pt x="481" y="1826"/>
                  <a:pt x="446" y="1778"/>
                  <a:pt x="409" y="1732"/>
                </a:cubicBezTo>
                <a:cubicBezTo>
                  <a:pt x="345" y="1653"/>
                  <a:pt x="305" y="1562"/>
                  <a:pt x="264" y="1470"/>
                </a:cubicBezTo>
                <a:cubicBezTo>
                  <a:pt x="210" y="1347"/>
                  <a:pt x="155" y="1224"/>
                  <a:pt x="96" y="1104"/>
                </a:cubicBezTo>
                <a:cubicBezTo>
                  <a:pt x="79" y="1068"/>
                  <a:pt x="49" y="1038"/>
                  <a:pt x="23" y="1008"/>
                </a:cubicBezTo>
                <a:cubicBezTo>
                  <a:pt x="8" y="990"/>
                  <a:pt x="0" y="972"/>
                  <a:pt x="9" y="949"/>
                </a:cubicBezTo>
                <a:cubicBezTo>
                  <a:pt x="18" y="925"/>
                  <a:pt x="38" y="918"/>
                  <a:pt x="62" y="918"/>
                </a:cubicBezTo>
                <a:cubicBezTo>
                  <a:pt x="110" y="920"/>
                  <a:pt x="151" y="942"/>
                  <a:pt x="191" y="965"/>
                </a:cubicBezTo>
                <a:cubicBezTo>
                  <a:pt x="266" y="1007"/>
                  <a:pt x="307" y="1079"/>
                  <a:pt x="347" y="1150"/>
                </a:cubicBezTo>
                <a:cubicBezTo>
                  <a:pt x="373" y="1195"/>
                  <a:pt x="398" y="1240"/>
                  <a:pt x="448" y="1263"/>
                </a:cubicBezTo>
                <a:cubicBezTo>
                  <a:pt x="486" y="1280"/>
                  <a:pt x="503" y="1276"/>
                  <a:pt x="519" y="1239"/>
                </a:cubicBezTo>
                <a:cubicBezTo>
                  <a:pt x="549" y="1170"/>
                  <a:pt x="561" y="1096"/>
                  <a:pt x="556" y="1022"/>
                </a:cubicBezTo>
                <a:cubicBezTo>
                  <a:pt x="547" y="868"/>
                  <a:pt x="531" y="714"/>
                  <a:pt x="519" y="560"/>
                </a:cubicBezTo>
                <a:cubicBezTo>
                  <a:pt x="510" y="446"/>
                  <a:pt x="503" y="331"/>
                  <a:pt x="496" y="216"/>
                </a:cubicBezTo>
                <a:cubicBezTo>
                  <a:pt x="495" y="200"/>
                  <a:pt x="497" y="183"/>
                  <a:pt x="503" y="167"/>
                </a:cubicBezTo>
                <a:cubicBezTo>
                  <a:pt x="518" y="126"/>
                  <a:pt x="547" y="105"/>
                  <a:pt x="586" y="108"/>
                </a:cubicBezTo>
                <a:cubicBezTo>
                  <a:pt x="627" y="111"/>
                  <a:pt x="639" y="146"/>
                  <a:pt x="646" y="175"/>
                </a:cubicBezTo>
                <a:cubicBezTo>
                  <a:pt x="663" y="252"/>
                  <a:pt x="676" y="329"/>
                  <a:pt x="688" y="407"/>
                </a:cubicBezTo>
                <a:cubicBezTo>
                  <a:pt x="706" y="520"/>
                  <a:pt x="720" y="633"/>
                  <a:pt x="739" y="746"/>
                </a:cubicBezTo>
                <a:cubicBezTo>
                  <a:pt x="746" y="789"/>
                  <a:pt x="759" y="827"/>
                  <a:pt x="774" y="867"/>
                </a:cubicBezTo>
                <a:cubicBezTo>
                  <a:pt x="779" y="882"/>
                  <a:pt x="787" y="895"/>
                  <a:pt x="803" y="892"/>
                </a:cubicBezTo>
                <a:cubicBezTo>
                  <a:pt x="819" y="890"/>
                  <a:pt x="820" y="869"/>
                  <a:pt x="821" y="860"/>
                </a:cubicBezTo>
                <a:cubicBezTo>
                  <a:pt x="827" y="816"/>
                  <a:pt x="828" y="778"/>
                  <a:pt x="831" y="734"/>
                </a:cubicBezTo>
                <a:cubicBezTo>
                  <a:pt x="842" y="578"/>
                  <a:pt x="851" y="422"/>
                  <a:pt x="863" y="266"/>
                </a:cubicBezTo>
                <a:cubicBezTo>
                  <a:pt x="867" y="213"/>
                  <a:pt x="872" y="171"/>
                  <a:pt x="880" y="119"/>
                </a:cubicBezTo>
                <a:cubicBezTo>
                  <a:pt x="883" y="100"/>
                  <a:pt x="894" y="72"/>
                  <a:pt x="903" y="56"/>
                </a:cubicBezTo>
                <a:cubicBezTo>
                  <a:pt x="925" y="17"/>
                  <a:pt x="956" y="0"/>
                  <a:pt x="992" y="8"/>
                </a:cubicBezTo>
                <a:cubicBezTo>
                  <a:pt x="1029" y="17"/>
                  <a:pt x="1040" y="50"/>
                  <a:pt x="1046" y="82"/>
                </a:cubicBezTo>
                <a:cubicBezTo>
                  <a:pt x="1059" y="149"/>
                  <a:pt x="1060" y="217"/>
                  <a:pt x="1052" y="286"/>
                </a:cubicBezTo>
                <a:cubicBezTo>
                  <a:pt x="1031" y="486"/>
                  <a:pt x="1027" y="687"/>
                  <a:pt x="1031" y="888"/>
                </a:cubicBezTo>
                <a:cubicBezTo>
                  <a:pt x="1031" y="891"/>
                  <a:pt x="1029" y="929"/>
                  <a:pt x="1054" y="935"/>
                </a:cubicBezTo>
                <a:cubicBezTo>
                  <a:pt x="1100" y="948"/>
                  <a:pt x="1140" y="715"/>
                  <a:pt x="1165" y="619"/>
                </a:cubicBezTo>
                <a:cubicBezTo>
                  <a:pt x="1189" y="530"/>
                  <a:pt x="1206" y="440"/>
                  <a:pt x="1228" y="352"/>
                </a:cubicBezTo>
                <a:cubicBezTo>
                  <a:pt x="1238" y="309"/>
                  <a:pt x="1251" y="267"/>
                  <a:pt x="1263" y="224"/>
                </a:cubicBezTo>
                <a:cubicBezTo>
                  <a:pt x="1265" y="219"/>
                  <a:pt x="1268" y="214"/>
                  <a:pt x="1271" y="210"/>
                </a:cubicBezTo>
                <a:cubicBezTo>
                  <a:pt x="1292" y="184"/>
                  <a:pt x="1314" y="160"/>
                  <a:pt x="1352" y="170"/>
                </a:cubicBezTo>
                <a:cubicBezTo>
                  <a:pt x="1383" y="178"/>
                  <a:pt x="1415" y="217"/>
                  <a:pt x="1413" y="254"/>
                </a:cubicBezTo>
                <a:cubicBezTo>
                  <a:pt x="1411" y="291"/>
                  <a:pt x="1401" y="328"/>
                  <a:pt x="1395" y="366"/>
                </a:cubicBezTo>
                <a:cubicBezTo>
                  <a:pt x="1380" y="451"/>
                  <a:pt x="1352" y="586"/>
                  <a:pt x="1343" y="644"/>
                </a:cubicBezTo>
                <a:cubicBezTo>
                  <a:pt x="1334" y="701"/>
                  <a:pt x="1300" y="835"/>
                  <a:pt x="1278" y="926"/>
                </a:cubicBezTo>
                <a:cubicBezTo>
                  <a:pt x="1263" y="966"/>
                  <a:pt x="1255" y="1030"/>
                  <a:pt x="1259" y="1054"/>
                </a:cubicBezTo>
                <a:cubicBezTo>
                  <a:pt x="1260" y="1060"/>
                  <a:pt x="1261" y="1070"/>
                  <a:pt x="1272" y="1073"/>
                </a:cubicBezTo>
                <a:cubicBezTo>
                  <a:pt x="1284" y="1076"/>
                  <a:pt x="1294" y="1068"/>
                  <a:pt x="1297" y="1061"/>
                </a:cubicBezTo>
                <a:cubicBezTo>
                  <a:pt x="1326" y="999"/>
                  <a:pt x="1358" y="937"/>
                  <a:pt x="1381" y="872"/>
                </a:cubicBezTo>
                <a:cubicBezTo>
                  <a:pt x="1424" y="753"/>
                  <a:pt x="1460" y="630"/>
                  <a:pt x="1532" y="523"/>
                </a:cubicBezTo>
                <a:cubicBezTo>
                  <a:pt x="1541" y="510"/>
                  <a:pt x="1553" y="497"/>
                  <a:pt x="1567" y="490"/>
                </a:cubicBezTo>
                <a:cubicBezTo>
                  <a:pt x="1595" y="476"/>
                  <a:pt x="1621" y="492"/>
                  <a:pt x="1632" y="521"/>
                </a:cubicBezTo>
                <a:cubicBezTo>
                  <a:pt x="1649" y="563"/>
                  <a:pt x="1639" y="604"/>
                  <a:pt x="1626" y="643"/>
                </a:cubicBezTo>
                <a:cubicBezTo>
                  <a:pt x="1600" y="726"/>
                  <a:pt x="1570" y="807"/>
                  <a:pt x="1542" y="889"/>
                </a:cubicBezTo>
                <a:cubicBezTo>
                  <a:pt x="1506" y="998"/>
                  <a:pt x="1464" y="1086"/>
                  <a:pt x="1428" y="1196"/>
                </a:cubicBezTo>
                <a:cubicBezTo>
                  <a:pt x="1424" y="1210"/>
                  <a:pt x="1429" y="1246"/>
                  <a:pt x="1428" y="1261"/>
                </a:cubicBezTo>
                <a:cubicBezTo>
                  <a:pt x="1412" y="1403"/>
                  <a:pt x="1371" y="1713"/>
                  <a:pt x="1319" y="1798"/>
                </a:cubicBezTo>
                <a:cubicBezTo>
                  <a:pt x="1235" y="1937"/>
                  <a:pt x="1249" y="1935"/>
                  <a:pt x="1224" y="2008"/>
                </a:cubicBezTo>
                <a:cubicBezTo>
                  <a:pt x="1215" y="2034"/>
                  <a:pt x="1214" y="2166"/>
                  <a:pt x="1214" y="2195"/>
                </a:cubicBezTo>
                <a:cubicBezTo>
                  <a:pt x="1212" y="2475"/>
                  <a:pt x="1210" y="2754"/>
                  <a:pt x="1209" y="3034"/>
                </a:cubicBezTo>
                <a:cubicBezTo>
                  <a:pt x="1209" y="3165"/>
                  <a:pt x="1210" y="3295"/>
                  <a:pt x="1213" y="3426"/>
                </a:cubicBezTo>
                <a:cubicBezTo>
                  <a:pt x="1221" y="3788"/>
                  <a:pt x="1231" y="4149"/>
                  <a:pt x="1241" y="4511"/>
                </a:cubicBezTo>
                <a:cubicBezTo>
                  <a:pt x="1244" y="4630"/>
                  <a:pt x="1252" y="4748"/>
                  <a:pt x="1257" y="4867"/>
                </a:cubicBezTo>
                <a:cubicBezTo>
                  <a:pt x="1259" y="4903"/>
                  <a:pt x="1258" y="4903"/>
                  <a:pt x="1222" y="4903"/>
                </a:cubicBezTo>
                <a:cubicBezTo>
                  <a:pt x="1015" y="4903"/>
                  <a:pt x="809" y="4903"/>
                  <a:pt x="602" y="4903"/>
                </a:cubicBezTo>
                <a:cubicBezTo>
                  <a:pt x="591" y="4903"/>
                  <a:pt x="580" y="4903"/>
                  <a:pt x="564" y="49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309">
              <a:defRPr/>
            </a:pPr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448D4B3C-BF69-42CB-89BB-0A37BAE38BCF}"/>
              </a:ext>
            </a:extLst>
          </p:cNvPr>
          <p:cNvSpPr>
            <a:spLocks/>
          </p:cNvSpPr>
          <p:nvPr/>
        </p:nvSpPr>
        <p:spPr bwMode="auto">
          <a:xfrm>
            <a:off x="1395639" y="5199304"/>
            <a:ext cx="1579226" cy="4401552"/>
          </a:xfrm>
          <a:custGeom>
            <a:avLst/>
            <a:gdLst>
              <a:gd name="T0" fmla="*/ 575 w 1649"/>
              <a:gd name="T1" fmla="*/ 4713 h 4903"/>
              <a:gd name="T2" fmla="*/ 605 w 1649"/>
              <a:gd name="T3" fmla="*/ 2629 h 4903"/>
              <a:gd name="T4" fmla="*/ 513 w 1649"/>
              <a:gd name="T5" fmla="*/ 1875 h 4903"/>
              <a:gd name="T6" fmla="*/ 264 w 1649"/>
              <a:gd name="T7" fmla="*/ 1470 h 4903"/>
              <a:gd name="T8" fmla="*/ 23 w 1649"/>
              <a:gd name="T9" fmla="*/ 1008 h 4903"/>
              <a:gd name="T10" fmla="*/ 62 w 1649"/>
              <a:gd name="T11" fmla="*/ 918 h 4903"/>
              <a:gd name="T12" fmla="*/ 347 w 1649"/>
              <a:gd name="T13" fmla="*/ 1150 h 4903"/>
              <a:gd name="T14" fmla="*/ 519 w 1649"/>
              <a:gd name="T15" fmla="*/ 1239 h 4903"/>
              <a:gd name="T16" fmla="*/ 519 w 1649"/>
              <a:gd name="T17" fmla="*/ 560 h 4903"/>
              <a:gd name="T18" fmla="*/ 503 w 1649"/>
              <a:gd name="T19" fmla="*/ 167 h 4903"/>
              <a:gd name="T20" fmla="*/ 646 w 1649"/>
              <a:gd name="T21" fmla="*/ 175 h 4903"/>
              <a:gd name="T22" fmla="*/ 739 w 1649"/>
              <a:gd name="T23" fmla="*/ 746 h 4903"/>
              <a:gd name="T24" fmla="*/ 803 w 1649"/>
              <a:gd name="T25" fmla="*/ 892 h 4903"/>
              <a:gd name="T26" fmla="*/ 831 w 1649"/>
              <a:gd name="T27" fmla="*/ 734 h 4903"/>
              <a:gd name="T28" fmla="*/ 880 w 1649"/>
              <a:gd name="T29" fmla="*/ 119 h 4903"/>
              <a:gd name="T30" fmla="*/ 992 w 1649"/>
              <a:gd name="T31" fmla="*/ 8 h 4903"/>
              <a:gd name="T32" fmla="*/ 1052 w 1649"/>
              <a:gd name="T33" fmla="*/ 286 h 4903"/>
              <a:gd name="T34" fmla="*/ 1054 w 1649"/>
              <a:gd name="T35" fmla="*/ 935 h 4903"/>
              <a:gd name="T36" fmla="*/ 1228 w 1649"/>
              <a:gd name="T37" fmla="*/ 352 h 4903"/>
              <a:gd name="T38" fmla="*/ 1271 w 1649"/>
              <a:gd name="T39" fmla="*/ 210 h 4903"/>
              <a:gd name="T40" fmla="*/ 1413 w 1649"/>
              <a:gd name="T41" fmla="*/ 254 h 4903"/>
              <a:gd name="T42" fmla="*/ 1343 w 1649"/>
              <a:gd name="T43" fmla="*/ 644 h 4903"/>
              <a:gd name="T44" fmla="*/ 1259 w 1649"/>
              <a:gd name="T45" fmla="*/ 1054 h 4903"/>
              <a:gd name="T46" fmla="*/ 1297 w 1649"/>
              <a:gd name="T47" fmla="*/ 1061 h 4903"/>
              <a:gd name="T48" fmla="*/ 1532 w 1649"/>
              <a:gd name="T49" fmla="*/ 523 h 4903"/>
              <a:gd name="T50" fmla="*/ 1632 w 1649"/>
              <a:gd name="T51" fmla="*/ 521 h 4903"/>
              <a:gd name="T52" fmla="*/ 1542 w 1649"/>
              <a:gd name="T53" fmla="*/ 889 h 4903"/>
              <a:gd name="T54" fmla="*/ 1428 w 1649"/>
              <a:gd name="T55" fmla="*/ 1261 h 4903"/>
              <a:gd name="T56" fmla="*/ 1224 w 1649"/>
              <a:gd name="T57" fmla="*/ 2008 h 4903"/>
              <a:gd name="T58" fmla="*/ 1209 w 1649"/>
              <a:gd name="T59" fmla="*/ 3034 h 4903"/>
              <a:gd name="T60" fmla="*/ 1241 w 1649"/>
              <a:gd name="T61" fmla="*/ 4511 h 4903"/>
              <a:gd name="T62" fmla="*/ 1222 w 1649"/>
              <a:gd name="T63" fmla="*/ 4903 h 4903"/>
              <a:gd name="T64" fmla="*/ 564 w 1649"/>
              <a:gd name="T65" fmla="*/ 4903 h 4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4903">
                <a:moveTo>
                  <a:pt x="564" y="4903"/>
                </a:moveTo>
                <a:cubicBezTo>
                  <a:pt x="568" y="4837"/>
                  <a:pt x="574" y="4775"/>
                  <a:pt x="575" y="4713"/>
                </a:cubicBezTo>
                <a:cubicBezTo>
                  <a:pt x="584" y="4372"/>
                  <a:pt x="594" y="4031"/>
                  <a:pt x="599" y="3691"/>
                </a:cubicBezTo>
                <a:cubicBezTo>
                  <a:pt x="604" y="3337"/>
                  <a:pt x="604" y="2983"/>
                  <a:pt x="605" y="2629"/>
                </a:cubicBezTo>
                <a:cubicBezTo>
                  <a:pt x="605" y="2480"/>
                  <a:pt x="603" y="2331"/>
                  <a:pt x="596" y="2182"/>
                </a:cubicBezTo>
                <a:cubicBezTo>
                  <a:pt x="591" y="2075"/>
                  <a:pt x="574" y="1968"/>
                  <a:pt x="513" y="1875"/>
                </a:cubicBezTo>
                <a:cubicBezTo>
                  <a:pt x="481" y="1826"/>
                  <a:pt x="446" y="1778"/>
                  <a:pt x="409" y="1732"/>
                </a:cubicBezTo>
                <a:cubicBezTo>
                  <a:pt x="345" y="1653"/>
                  <a:pt x="305" y="1562"/>
                  <a:pt x="264" y="1470"/>
                </a:cubicBezTo>
                <a:cubicBezTo>
                  <a:pt x="210" y="1347"/>
                  <a:pt x="155" y="1224"/>
                  <a:pt x="96" y="1104"/>
                </a:cubicBezTo>
                <a:cubicBezTo>
                  <a:pt x="79" y="1068"/>
                  <a:pt x="49" y="1038"/>
                  <a:pt x="23" y="1008"/>
                </a:cubicBezTo>
                <a:cubicBezTo>
                  <a:pt x="8" y="990"/>
                  <a:pt x="0" y="972"/>
                  <a:pt x="9" y="949"/>
                </a:cubicBezTo>
                <a:cubicBezTo>
                  <a:pt x="18" y="925"/>
                  <a:pt x="38" y="918"/>
                  <a:pt x="62" y="918"/>
                </a:cubicBezTo>
                <a:cubicBezTo>
                  <a:pt x="110" y="920"/>
                  <a:pt x="151" y="942"/>
                  <a:pt x="191" y="965"/>
                </a:cubicBezTo>
                <a:cubicBezTo>
                  <a:pt x="266" y="1007"/>
                  <a:pt x="307" y="1079"/>
                  <a:pt x="347" y="1150"/>
                </a:cubicBezTo>
                <a:cubicBezTo>
                  <a:pt x="373" y="1195"/>
                  <a:pt x="398" y="1240"/>
                  <a:pt x="448" y="1263"/>
                </a:cubicBezTo>
                <a:cubicBezTo>
                  <a:pt x="486" y="1280"/>
                  <a:pt x="503" y="1276"/>
                  <a:pt x="519" y="1239"/>
                </a:cubicBezTo>
                <a:cubicBezTo>
                  <a:pt x="549" y="1170"/>
                  <a:pt x="561" y="1096"/>
                  <a:pt x="556" y="1022"/>
                </a:cubicBezTo>
                <a:cubicBezTo>
                  <a:pt x="547" y="868"/>
                  <a:pt x="531" y="714"/>
                  <a:pt x="519" y="560"/>
                </a:cubicBezTo>
                <a:cubicBezTo>
                  <a:pt x="510" y="446"/>
                  <a:pt x="503" y="331"/>
                  <a:pt x="496" y="216"/>
                </a:cubicBezTo>
                <a:cubicBezTo>
                  <a:pt x="495" y="200"/>
                  <a:pt x="497" y="183"/>
                  <a:pt x="503" y="167"/>
                </a:cubicBezTo>
                <a:cubicBezTo>
                  <a:pt x="518" y="126"/>
                  <a:pt x="547" y="105"/>
                  <a:pt x="586" y="108"/>
                </a:cubicBezTo>
                <a:cubicBezTo>
                  <a:pt x="627" y="111"/>
                  <a:pt x="639" y="146"/>
                  <a:pt x="646" y="175"/>
                </a:cubicBezTo>
                <a:cubicBezTo>
                  <a:pt x="663" y="252"/>
                  <a:pt x="676" y="329"/>
                  <a:pt x="688" y="407"/>
                </a:cubicBezTo>
                <a:cubicBezTo>
                  <a:pt x="706" y="520"/>
                  <a:pt x="720" y="633"/>
                  <a:pt x="739" y="746"/>
                </a:cubicBezTo>
                <a:cubicBezTo>
                  <a:pt x="746" y="789"/>
                  <a:pt x="759" y="827"/>
                  <a:pt x="774" y="867"/>
                </a:cubicBezTo>
                <a:cubicBezTo>
                  <a:pt x="779" y="882"/>
                  <a:pt x="787" y="895"/>
                  <a:pt x="803" y="892"/>
                </a:cubicBezTo>
                <a:cubicBezTo>
                  <a:pt x="819" y="890"/>
                  <a:pt x="820" y="869"/>
                  <a:pt x="821" y="860"/>
                </a:cubicBezTo>
                <a:cubicBezTo>
                  <a:pt x="827" y="816"/>
                  <a:pt x="828" y="778"/>
                  <a:pt x="831" y="734"/>
                </a:cubicBezTo>
                <a:cubicBezTo>
                  <a:pt x="842" y="578"/>
                  <a:pt x="851" y="422"/>
                  <a:pt x="863" y="266"/>
                </a:cubicBezTo>
                <a:cubicBezTo>
                  <a:pt x="867" y="213"/>
                  <a:pt x="872" y="171"/>
                  <a:pt x="880" y="119"/>
                </a:cubicBezTo>
                <a:cubicBezTo>
                  <a:pt x="883" y="100"/>
                  <a:pt x="894" y="72"/>
                  <a:pt x="903" y="56"/>
                </a:cubicBezTo>
                <a:cubicBezTo>
                  <a:pt x="925" y="17"/>
                  <a:pt x="956" y="0"/>
                  <a:pt x="992" y="8"/>
                </a:cubicBezTo>
                <a:cubicBezTo>
                  <a:pt x="1029" y="17"/>
                  <a:pt x="1040" y="50"/>
                  <a:pt x="1046" y="82"/>
                </a:cubicBezTo>
                <a:cubicBezTo>
                  <a:pt x="1059" y="149"/>
                  <a:pt x="1060" y="217"/>
                  <a:pt x="1052" y="286"/>
                </a:cubicBezTo>
                <a:cubicBezTo>
                  <a:pt x="1031" y="486"/>
                  <a:pt x="1027" y="687"/>
                  <a:pt x="1031" y="888"/>
                </a:cubicBezTo>
                <a:cubicBezTo>
                  <a:pt x="1031" y="891"/>
                  <a:pt x="1029" y="929"/>
                  <a:pt x="1054" y="935"/>
                </a:cubicBezTo>
                <a:cubicBezTo>
                  <a:pt x="1100" y="948"/>
                  <a:pt x="1140" y="715"/>
                  <a:pt x="1165" y="619"/>
                </a:cubicBezTo>
                <a:cubicBezTo>
                  <a:pt x="1189" y="530"/>
                  <a:pt x="1206" y="440"/>
                  <a:pt x="1228" y="352"/>
                </a:cubicBezTo>
                <a:cubicBezTo>
                  <a:pt x="1238" y="309"/>
                  <a:pt x="1251" y="267"/>
                  <a:pt x="1263" y="224"/>
                </a:cubicBezTo>
                <a:cubicBezTo>
                  <a:pt x="1265" y="219"/>
                  <a:pt x="1268" y="214"/>
                  <a:pt x="1271" y="210"/>
                </a:cubicBezTo>
                <a:cubicBezTo>
                  <a:pt x="1292" y="184"/>
                  <a:pt x="1314" y="160"/>
                  <a:pt x="1352" y="170"/>
                </a:cubicBezTo>
                <a:cubicBezTo>
                  <a:pt x="1383" y="178"/>
                  <a:pt x="1415" y="217"/>
                  <a:pt x="1413" y="254"/>
                </a:cubicBezTo>
                <a:cubicBezTo>
                  <a:pt x="1411" y="291"/>
                  <a:pt x="1401" y="328"/>
                  <a:pt x="1395" y="366"/>
                </a:cubicBezTo>
                <a:cubicBezTo>
                  <a:pt x="1380" y="451"/>
                  <a:pt x="1352" y="586"/>
                  <a:pt x="1343" y="644"/>
                </a:cubicBezTo>
                <a:cubicBezTo>
                  <a:pt x="1334" y="701"/>
                  <a:pt x="1300" y="835"/>
                  <a:pt x="1278" y="926"/>
                </a:cubicBezTo>
                <a:cubicBezTo>
                  <a:pt x="1263" y="966"/>
                  <a:pt x="1255" y="1030"/>
                  <a:pt x="1259" y="1054"/>
                </a:cubicBezTo>
                <a:cubicBezTo>
                  <a:pt x="1260" y="1060"/>
                  <a:pt x="1261" y="1070"/>
                  <a:pt x="1272" y="1073"/>
                </a:cubicBezTo>
                <a:cubicBezTo>
                  <a:pt x="1284" y="1076"/>
                  <a:pt x="1294" y="1068"/>
                  <a:pt x="1297" y="1061"/>
                </a:cubicBezTo>
                <a:cubicBezTo>
                  <a:pt x="1326" y="999"/>
                  <a:pt x="1358" y="937"/>
                  <a:pt x="1381" y="872"/>
                </a:cubicBezTo>
                <a:cubicBezTo>
                  <a:pt x="1424" y="753"/>
                  <a:pt x="1460" y="630"/>
                  <a:pt x="1532" y="523"/>
                </a:cubicBezTo>
                <a:cubicBezTo>
                  <a:pt x="1541" y="510"/>
                  <a:pt x="1553" y="497"/>
                  <a:pt x="1567" y="490"/>
                </a:cubicBezTo>
                <a:cubicBezTo>
                  <a:pt x="1595" y="476"/>
                  <a:pt x="1621" y="492"/>
                  <a:pt x="1632" y="521"/>
                </a:cubicBezTo>
                <a:cubicBezTo>
                  <a:pt x="1649" y="563"/>
                  <a:pt x="1639" y="604"/>
                  <a:pt x="1626" y="643"/>
                </a:cubicBezTo>
                <a:cubicBezTo>
                  <a:pt x="1600" y="726"/>
                  <a:pt x="1570" y="807"/>
                  <a:pt x="1542" y="889"/>
                </a:cubicBezTo>
                <a:cubicBezTo>
                  <a:pt x="1506" y="998"/>
                  <a:pt x="1464" y="1086"/>
                  <a:pt x="1428" y="1196"/>
                </a:cubicBezTo>
                <a:cubicBezTo>
                  <a:pt x="1424" y="1210"/>
                  <a:pt x="1429" y="1246"/>
                  <a:pt x="1428" y="1261"/>
                </a:cubicBezTo>
                <a:cubicBezTo>
                  <a:pt x="1412" y="1403"/>
                  <a:pt x="1371" y="1713"/>
                  <a:pt x="1319" y="1798"/>
                </a:cubicBezTo>
                <a:cubicBezTo>
                  <a:pt x="1235" y="1937"/>
                  <a:pt x="1249" y="1935"/>
                  <a:pt x="1224" y="2008"/>
                </a:cubicBezTo>
                <a:cubicBezTo>
                  <a:pt x="1215" y="2034"/>
                  <a:pt x="1214" y="2166"/>
                  <a:pt x="1214" y="2195"/>
                </a:cubicBezTo>
                <a:cubicBezTo>
                  <a:pt x="1212" y="2475"/>
                  <a:pt x="1210" y="2754"/>
                  <a:pt x="1209" y="3034"/>
                </a:cubicBezTo>
                <a:cubicBezTo>
                  <a:pt x="1209" y="3165"/>
                  <a:pt x="1210" y="3295"/>
                  <a:pt x="1213" y="3426"/>
                </a:cubicBezTo>
                <a:cubicBezTo>
                  <a:pt x="1221" y="3788"/>
                  <a:pt x="1231" y="4149"/>
                  <a:pt x="1241" y="4511"/>
                </a:cubicBezTo>
                <a:cubicBezTo>
                  <a:pt x="1244" y="4630"/>
                  <a:pt x="1252" y="4748"/>
                  <a:pt x="1257" y="4867"/>
                </a:cubicBezTo>
                <a:cubicBezTo>
                  <a:pt x="1259" y="4903"/>
                  <a:pt x="1258" y="4903"/>
                  <a:pt x="1222" y="4903"/>
                </a:cubicBezTo>
                <a:cubicBezTo>
                  <a:pt x="1015" y="4903"/>
                  <a:pt x="809" y="4903"/>
                  <a:pt x="602" y="4903"/>
                </a:cubicBezTo>
                <a:cubicBezTo>
                  <a:pt x="591" y="4903"/>
                  <a:pt x="580" y="4903"/>
                  <a:pt x="564" y="49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309">
              <a:defRPr/>
            </a:pPr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1310F400-1ED7-4FBC-BE1F-762B4118BC1D}"/>
              </a:ext>
            </a:extLst>
          </p:cNvPr>
          <p:cNvSpPr>
            <a:spLocks/>
          </p:cNvSpPr>
          <p:nvPr/>
        </p:nvSpPr>
        <p:spPr bwMode="auto">
          <a:xfrm>
            <a:off x="3109012" y="3836336"/>
            <a:ext cx="1579226" cy="4401552"/>
          </a:xfrm>
          <a:custGeom>
            <a:avLst/>
            <a:gdLst>
              <a:gd name="T0" fmla="*/ 575 w 1649"/>
              <a:gd name="T1" fmla="*/ 4713 h 4903"/>
              <a:gd name="T2" fmla="*/ 605 w 1649"/>
              <a:gd name="T3" fmla="*/ 2629 h 4903"/>
              <a:gd name="T4" fmla="*/ 513 w 1649"/>
              <a:gd name="T5" fmla="*/ 1875 h 4903"/>
              <a:gd name="T6" fmla="*/ 264 w 1649"/>
              <a:gd name="T7" fmla="*/ 1470 h 4903"/>
              <a:gd name="T8" fmla="*/ 23 w 1649"/>
              <a:gd name="T9" fmla="*/ 1008 h 4903"/>
              <a:gd name="T10" fmla="*/ 62 w 1649"/>
              <a:gd name="T11" fmla="*/ 918 h 4903"/>
              <a:gd name="T12" fmla="*/ 347 w 1649"/>
              <a:gd name="T13" fmla="*/ 1150 h 4903"/>
              <a:gd name="T14" fmla="*/ 519 w 1649"/>
              <a:gd name="T15" fmla="*/ 1239 h 4903"/>
              <a:gd name="T16" fmla="*/ 519 w 1649"/>
              <a:gd name="T17" fmla="*/ 560 h 4903"/>
              <a:gd name="T18" fmla="*/ 503 w 1649"/>
              <a:gd name="T19" fmla="*/ 167 h 4903"/>
              <a:gd name="T20" fmla="*/ 646 w 1649"/>
              <a:gd name="T21" fmla="*/ 175 h 4903"/>
              <a:gd name="T22" fmla="*/ 739 w 1649"/>
              <a:gd name="T23" fmla="*/ 746 h 4903"/>
              <a:gd name="T24" fmla="*/ 803 w 1649"/>
              <a:gd name="T25" fmla="*/ 892 h 4903"/>
              <a:gd name="T26" fmla="*/ 831 w 1649"/>
              <a:gd name="T27" fmla="*/ 734 h 4903"/>
              <a:gd name="T28" fmla="*/ 880 w 1649"/>
              <a:gd name="T29" fmla="*/ 119 h 4903"/>
              <a:gd name="T30" fmla="*/ 992 w 1649"/>
              <a:gd name="T31" fmla="*/ 8 h 4903"/>
              <a:gd name="T32" fmla="*/ 1052 w 1649"/>
              <a:gd name="T33" fmla="*/ 286 h 4903"/>
              <a:gd name="T34" fmla="*/ 1054 w 1649"/>
              <a:gd name="T35" fmla="*/ 935 h 4903"/>
              <a:gd name="T36" fmla="*/ 1228 w 1649"/>
              <a:gd name="T37" fmla="*/ 352 h 4903"/>
              <a:gd name="T38" fmla="*/ 1271 w 1649"/>
              <a:gd name="T39" fmla="*/ 210 h 4903"/>
              <a:gd name="T40" fmla="*/ 1413 w 1649"/>
              <a:gd name="T41" fmla="*/ 254 h 4903"/>
              <a:gd name="T42" fmla="*/ 1343 w 1649"/>
              <a:gd name="T43" fmla="*/ 644 h 4903"/>
              <a:gd name="T44" fmla="*/ 1259 w 1649"/>
              <a:gd name="T45" fmla="*/ 1054 h 4903"/>
              <a:gd name="T46" fmla="*/ 1297 w 1649"/>
              <a:gd name="T47" fmla="*/ 1061 h 4903"/>
              <a:gd name="T48" fmla="*/ 1532 w 1649"/>
              <a:gd name="T49" fmla="*/ 523 h 4903"/>
              <a:gd name="T50" fmla="*/ 1632 w 1649"/>
              <a:gd name="T51" fmla="*/ 521 h 4903"/>
              <a:gd name="T52" fmla="*/ 1542 w 1649"/>
              <a:gd name="T53" fmla="*/ 889 h 4903"/>
              <a:gd name="T54" fmla="*/ 1428 w 1649"/>
              <a:gd name="T55" fmla="*/ 1261 h 4903"/>
              <a:gd name="T56" fmla="*/ 1224 w 1649"/>
              <a:gd name="T57" fmla="*/ 2008 h 4903"/>
              <a:gd name="T58" fmla="*/ 1209 w 1649"/>
              <a:gd name="T59" fmla="*/ 3034 h 4903"/>
              <a:gd name="T60" fmla="*/ 1241 w 1649"/>
              <a:gd name="T61" fmla="*/ 4511 h 4903"/>
              <a:gd name="T62" fmla="*/ 1222 w 1649"/>
              <a:gd name="T63" fmla="*/ 4903 h 4903"/>
              <a:gd name="T64" fmla="*/ 564 w 1649"/>
              <a:gd name="T65" fmla="*/ 4903 h 4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4903">
                <a:moveTo>
                  <a:pt x="564" y="4903"/>
                </a:moveTo>
                <a:cubicBezTo>
                  <a:pt x="568" y="4837"/>
                  <a:pt x="574" y="4775"/>
                  <a:pt x="575" y="4713"/>
                </a:cubicBezTo>
                <a:cubicBezTo>
                  <a:pt x="584" y="4372"/>
                  <a:pt x="594" y="4031"/>
                  <a:pt x="599" y="3691"/>
                </a:cubicBezTo>
                <a:cubicBezTo>
                  <a:pt x="604" y="3337"/>
                  <a:pt x="604" y="2983"/>
                  <a:pt x="605" y="2629"/>
                </a:cubicBezTo>
                <a:cubicBezTo>
                  <a:pt x="605" y="2480"/>
                  <a:pt x="603" y="2331"/>
                  <a:pt x="596" y="2182"/>
                </a:cubicBezTo>
                <a:cubicBezTo>
                  <a:pt x="591" y="2075"/>
                  <a:pt x="574" y="1968"/>
                  <a:pt x="513" y="1875"/>
                </a:cubicBezTo>
                <a:cubicBezTo>
                  <a:pt x="481" y="1826"/>
                  <a:pt x="446" y="1778"/>
                  <a:pt x="409" y="1732"/>
                </a:cubicBezTo>
                <a:cubicBezTo>
                  <a:pt x="345" y="1653"/>
                  <a:pt x="305" y="1562"/>
                  <a:pt x="264" y="1470"/>
                </a:cubicBezTo>
                <a:cubicBezTo>
                  <a:pt x="210" y="1347"/>
                  <a:pt x="155" y="1224"/>
                  <a:pt x="96" y="1104"/>
                </a:cubicBezTo>
                <a:cubicBezTo>
                  <a:pt x="79" y="1068"/>
                  <a:pt x="49" y="1038"/>
                  <a:pt x="23" y="1008"/>
                </a:cubicBezTo>
                <a:cubicBezTo>
                  <a:pt x="8" y="990"/>
                  <a:pt x="0" y="972"/>
                  <a:pt x="9" y="949"/>
                </a:cubicBezTo>
                <a:cubicBezTo>
                  <a:pt x="18" y="925"/>
                  <a:pt x="38" y="918"/>
                  <a:pt x="62" y="918"/>
                </a:cubicBezTo>
                <a:cubicBezTo>
                  <a:pt x="110" y="920"/>
                  <a:pt x="151" y="942"/>
                  <a:pt x="191" y="965"/>
                </a:cubicBezTo>
                <a:cubicBezTo>
                  <a:pt x="266" y="1007"/>
                  <a:pt x="307" y="1079"/>
                  <a:pt x="347" y="1150"/>
                </a:cubicBezTo>
                <a:cubicBezTo>
                  <a:pt x="373" y="1195"/>
                  <a:pt x="398" y="1240"/>
                  <a:pt x="448" y="1263"/>
                </a:cubicBezTo>
                <a:cubicBezTo>
                  <a:pt x="486" y="1280"/>
                  <a:pt x="503" y="1276"/>
                  <a:pt x="519" y="1239"/>
                </a:cubicBezTo>
                <a:cubicBezTo>
                  <a:pt x="549" y="1170"/>
                  <a:pt x="561" y="1096"/>
                  <a:pt x="556" y="1022"/>
                </a:cubicBezTo>
                <a:cubicBezTo>
                  <a:pt x="547" y="868"/>
                  <a:pt x="531" y="714"/>
                  <a:pt x="519" y="560"/>
                </a:cubicBezTo>
                <a:cubicBezTo>
                  <a:pt x="510" y="446"/>
                  <a:pt x="503" y="331"/>
                  <a:pt x="496" y="216"/>
                </a:cubicBezTo>
                <a:cubicBezTo>
                  <a:pt x="495" y="200"/>
                  <a:pt x="497" y="183"/>
                  <a:pt x="503" y="167"/>
                </a:cubicBezTo>
                <a:cubicBezTo>
                  <a:pt x="518" y="126"/>
                  <a:pt x="547" y="105"/>
                  <a:pt x="586" y="108"/>
                </a:cubicBezTo>
                <a:cubicBezTo>
                  <a:pt x="627" y="111"/>
                  <a:pt x="639" y="146"/>
                  <a:pt x="646" y="175"/>
                </a:cubicBezTo>
                <a:cubicBezTo>
                  <a:pt x="663" y="252"/>
                  <a:pt x="676" y="329"/>
                  <a:pt x="688" y="407"/>
                </a:cubicBezTo>
                <a:cubicBezTo>
                  <a:pt x="706" y="520"/>
                  <a:pt x="720" y="633"/>
                  <a:pt x="739" y="746"/>
                </a:cubicBezTo>
                <a:cubicBezTo>
                  <a:pt x="746" y="789"/>
                  <a:pt x="759" y="827"/>
                  <a:pt x="774" y="867"/>
                </a:cubicBezTo>
                <a:cubicBezTo>
                  <a:pt x="779" y="882"/>
                  <a:pt x="787" y="895"/>
                  <a:pt x="803" y="892"/>
                </a:cubicBezTo>
                <a:cubicBezTo>
                  <a:pt x="819" y="890"/>
                  <a:pt x="820" y="869"/>
                  <a:pt x="821" y="860"/>
                </a:cubicBezTo>
                <a:cubicBezTo>
                  <a:pt x="827" y="816"/>
                  <a:pt x="828" y="778"/>
                  <a:pt x="831" y="734"/>
                </a:cubicBezTo>
                <a:cubicBezTo>
                  <a:pt x="842" y="578"/>
                  <a:pt x="851" y="422"/>
                  <a:pt x="863" y="266"/>
                </a:cubicBezTo>
                <a:cubicBezTo>
                  <a:pt x="867" y="213"/>
                  <a:pt x="872" y="171"/>
                  <a:pt x="880" y="119"/>
                </a:cubicBezTo>
                <a:cubicBezTo>
                  <a:pt x="883" y="100"/>
                  <a:pt x="894" y="72"/>
                  <a:pt x="903" y="56"/>
                </a:cubicBezTo>
                <a:cubicBezTo>
                  <a:pt x="925" y="17"/>
                  <a:pt x="956" y="0"/>
                  <a:pt x="992" y="8"/>
                </a:cubicBezTo>
                <a:cubicBezTo>
                  <a:pt x="1029" y="17"/>
                  <a:pt x="1040" y="50"/>
                  <a:pt x="1046" y="82"/>
                </a:cubicBezTo>
                <a:cubicBezTo>
                  <a:pt x="1059" y="149"/>
                  <a:pt x="1060" y="217"/>
                  <a:pt x="1052" y="286"/>
                </a:cubicBezTo>
                <a:cubicBezTo>
                  <a:pt x="1031" y="486"/>
                  <a:pt x="1027" y="687"/>
                  <a:pt x="1031" y="888"/>
                </a:cubicBezTo>
                <a:cubicBezTo>
                  <a:pt x="1031" y="891"/>
                  <a:pt x="1029" y="929"/>
                  <a:pt x="1054" y="935"/>
                </a:cubicBezTo>
                <a:cubicBezTo>
                  <a:pt x="1100" y="948"/>
                  <a:pt x="1140" y="715"/>
                  <a:pt x="1165" y="619"/>
                </a:cubicBezTo>
                <a:cubicBezTo>
                  <a:pt x="1189" y="530"/>
                  <a:pt x="1206" y="440"/>
                  <a:pt x="1228" y="352"/>
                </a:cubicBezTo>
                <a:cubicBezTo>
                  <a:pt x="1238" y="309"/>
                  <a:pt x="1251" y="267"/>
                  <a:pt x="1263" y="224"/>
                </a:cubicBezTo>
                <a:cubicBezTo>
                  <a:pt x="1265" y="219"/>
                  <a:pt x="1268" y="214"/>
                  <a:pt x="1271" y="210"/>
                </a:cubicBezTo>
                <a:cubicBezTo>
                  <a:pt x="1292" y="184"/>
                  <a:pt x="1314" y="160"/>
                  <a:pt x="1352" y="170"/>
                </a:cubicBezTo>
                <a:cubicBezTo>
                  <a:pt x="1383" y="178"/>
                  <a:pt x="1415" y="217"/>
                  <a:pt x="1413" y="254"/>
                </a:cubicBezTo>
                <a:cubicBezTo>
                  <a:pt x="1411" y="291"/>
                  <a:pt x="1401" y="328"/>
                  <a:pt x="1395" y="366"/>
                </a:cubicBezTo>
                <a:cubicBezTo>
                  <a:pt x="1380" y="451"/>
                  <a:pt x="1352" y="586"/>
                  <a:pt x="1343" y="644"/>
                </a:cubicBezTo>
                <a:cubicBezTo>
                  <a:pt x="1334" y="701"/>
                  <a:pt x="1300" y="835"/>
                  <a:pt x="1278" y="926"/>
                </a:cubicBezTo>
                <a:cubicBezTo>
                  <a:pt x="1263" y="966"/>
                  <a:pt x="1255" y="1030"/>
                  <a:pt x="1259" y="1054"/>
                </a:cubicBezTo>
                <a:cubicBezTo>
                  <a:pt x="1260" y="1060"/>
                  <a:pt x="1261" y="1070"/>
                  <a:pt x="1272" y="1073"/>
                </a:cubicBezTo>
                <a:cubicBezTo>
                  <a:pt x="1284" y="1076"/>
                  <a:pt x="1294" y="1068"/>
                  <a:pt x="1297" y="1061"/>
                </a:cubicBezTo>
                <a:cubicBezTo>
                  <a:pt x="1326" y="999"/>
                  <a:pt x="1358" y="937"/>
                  <a:pt x="1381" y="872"/>
                </a:cubicBezTo>
                <a:cubicBezTo>
                  <a:pt x="1424" y="753"/>
                  <a:pt x="1460" y="630"/>
                  <a:pt x="1532" y="523"/>
                </a:cubicBezTo>
                <a:cubicBezTo>
                  <a:pt x="1541" y="510"/>
                  <a:pt x="1553" y="497"/>
                  <a:pt x="1567" y="490"/>
                </a:cubicBezTo>
                <a:cubicBezTo>
                  <a:pt x="1595" y="476"/>
                  <a:pt x="1621" y="492"/>
                  <a:pt x="1632" y="521"/>
                </a:cubicBezTo>
                <a:cubicBezTo>
                  <a:pt x="1649" y="563"/>
                  <a:pt x="1639" y="604"/>
                  <a:pt x="1626" y="643"/>
                </a:cubicBezTo>
                <a:cubicBezTo>
                  <a:pt x="1600" y="726"/>
                  <a:pt x="1570" y="807"/>
                  <a:pt x="1542" y="889"/>
                </a:cubicBezTo>
                <a:cubicBezTo>
                  <a:pt x="1506" y="998"/>
                  <a:pt x="1464" y="1086"/>
                  <a:pt x="1428" y="1196"/>
                </a:cubicBezTo>
                <a:cubicBezTo>
                  <a:pt x="1424" y="1210"/>
                  <a:pt x="1429" y="1246"/>
                  <a:pt x="1428" y="1261"/>
                </a:cubicBezTo>
                <a:cubicBezTo>
                  <a:pt x="1412" y="1403"/>
                  <a:pt x="1371" y="1713"/>
                  <a:pt x="1319" y="1798"/>
                </a:cubicBezTo>
                <a:cubicBezTo>
                  <a:pt x="1235" y="1937"/>
                  <a:pt x="1249" y="1935"/>
                  <a:pt x="1224" y="2008"/>
                </a:cubicBezTo>
                <a:cubicBezTo>
                  <a:pt x="1215" y="2034"/>
                  <a:pt x="1214" y="2166"/>
                  <a:pt x="1214" y="2195"/>
                </a:cubicBezTo>
                <a:cubicBezTo>
                  <a:pt x="1212" y="2475"/>
                  <a:pt x="1210" y="2754"/>
                  <a:pt x="1209" y="3034"/>
                </a:cubicBezTo>
                <a:cubicBezTo>
                  <a:pt x="1209" y="3165"/>
                  <a:pt x="1210" y="3295"/>
                  <a:pt x="1213" y="3426"/>
                </a:cubicBezTo>
                <a:cubicBezTo>
                  <a:pt x="1221" y="3788"/>
                  <a:pt x="1231" y="4149"/>
                  <a:pt x="1241" y="4511"/>
                </a:cubicBezTo>
                <a:cubicBezTo>
                  <a:pt x="1244" y="4630"/>
                  <a:pt x="1252" y="4748"/>
                  <a:pt x="1257" y="4867"/>
                </a:cubicBezTo>
                <a:cubicBezTo>
                  <a:pt x="1259" y="4903"/>
                  <a:pt x="1258" y="4903"/>
                  <a:pt x="1222" y="4903"/>
                </a:cubicBezTo>
                <a:cubicBezTo>
                  <a:pt x="1015" y="4903"/>
                  <a:pt x="809" y="4903"/>
                  <a:pt x="602" y="4903"/>
                </a:cubicBezTo>
                <a:cubicBezTo>
                  <a:pt x="591" y="4903"/>
                  <a:pt x="580" y="4903"/>
                  <a:pt x="564" y="49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309">
              <a:defRPr/>
            </a:pPr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15803E81-1FE2-4801-85B5-D226B01DD6FA}"/>
              </a:ext>
            </a:extLst>
          </p:cNvPr>
          <p:cNvSpPr>
            <a:spLocks/>
          </p:cNvSpPr>
          <p:nvPr/>
        </p:nvSpPr>
        <p:spPr bwMode="auto">
          <a:xfrm>
            <a:off x="4660580" y="5006717"/>
            <a:ext cx="1579226" cy="4401552"/>
          </a:xfrm>
          <a:custGeom>
            <a:avLst/>
            <a:gdLst>
              <a:gd name="T0" fmla="*/ 575 w 1649"/>
              <a:gd name="T1" fmla="*/ 4713 h 4903"/>
              <a:gd name="T2" fmla="*/ 605 w 1649"/>
              <a:gd name="T3" fmla="*/ 2629 h 4903"/>
              <a:gd name="T4" fmla="*/ 513 w 1649"/>
              <a:gd name="T5" fmla="*/ 1875 h 4903"/>
              <a:gd name="T6" fmla="*/ 264 w 1649"/>
              <a:gd name="T7" fmla="*/ 1470 h 4903"/>
              <a:gd name="T8" fmla="*/ 23 w 1649"/>
              <a:gd name="T9" fmla="*/ 1008 h 4903"/>
              <a:gd name="T10" fmla="*/ 62 w 1649"/>
              <a:gd name="T11" fmla="*/ 918 h 4903"/>
              <a:gd name="T12" fmla="*/ 347 w 1649"/>
              <a:gd name="T13" fmla="*/ 1150 h 4903"/>
              <a:gd name="T14" fmla="*/ 519 w 1649"/>
              <a:gd name="T15" fmla="*/ 1239 h 4903"/>
              <a:gd name="T16" fmla="*/ 519 w 1649"/>
              <a:gd name="T17" fmla="*/ 560 h 4903"/>
              <a:gd name="T18" fmla="*/ 503 w 1649"/>
              <a:gd name="T19" fmla="*/ 167 h 4903"/>
              <a:gd name="T20" fmla="*/ 646 w 1649"/>
              <a:gd name="T21" fmla="*/ 175 h 4903"/>
              <a:gd name="T22" fmla="*/ 739 w 1649"/>
              <a:gd name="T23" fmla="*/ 746 h 4903"/>
              <a:gd name="T24" fmla="*/ 803 w 1649"/>
              <a:gd name="T25" fmla="*/ 892 h 4903"/>
              <a:gd name="T26" fmla="*/ 831 w 1649"/>
              <a:gd name="T27" fmla="*/ 734 h 4903"/>
              <a:gd name="T28" fmla="*/ 880 w 1649"/>
              <a:gd name="T29" fmla="*/ 119 h 4903"/>
              <a:gd name="T30" fmla="*/ 992 w 1649"/>
              <a:gd name="T31" fmla="*/ 8 h 4903"/>
              <a:gd name="T32" fmla="*/ 1052 w 1649"/>
              <a:gd name="T33" fmla="*/ 286 h 4903"/>
              <a:gd name="T34" fmla="*/ 1054 w 1649"/>
              <a:gd name="T35" fmla="*/ 935 h 4903"/>
              <a:gd name="T36" fmla="*/ 1228 w 1649"/>
              <a:gd name="T37" fmla="*/ 352 h 4903"/>
              <a:gd name="T38" fmla="*/ 1271 w 1649"/>
              <a:gd name="T39" fmla="*/ 210 h 4903"/>
              <a:gd name="T40" fmla="*/ 1413 w 1649"/>
              <a:gd name="T41" fmla="*/ 254 h 4903"/>
              <a:gd name="T42" fmla="*/ 1343 w 1649"/>
              <a:gd name="T43" fmla="*/ 644 h 4903"/>
              <a:gd name="T44" fmla="*/ 1259 w 1649"/>
              <a:gd name="T45" fmla="*/ 1054 h 4903"/>
              <a:gd name="T46" fmla="*/ 1297 w 1649"/>
              <a:gd name="T47" fmla="*/ 1061 h 4903"/>
              <a:gd name="T48" fmla="*/ 1532 w 1649"/>
              <a:gd name="T49" fmla="*/ 523 h 4903"/>
              <a:gd name="T50" fmla="*/ 1632 w 1649"/>
              <a:gd name="T51" fmla="*/ 521 h 4903"/>
              <a:gd name="T52" fmla="*/ 1542 w 1649"/>
              <a:gd name="T53" fmla="*/ 889 h 4903"/>
              <a:gd name="T54" fmla="*/ 1428 w 1649"/>
              <a:gd name="T55" fmla="*/ 1261 h 4903"/>
              <a:gd name="T56" fmla="*/ 1224 w 1649"/>
              <a:gd name="T57" fmla="*/ 2008 h 4903"/>
              <a:gd name="T58" fmla="*/ 1209 w 1649"/>
              <a:gd name="T59" fmla="*/ 3034 h 4903"/>
              <a:gd name="T60" fmla="*/ 1241 w 1649"/>
              <a:gd name="T61" fmla="*/ 4511 h 4903"/>
              <a:gd name="T62" fmla="*/ 1222 w 1649"/>
              <a:gd name="T63" fmla="*/ 4903 h 4903"/>
              <a:gd name="T64" fmla="*/ 564 w 1649"/>
              <a:gd name="T65" fmla="*/ 4903 h 4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4903">
                <a:moveTo>
                  <a:pt x="564" y="4903"/>
                </a:moveTo>
                <a:cubicBezTo>
                  <a:pt x="568" y="4837"/>
                  <a:pt x="574" y="4775"/>
                  <a:pt x="575" y="4713"/>
                </a:cubicBezTo>
                <a:cubicBezTo>
                  <a:pt x="584" y="4372"/>
                  <a:pt x="594" y="4031"/>
                  <a:pt x="599" y="3691"/>
                </a:cubicBezTo>
                <a:cubicBezTo>
                  <a:pt x="604" y="3337"/>
                  <a:pt x="604" y="2983"/>
                  <a:pt x="605" y="2629"/>
                </a:cubicBezTo>
                <a:cubicBezTo>
                  <a:pt x="605" y="2480"/>
                  <a:pt x="603" y="2331"/>
                  <a:pt x="596" y="2182"/>
                </a:cubicBezTo>
                <a:cubicBezTo>
                  <a:pt x="591" y="2075"/>
                  <a:pt x="574" y="1968"/>
                  <a:pt x="513" y="1875"/>
                </a:cubicBezTo>
                <a:cubicBezTo>
                  <a:pt x="481" y="1826"/>
                  <a:pt x="446" y="1778"/>
                  <a:pt x="409" y="1732"/>
                </a:cubicBezTo>
                <a:cubicBezTo>
                  <a:pt x="345" y="1653"/>
                  <a:pt x="305" y="1562"/>
                  <a:pt x="264" y="1470"/>
                </a:cubicBezTo>
                <a:cubicBezTo>
                  <a:pt x="210" y="1347"/>
                  <a:pt x="155" y="1224"/>
                  <a:pt x="96" y="1104"/>
                </a:cubicBezTo>
                <a:cubicBezTo>
                  <a:pt x="79" y="1068"/>
                  <a:pt x="49" y="1038"/>
                  <a:pt x="23" y="1008"/>
                </a:cubicBezTo>
                <a:cubicBezTo>
                  <a:pt x="8" y="990"/>
                  <a:pt x="0" y="972"/>
                  <a:pt x="9" y="949"/>
                </a:cubicBezTo>
                <a:cubicBezTo>
                  <a:pt x="18" y="925"/>
                  <a:pt x="38" y="918"/>
                  <a:pt x="62" y="918"/>
                </a:cubicBezTo>
                <a:cubicBezTo>
                  <a:pt x="110" y="920"/>
                  <a:pt x="151" y="942"/>
                  <a:pt x="191" y="965"/>
                </a:cubicBezTo>
                <a:cubicBezTo>
                  <a:pt x="266" y="1007"/>
                  <a:pt x="307" y="1079"/>
                  <a:pt x="347" y="1150"/>
                </a:cubicBezTo>
                <a:cubicBezTo>
                  <a:pt x="373" y="1195"/>
                  <a:pt x="398" y="1240"/>
                  <a:pt x="448" y="1263"/>
                </a:cubicBezTo>
                <a:cubicBezTo>
                  <a:pt x="486" y="1280"/>
                  <a:pt x="503" y="1276"/>
                  <a:pt x="519" y="1239"/>
                </a:cubicBezTo>
                <a:cubicBezTo>
                  <a:pt x="549" y="1170"/>
                  <a:pt x="561" y="1096"/>
                  <a:pt x="556" y="1022"/>
                </a:cubicBezTo>
                <a:cubicBezTo>
                  <a:pt x="547" y="868"/>
                  <a:pt x="531" y="714"/>
                  <a:pt x="519" y="560"/>
                </a:cubicBezTo>
                <a:cubicBezTo>
                  <a:pt x="510" y="446"/>
                  <a:pt x="503" y="331"/>
                  <a:pt x="496" y="216"/>
                </a:cubicBezTo>
                <a:cubicBezTo>
                  <a:pt x="495" y="200"/>
                  <a:pt x="497" y="183"/>
                  <a:pt x="503" y="167"/>
                </a:cubicBezTo>
                <a:cubicBezTo>
                  <a:pt x="518" y="126"/>
                  <a:pt x="547" y="105"/>
                  <a:pt x="586" y="108"/>
                </a:cubicBezTo>
                <a:cubicBezTo>
                  <a:pt x="627" y="111"/>
                  <a:pt x="639" y="146"/>
                  <a:pt x="646" y="175"/>
                </a:cubicBezTo>
                <a:cubicBezTo>
                  <a:pt x="663" y="252"/>
                  <a:pt x="676" y="329"/>
                  <a:pt x="688" y="407"/>
                </a:cubicBezTo>
                <a:cubicBezTo>
                  <a:pt x="706" y="520"/>
                  <a:pt x="720" y="633"/>
                  <a:pt x="739" y="746"/>
                </a:cubicBezTo>
                <a:cubicBezTo>
                  <a:pt x="746" y="789"/>
                  <a:pt x="759" y="827"/>
                  <a:pt x="774" y="867"/>
                </a:cubicBezTo>
                <a:cubicBezTo>
                  <a:pt x="779" y="882"/>
                  <a:pt x="787" y="895"/>
                  <a:pt x="803" y="892"/>
                </a:cubicBezTo>
                <a:cubicBezTo>
                  <a:pt x="819" y="890"/>
                  <a:pt x="820" y="869"/>
                  <a:pt x="821" y="860"/>
                </a:cubicBezTo>
                <a:cubicBezTo>
                  <a:pt x="827" y="816"/>
                  <a:pt x="828" y="778"/>
                  <a:pt x="831" y="734"/>
                </a:cubicBezTo>
                <a:cubicBezTo>
                  <a:pt x="842" y="578"/>
                  <a:pt x="851" y="422"/>
                  <a:pt x="863" y="266"/>
                </a:cubicBezTo>
                <a:cubicBezTo>
                  <a:pt x="867" y="213"/>
                  <a:pt x="872" y="171"/>
                  <a:pt x="880" y="119"/>
                </a:cubicBezTo>
                <a:cubicBezTo>
                  <a:pt x="883" y="100"/>
                  <a:pt x="894" y="72"/>
                  <a:pt x="903" y="56"/>
                </a:cubicBezTo>
                <a:cubicBezTo>
                  <a:pt x="925" y="17"/>
                  <a:pt x="956" y="0"/>
                  <a:pt x="992" y="8"/>
                </a:cubicBezTo>
                <a:cubicBezTo>
                  <a:pt x="1029" y="17"/>
                  <a:pt x="1040" y="50"/>
                  <a:pt x="1046" y="82"/>
                </a:cubicBezTo>
                <a:cubicBezTo>
                  <a:pt x="1059" y="149"/>
                  <a:pt x="1060" y="217"/>
                  <a:pt x="1052" y="286"/>
                </a:cubicBezTo>
                <a:cubicBezTo>
                  <a:pt x="1031" y="486"/>
                  <a:pt x="1027" y="687"/>
                  <a:pt x="1031" y="888"/>
                </a:cubicBezTo>
                <a:cubicBezTo>
                  <a:pt x="1031" y="891"/>
                  <a:pt x="1029" y="929"/>
                  <a:pt x="1054" y="935"/>
                </a:cubicBezTo>
                <a:cubicBezTo>
                  <a:pt x="1100" y="948"/>
                  <a:pt x="1140" y="715"/>
                  <a:pt x="1165" y="619"/>
                </a:cubicBezTo>
                <a:cubicBezTo>
                  <a:pt x="1189" y="530"/>
                  <a:pt x="1206" y="440"/>
                  <a:pt x="1228" y="352"/>
                </a:cubicBezTo>
                <a:cubicBezTo>
                  <a:pt x="1238" y="309"/>
                  <a:pt x="1251" y="267"/>
                  <a:pt x="1263" y="224"/>
                </a:cubicBezTo>
                <a:cubicBezTo>
                  <a:pt x="1265" y="219"/>
                  <a:pt x="1268" y="214"/>
                  <a:pt x="1271" y="210"/>
                </a:cubicBezTo>
                <a:cubicBezTo>
                  <a:pt x="1292" y="184"/>
                  <a:pt x="1314" y="160"/>
                  <a:pt x="1352" y="170"/>
                </a:cubicBezTo>
                <a:cubicBezTo>
                  <a:pt x="1383" y="178"/>
                  <a:pt x="1415" y="217"/>
                  <a:pt x="1413" y="254"/>
                </a:cubicBezTo>
                <a:cubicBezTo>
                  <a:pt x="1411" y="291"/>
                  <a:pt x="1401" y="328"/>
                  <a:pt x="1395" y="366"/>
                </a:cubicBezTo>
                <a:cubicBezTo>
                  <a:pt x="1380" y="451"/>
                  <a:pt x="1352" y="586"/>
                  <a:pt x="1343" y="644"/>
                </a:cubicBezTo>
                <a:cubicBezTo>
                  <a:pt x="1334" y="701"/>
                  <a:pt x="1300" y="835"/>
                  <a:pt x="1278" y="926"/>
                </a:cubicBezTo>
                <a:cubicBezTo>
                  <a:pt x="1263" y="966"/>
                  <a:pt x="1255" y="1030"/>
                  <a:pt x="1259" y="1054"/>
                </a:cubicBezTo>
                <a:cubicBezTo>
                  <a:pt x="1260" y="1060"/>
                  <a:pt x="1261" y="1070"/>
                  <a:pt x="1272" y="1073"/>
                </a:cubicBezTo>
                <a:cubicBezTo>
                  <a:pt x="1284" y="1076"/>
                  <a:pt x="1294" y="1068"/>
                  <a:pt x="1297" y="1061"/>
                </a:cubicBezTo>
                <a:cubicBezTo>
                  <a:pt x="1326" y="999"/>
                  <a:pt x="1358" y="937"/>
                  <a:pt x="1381" y="872"/>
                </a:cubicBezTo>
                <a:cubicBezTo>
                  <a:pt x="1424" y="753"/>
                  <a:pt x="1460" y="630"/>
                  <a:pt x="1532" y="523"/>
                </a:cubicBezTo>
                <a:cubicBezTo>
                  <a:pt x="1541" y="510"/>
                  <a:pt x="1553" y="497"/>
                  <a:pt x="1567" y="490"/>
                </a:cubicBezTo>
                <a:cubicBezTo>
                  <a:pt x="1595" y="476"/>
                  <a:pt x="1621" y="492"/>
                  <a:pt x="1632" y="521"/>
                </a:cubicBezTo>
                <a:cubicBezTo>
                  <a:pt x="1649" y="563"/>
                  <a:pt x="1639" y="604"/>
                  <a:pt x="1626" y="643"/>
                </a:cubicBezTo>
                <a:cubicBezTo>
                  <a:pt x="1600" y="726"/>
                  <a:pt x="1570" y="807"/>
                  <a:pt x="1542" y="889"/>
                </a:cubicBezTo>
                <a:cubicBezTo>
                  <a:pt x="1506" y="998"/>
                  <a:pt x="1464" y="1086"/>
                  <a:pt x="1428" y="1196"/>
                </a:cubicBezTo>
                <a:cubicBezTo>
                  <a:pt x="1424" y="1210"/>
                  <a:pt x="1429" y="1246"/>
                  <a:pt x="1428" y="1261"/>
                </a:cubicBezTo>
                <a:cubicBezTo>
                  <a:pt x="1412" y="1403"/>
                  <a:pt x="1371" y="1713"/>
                  <a:pt x="1319" y="1798"/>
                </a:cubicBezTo>
                <a:cubicBezTo>
                  <a:pt x="1235" y="1937"/>
                  <a:pt x="1249" y="1935"/>
                  <a:pt x="1224" y="2008"/>
                </a:cubicBezTo>
                <a:cubicBezTo>
                  <a:pt x="1215" y="2034"/>
                  <a:pt x="1214" y="2166"/>
                  <a:pt x="1214" y="2195"/>
                </a:cubicBezTo>
                <a:cubicBezTo>
                  <a:pt x="1212" y="2475"/>
                  <a:pt x="1210" y="2754"/>
                  <a:pt x="1209" y="3034"/>
                </a:cubicBezTo>
                <a:cubicBezTo>
                  <a:pt x="1209" y="3165"/>
                  <a:pt x="1210" y="3295"/>
                  <a:pt x="1213" y="3426"/>
                </a:cubicBezTo>
                <a:cubicBezTo>
                  <a:pt x="1221" y="3788"/>
                  <a:pt x="1231" y="4149"/>
                  <a:pt x="1241" y="4511"/>
                </a:cubicBezTo>
                <a:cubicBezTo>
                  <a:pt x="1244" y="4630"/>
                  <a:pt x="1252" y="4748"/>
                  <a:pt x="1257" y="4867"/>
                </a:cubicBezTo>
                <a:cubicBezTo>
                  <a:pt x="1259" y="4903"/>
                  <a:pt x="1258" y="4903"/>
                  <a:pt x="1222" y="4903"/>
                </a:cubicBezTo>
                <a:cubicBezTo>
                  <a:pt x="1015" y="4903"/>
                  <a:pt x="809" y="4903"/>
                  <a:pt x="602" y="4903"/>
                </a:cubicBezTo>
                <a:cubicBezTo>
                  <a:pt x="591" y="4903"/>
                  <a:pt x="580" y="4903"/>
                  <a:pt x="564" y="49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309">
              <a:defRPr/>
            </a:pPr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E27943E1-0B86-4500-8F9E-7A17C28CEBCD}"/>
              </a:ext>
            </a:extLst>
          </p:cNvPr>
          <p:cNvSpPr>
            <a:spLocks/>
          </p:cNvSpPr>
          <p:nvPr/>
        </p:nvSpPr>
        <p:spPr bwMode="auto">
          <a:xfrm>
            <a:off x="7762171" y="4158027"/>
            <a:ext cx="1579226" cy="4401552"/>
          </a:xfrm>
          <a:custGeom>
            <a:avLst/>
            <a:gdLst>
              <a:gd name="T0" fmla="*/ 575 w 1649"/>
              <a:gd name="T1" fmla="*/ 4713 h 4903"/>
              <a:gd name="T2" fmla="*/ 605 w 1649"/>
              <a:gd name="T3" fmla="*/ 2629 h 4903"/>
              <a:gd name="T4" fmla="*/ 513 w 1649"/>
              <a:gd name="T5" fmla="*/ 1875 h 4903"/>
              <a:gd name="T6" fmla="*/ 264 w 1649"/>
              <a:gd name="T7" fmla="*/ 1470 h 4903"/>
              <a:gd name="T8" fmla="*/ 23 w 1649"/>
              <a:gd name="T9" fmla="*/ 1008 h 4903"/>
              <a:gd name="T10" fmla="*/ 62 w 1649"/>
              <a:gd name="T11" fmla="*/ 918 h 4903"/>
              <a:gd name="T12" fmla="*/ 347 w 1649"/>
              <a:gd name="T13" fmla="*/ 1150 h 4903"/>
              <a:gd name="T14" fmla="*/ 519 w 1649"/>
              <a:gd name="T15" fmla="*/ 1239 h 4903"/>
              <a:gd name="T16" fmla="*/ 519 w 1649"/>
              <a:gd name="T17" fmla="*/ 560 h 4903"/>
              <a:gd name="T18" fmla="*/ 503 w 1649"/>
              <a:gd name="T19" fmla="*/ 167 h 4903"/>
              <a:gd name="T20" fmla="*/ 646 w 1649"/>
              <a:gd name="T21" fmla="*/ 175 h 4903"/>
              <a:gd name="T22" fmla="*/ 739 w 1649"/>
              <a:gd name="T23" fmla="*/ 746 h 4903"/>
              <a:gd name="T24" fmla="*/ 803 w 1649"/>
              <a:gd name="T25" fmla="*/ 892 h 4903"/>
              <a:gd name="T26" fmla="*/ 831 w 1649"/>
              <a:gd name="T27" fmla="*/ 734 h 4903"/>
              <a:gd name="T28" fmla="*/ 880 w 1649"/>
              <a:gd name="T29" fmla="*/ 119 h 4903"/>
              <a:gd name="T30" fmla="*/ 992 w 1649"/>
              <a:gd name="T31" fmla="*/ 8 h 4903"/>
              <a:gd name="T32" fmla="*/ 1052 w 1649"/>
              <a:gd name="T33" fmla="*/ 286 h 4903"/>
              <a:gd name="T34" fmla="*/ 1054 w 1649"/>
              <a:gd name="T35" fmla="*/ 935 h 4903"/>
              <a:gd name="T36" fmla="*/ 1228 w 1649"/>
              <a:gd name="T37" fmla="*/ 352 h 4903"/>
              <a:gd name="T38" fmla="*/ 1271 w 1649"/>
              <a:gd name="T39" fmla="*/ 210 h 4903"/>
              <a:gd name="T40" fmla="*/ 1413 w 1649"/>
              <a:gd name="T41" fmla="*/ 254 h 4903"/>
              <a:gd name="T42" fmla="*/ 1343 w 1649"/>
              <a:gd name="T43" fmla="*/ 644 h 4903"/>
              <a:gd name="T44" fmla="*/ 1259 w 1649"/>
              <a:gd name="T45" fmla="*/ 1054 h 4903"/>
              <a:gd name="T46" fmla="*/ 1297 w 1649"/>
              <a:gd name="T47" fmla="*/ 1061 h 4903"/>
              <a:gd name="T48" fmla="*/ 1532 w 1649"/>
              <a:gd name="T49" fmla="*/ 523 h 4903"/>
              <a:gd name="T50" fmla="*/ 1632 w 1649"/>
              <a:gd name="T51" fmla="*/ 521 h 4903"/>
              <a:gd name="T52" fmla="*/ 1542 w 1649"/>
              <a:gd name="T53" fmla="*/ 889 h 4903"/>
              <a:gd name="T54" fmla="*/ 1428 w 1649"/>
              <a:gd name="T55" fmla="*/ 1261 h 4903"/>
              <a:gd name="T56" fmla="*/ 1224 w 1649"/>
              <a:gd name="T57" fmla="*/ 2008 h 4903"/>
              <a:gd name="T58" fmla="*/ 1209 w 1649"/>
              <a:gd name="T59" fmla="*/ 3034 h 4903"/>
              <a:gd name="T60" fmla="*/ 1241 w 1649"/>
              <a:gd name="T61" fmla="*/ 4511 h 4903"/>
              <a:gd name="T62" fmla="*/ 1222 w 1649"/>
              <a:gd name="T63" fmla="*/ 4903 h 4903"/>
              <a:gd name="T64" fmla="*/ 564 w 1649"/>
              <a:gd name="T65" fmla="*/ 4903 h 4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4903">
                <a:moveTo>
                  <a:pt x="564" y="4903"/>
                </a:moveTo>
                <a:cubicBezTo>
                  <a:pt x="568" y="4837"/>
                  <a:pt x="574" y="4775"/>
                  <a:pt x="575" y="4713"/>
                </a:cubicBezTo>
                <a:cubicBezTo>
                  <a:pt x="584" y="4372"/>
                  <a:pt x="594" y="4031"/>
                  <a:pt x="599" y="3691"/>
                </a:cubicBezTo>
                <a:cubicBezTo>
                  <a:pt x="604" y="3337"/>
                  <a:pt x="604" y="2983"/>
                  <a:pt x="605" y="2629"/>
                </a:cubicBezTo>
                <a:cubicBezTo>
                  <a:pt x="605" y="2480"/>
                  <a:pt x="603" y="2331"/>
                  <a:pt x="596" y="2182"/>
                </a:cubicBezTo>
                <a:cubicBezTo>
                  <a:pt x="591" y="2075"/>
                  <a:pt x="574" y="1968"/>
                  <a:pt x="513" y="1875"/>
                </a:cubicBezTo>
                <a:cubicBezTo>
                  <a:pt x="481" y="1826"/>
                  <a:pt x="446" y="1778"/>
                  <a:pt x="409" y="1732"/>
                </a:cubicBezTo>
                <a:cubicBezTo>
                  <a:pt x="345" y="1653"/>
                  <a:pt x="305" y="1562"/>
                  <a:pt x="264" y="1470"/>
                </a:cubicBezTo>
                <a:cubicBezTo>
                  <a:pt x="210" y="1347"/>
                  <a:pt x="155" y="1224"/>
                  <a:pt x="96" y="1104"/>
                </a:cubicBezTo>
                <a:cubicBezTo>
                  <a:pt x="79" y="1068"/>
                  <a:pt x="49" y="1038"/>
                  <a:pt x="23" y="1008"/>
                </a:cubicBezTo>
                <a:cubicBezTo>
                  <a:pt x="8" y="990"/>
                  <a:pt x="0" y="972"/>
                  <a:pt x="9" y="949"/>
                </a:cubicBezTo>
                <a:cubicBezTo>
                  <a:pt x="18" y="925"/>
                  <a:pt x="38" y="918"/>
                  <a:pt x="62" y="918"/>
                </a:cubicBezTo>
                <a:cubicBezTo>
                  <a:pt x="110" y="920"/>
                  <a:pt x="151" y="942"/>
                  <a:pt x="191" y="965"/>
                </a:cubicBezTo>
                <a:cubicBezTo>
                  <a:pt x="266" y="1007"/>
                  <a:pt x="307" y="1079"/>
                  <a:pt x="347" y="1150"/>
                </a:cubicBezTo>
                <a:cubicBezTo>
                  <a:pt x="373" y="1195"/>
                  <a:pt x="398" y="1240"/>
                  <a:pt x="448" y="1263"/>
                </a:cubicBezTo>
                <a:cubicBezTo>
                  <a:pt x="486" y="1280"/>
                  <a:pt x="503" y="1276"/>
                  <a:pt x="519" y="1239"/>
                </a:cubicBezTo>
                <a:cubicBezTo>
                  <a:pt x="549" y="1170"/>
                  <a:pt x="561" y="1096"/>
                  <a:pt x="556" y="1022"/>
                </a:cubicBezTo>
                <a:cubicBezTo>
                  <a:pt x="547" y="868"/>
                  <a:pt x="531" y="714"/>
                  <a:pt x="519" y="560"/>
                </a:cubicBezTo>
                <a:cubicBezTo>
                  <a:pt x="510" y="446"/>
                  <a:pt x="503" y="331"/>
                  <a:pt x="496" y="216"/>
                </a:cubicBezTo>
                <a:cubicBezTo>
                  <a:pt x="495" y="200"/>
                  <a:pt x="497" y="183"/>
                  <a:pt x="503" y="167"/>
                </a:cubicBezTo>
                <a:cubicBezTo>
                  <a:pt x="518" y="126"/>
                  <a:pt x="547" y="105"/>
                  <a:pt x="586" y="108"/>
                </a:cubicBezTo>
                <a:cubicBezTo>
                  <a:pt x="627" y="111"/>
                  <a:pt x="639" y="146"/>
                  <a:pt x="646" y="175"/>
                </a:cubicBezTo>
                <a:cubicBezTo>
                  <a:pt x="663" y="252"/>
                  <a:pt x="676" y="329"/>
                  <a:pt x="688" y="407"/>
                </a:cubicBezTo>
                <a:cubicBezTo>
                  <a:pt x="706" y="520"/>
                  <a:pt x="720" y="633"/>
                  <a:pt x="739" y="746"/>
                </a:cubicBezTo>
                <a:cubicBezTo>
                  <a:pt x="746" y="789"/>
                  <a:pt x="759" y="827"/>
                  <a:pt x="774" y="867"/>
                </a:cubicBezTo>
                <a:cubicBezTo>
                  <a:pt x="779" y="882"/>
                  <a:pt x="787" y="895"/>
                  <a:pt x="803" y="892"/>
                </a:cubicBezTo>
                <a:cubicBezTo>
                  <a:pt x="819" y="890"/>
                  <a:pt x="820" y="869"/>
                  <a:pt x="821" y="860"/>
                </a:cubicBezTo>
                <a:cubicBezTo>
                  <a:pt x="827" y="816"/>
                  <a:pt x="828" y="778"/>
                  <a:pt x="831" y="734"/>
                </a:cubicBezTo>
                <a:cubicBezTo>
                  <a:pt x="842" y="578"/>
                  <a:pt x="851" y="422"/>
                  <a:pt x="863" y="266"/>
                </a:cubicBezTo>
                <a:cubicBezTo>
                  <a:pt x="867" y="213"/>
                  <a:pt x="872" y="171"/>
                  <a:pt x="880" y="119"/>
                </a:cubicBezTo>
                <a:cubicBezTo>
                  <a:pt x="883" y="100"/>
                  <a:pt x="894" y="72"/>
                  <a:pt x="903" y="56"/>
                </a:cubicBezTo>
                <a:cubicBezTo>
                  <a:pt x="925" y="17"/>
                  <a:pt x="956" y="0"/>
                  <a:pt x="992" y="8"/>
                </a:cubicBezTo>
                <a:cubicBezTo>
                  <a:pt x="1029" y="17"/>
                  <a:pt x="1040" y="50"/>
                  <a:pt x="1046" y="82"/>
                </a:cubicBezTo>
                <a:cubicBezTo>
                  <a:pt x="1059" y="149"/>
                  <a:pt x="1060" y="217"/>
                  <a:pt x="1052" y="286"/>
                </a:cubicBezTo>
                <a:cubicBezTo>
                  <a:pt x="1031" y="486"/>
                  <a:pt x="1027" y="687"/>
                  <a:pt x="1031" y="888"/>
                </a:cubicBezTo>
                <a:cubicBezTo>
                  <a:pt x="1031" y="891"/>
                  <a:pt x="1029" y="929"/>
                  <a:pt x="1054" y="935"/>
                </a:cubicBezTo>
                <a:cubicBezTo>
                  <a:pt x="1100" y="948"/>
                  <a:pt x="1140" y="715"/>
                  <a:pt x="1165" y="619"/>
                </a:cubicBezTo>
                <a:cubicBezTo>
                  <a:pt x="1189" y="530"/>
                  <a:pt x="1206" y="440"/>
                  <a:pt x="1228" y="352"/>
                </a:cubicBezTo>
                <a:cubicBezTo>
                  <a:pt x="1238" y="309"/>
                  <a:pt x="1251" y="267"/>
                  <a:pt x="1263" y="224"/>
                </a:cubicBezTo>
                <a:cubicBezTo>
                  <a:pt x="1265" y="219"/>
                  <a:pt x="1268" y="214"/>
                  <a:pt x="1271" y="210"/>
                </a:cubicBezTo>
                <a:cubicBezTo>
                  <a:pt x="1292" y="184"/>
                  <a:pt x="1314" y="160"/>
                  <a:pt x="1352" y="170"/>
                </a:cubicBezTo>
                <a:cubicBezTo>
                  <a:pt x="1383" y="178"/>
                  <a:pt x="1415" y="217"/>
                  <a:pt x="1413" y="254"/>
                </a:cubicBezTo>
                <a:cubicBezTo>
                  <a:pt x="1411" y="291"/>
                  <a:pt x="1401" y="328"/>
                  <a:pt x="1395" y="366"/>
                </a:cubicBezTo>
                <a:cubicBezTo>
                  <a:pt x="1380" y="451"/>
                  <a:pt x="1352" y="586"/>
                  <a:pt x="1343" y="644"/>
                </a:cubicBezTo>
                <a:cubicBezTo>
                  <a:pt x="1334" y="701"/>
                  <a:pt x="1300" y="835"/>
                  <a:pt x="1278" y="926"/>
                </a:cubicBezTo>
                <a:cubicBezTo>
                  <a:pt x="1263" y="966"/>
                  <a:pt x="1255" y="1030"/>
                  <a:pt x="1259" y="1054"/>
                </a:cubicBezTo>
                <a:cubicBezTo>
                  <a:pt x="1260" y="1060"/>
                  <a:pt x="1261" y="1070"/>
                  <a:pt x="1272" y="1073"/>
                </a:cubicBezTo>
                <a:cubicBezTo>
                  <a:pt x="1284" y="1076"/>
                  <a:pt x="1294" y="1068"/>
                  <a:pt x="1297" y="1061"/>
                </a:cubicBezTo>
                <a:cubicBezTo>
                  <a:pt x="1326" y="999"/>
                  <a:pt x="1358" y="937"/>
                  <a:pt x="1381" y="872"/>
                </a:cubicBezTo>
                <a:cubicBezTo>
                  <a:pt x="1424" y="753"/>
                  <a:pt x="1460" y="630"/>
                  <a:pt x="1532" y="523"/>
                </a:cubicBezTo>
                <a:cubicBezTo>
                  <a:pt x="1541" y="510"/>
                  <a:pt x="1553" y="497"/>
                  <a:pt x="1567" y="490"/>
                </a:cubicBezTo>
                <a:cubicBezTo>
                  <a:pt x="1595" y="476"/>
                  <a:pt x="1621" y="492"/>
                  <a:pt x="1632" y="521"/>
                </a:cubicBezTo>
                <a:cubicBezTo>
                  <a:pt x="1649" y="563"/>
                  <a:pt x="1639" y="604"/>
                  <a:pt x="1626" y="643"/>
                </a:cubicBezTo>
                <a:cubicBezTo>
                  <a:pt x="1600" y="726"/>
                  <a:pt x="1570" y="807"/>
                  <a:pt x="1542" y="889"/>
                </a:cubicBezTo>
                <a:cubicBezTo>
                  <a:pt x="1506" y="998"/>
                  <a:pt x="1464" y="1086"/>
                  <a:pt x="1428" y="1196"/>
                </a:cubicBezTo>
                <a:cubicBezTo>
                  <a:pt x="1424" y="1210"/>
                  <a:pt x="1429" y="1246"/>
                  <a:pt x="1428" y="1261"/>
                </a:cubicBezTo>
                <a:cubicBezTo>
                  <a:pt x="1412" y="1403"/>
                  <a:pt x="1371" y="1713"/>
                  <a:pt x="1319" y="1798"/>
                </a:cubicBezTo>
                <a:cubicBezTo>
                  <a:pt x="1235" y="1937"/>
                  <a:pt x="1249" y="1935"/>
                  <a:pt x="1224" y="2008"/>
                </a:cubicBezTo>
                <a:cubicBezTo>
                  <a:pt x="1215" y="2034"/>
                  <a:pt x="1214" y="2166"/>
                  <a:pt x="1214" y="2195"/>
                </a:cubicBezTo>
                <a:cubicBezTo>
                  <a:pt x="1212" y="2475"/>
                  <a:pt x="1210" y="2754"/>
                  <a:pt x="1209" y="3034"/>
                </a:cubicBezTo>
                <a:cubicBezTo>
                  <a:pt x="1209" y="3165"/>
                  <a:pt x="1210" y="3295"/>
                  <a:pt x="1213" y="3426"/>
                </a:cubicBezTo>
                <a:cubicBezTo>
                  <a:pt x="1221" y="3788"/>
                  <a:pt x="1231" y="4149"/>
                  <a:pt x="1241" y="4511"/>
                </a:cubicBezTo>
                <a:cubicBezTo>
                  <a:pt x="1244" y="4630"/>
                  <a:pt x="1252" y="4748"/>
                  <a:pt x="1257" y="4867"/>
                </a:cubicBezTo>
                <a:cubicBezTo>
                  <a:pt x="1259" y="4903"/>
                  <a:pt x="1258" y="4903"/>
                  <a:pt x="1222" y="4903"/>
                </a:cubicBezTo>
                <a:cubicBezTo>
                  <a:pt x="1015" y="4903"/>
                  <a:pt x="809" y="4903"/>
                  <a:pt x="602" y="4903"/>
                </a:cubicBezTo>
                <a:cubicBezTo>
                  <a:pt x="591" y="4903"/>
                  <a:pt x="580" y="4903"/>
                  <a:pt x="564" y="490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309">
              <a:defRPr/>
            </a:pPr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D2B79FAC-70AC-41F1-B476-DA72E6237E6F}"/>
              </a:ext>
            </a:extLst>
          </p:cNvPr>
          <p:cNvSpPr>
            <a:spLocks/>
          </p:cNvSpPr>
          <p:nvPr/>
        </p:nvSpPr>
        <p:spPr bwMode="auto">
          <a:xfrm>
            <a:off x="9249467" y="5014662"/>
            <a:ext cx="1579226" cy="4401552"/>
          </a:xfrm>
          <a:custGeom>
            <a:avLst/>
            <a:gdLst>
              <a:gd name="T0" fmla="*/ 575 w 1649"/>
              <a:gd name="T1" fmla="*/ 4713 h 4903"/>
              <a:gd name="T2" fmla="*/ 605 w 1649"/>
              <a:gd name="T3" fmla="*/ 2629 h 4903"/>
              <a:gd name="T4" fmla="*/ 513 w 1649"/>
              <a:gd name="T5" fmla="*/ 1875 h 4903"/>
              <a:gd name="T6" fmla="*/ 264 w 1649"/>
              <a:gd name="T7" fmla="*/ 1470 h 4903"/>
              <a:gd name="T8" fmla="*/ 23 w 1649"/>
              <a:gd name="T9" fmla="*/ 1008 h 4903"/>
              <a:gd name="T10" fmla="*/ 62 w 1649"/>
              <a:gd name="T11" fmla="*/ 918 h 4903"/>
              <a:gd name="T12" fmla="*/ 347 w 1649"/>
              <a:gd name="T13" fmla="*/ 1150 h 4903"/>
              <a:gd name="T14" fmla="*/ 519 w 1649"/>
              <a:gd name="T15" fmla="*/ 1239 h 4903"/>
              <a:gd name="T16" fmla="*/ 519 w 1649"/>
              <a:gd name="T17" fmla="*/ 560 h 4903"/>
              <a:gd name="T18" fmla="*/ 503 w 1649"/>
              <a:gd name="T19" fmla="*/ 167 h 4903"/>
              <a:gd name="T20" fmla="*/ 646 w 1649"/>
              <a:gd name="T21" fmla="*/ 175 h 4903"/>
              <a:gd name="T22" fmla="*/ 739 w 1649"/>
              <a:gd name="T23" fmla="*/ 746 h 4903"/>
              <a:gd name="T24" fmla="*/ 803 w 1649"/>
              <a:gd name="T25" fmla="*/ 892 h 4903"/>
              <a:gd name="T26" fmla="*/ 831 w 1649"/>
              <a:gd name="T27" fmla="*/ 734 h 4903"/>
              <a:gd name="T28" fmla="*/ 880 w 1649"/>
              <a:gd name="T29" fmla="*/ 119 h 4903"/>
              <a:gd name="T30" fmla="*/ 992 w 1649"/>
              <a:gd name="T31" fmla="*/ 8 h 4903"/>
              <a:gd name="T32" fmla="*/ 1052 w 1649"/>
              <a:gd name="T33" fmla="*/ 286 h 4903"/>
              <a:gd name="T34" fmla="*/ 1054 w 1649"/>
              <a:gd name="T35" fmla="*/ 935 h 4903"/>
              <a:gd name="T36" fmla="*/ 1228 w 1649"/>
              <a:gd name="T37" fmla="*/ 352 h 4903"/>
              <a:gd name="T38" fmla="*/ 1271 w 1649"/>
              <a:gd name="T39" fmla="*/ 210 h 4903"/>
              <a:gd name="T40" fmla="*/ 1413 w 1649"/>
              <a:gd name="T41" fmla="*/ 254 h 4903"/>
              <a:gd name="T42" fmla="*/ 1343 w 1649"/>
              <a:gd name="T43" fmla="*/ 644 h 4903"/>
              <a:gd name="T44" fmla="*/ 1259 w 1649"/>
              <a:gd name="T45" fmla="*/ 1054 h 4903"/>
              <a:gd name="T46" fmla="*/ 1297 w 1649"/>
              <a:gd name="T47" fmla="*/ 1061 h 4903"/>
              <a:gd name="T48" fmla="*/ 1532 w 1649"/>
              <a:gd name="T49" fmla="*/ 523 h 4903"/>
              <a:gd name="T50" fmla="*/ 1632 w 1649"/>
              <a:gd name="T51" fmla="*/ 521 h 4903"/>
              <a:gd name="T52" fmla="*/ 1542 w 1649"/>
              <a:gd name="T53" fmla="*/ 889 h 4903"/>
              <a:gd name="T54" fmla="*/ 1428 w 1649"/>
              <a:gd name="T55" fmla="*/ 1261 h 4903"/>
              <a:gd name="T56" fmla="*/ 1224 w 1649"/>
              <a:gd name="T57" fmla="*/ 2008 h 4903"/>
              <a:gd name="T58" fmla="*/ 1209 w 1649"/>
              <a:gd name="T59" fmla="*/ 3034 h 4903"/>
              <a:gd name="T60" fmla="*/ 1241 w 1649"/>
              <a:gd name="T61" fmla="*/ 4511 h 4903"/>
              <a:gd name="T62" fmla="*/ 1222 w 1649"/>
              <a:gd name="T63" fmla="*/ 4903 h 4903"/>
              <a:gd name="T64" fmla="*/ 564 w 1649"/>
              <a:gd name="T65" fmla="*/ 4903 h 4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4903">
                <a:moveTo>
                  <a:pt x="564" y="4903"/>
                </a:moveTo>
                <a:cubicBezTo>
                  <a:pt x="568" y="4837"/>
                  <a:pt x="574" y="4775"/>
                  <a:pt x="575" y="4713"/>
                </a:cubicBezTo>
                <a:cubicBezTo>
                  <a:pt x="584" y="4372"/>
                  <a:pt x="594" y="4031"/>
                  <a:pt x="599" y="3691"/>
                </a:cubicBezTo>
                <a:cubicBezTo>
                  <a:pt x="604" y="3337"/>
                  <a:pt x="604" y="2983"/>
                  <a:pt x="605" y="2629"/>
                </a:cubicBezTo>
                <a:cubicBezTo>
                  <a:pt x="605" y="2480"/>
                  <a:pt x="603" y="2331"/>
                  <a:pt x="596" y="2182"/>
                </a:cubicBezTo>
                <a:cubicBezTo>
                  <a:pt x="591" y="2075"/>
                  <a:pt x="574" y="1968"/>
                  <a:pt x="513" y="1875"/>
                </a:cubicBezTo>
                <a:cubicBezTo>
                  <a:pt x="481" y="1826"/>
                  <a:pt x="446" y="1778"/>
                  <a:pt x="409" y="1732"/>
                </a:cubicBezTo>
                <a:cubicBezTo>
                  <a:pt x="345" y="1653"/>
                  <a:pt x="305" y="1562"/>
                  <a:pt x="264" y="1470"/>
                </a:cubicBezTo>
                <a:cubicBezTo>
                  <a:pt x="210" y="1347"/>
                  <a:pt x="155" y="1224"/>
                  <a:pt x="96" y="1104"/>
                </a:cubicBezTo>
                <a:cubicBezTo>
                  <a:pt x="79" y="1068"/>
                  <a:pt x="49" y="1038"/>
                  <a:pt x="23" y="1008"/>
                </a:cubicBezTo>
                <a:cubicBezTo>
                  <a:pt x="8" y="990"/>
                  <a:pt x="0" y="972"/>
                  <a:pt x="9" y="949"/>
                </a:cubicBezTo>
                <a:cubicBezTo>
                  <a:pt x="18" y="925"/>
                  <a:pt x="38" y="918"/>
                  <a:pt x="62" y="918"/>
                </a:cubicBezTo>
                <a:cubicBezTo>
                  <a:pt x="110" y="920"/>
                  <a:pt x="151" y="942"/>
                  <a:pt x="191" y="965"/>
                </a:cubicBezTo>
                <a:cubicBezTo>
                  <a:pt x="266" y="1007"/>
                  <a:pt x="307" y="1079"/>
                  <a:pt x="347" y="1150"/>
                </a:cubicBezTo>
                <a:cubicBezTo>
                  <a:pt x="373" y="1195"/>
                  <a:pt x="398" y="1240"/>
                  <a:pt x="448" y="1263"/>
                </a:cubicBezTo>
                <a:cubicBezTo>
                  <a:pt x="486" y="1280"/>
                  <a:pt x="503" y="1276"/>
                  <a:pt x="519" y="1239"/>
                </a:cubicBezTo>
                <a:cubicBezTo>
                  <a:pt x="549" y="1170"/>
                  <a:pt x="561" y="1096"/>
                  <a:pt x="556" y="1022"/>
                </a:cubicBezTo>
                <a:cubicBezTo>
                  <a:pt x="547" y="868"/>
                  <a:pt x="531" y="714"/>
                  <a:pt x="519" y="560"/>
                </a:cubicBezTo>
                <a:cubicBezTo>
                  <a:pt x="510" y="446"/>
                  <a:pt x="503" y="331"/>
                  <a:pt x="496" y="216"/>
                </a:cubicBezTo>
                <a:cubicBezTo>
                  <a:pt x="495" y="200"/>
                  <a:pt x="497" y="183"/>
                  <a:pt x="503" y="167"/>
                </a:cubicBezTo>
                <a:cubicBezTo>
                  <a:pt x="518" y="126"/>
                  <a:pt x="547" y="105"/>
                  <a:pt x="586" y="108"/>
                </a:cubicBezTo>
                <a:cubicBezTo>
                  <a:pt x="627" y="111"/>
                  <a:pt x="639" y="146"/>
                  <a:pt x="646" y="175"/>
                </a:cubicBezTo>
                <a:cubicBezTo>
                  <a:pt x="663" y="252"/>
                  <a:pt x="676" y="329"/>
                  <a:pt x="688" y="407"/>
                </a:cubicBezTo>
                <a:cubicBezTo>
                  <a:pt x="706" y="520"/>
                  <a:pt x="720" y="633"/>
                  <a:pt x="739" y="746"/>
                </a:cubicBezTo>
                <a:cubicBezTo>
                  <a:pt x="746" y="789"/>
                  <a:pt x="759" y="827"/>
                  <a:pt x="774" y="867"/>
                </a:cubicBezTo>
                <a:cubicBezTo>
                  <a:pt x="779" y="882"/>
                  <a:pt x="787" y="895"/>
                  <a:pt x="803" y="892"/>
                </a:cubicBezTo>
                <a:cubicBezTo>
                  <a:pt x="819" y="890"/>
                  <a:pt x="820" y="869"/>
                  <a:pt x="821" y="860"/>
                </a:cubicBezTo>
                <a:cubicBezTo>
                  <a:pt x="827" y="816"/>
                  <a:pt x="828" y="778"/>
                  <a:pt x="831" y="734"/>
                </a:cubicBezTo>
                <a:cubicBezTo>
                  <a:pt x="842" y="578"/>
                  <a:pt x="851" y="422"/>
                  <a:pt x="863" y="266"/>
                </a:cubicBezTo>
                <a:cubicBezTo>
                  <a:pt x="867" y="213"/>
                  <a:pt x="872" y="171"/>
                  <a:pt x="880" y="119"/>
                </a:cubicBezTo>
                <a:cubicBezTo>
                  <a:pt x="883" y="100"/>
                  <a:pt x="894" y="72"/>
                  <a:pt x="903" y="56"/>
                </a:cubicBezTo>
                <a:cubicBezTo>
                  <a:pt x="925" y="17"/>
                  <a:pt x="956" y="0"/>
                  <a:pt x="992" y="8"/>
                </a:cubicBezTo>
                <a:cubicBezTo>
                  <a:pt x="1029" y="17"/>
                  <a:pt x="1040" y="50"/>
                  <a:pt x="1046" y="82"/>
                </a:cubicBezTo>
                <a:cubicBezTo>
                  <a:pt x="1059" y="149"/>
                  <a:pt x="1060" y="217"/>
                  <a:pt x="1052" y="286"/>
                </a:cubicBezTo>
                <a:cubicBezTo>
                  <a:pt x="1031" y="486"/>
                  <a:pt x="1027" y="687"/>
                  <a:pt x="1031" y="888"/>
                </a:cubicBezTo>
                <a:cubicBezTo>
                  <a:pt x="1031" y="891"/>
                  <a:pt x="1029" y="929"/>
                  <a:pt x="1054" y="935"/>
                </a:cubicBezTo>
                <a:cubicBezTo>
                  <a:pt x="1100" y="948"/>
                  <a:pt x="1140" y="715"/>
                  <a:pt x="1165" y="619"/>
                </a:cubicBezTo>
                <a:cubicBezTo>
                  <a:pt x="1189" y="530"/>
                  <a:pt x="1206" y="440"/>
                  <a:pt x="1228" y="352"/>
                </a:cubicBezTo>
                <a:cubicBezTo>
                  <a:pt x="1238" y="309"/>
                  <a:pt x="1251" y="267"/>
                  <a:pt x="1263" y="224"/>
                </a:cubicBezTo>
                <a:cubicBezTo>
                  <a:pt x="1265" y="219"/>
                  <a:pt x="1268" y="214"/>
                  <a:pt x="1271" y="210"/>
                </a:cubicBezTo>
                <a:cubicBezTo>
                  <a:pt x="1292" y="184"/>
                  <a:pt x="1314" y="160"/>
                  <a:pt x="1352" y="170"/>
                </a:cubicBezTo>
                <a:cubicBezTo>
                  <a:pt x="1383" y="178"/>
                  <a:pt x="1415" y="217"/>
                  <a:pt x="1413" y="254"/>
                </a:cubicBezTo>
                <a:cubicBezTo>
                  <a:pt x="1411" y="291"/>
                  <a:pt x="1401" y="328"/>
                  <a:pt x="1395" y="366"/>
                </a:cubicBezTo>
                <a:cubicBezTo>
                  <a:pt x="1380" y="451"/>
                  <a:pt x="1352" y="586"/>
                  <a:pt x="1343" y="644"/>
                </a:cubicBezTo>
                <a:cubicBezTo>
                  <a:pt x="1334" y="701"/>
                  <a:pt x="1300" y="835"/>
                  <a:pt x="1278" y="926"/>
                </a:cubicBezTo>
                <a:cubicBezTo>
                  <a:pt x="1263" y="966"/>
                  <a:pt x="1255" y="1030"/>
                  <a:pt x="1259" y="1054"/>
                </a:cubicBezTo>
                <a:cubicBezTo>
                  <a:pt x="1260" y="1060"/>
                  <a:pt x="1261" y="1070"/>
                  <a:pt x="1272" y="1073"/>
                </a:cubicBezTo>
                <a:cubicBezTo>
                  <a:pt x="1284" y="1076"/>
                  <a:pt x="1294" y="1068"/>
                  <a:pt x="1297" y="1061"/>
                </a:cubicBezTo>
                <a:cubicBezTo>
                  <a:pt x="1326" y="999"/>
                  <a:pt x="1358" y="937"/>
                  <a:pt x="1381" y="872"/>
                </a:cubicBezTo>
                <a:cubicBezTo>
                  <a:pt x="1424" y="753"/>
                  <a:pt x="1460" y="630"/>
                  <a:pt x="1532" y="523"/>
                </a:cubicBezTo>
                <a:cubicBezTo>
                  <a:pt x="1541" y="510"/>
                  <a:pt x="1553" y="497"/>
                  <a:pt x="1567" y="490"/>
                </a:cubicBezTo>
                <a:cubicBezTo>
                  <a:pt x="1595" y="476"/>
                  <a:pt x="1621" y="492"/>
                  <a:pt x="1632" y="521"/>
                </a:cubicBezTo>
                <a:cubicBezTo>
                  <a:pt x="1649" y="563"/>
                  <a:pt x="1639" y="604"/>
                  <a:pt x="1626" y="643"/>
                </a:cubicBezTo>
                <a:cubicBezTo>
                  <a:pt x="1600" y="726"/>
                  <a:pt x="1570" y="807"/>
                  <a:pt x="1542" y="889"/>
                </a:cubicBezTo>
                <a:cubicBezTo>
                  <a:pt x="1506" y="998"/>
                  <a:pt x="1464" y="1086"/>
                  <a:pt x="1428" y="1196"/>
                </a:cubicBezTo>
                <a:cubicBezTo>
                  <a:pt x="1424" y="1210"/>
                  <a:pt x="1429" y="1246"/>
                  <a:pt x="1428" y="1261"/>
                </a:cubicBezTo>
                <a:cubicBezTo>
                  <a:pt x="1412" y="1403"/>
                  <a:pt x="1371" y="1713"/>
                  <a:pt x="1319" y="1798"/>
                </a:cubicBezTo>
                <a:cubicBezTo>
                  <a:pt x="1235" y="1937"/>
                  <a:pt x="1249" y="1935"/>
                  <a:pt x="1224" y="2008"/>
                </a:cubicBezTo>
                <a:cubicBezTo>
                  <a:pt x="1215" y="2034"/>
                  <a:pt x="1214" y="2166"/>
                  <a:pt x="1214" y="2195"/>
                </a:cubicBezTo>
                <a:cubicBezTo>
                  <a:pt x="1212" y="2475"/>
                  <a:pt x="1210" y="2754"/>
                  <a:pt x="1209" y="3034"/>
                </a:cubicBezTo>
                <a:cubicBezTo>
                  <a:pt x="1209" y="3165"/>
                  <a:pt x="1210" y="3295"/>
                  <a:pt x="1213" y="3426"/>
                </a:cubicBezTo>
                <a:cubicBezTo>
                  <a:pt x="1221" y="3788"/>
                  <a:pt x="1231" y="4149"/>
                  <a:pt x="1241" y="4511"/>
                </a:cubicBezTo>
                <a:cubicBezTo>
                  <a:pt x="1244" y="4630"/>
                  <a:pt x="1252" y="4748"/>
                  <a:pt x="1257" y="4867"/>
                </a:cubicBezTo>
                <a:cubicBezTo>
                  <a:pt x="1259" y="4903"/>
                  <a:pt x="1258" y="4903"/>
                  <a:pt x="1222" y="4903"/>
                </a:cubicBezTo>
                <a:cubicBezTo>
                  <a:pt x="1015" y="4903"/>
                  <a:pt x="809" y="4903"/>
                  <a:pt x="602" y="4903"/>
                </a:cubicBezTo>
                <a:cubicBezTo>
                  <a:pt x="591" y="4903"/>
                  <a:pt x="580" y="4903"/>
                  <a:pt x="564" y="490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309">
              <a:defRPr/>
            </a:pPr>
            <a:endParaRPr lang="en-US">
              <a:solidFill>
                <a:srgbClr val="282F39"/>
              </a:solidFill>
              <a:latin typeface="Calibri" panose="020F0502020204030204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9D90C29-D992-4D5E-8B67-A4A170239769}"/>
              </a:ext>
            </a:extLst>
          </p:cNvPr>
          <p:cNvGrpSpPr/>
          <p:nvPr/>
        </p:nvGrpSpPr>
        <p:grpSpPr>
          <a:xfrm rot="21353716">
            <a:off x="1246725" y="1809413"/>
            <a:ext cx="4203468" cy="1657126"/>
            <a:chOff x="7542990" y="3907189"/>
            <a:chExt cx="4203468" cy="1657126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4FD207B7-FDD8-476D-94BF-0629FD0EBC6A}"/>
                </a:ext>
              </a:extLst>
            </p:cNvPr>
            <p:cNvSpPr/>
            <p:nvPr/>
          </p:nvSpPr>
          <p:spPr bwMode="gray">
            <a:xfrm rot="233770">
              <a:off x="7786521" y="4226871"/>
              <a:ext cx="3590489" cy="93372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>
              <a:outerShdw blurRad="88900" dist="25400" dir="7800000" algn="tl" rotWithShape="0">
                <a:prstClr val="black">
                  <a:alpha val="35000"/>
                </a:prstClr>
              </a:outerShdw>
            </a:effectLst>
          </p:spPr>
          <p:txBody>
            <a:bodyPr lIns="143986" tIns="143986" rIns="191981" bIns="95990" rtlCol="0" anchor="ctr"/>
            <a:lstStyle/>
            <a:p>
              <a:pPr algn="ctr">
                <a:spcAft>
                  <a:spcPts val="800"/>
                </a:spcAft>
                <a:buClr>
                  <a:srgbClr val="969696"/>
                </a:buClr>
              </a:pPr>
              <a:r>
                <a:rPr lang="de-DE" sz="2000" b="1" noProof="1">
                  <a:solidFill>
                    <a:srgbClr val="66A300"/>
                  </a:solidFill>
                  <a:cs typeface="Arial" charset="0"/>
                </a:rPr>
                <a:t>Plickers-Reflexion</a:t>
              </a:r>
              <a:endParaRPr lang="de-DE" sz="2000" noProof="1">
                <a:solidFill>
                  <a:srgbClr val="66A300"/>
                </a:solidFill>
                <a:cs typeface="Arial" charset="0"/>
              </a:endParaRPr>
            </a:p>
          </p:txBody>
        </p:sp>
        <p:pic>
          <p:nvPicPr>
            <p:cNvPr id="27" name="Picture 4" descr="Tessafilm_2">
              <a:extLst>
                <a:ext uri="{FF2B5EF4-FFF2-40B4-BE49-F238E27FC236}">
                  <a16:creationId xmlns:a16="http://schemas.microsoft.com/office/drawing/2014/main" id="{0EFDF1CB-EEA6-4D97-8A1C-BBD118868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l="71863" b="90001"/>
            <a:stretch>
              <a:fillRect/>
            </a:stretch>
          </p:blipFill>
          <p:spPr bwMode="auto">
            <a:xfrm rot="20235846">
              <a:off x="10295302" y="5097167"/>
              <a:ext cx="1451156" cy="467148"/>
            </a:xfrm>
            <a:prstGeom prst="rect">
              <a:avLst/>
            </a:prstGeom>
            <a:noFill/>
          </p:spPr>
        </p:pic>
        <p:pic>
          <p:nvPicPr>
            <p:cNvPr id="28" name="Picture 6" descr="Tessafilm_5">
              <a:extLst>
                <a:ext uri="{FF2B5EF4-FFF2-40B4-BE49-F238E27FC236}">
                  <a16:creationId xmlns:a16="http://schemas.microsoft.com/office/drawing/2014/main" id="{6EF1001E-CF2C-413E-A12B-A5A4BEEC8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 l="75725" t="1588" b="90588"/>
            <a:stretch>
              <a:fillRect/>
            </a:stretch>
          </p:blipFill>
          <p:spPr bwMode="auto">
            <a:xfrm rot="20968276">
              <a:off x="7542990" y="3907189"/>
              <a:ext cx="887940" cy="286295"/>
            </a:xfrm>
            <a:prstGeom prst="rect">
              <a:avLst/>
            </a:prstGeom>
            <a:noFill/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9782019E-00FF-4305-AB40-888D2D9E2B55}"/>
              </a:ext>
            </a:extLst>
          </p:cNvPr>
          <p:cNvSpPr txBox="1"/>
          <p:nvPr/>
        </p:nvSpPr>
        <p:spPr>
          <a:xfrm>
            <a:off x="10852611" y="4879022"/>
            <a:ext cx="11700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Fragen-Vorlage siehe Word-Dokument</a:t>
            </a:r>
          </a:p>
        </p:txBody>
      </p:sp>
    </p:spTree>
    <p:extLst>
      <p:ext uri="{BB962C8B-B14F-4D97-AF65-F5344CB8AC3E}">
        <p14:creationId xmlns:p14="http://schemas.microsoft.com/office/powerpoint/2010/main" val="3820175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Visuelle Modellierung der Verlaufsplanung</a:t>
              </a: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40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BCC5876-6C5B-4CDE-8606-850D68740D5D}"/>
              </a:ext>
            </a:extLst>
          </p:cNvPr>
          <p:cNvSpPr txBox="1"/>
          <p:nvPr/>
        </p:nvSpPr>
        <p:spPr>
          <a:xfrm>
            <a:off x="919194" y="1257300"/>
            <a:ext cx="103203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de-DE" dirty="0"/>
              <a:t>Darstellung der Verlaufsplanung in visualisierter Form mithilfe einer Planungstabelle</a:t>
            </a:r>
          </a:p>
          <a:p>
            <a:pPr marL="285750" lvl="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de-DE" dirty="0"/>
              <a:t>Didaktisch-methodische Anordnung mithilfe von 6 vertikalen Spalten </a:t>
            </a:r>
          </a:p>
          <a:p>
            <a:pPr marL="285750" lvl="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de-DE" dirty="0"/>
              <a:t>Zeitliche Gliederung sowie Gliederung in Phasen mithilfe von horizontalen Zeilen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1712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Visuelle Modellierung der Verlaufsplanung</a:t>
              </a: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41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sp>
        <p:nvSpPr>
          <p:cNvPr id="65" name="Foliennummernplatzhalter 4">
            <a:extLst>
              <a:ext uri="{FF2B5EF4-FFF2-40B4-BE49-F238E27FC236}">
                <a16:creationId xmlns:a16="http://schemas.microsoft.com/office/drawing/2014/main" id="{295B28AA-B068-455C-B3C3-0E1A25E871E4}"/>
              </a:ext>
            </a:extLst>
          </p:cNvPr>
          <p:cNvSpPr txBox="1">
            <a:spLocks/>
          </p:cNvSpPr>
          <p:nvPr/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C1E638-3F78-4E0D-883A-B278700C48C0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D6E8B931-2BFE-41AB-8BA2-EB38E542B616}"/>
              </a:ext>
            </a:extLst>
          </p:cNvPr>
          <p:cNvSpPr txBox="1"/>
          <p:nvPr/>
        </p:nvSpPr>
        <p:spPr>
          <a:xfrm>
            <a:off x="328763" y="872467"/>
            <a:ext cx="115377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de-DE" b="1" dirty="0"/>
              <a:t>Thema der Unterrichtseinheit:</a:t>
            </a:r>
            <a:r>
              <a:rPr lang="de-DE" dirty="0"/>
              <a:t> _________________     </a:t>
            </a:r>
            <a:r>
              <a:rPr lang="de-DE" b="1" dirty="0"/>
              <a:t>Thema der Unterrichtsstunde:</a:t>
            </a:r>
            <a:r>
              <a:rPr lang="de-DE" dirty="0"/>
              <a:t> _________________ (___. Stunde)</a:t>
            </a:r>
          </a:p>
          <a:p>
            <a:pPr>
              <a:lnSpc>
                <a:spcPct val="250000"/>
              </a:lnSpc>
            </a:pPr>
            <a:endParaRPr lang="de-DE" dirty="0"/>
          </a:p>
        </p:txBody>
      </p:sp>
      <p:pic>
        <p:nvPicPr>
          <p:cNvPr id="67" name="Picture 1">
            <a:extLst>
              <a:ext uri="{FF2B5EF4-FFF2-40B4-BE49-F238E27FC236}">
                <a16:creationId xmlns:a16="http://schemas.microsoft.com/office/drawing/2014/main" id="{CEF12103-BE8D-484E-BBA6-94301F394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5" y="1778184"/>
            <a:ext cx="11070174" cy="642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EA03DA28-7696-4631-812B-F42AF520DBE8}"/>
              </a:ext>
            </a:extLst>
          </p:cNvPr>
          <p:cNvGrpSpPr/>
          <p:nvPr/>
        </p:nvGrpSpPr>
        <p:grpSpPr>
          <a:xfrm>
            <a:off x="-1" y="2221930"/>
            <a:ext cx="2281561" cy="2170251"/>
            <a:chOff x="-1" y="2221930"/>
            <a:chExt cx="2281561" cy="2170251"/>
          </a:xfrm>
        </p:grpSpPr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ED9B5025-4079-44F8-A5F3-816375344C35}"/>
                </a:ext>
              </a:extLst>
            </p:cNvPr>
            <p:cNvGrpSpPr/>
            <p:nvPr/>
          </p:nvGrpSpPr>
          <p:grpSpPr>
            <a:xfrm>
              <a:off x="0" y="2221930"/>
              <a:ext cx="2281560" cy="1213728"/>
              <a:chOff x="7274967" y="808398"/>
              <a:chExt cx="3483141" cy="1213728"/>
            </a:xfrm>
          </p:grpSpPr>
          <p:sp>
            <p:nvSpPr>
              <p:cNvPr id="73" name="Rechteck 72">
                <a:extLst>
                  <a:ext uri="{FF2B5EF4-FFF2-40B4-BE49-F238E27FC236}">
                    <a16:creationId xmlns:a16="http://schemas.microsoft.com/office/drawing/2014/main" id="{CBC7BB43-570F-4460-8888-925693ACC91A}"/>
                  </a:ext>
                </a:extLst>
              </p:cNvPr>
              <p:cNvSpPr/>
              <p:nvPr/>
            </p:nvSpPr>
            <p:spPr bwMode="gray">
              <a:xfrm>
                <a:off x="7274967" y="1199579"/>
                <a:ext cx="3483141" cy="822547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>
                <a:outerShdw blurRad="88900" dist="25400" dir="7800000" algn="tl" rotWithShape="0">
                  <a:prstClr val="black">
                    <a:alpha val="35000"/>
                  </a:prstClr>
                </a:outerShdw>
              </a:effectLst>
            </p:spPr>
            <p:txBody>
              <a:bodyPr lIns="143986" tIns="143986" rIns="191981" bIns="95990"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</a:pPr>
                <a:r>
                  <a:rPr lang="de-DE" sz="1400" noProof="1">
                    <a:solidFill>
                      <a:srgbClr val="C00000"/>
                    </a:solidFill>
                    <a:cs typeface="Arial" charset="0"/>
                  </a:rPr>
                  <a:t>Angabe eines Richtwertes für die kalkulierte Dauer der einzelnen Phase</a:t>
                </a:r>
              </a:p>
            </p:txBody>
          </p:sp>
          <p:pic>
            <p:nvPicPr>
              <p:cNvPr id="74" name="Picture 3" descr="Tessafilm_7">
                <a:extLst>
                  <a:ext uri="{FF2B5EF4-FFF2-40B4-BE49-F238E27FC236}">
                    <a16:creationId xmlns:a16="http://schemas.microsoft.com/office/drawing/2014/main" id="{081FF827-D887-4005-ACE5-4C3049842D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70392" b="89275"/>
              <a:stretch>
                <a:fillRect/>
              </a:stretch>
            </p:blipFill>
            <p:spPr bwMode="auto">
              <a:xfrm rot="2228977">
                <a:off x="8267831" y="808398"/>
                <a:ext cx="957065" cy="483388"/>
              </a:xfrm>
              <a:prstGeom prst="rect">
                <a:avLst/>
              </a:prstGeom>
              <a:noFill/>
            </p:spPr>
          </p:pic>
        </p:grpSp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D5E9A203-F1B8-4409-9EA7-AB409D3C2FA4}"/>
                </a:ext>
              </a:extLst>
            </p:cNvPr>
            <p:cNvGrpSpPr/>
            <p:nvPr/>
          </p:nvGrpSpPr>
          <p:grpSpPr>
            <a:xfrm>
              <a:off x="-1" y="3193964"/>
              <a:ext cx="2101851" cy="1198217"/>
              <a:chOff x="6819767" y="830895"/>
              <a:chExt cx="3208789" cy="1198217"/>
            </a:xfrm>
          </p:grpSpPr>
          <p:sp>
            <p:nvSpPr>
              <p:cNvPr id="71" name="Rechteck 70">
                <a:extLst>
                  <a:ext uri="{FF2B5EF4-FFF2-40B4-BE49-F238E27FC236}">
                    <a16:creationId xmlns:a16="http://schemas.microsoft.com/office/drawing/2014/main" id="{94BB486C-C7B8-4D23-B938-D1F216827C11}"/>
                  </a:ext>
                </a:extLst>
              </p:cNvPr>
              <p:cNvSpPr/>
              <p:nvPr/>
            </p:nvSpPr>
            <p:spPr bwMode="gray">
              <a:xfrm>
                <a:off x="6819767" y="1146311"/>
                <a:ext cx="3208789" cy="88280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>
                <a:outerShdw blurRad="88900" dist="25400" dir="7800000" algn="tl" rotWithShape="0">
                  <a:prstClr val="black">
                    <a:alpha val="35000"/>
                  </a:prstClr>
                </a:outerShdw>
              </a:effectLst>
            </p:spPr>
            <p:txBody>
              <a:bodyPr lIns="143986" tIns="143986" rIns="191981" bIns="95990"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</a:pPr>
                <a:r>
                  <a:rPr lang="de-DE" sz="1400" noProof="1">
                    <a:solidFill>
                      <a:srgbClr val="7030A0"/>
                    </a:solidFill>
                    <a:cs typeface="Arial" charset="0"/>
                  </a:rPr>
                  <a:t>ermöglicht Abschätzung über den zeitlichen Gesamtumfang aller geplanten Phasen </a:t>
                </a:r>
              </a:p>
            </p:txBody>
          </p:sp>
          <p:pic>
            <p:nvPicPr>
              <p:cNvPr id="72" name="Picture 3" descr="Tessafilm_7">
                <a:extLst>
                  <a:ext uri="{FF2B5EF4-FFF2-40B4-BE49-F238E27FC236}">
                    <a16:creationId xmlns:a16="http://schemas.microsoft.com/office/drawing/2014/main" id="{DF896EA2-1548-4101-B65C-AC8DC9F2E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70392" b="89275"/>
              <a:stretch>
                <a:fillRect/>
              </a:stretch>
            </p:blipFill>
            <p:spPr bwMode="auto">
              <a:xfrm>
                <a:off x="7869215" y="830895"/>
                <a:ext cx="957065" cy="4833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1BBCEE4D-96E9-4C09-B1C6-3F89F6F19372}"/>
              </a:ext>
            </a:extLst>
          </p:cNvPr>
          <p:cNvGrpSpPr/>
          <p:nvPr/>
        </p:nvGrpSpPr>
        <p:grpSpPr>
          <a:xfrm>
            <a:off x="1116208" y="4503424"/>
            <a:ext cx="2281561" cy="2170251"/>
            <a:chOff x="-1" y="2221930"/>
            <a:chExt cx="2281561" cy="2170251"/>
          </a:xfrm>
        </p:grpSpPr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6CE1E3A2-333B-4080-AFBC-7C5688808F48}"/>
                </a:ext>
              </a:extLst>
            </p:cNvPr>
            <p:cNvGrpSpPr/>
            <p:nvPr/>
          </p:nvGrpSpPr>
          <p:grpSpPr>
            <a:xfrm>
              <a:off x="0" y="2221930"/>
              <a:ext cx="2281560" cy="1213728"/>
              <a:chOff x="7274967" y="808398"/>
              <a:chExt cx="3483141" cy="1213728"/>
            </a:xfrm>
          </p:grpSpPr>
          <p:sp>
            <p:nvSpPr>
              <p:cNvPr id="80" name="Rechteck 79">
                <a:extLst>
                  <a:ext uri="{FF2B5EF4-FFF2-40B4-BE49-F238E27FC236}">
                    <a16:creationId xmlns:a16="http://schemas.microsoft.com/office/drawing/2014/main" id="{6F88B13B-75DA-442E-9012-8DAFFFEAB3E5}"/>
                  </a:ext>
                </a:extLst>
              </p:cNvPr>
              <p:cNvSpPr/>
              <p:nvPr/>
            </p:nvSpPr>
            <p:spPr bwMode="gray">
              <a:xfrm>
                <a:off x="7274967" y="1199579"/>
                <a:ext cx="3483141" cy="822547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>
                <a:outerShdw blurRad="88900" dist="25400" dir="7800000" algn="tl" rotWithShape="0">
                  <a:prstClr val="black">
                    <a:alpha val="35000"/>
                  </a:prstClr>
                </a:outerShdw>
              </a:effectLst>
            </p:spPr>
            <p:txBody>
              <a:bodyPr lIns="143986" tIns="143986" rIns="191981" bIns="95990"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</a:pPr>
                <a:r>
                  <a:rPr lang="de-DE" sz="1400" noProof="1">
                    <a:solidFill>
                      <a:srgbClr val="C00000"/>
                    </a:solidFill>
                    <a:cs typeface="Arial" charset="0"/>
                  </a:rPr>
                  <a:t>Angabe des Phasentitels</a:t>
                </a:r>
              </a:p>
            </p:txBody>
          </p:sp>
          <p:pic>
            <p:nvPicPr>
              <p:cNvPr id="81" name="Picture 3" descr="Tessafilm_7">
                <a:extLst>
                  <a:ext uri="{FF2B5EF4-FFF2-40B4-BE49-F238E27FC236}">
                    <a16:creationId xmlns:a16="http://schemas.microsoft.com/office/drawing/2014/main" id="{1E18A8BB-623D-4EA0-A99C-E67EDB6FF4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70392" b="89275"/>
              <a:stretch>
                <a:fillRect/>
              </a:stretch>
            </p:blipFill>
            <p:spPr bwMode="auto">
              <a:xfrm rot="2228977">
                <a:off x="8267831" y="808398"/>
                <a:ext cx="957065" cy="483388"/>
              </a:xfrm>
              <a:prstGeom prst="rect">
                <a:avLst/>
              </a:prstGeom>
              <a:noFill/>
            </p:spPr>
          </p:pic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E078D1D9-FAFA-4427-96F4-8B97E7F2D94D}"/>
                </a:ext>
              </a:extLst>
            </p:cNvPr>
            <p:cNvGrpSpPr/>
            <p:nvPr/>
          </p:nvGrpSpPr>
          <p:grpSpPr>
            <a:xfrm>
              <a:off x="-1" y="3193964"/>
              <a:ext cx="2101851" cy="1198217"/>
              <a:chOff x="6819767" y="830895"/>
              <a:chExt cx="3208789" cy="1198217"/>
            </a:xfrm>
          </p:grpSpPr>
          <p:sp>
            <p:nvSpPr>
              <p:cNvPr id="78" name="Rechteck 77">
                <a:extLst>
                  <a:ext uri="{FF2B5EF4-FFF2-40B4-BE49-F238E27FC236}">
                    <a16:creationId xmlns:a16="http://schemas.microsoft.com/office/drawing/2014/main" id="{39F06F7B-48F6-4029-9454-46BBFBF7097A}"/>
                  </a:ext>
                </a:extLst>
              </p:cNvPr>
              <p:cNvSpPr/>
              <p:nvPr/>
            </p:nvSpPr>
            <p:spPr bwMode="gray">
              <a:xfrm>
                <a:off x="6819767" y="1146311"/>
                <a:ext cx="3208789" cy="88280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>
                <a:outerShdw blurRad="88900" dist="25400" dir="7800000" algn="tl" rotWithShape="0">
                  <a:prstClr val="black">
                    <a:alpha val="35000"/>
                  </a:prstClr>
                </a:outerShdw>
              </a:effectLst>
            </p:spPr>
            <p:txBody>
              <a:bodyPr lIns="143986" tIns="143986" rIns="191981" bIns="95990"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</a:pPr>
                <a:r>
                  <a:rPr lang="de-DE" sz="1400" noProof="1">
                    <a:solidFill>
                      <a:srgbClr val="7030A0"/>
                    </a:solidFill>
                    <a:cs typeface="Arial" charset="0"/>
                  </a:rPr>
                  <a:t>ermöglicht Klarheit über die didaktische Funktion des jeweiligen Unterrichtsschrittes</a:t>
                </a:r>
              </a:p>
            </p:txBody>
          </p:sp>
          <p:pic>
            <p:nvPicPr>
              <p:cNvPr id="79" name="Picture 3" descr="Tessafilm_7">
                <a:extLst>
                  <a:ext uri="{FF2B5EF4-FFF2-40B4-BE49-F238E27FC236}">
                    <a16:creationId xmlns:a16="http://schemas.microsoft.com/office/drawing/2014/main" id="{30AB2FC0-A56F-4CE2-BD7D-0E6CD4AAE4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70392" b="89275"/>
              <a:stretch>
                <a:fillRect/>
              </a:stretch>
            </p:blipFill>
            <p:spPr bwMode="auto">
              <a:xfrm>
                <a:off x="7869215" y="830895"/>
                <a:ext cx="957065" cy="4833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3249D0A5-BE2C-42B4-87C7-BDAC5BC38095}"/>
              </a:ext>
            </a:extLst>
          </p:cNvPr>
          <p:cNvGrpSpPr/>
          <p:nvPr/>
        </p:nvGrpSpPr>
        <p:grpSpPr>
          <a:xfrm>
            <a:off x="2947386" y="2221930"/>
            <a:ext cx="3275861" cy="2170251"/>
            <a:chOff x="-1" y="2221930"/>
            <a:chExt cx="2281561" cy="2170251"/>
          </a:xfrm>
        </p:grpSpPr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C48B634E-0155-4CB0-A8D6-9DA1EAB24AEF}"/>
                </a:ext>
              </a:extLst>
            </p:cNvPr>
            <p:cNvGrpSpPr/>
            <p:nvPr/>
          </p:nvGrpSpPr>
          <p:grpSpPr>
            <a:xfrm>
              <a:off x="0" y="2221930"/>
              <a:ext cx="2281560" cy="1213728"/>
              <a:chOff x="7274967" y="808398"/>
              <a:chExt cx="3483141" cy="1213728"/>
            </a:xfrm>
          </p:grpSpPr>
          <p:sp>
            <p:nvSpPr>
              <p:cNvPr id="87" name="Rechteck 86">
                <a:extLst>
                  <a:ext uri="{FF2B5EF4-FFF2-40B4-BE49-F238E27FC236}">
                    <a16:creationId xmlns:a16="http://schemas.microsoft.com/office/drawing/2014/main" id="{5B79535A-161F-4C5D-836A-9D5802E11A82}"/>
                  </a:ext>
                </a:extLst>
              </p:cNvPr>
              <p:cNvSpPr/>
              <p:nvPr/>
            </p:nvSpPr>
            <p:spPr bwMode="gray">
              <a:xfrm>
                <a:off x="7274967" y="1199579"/>
                <a:ext cx="3483141" cy="822547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>
                <a:outerShdw blurRad="88900" dist="25400" dir="7800000" algn="tl" rotWithShape="0">
                  <a:prstClr val="black">
                    <a:alpha val="35000"/>
                  </a:prstClr>
                </a:outerShdw>
              </a:effectLst>
            </p:spPr>
            <p:txBody>
              <a:bodyPr lIns="143986" tIns="143986" rIns="191981" bIns="95990"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</a:pPr>
                <a:r>
                  <a:rPr lang="de-DE" sz="1400" noProof="1">
                    <a:solidFill>
                      <a:srgbClr val="C00000"/>
                    </a:solidFill>
                    <a:cs typeface="Arial" charset="0"/>
                  </a:rPr>
                  <a:t>Angabe möglicher Impulse durch die Lehrperson sowie möglicher Interaktionen incl. erwarteter Interaktionsreaktionen </a:t>
                </a:r>
              </a:p>
            </p:txBody>
          </p:sp>
          <p:pic>
            <p:nvPicPr>
              <p:cNvPr id="88" name="Picture 3" descr="Tessafilm_7">
                <a:extLst>
                  <a:ext uri="{FF2B5EF4-FFF2-40B4-BE49-F238E27FC236}">
                    <a16:creationId xmlns:a16="http://schemas.microsoft.com/office/drawing/2014/main" id="{0A965891-4BB5-4E9A-ADCE-04F4C4B644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70392" b="89275"/>
              <a:stretch>
                <a:fillRect/>
              </a:stretch>
            </p:blipFill>
            <p:spPr bwMode="auto">
              <a:xfrm rot="2228977">
                <a:off x="8267831" y="808398"/>
                <a:ext cx="957065" cy="483388"/>
              </a:xfrm>
              <a:prstGeom prst="rect">
                <a:avLst/>
              </a:prstGeom>
              <a:noFill/>
            </p:spPr>
          </p:pic>
        </p:grp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E148F3F0-990D-44E2-8F9D-B37162E1DA6B}"/>
                </a:ext>
              </a:extLst>
            </p:cNvPr>
            <p:cNvGrpSpPr/>
            <p:nvPr/>
          </p:nvGrpSpPr>
          <p:grpSpPr>
            <a:xfrm>
              <a:off x="-1" y="3301383"/>
              <a:ext cx="2101851" cy="1090798"/>
              <a:chOff x="6819767" y="938314"/>
              <a:chExt cx="3208789" cy="1090798"/>
            </a:xfrm>
          </p:grpSpPr>
          <p:sp>
            <p:nvSpPr>
              <p:cNvPr id="85" name="Rechteck 84">
                <a:extLst>
                  <a:ext uri="{FF2B5EF4-FFF2-40B4-BE49-F238E27FC236}">
                    <a16:creationId xmlns:a16="http://schemas.microsoft.com/office/drawing/2014/main" id="{85F3999E-79E9-473F-822E-718716D16991}"/>
                  </a:ext>
                </a:extLst>
              </p:cNvPr>
              <p:cNvSpPr/>
              <p:nvPr/>
            </p:nvSpPr>
            <p:spPr bwMode="gray">
              <a:xfrm>
                <a:off x="6819767" y="1146311"/>
                <a:ext cx="3208789" cy="88280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>
                <a:outerShdw blurRad="88900" dist="25400" dir="7800000" algn="tl" rotWithShape="0">
                  <a:prstClr val="black">
                    <a:alpha val="35000"/>
                  </a:prstClr>
                </a:outerShdw>
              </a:effectLst>
            </p:spPr>
            <p:txBody>
              <a:bodyPr lIns="143986" tIns="143986" rIns="191981" bIns="95990"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</a:pPr>
                <a:r>
                  <a:rPr lang="de-DE" sz="1400" noProof="1">
                    <a:solidFill>
                      <a:srgbClr val="7030A0"/>
                    </a:solidFill>
                    <a:cs typeface="Arial" charset="0"/>
                  </a:rPr>
                  <a:t>ermöglicht individuellen Bezug zur Zielgruppe / zur spezifischen Schülergruppe </a:t>
                </a:r>
              </a:p>
            </p:txBody>
          </p:sp>
          <p:pic>
            <p:nvPicPr>
              <p:cNvPr id="86" name="Picture 3" descr="Tessafilm_7">
                <a:extLst>
                  <a:ext uri="{FF2B5EF4-FFF2-40B4-BE49-F238E27FC236}">
                    <a16:creationId xmlns:a16="http://schemas.microsoft.com/office/drawing/2014/main" id="{E5E92B67-BF24-48D5-8E44-9869C61196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70392" b="89275"/>
              <a:stretch>
                <a:fillRect/>
              </a:stretch>
            </p:blipFill>
            <p:spPr bwMode="auto">
              <a:xfrm>
                <a:off x="7832652" y="938314"/>
                <a:ext cx="957065" cy="4833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DC7F59A0-F3A7-4EDE-8BFD-C955CF94F416}"/>
              </a:ext>
            </a:extLst>
          </p:cNvPr>
          <p:cNvGrpSpPr/>
          <p:nvPr/>
        </p:nvGrpSpPr>
        <p:grpSpPr>
          <a:xfrm>
            <a:off x="6014487" y="4220231"/>
            <a:ext cx="2400971" cy="2251590"/>
            <a:chOff x="-1" y="2221930"/>
            <a:chExt cx="2400971" cy="2251590"/>
          </a:xfrm>
        </p:grpSpPr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96D96439-A917-429D-BD63-D1E280A5C436}"/>
                </a:ext>
              </a:extLst>
            </p:cNvPr>
            <p:cNvGrpSpPr/>
            <p:nvPr/>
          </p:nvGrpSpPr>
          <p:grpSpPr>
            <a:xfrm>
              <a:off x="0" y="2221930"/>
              <a:ext cx="2281560" cy="1213728"/>
              <a:chOff x="7274967" y="808398"/>
              <a:chExt cx="3483141" cy="1213728"/>
            </a:xfrm>
          </p:grpSpPr>
          <p:sp>
            <p:nvSpPr>
              <p:cNvPr id="94" name="Rechteck 93">
                <a:extLst>
                  <a:ext uri="{FF2B5EF4-FFF2-40B4-BE49-F238E27FC236}">
                    <a16:creationId xmlns:a16="http://schemas.microsoft.com/office/drawing/2014/main" id="{E75B76FC-EC8E-4638-A004-D5B56DFEC5C7}"/>
                  </a:ext>
                </a:extLst>
              </p:cNvPr>
              <p:cNvSpPr/>
              <p:nvPr/>
            </p:nvSpPr>
            <p:spPr bwMode="gray">
              <a:xfrm>
                <a:off x="7274967" y="1199579"/>
                <a:ext cx="3483141" cy="822547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>
                <a:outerShdw blurRad="88900" dist="25400" dir="7800000" algn="tl" rotWithShape="0">
                  <a:prstClr val="black">
                    <a:alpha val="35000"/>
                  </a:prstClr>
                </a:outerShdw>
              </a:effectLst>
            </p:spPr>
            <p:txBody>
              <a:bodyPr lIns="143986" tIns="143986" rIns="191981" bIns="95990"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</a:pPr>
                <a:r>
                  <a:rPr lang="de-DE" sz="1400" noProof="1">
                    <a:solidFill>
                      <a:srgbClr val="C00000"/>
                    </a:solidFill>
                    <a:cs typeface="Arial" charset="0"/>
                  </a:rPr>
                  <a:t>Angabe des Handlungsrahmens für alle Beteiligten</a:t>
                </a:r>
              </a:p>
            </p:txBody>
          </p:sp>
          <p:pic>
            <p:nvPicPr>
              <p:cNvPr id="95" name="Picture 3" descr="Tessafilm_7">
                <a:extLst>
                  <a:ext uri="{FF2B5EF4-FFF2-40B4-BE49-F238E27FC236}">
                    <a16:creationId xmlns:a16="http://schemas.microsoft.com/office/drawing/2014/main" id="{5628A380-1D7D-430C-89C5-36074DE3A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70392" b="89275"/>
              <a:stretch>
                <a:fillRect/>
              </a:stretch>
            </p:blipFill>
            <p:spPr bwMode="auto">
              <a:xfrm rot="2228977">
                <a:off x="8267831" y="808398"/>
                <a:ext cx="957065" cy="483388"/>
              </a:xfrm>
              <a:prstGeom prst="rect">
                <a:avLst/>
              </a:prstGeom>
              <a:noFill/>
            </p:spPr>
          </p:pic>
        </p:grpSp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0DBD3CA2-623B-46AB-9567-324ADBA7D670}"/>
                </a:ext>
              </a:extLst>
            </p:cNvPr>
            <p:cNvGrpSpPr/>
            <p:nvPr/>
          </p:nvGrpSpPr>
          <p:grpSpPr>
            <a:xfrm>
              <a:off x="-1" y="3193964"/>
              <a:ext cx="2400971" cy="1279556"/>
              <a:chOff x="6819767" y="830895"/>
              <a:chExt cx="3665440" cy="1279556"/>
            </a:xfrm>
          </p:grpSpPr>
          <p:sp>
            <p:nvSpPr>
              <p:cNvPr id="92" name="Rechteck 91">
                <a:extLst>
                  <a:ext uri="{FF2B5EF4-FFF2-40B4-BE49-F238E27FC236}">
                    <a16:creationId xmlns:a16="http://schemas.microsoft.com/office/drawing/2014/main" id="{879886A7-805A-4FF7-A02C-993B0224F031}"/>
                  </a:ext>
                </a:extLst>
              </p:cNvPr>
              <p:cNvSpPr/>
              <p:nvPr/>
            </p:nvSpPr>
            <p:spPr bwMode="gray">
              <a:xfrm>
                <a:off x="6819767" y="1146311"/>
                <a:ext cx="3665440" cy="96414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>
                <a:outerShdw blurRad="88900" dist="25400" dir="7800000" algn="tl" rotWithShape="0">
                  <a:prstClr val="black">
                    <a:alpha val="35000"/>
                  </a:prstClr>
                </a:outerShdw>
              </a:effectLst>
            </p:spPr>
            <p:txBody>
              <a:bodyPr lIns="143986" tIns="143986" rIns="191981" bIns="95990"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</a:pPr>
                <a:r>
                  <a:rPr lang="de-DE" sz="1400" noProof="1">
                    <a:solidFill>
                      <a:srgbClr val="7030A0"/>
                    </a:solidFill>
                    <a:cs typeface="Arial" charset="0"/>
                  </a:rPr>
                  <a:t>ermöglicht einen Überblick über alle in der Unterrichtssequenz verwendeten Sozialformen</a:t>
                </a:r>
              </a:p>
            </p:txBody>
          </p:sp>
          <p:pic>
            <p:nvPicPr>
              <p:cNvPr id="93" name="Picture 3" descr="Tessafilm_7">
                <a:extLst>
                  <a:ext uri="{FF2B5EF4-FFF2-40B4-BE49-F238E27FC236}">
                    <a16:creationId xmlns:a16="http://schemas.microsoft.com/office/drawing/2014/main" id="{F179EB8D-4297-469C-AD23-5588ED17EA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70392" b="89275"/>
              <a:stretch>
                <a:fillRect/>
              </a:stretch>
            </p:blipFill>
            <p:spPr bwMode="auto">
              <a:xfrm>
                <a:off x="7869215" y="830895"/>
                <a:ext cx="957065" cy="4833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5D388A63-997F-4E2C-8C68-1799E9320EAA}"/>
              </a:ext>
            </a:extLst>
          </p:cNvPr>
          <p:cNvGrpSpPr/>
          <p:nvPr/>
        </p:nvGrpSpPr>
        <p:grpSpPr>
          <a:xfrm>
            <a:off x="7728039" y="2329349"/>
            <a:ext cx="2281561" cy="2170251"/>
            <a:chOff x="-1" y="2221930"/>
            <a:chExt cx="2281561" cy="2170251"/>
          </a:xfrm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B7B7114D-DB25-4B7B-808C-B7E6CD1BD92C}"/>
                </a:ext>
              </a:extLst>
            </p:cNvPr>
            <p:cNvGrpSpPr/>
            <p:nvPr/>
          </p:nvGrpSpPr>
          <p:grpSpPr>
            <a:xfrm>
              <a:off x="0" y="2221930"/>
              <a:ext cx="2281560" cy="1213728"/>
              <a:chOff x="7274967" y="808398"/>
              <a:chExt cx="3483141" cy="1213728"/>
            </a:xfrm>
          </p:grpSpPr>
          <p:sp>
            <p:nvSpPr>
              <p:cNvPr id="101" name="Rechteck 100">
                <a:extLst>
                  <a:ext uri="{FF2B5EF4-FFF2-40B4-BE49-F238E27FC236}">
                    <a16:creationId xmlns:a16="http://schemas.microsoft.com/office/drawing/2014/main" id="{05134476-BFF7-4F72-BD40-A74AFD2B3547}"/>
                  </a:ext>
                </a:extLst>
              </p:cNvPr>
              <p:cNvSpPr/>
              <p:nvPr/>
            </p:nvSpPr>
            <p:spPr bwMode="gray">
              <a:xfrm>
                <a:off x="7274967" y="1199579"/>
                <a:ext cx="3483141" cy="822547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>
                <a:outerShdw blurRad="88900" dist="25400" dir="7800000" algn="tl" rotWithShape="0">
                  <a:prstClr val="black">
                    <a:alpha val="35000"/>
                  </a:prstClr>
                </a:outerShdw>
              </a:effectLst>
            </p:spPr>
            <p:txBody>
              <a:bodyPr lIns="143986" tIns="143986" rIns="191981" bIns="95990"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</a:pPr>
                <a:r>
                  <a:rPr lang="de-DE" sz="1400" noProof="1">
                    <a:solidFill>
                      <a:srgbClr val="C00000"/>
                    </a:solidFill>
                    <a:cs typeface="Arial" charset="0"/>
                  </a:rPr>
                  <a:t>Angabe der Kompetenzerwartungen in Grob- und Feinzielen</a:t>
                </a:r>
              </a:p>
            </p:txBody>
          </p:sp>
          <p:pic>
            <p:nvPicPr>
              <p:cNvPr id="102" name="Picture 3" descr="Tessafilm_7">
                <a:extLst>
                  <a:ext uri="{FF2B5EF4-FFF2-40B4-BE49-F238E27FC236}">
                    <a16:creationId xmlns:a16="http://schemas.microsoft.com/office/drawing/2014/main" id="{3DA3970F-C64A-4A47-8918-56C3F47042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70392" b="89275"/>
              <a:stretch>
                <a:fillRect/>
              </a:stretch>
            </p:blipFill>
            <p:spPr bwMode="auto">
              <a:xfrm rot="2228977">
                <a:off x="8267831" y="808398"/>
                <a:ext cx="957065" cy="483388"/>
              </a:xfrm>
              <a:prstGeom prst="rect">
                <a:avLst/>
              </a:prstGeom>
              <a:noFill/>
            </p:spPr>
          </p:pic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A0CEA0BD-A863-44F4-970B-2112A9AF5CA1}"/>
                </a:ext>
              </a:extLst>
            </p:cNvPr>
            <p:cNvGrpSpPr/>
            <p:nvPr/>
          </p:nvGrpSpPr>
          <p:grpSpPr>
            <a:xfrm>
              <a:off x="-1" y="3193964"/>
              <a:ext cx="2101851" cy="1198217"/>
              <a:chOff x="6819767" y="830895"/>
              <a:chExt cx="3208789" cy="1198217"/>
            </a:xfrm>
          </p:grpSpPr>
          <p:sp>
            <p:nvSpPr>
              <p:cNvPr id="99" name="Rechteck 98">
                <a:extLst>
                  <a:ext uri="{FF2B5EF4-FFF2-40B4-BE49-F238E27FC236}">
                    <a16:creationId xmlns:a16="http://schemas.microsoft.com/office/drawing/2014/main" id="{1BFABAF6-D24D-4C75-9DFC-BB8B906F810A}"/>
                  </a:ext>
                </a:extLst>
              </p:cNvPr>
              <p:cNvSpPr/>
              <p:nvPr/>
            </p:nvSpPr>
            <p:spPr bwMode="gray">
              <a:xfrm>
                <a:off x="6819767" y="1146311"/>
                <a:ext cx="3208789" cy="88280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>
                <a:outerShdw blurRad="88900" dist="25400" dir="7800000" algn="tl" rotWithShape="0">
                  <a:prstClr val="black">
                    <a:alpha val="35000"/>
                  </a:prstClr>
                </a:outerShdw>
              </a:effectLst>
            </p:spPr>
            <p:txBody>
              <a:bodyPr lIns="143986" tIns="143986" rIns="191981" bIns="95990"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</a:pPr>
                <a:r>
                  <a:rPr lang="de-DE" sz="1400" noProof="1">
                    <a:solidFill>
                      <a:srgbClr val="7030A0"/>
                    </a:solidFill>
                    <a:cs typeface="Arial" charset="0"/>
                  </a:rPr>
                  <a:t>ermöglicht Sicherstellung der Kompetenzerfüllung </a:t>
                </a:r>
              </a:p>
            </p:txBody>
          </p:sp>
          <p:pic>
            <p:nvPicPr>
              <p:cNvPr id="100" name="Picture 3" descr="Tessafilm_7">
                <a:extLst>
                  <a:ext uri="{FF2B5EF4-FFF2-40B4-BE49-F238E27FC236}">
                    <a16:creationId xmlns:a16="http://schemas.microsoft.com/office/drawing/2014/main" id="{D6899FB8-4F26-442D-9066-D67569904D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70392" b="89275"/>
              <a:stretch>
                <a:fillRect/>
              </a:stretch>
            </p:blipFill>
            <p:spPr bwMode="auto">
              <a:xfrm>
                <a:off x="7869215" y="830895"/>
                <a:ext cx="957065" cy="4833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FAA6981D-41F1-4F4E-83EE-5E7B1DA7C397}"/>
              </a:ext>
            </a:extLst>
          </p:cNvPr>
          <p:cNvGrpSpPr/>
          <p:nvPr/>
        </p:nvGrpSpPr>
        <p:grpSpPr>
          <a:xfrm>
            <a:off x="9485504" y="4220231"/>
            <a:ext cx="2281560" cy="1213728"/>
            <a:chOff x="7274967" y="808398"/>
            <a:chExt cx="3483141" cy="1213728"/>
          </a:xfrm>
        </p:grpSpPr>
        <p:sp>
          <p:nvSpPr>
            <p:cNvPr id="104" name="Rechteck 103">
              <a:extLst>
                <a:ext uri="{FF2B5EF4-FFF2-40B4-BE49-F238E27FC236}">
                  <a16:creationId xmlns:a16="http://schemas.microsoft.com/office/drawing/2014/main" id="{FA16D5B4-2F84-4F7A-BE94-9E7F3C3C7812}"/>
                </a:ext>
              </a:extLst>
            </p:cNvPr>
            <p:cNvSpPr/>
            <p:nvPr/>
          </p:nvSpPr>
          <p:spPr bwMode="gray">
            <a:xfrm>
              <a:off x="7274967" y="1199579"/>
              <a:ext cx="3483141" cy="82254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>
              <a:outerShdw blurRad="88900" dist="25400" dir="7800000" algn="tl" rotWithShape="0">
                <a:prstClr val="black">
                  <a:alpha val="35000"/>
                </a:prstClr>
              </a:outerShdw>
            </a:effectLst>
          </p:spPr>
          <p:txBody>
            <a:bodyPr lIns="143986" tIns="143986" rIns="191981" bIns="95990" rtlCol="0" anchor="ctr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de-DE" sz="1400" noProof="1">
                  <a:solidFill>
                    <a:srgbClr val="C00000"/>
                  </a:solidFill>
                  <a:cs typeface="Arial" charset="0"/>
                </a:rPr>
                <a:t>Angabe des Material- und Medieneinsatzes </a:t>
              </a:r>
            </a:p>
          </p:txBody>
        </p:sp>
        <p:pic>
          <p:nvPicPr>
            <p:cNvPr id="105" name="Picture 3" descr="Tessafilm_7">
              <a:extLst>
                <a:ext uri="{FF2B5EF4-FFF2-40B4-BE49-F238E27FC236}">
                  <a16:creationId xmlns:a16="http://schemas.microsoft.com/office/drawing/2014/main" id="{327D676C-2122-469B-86A4-ECBD69E245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 l="70392" b="89275"/>
            <a:stretch>
              <a:fillRect/>
            </a:stretch>
          </p:blipFill>
          <p:spPr bwMode="auto">
            <a:xfrm rot="2228977">
              <a:off x="8267831" y="808398"/>
              <a:ext cx="957065" cy="483388"/>
            </a:xfrm>
            <a:prstGeom prst="rect">
              <a:avLst/>
            </a:prstGeom>
            <a:noFill/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CAE7D493-DE48-4936-8621-5BD67DAE23A3}"/>
              </a:ext>
            </a:extLst>
          </p:cNvPr>
          <p:cNvGrpSpPr/>
          <p:nvPr/>
        </p:nvGrpSpPr>
        <p:grpSpPr>
          <a:xfrm>
            <a:off x="10386786" y="5262668"/>
            <a:ext cx="1639726" cy="1559510"/>
            <a:chOff x="4770248" y="1565014"/>
            <a:chExt cx="3919725" cy="3727972"/>
          </a:xfrm>
        </p:grpSpPr>
        <p:grpSp>
          <p:nvGrpSpPr>
            <p:cNvPr id="107" name="Gruppieren 30">
              <a:extLst>
                <a:ext uri="{FF2B5EF4-FFF2-40B4-BE49-F238E27FC236}">
                  <a16:creationId xmlns:a16="http://schemas.microsoft.com/office/drawing/2014/main" id="{47D5C466-CA82-4A2E-A4F3-D701FB3F056F}"/>
                </a:ext>
              </a:extLst>
            </p:cNvPr>
            <p:cNvGrpSpPr/>
            <p:nvPr/>
          </p:nvGrpSpPr>
          <p:grpSpPr bwMode="gray">
            <a:xfrm>
              <a:off x="4770248" y="1565014"/>
              <a:ext cx="3919725" cy="3727972"/>
              <a:chOff x="5074629" y="2089476"/>
              <a:chExt cx="3367088" cy="3202370"/>
            </a:xfrm>
            <a:effectLst/>
          </p:grpSpPr>
          <p:sp>
            <p:nvSpPr>
              <p:cNvPr id="109" name="Ellipse 108">
                <a:extLst>
                  <a:ext uri="{FF2B5EF4-FFF2-40B4-BE49-F238E27FC236}">
                    <a16:creationId xmlns:a16="http://schemas.microsoft.com/office/drawing/2014/main" id="{7375C453-DEA9-4513-8D4A-29AF35C57F58}"/>
                  </a:ext>
                </a:extLst>
              </p:cNvPr>
              <p:cNvSpPr/>
              <p:nvPr/>
            </p:nvSpPr>
            <p:spPr bwMode="gray">
              <a:xfrm rot="20700000">
                <a:off x="6186525" y="4873714"/>
                <a:ext cx="1917040" cy="418132"/>
              </a:xfrm>
              <a:prstGeom prst="ellipse">
                <a:avLst/>
              </a:prstGeom>
              <a:solidFill>
                <a:srgbClr val="000000">
                  <a:alpha val="20784"/>
                </a:srgbClr>
              </a:solidFill>
              <a:ln w="12700">
                <a:noFill/>
                <a:round/>
                <a:headEnd/>
                <a:tailEnd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0" name="Gruppieren 51">
                <a:extLst>
                  <a:ext uri="{FF2B5EF4-FFF2-40B4-BE49-F238E27FC236}">
                    <a16:creationId xmlns:a16="http://schemas.microsoft.com/office/drawing/2014/main" id="{CDAA6BC2-CED4-41F6-A41E-0054CD8DD5DB}"/>
                  </a:ext>
                </a:extLst>
              </p:cNvPr>
              <p:cNvGrpSpPr/>
              <p:nvPr/>
            </p:nvGrpSpPr>
            <p:grpSpPr bwMode="gray">
              <a:xfrm rot="20700000">
                <a:off x="5074629" y="2089476"/>
                <a:ext cx="3367088" cy="3047006"/>
                <a:chOff x="4867275" y="2168525"/>
                <a:chExt cx="3367088" cy="3047006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1" name="Freeform 14">
                  <a:extLst>
                    <a:ext uri="{FF2B5EF4-FFF2-40B4-BE49-F238E27FC236}">
                      <a16:creationId xmlns:a16="http://schemas.microsoft.com/office/drawing/2014/main" id="{E930607C-D5F5-41FD-BDF9-9CAA09E313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67275" y="2168525"/>
                  <a:ext cx="3367088" cy="3036887"/>
                </a:xfrm>
                <a:custGeom>
                  <a:avLst/>
                  <a:gdLst/>
                  <a:ahLst/>
                  <a:cxnLst>
                    <a:cxn ang="0">
                      <a:pos x="346" y="0"/>
                    </a:cxn>
                    <a:cxn ang="0">
                      <a:pos x="0" y="346"/>
                    </a:cxn>
                    <a:cxn ang="0">
                      <a:pos x="141" y="624"/>
                    </a:cxn>
                    <a:cxn ang="0">
                      <a:pos x="219" y="624"/>
                    </a:cxn>
                    <a:cxn ang="0">
                      <a:pos x="39" y="344"/>
                    </a:cxn>
                    <a:cxn ang="0">
                      <a:pos x="346" y="37"/>
                    </a:cxn>
                    <a:cxn ang="0">
                      <a:pos x="653" y="344"/>
                    </a:cxn>
                    <a:cxn ang="0">
                      <a:pos x="473" y="624"/>
                    </a:cxn>
                    <a:cxn ang="0">
                      <a:pos x="551" y="624"/>
                    </a:cxn>
                    <a:cxn ang="0">
                      <a:pos x="692" y="346"/>
                    </a:cxn>
                    <a:cxn ang="0">
                      <a:pos x="346" y="0"/>
                    </a:cxn>
                  </a:cxnLst>
                  <a:rect l="0" t="0" r="r" b="b"/>
                  <a:pathLst>
                    <a:path w="692" h="624">
                      <a:moveTo>
                        <a:pt x="346" y="0"/>
                      </a:moveTo>
                      <a:cubicBezTo>
                        <a:pt x="155" y="0"/>
                        <a:pt x="0" y="155"/>
                        <a:pt x="0" y="346"/>
                      </a:cubicBezTo>
                      <a:cubicBezTo>
                        <a:pt x="0" y="460"/>
                        <a:pt x="56" y="561"/>
                        <a:pt x="141" y="624"/>
                      </a:cubicBezTo>
                      <a:cubicBezTo>
                        <a:pt x="219" y="624"/>
                        <a:pt x="219" y="624"/>
                        <a:pt x="219" y="624"/>
                      </a:cubicBezTo>
                      <a:cubicBezTo>
                        <a:pt x="113" y="576"/>
                        <a:pt x="39" y="469"/>
                        <a:pt x="39" y="344"/>
                      </a:cubicBezTo>
                      <a:cubicBezTo>
                        <a:pt x="39" y="174"/>
                        <a:pt x="176" y="37"/>
                        <a:pt x="346" y="37"/>
                      </a:cubicBezTo>
                      <a:cubicBezTo>
                        <a:pt x="516" y="37"/>
                        <a:pt x="653" y="174"/>
                        <a:pt x="653" y="344"/>
                      </a:cubicBezTo>
                      <a:cubicBezTo>
                        <a:pt x="653" y="469"/>
                        <a:pt x="579" y="576"/>
                        <a:pt x="473" y="624"/>
                      </a:cubicBezTo>
                      <a:cubicBezTo>
                        <a:pt x="551" y="624"/>
                        <a:pt x="551" y="624"/>
                        <a:pt x="551" y="624"/>
                      </a:cubicBezTo>
                      <a:cubicBezTo>
                        <a:pt x="636" y="561"/>
                        <a:pt x="692" y="460"/>
                        <a:pt x="692" y="346"/>
                      </a:cubicBezTo>
                      <a:cubicBezTo>
                        <a:pt x="692" y="155"/>
                        <a:pt x="537" y="0"/>
                        <a:pt x="346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2" name="Freeform 15">
                  <a:extLst>
                    <a:ext uri="{FF2B5EF4-FFF2-40B4-BE49-F238E27FC236}">
                      <a16:creationId xmlns:a16="http://schemas.microsoft.com/office/drawing/2014/main" id="{905CEE8F-BC1C-4A67-B69A-3BBF83F53F5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56188" y="2347913"/>
                  <a:ext cx="2987675" cy="2808287"/>
                </a:xfrm>
                <a:custGeom>
                  <a:avLst/>
                  <a:gdLst/>
                  <a:ahLst/>
                  <a:cxnLst>
                    <a:cxn ang="0">
                      <a:pos x="614" y="307"/>
                    </a:cxn>
                    <a:cxn ang="0">
                      <a:pos x="307" y="0"/>
                    </a:cxn>
                    <a:cxn ang="0">
                      <a:pos x="0" y="307"/>
                    </a:cxn>
                    <a:cxn ang="0">
                      <a:pos x="161" y="577"/>
                    </a:cxn>
                    <a:cxn ang="0">
                      <a:pos x="453" y="577"/>
                    </a:cxn>
                    <a:cxn ang="0">
                      <a:pos x="614" y="307"/>
                    </a:cxn>
                  </a:cxnLst>
                  <a:rect l="0" t="0" r="r" b="b"/>
                  <a:pathLst>
                    <a:path w="614" h="577">
                      <a:moveTo>
                        <a:pt x="614" y="307"/>
                      </a:moveTo>
                      <a:cubicBezTo>
                        <a:pt x="614" y="137"/>
                        <a:pt x="477" y="0"/>
                        <a:pt x="307" y="0"/>
                      </a:cubicBezTo>
                      <a:cubicBezTo>
                        <a:pt x="137" y="0"/>
                        <a:pt x="0" y="137"/>
                        <a:pt x="0" y="307"/>
                      </a:cubicBezTo>
                      <a:cubicBezTo>
                        <a:pt x="0" y="424"/>
                        <a:pt x="65" y="525"/>
                        <a:pt x="161" y="577"/>
                      </a:cubicBezTo>
                      <a:cubicBezTo>
                        <a:pt x="453" y="577"/>
                        <a:pt x="453" y="577"/>
                        <a:pt x="453" y="577"/>
                      </a:cubicBezTo>
                      <a:cubicBezTo>
                        <a:pt x="549" y="525"/>
                        <a:pt x="614" y="424"/>
                        <a:pt x="614" y="30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45000">
                      <a:schemeClr val="accent1">
                        <a:lumMod val="7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ln w="28575">
                  <a:solidFill>
                    <a:srgbClr val="A6A6A6"/>
                  </a:solidFill>
                  <a:round/>
                  <a:headEnd/>
                  <a:tailEnd/>
                </a:ln>
                <a:effectLst>
                  <a:outerShdw blurRad="215900" sx="102000" sy="102000" algn="ctr" rotWithShape="0">
                    <a:prstClr val="black">
                      <a:alpha val="34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h="25400"/>
                </a:sp3d>
              </p:spPr>
              <p:txBody>
                <a:bodyPr vert="horz" wrap="square" lIns="91440" tIns="14400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8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3" name="Freeform 16">
                  <a:extLst>
                    <a:ext uri="{FF2B5EF4-FFF2-40B4-BE49-F238E27FC236}">
                      <a16:creationId xmlns:a16="http://schemas.microsoft.com/office/drawing/2014/main" id="{64534EBF-A052-4BAC-B04D-320CE0CA2C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50364" y="4885331"/>
                  <a:ext cx="1995488" cy="330200"/>
                </a:xfrm>
                <a:custGeom>
                  <a:avLst/>
                  <a:gdLst/>
                  <a:ahLst/>
                  <a:cxnLst>
                    <a:cxn ang="0">
                      <a:pos x="410" y="68"/>
                    </a:cxn>
                    <a:cxn ang="0">
                      <a:pos x="0" y="68"/>
                    </a:cxn>
                    <a:cxn ang="0">
                      <a:pos x="205" y="0"/>
                    </a:cxn>
                    <a:cxn ang="0">
                      <a:pos x="410" y="68"/>
                    </a:cxn>
                  </a:cxnLst>
                  <a:rect l="0" t="0" r="r" b="b"/>
                  <a:pathLst>
                    <a:path w="410" h="68">
                      <a:moveTo>
                        <a:pt x="410" y="68"/>
                      </a:move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57" y="26"/>
                        <a:pt x="128" y="0"/>
                        <a:pt x="205" y="0"/>
                      </a:cubicBezTo>
                      <a:cubicBezTo>
                        <a:pt x="282" y="0"/>
                        <a:pt x="353" y="26"/>
                        <a:pt x="410" y="68"/>
                      </a:cubicBezTo>
                      <a:close/>
                    </a:path>
                  </a:pathLst>
                </a:custGeom>
                <a:gradFill>
                  <a:gsLst>
                    <a:gs pos="41000">
                      <a:srgbClr val="F2F2F2"/>
                    </a:gs>
                    <a:gs pos="100000">
                      <a:srgbClr val="646464"/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>
                  <a:outerShdw blurRad="190500" dir="13500000" algn="b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EDFDB572-F06D-4E60-84BC-BCC8097380F1}"/>
                </a:ext>
              </a:extLst>
            </p:cNvPr>
            <p:cNvSpPr txBox="1"/>
            <p:nvPr/>
          </p:nvSpPr>
          <p:spPr bwMode="gray">
            <a:xfrm rot="20614559">
              <a:off x="4919683" y="2298834"/>
              <a:ext cx="3521960" cy="1888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kompetenz</a:t>
              </a:r>
              <a:r>
                <a:rPr lang="en-US" sz="16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-</a:t>
              </a:r>
            </a:p>
            <a:p>
              <a:pPr algn="ctr"/>
              <a:r>
                <a:rPr lang="en-US" sz="16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orientiertes</a:t>
              </a:r>
              <a:r>
                <a:rPr lang="en-US" sz="16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</a:t>
              </a:r>
            </a:p>
            <a:p>
              <a:pPr algn="ctr"/>
              <a:r>
                <a:rPr lang="en-US" sz="16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Planungsmodell</a:t>
              </a:r>
              <a:endParaRPr lang="en-US" sz="16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568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Unterrichtsplanung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66A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42</a:t>
            </a:fld>
            <a:endParaRPr lang="de-DE" dirty="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FA42A105-8145-4B2E-B968-3939C23C9A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50820" y="141649"/>
            <a:ext cx="3925929" cy="899115"/>
          </a:xfrm>
          <a:prstGeom prst="rect">
            <a:avLst/>
          </a:prstGeom>
          <a:solidFill>
            <a:srgbClr val="66A300"/>
          </a:solidFill>
          <a:ln w="12700">
            <a:noFill/>
            <a:miter lim="800000"/>
            <a:headEnd/>
            <a:tailEnd/>
          </a:ln>
          <a:effectLst/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bg1"/>
                </a:solidFill>
                <a:cs typeface="Arial" charset="0"/>
              </a:rPr>
              <a:t>  Literaturempfehlung</a:t>
            </a:r>
          </a:p>
        </p:txBody>
      </p:sp>
      <p:pic>
        <p:nvPicPr>
          <p:cNvPr id="7" name="Grafik 6" descr="Dokument">
            <a:extLst>
              <a:ext uri="{FF2B5EF4-FFF2-40B4-BE49-F238E27FC236}">
                <a16:creationId xmlns:a16="http://schemas.microsoft.com/office/drawing/2014/main" id="{C99FAAA2-53A8-458D-99B0-7BA4CEFDD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8465" y="318253"/>
            <a:ext cx="576864" cy="576864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6490B7C-31FA-4802-BA65-9B7549A31AAA}"/>
              </a:ext>
            </a:extLst>
          </p:cNvPr>
          <p:cNvCxnSpPr>
            <a:cxnSpLocks/>
          </p:cNvCxnSpPr>
          <p:nvPr/>
        </p:nvCxnSpPr>
        <p:spPr>
          <a:xfrm>
            <a:off x="307552" y="157654"/>
            <a:ext cx="11554327" cy="0"/>
          </a:xfrm>
          <a:prstGeom prst="line">
            <a:avLst/>
          </a:prstGeom>
          <a:ln w="38100">
            <a:solidFill>
              <a:srgbClr val="66A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519953" y="1494605"/>
            <a:ext cx="11346608" cy="4688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indent="-450000">
              <a:spcAft>
                <a:spcPts val="800"/>
              </a:spcAft>
            </a:pPr>
            <a:r>
              <a:rPr lang="de-DE" dirty="0"/>
              <a:t>Esslinger-Hinz, Ilona; </a:t>
            </a:r>
            <a:r>
              <a:rPr lang="de-DE" dirty="0" err="1"/>
              <a:t>Wigbers</a:t>
            </a:r>
            <a:r>
              <a:rPr lang="de-DE" dirty="0"/>
              <a:t>, Melanie; </a:t>
            </a:r>
            <a:r>
              <a:rPr lang="de-DE" dirty="0" err="1"/>
              <a:t>Giovannini</a:t>
            </a:r>
            <a:r>
              <a:rPr lang="de-DE" dirty="0"/>
              <a:t>, Norbert; </a:t>
            </a:r>
            <a:r>
              <a:rPr lang="de-DE" dirty="0" err="1"/>
              <a:t>Hannig</a:t>
            </a:r>
            <a:r>
              <a:rPr lang="de-DE" dirty="0"/>
              <a:t>, Jutta; Herbert, Leonore; Jäkel, Lissy; </a:t>
            </a:r>
            <a:r>
              <a:rPr lang="de-DE" dirty="0" err="1"/>
              <a:t>Klingmüller</a:t>
            </a:r>
            <a:r>
              <a:rPr lang="de-DE" dirty="0"/>
              <a:t>, Christine; Lange, Bernward; </a:t>
            </a:r>
            <a:r>
              <a:rPr lang="de-DE" dirty="0" err="1"/>
              <a:t>Neubrech</a:t>
            </a:r>
            <a:r>
              <a:rPr lang="de-DE" dirty="0"/>
              <a:t>, Nadine &amp; </a:t>
            </a:r>
            <a:r>
              <a:rPr lang="de-DE" dirty="0" err="1"/>
              <a:t>Schnepf-Rimsa</a:t>
            </a:r>
            <a:r>
              <a:rPr lang="de-DE" dirty="0"/>
              <a:t>, Elke (2013): Der ausführliche Unterrichtsentwurf. Weinheim und Basel: Beltz.</a:t>
            </a:r>
          </a:p>
          <a:p>
            <a:pPr marL="450000" indent="-450000">
              <a:spcAft>
                <a:spcPts val="800"/>
              </a:spcAft>
            </a:pPr>
            <a:endParaRPr lang="de-DE" dirty="0"/>
          </a:p>
          <a:p>
            <a:pPr marL="450000" indent="-450000">
              <a:spcAft>
                <a:spcPts val="800"/>
              </a:spcAft>
            </a:pPr>
            <a:r>
              <a:rPr lang="de-DE" dirty="0"/>
              <a:t>Meyer, Hilbert (2011): Unterrichtsmethoden II – Praxisband. 14. Auflage. Berlin: Cornelsen Verlag Scriptor GmbH &amp; Co. KG.</a:t>
            </a:r>
          </a:p>
          <a:p>
            <a:pPr marL="450000" indent="-450000">
              <a:spcAft>
                <a:spcPts val="800"/>
              </a:spcAft>
            </a:pPr>
            <a:r>
              <a:rPr lang="de-DE" dirty="0"/>
              <a:t>Meyer, Hilbert (2014a): Was ist guter Unterricht? 10. Auflage. Berlin: Cornelsen Verlag Scriptor GmbH &amp; Co. KG.</a:t>
            </a:r>
          </a:p>
          <a:p>
            <a:pPr marL="450000" indent="-450000">
              <a:spcAft>
                <a:spcPts val="800"/>
              </a:spcAft>
            </a:pPr>
            <a:r>
              <a:rPr lang="de-DE" dirty="0"/>
              <a:t>Meyer, Hilbert (2014b): Leitfaden Unterrichtsvorbereitung. 7. Auflage Berlin: Cornelsen.</a:t>
            </a:r>
          </a:p>
          <a:p>
            <a:pPr marL="450000" indent="-450000">
              <a:spcAft>
                <a:spcPts val="800"/>
              </a:spcAft>
            </a:pPr>
            <a:endParaRPr lang="de-DE" dirty="0"/>
          </a:p>
          <a:p>
            <a:pPr marL="450000" indent="-450000">
              <a:spcAft>
                <a:spcPts val="800"/>
              </a:spcAft>
            </a:pPr>
            <a:r>
              <a:rPr lang="de-DE" dirty="0"/>
              <a:t>Scholz, Lothar / Bundeszentrale für politische Bildung (2018): Methoden-Kiste. 8. Auflage. Bonn: </a:t>
            </a:r>
            <a:r>
              <a:rPr lang="de-DE" dirty="0" err="1"/>
              <a:t>bpb</a:t>
            </a:r>
            <a:r>
              <a:rPr lang="de-DE" dirty="0"/>
              <a:t>. Online-Bezug über URL: https://www.bpb.de/system/files/dokument_pdf/5683_akt_methoden-kiste_8aufl_180509_online.pdf , Tag des letzten Zugriffs: 15.11.2019.</a:t>
            </a:r>
          </a:p>
          <a:p>
            <a:pPr marL="450000" indent="-450000">
              <a:spcAft>
                <a:spcPts val="800"/>
              </a:spcAft>
            </a:pPr>
            <a:r>
              <a:rPr lang="de-DE" dirty="0"/>
              <a:t>Weinert, Franz E. (2001): Vergleichende Leistungsmessung in Schulen – Eine umstrittene Selbstverständlichkeit. In: Weinert, Franz E. (</a:t>
            </a:r>
            <a:r>
              <a:rPr lang="de-DE" dirty="0" err="1"/>
              <a:t>Hg</a:t>
            </a:r>
            <a:r>
              <a:rPr lang="de-DE" dirty="0"/>
              <a:t>.): Leistungsmessungen in Schulen. S. 17-31. Weinheim u. Basel.</a:t>
            </a:r>
          </a:p>
        </p:txBody>
      </p:sp>
    </p:spTree>
    <p:extLst>
      <p:ext uri="{BB962C8B-B14F-4D97-AF65-F5344CB8AC3E}">
        <p14:creationId xmlns:p14="http://schemas.microsoft.com/office/powerpoint/2010/main" val="988431370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Unterrichtsplanung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66A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43</a:t>
            </a:fld>
            <a:endParaRPr lang="de-DE" dirty="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FA42A105-8145-4B2E-B968-3939C23C9A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50820" y="141649"/>
            <a:ext cx="3925929" cy="899115"/>
          </a:xfrm>
          <a:prstGeom prst="rect">
            <a:avLst/>
          </a:prstGeom>
          <a:solidFill>
            <a:srgbClr val="66A300"/>
          </a:solidFill>
          <a:ln w="12700">
            <a:noFill/>
            <a:miter lim="800000"/>
            <a:headEnd/>
            <a:tailEnd/>
          </a:ln>
          <a:effectLst/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bg1"/>
                </a:solidFill>
                <a:cs typeface="Arial" charset="0"/>
              </a:rPr>
              <a:t>  Literaturempfehlung</a:t>
            </a:r>
          </a:p>
        </p:txBody>
      </p:sp>
      <p:pic>
        <p:nvPicPr>
          <p:cNvPr id="7" name="Grafik 6" descr="Dokument">
            <a:extLst>
              <a:ext uri="{FF2B5EF4-FFF2-40B4-BE49-F238E27FC236}">
                <a16:creationId xmlns:a16="http://schemas.microsoft.com/office/drawing/2014/main" id="{C99FAAA2-53A8-458D-99B0-7BA4CEFDD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8465" y="318253"/>
            <a:ext cx="576864" cy="576864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6490B7C-31FA-4802-BA65-9B7549A31AAA}"/>
              </a:ext>
            </a:extLst>
          </p:cNvPr>
          <p:cNvCxnSpPr>
            <a:cxnSpLocks/>
          </p:cNvCxnSpPr>
          <p:nvPr/>
        </p:nvCxnSpPr>
        <p:spPr>
          <a:xfrm>
            <a:off x="307552" y="157654"/>
            <a:ext cx="11554327" cy="0"/>
          </a:xfrm>
          <a:prstGeom prst="line">
            <a:avLst/>
          </a:prstGeom>
          <a:ln w="38100">
            <a:solidFill>
              <a:srgbClr val="66A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519953" y="5503322"/>
            <a:ext cx="113419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indent="-450000">
              <a:spcAft>
                <a:spcPts val="800"/>
              </a:spcAft>
            </a:pPr>
            <a:r>
              <a:rPr lang="de-DE" dirty="0"/>
              <a:t>Scholz, Lothar / Bundeszentrale für politische Bildung (2018): Methoden-Kiste. 8. Auflage. Bonn: </a:t>
            </a:r>
            <a:r>
              <a:rPr lang="de-DE" dirty="0" err="1"/>
              <a:t>bpb</a:t>
            </a:r>
            <a:r>
              <a:rPr lang="de-DE" dirty="0"/>
              <a:t>. Online-Bezug über URL: https://www.bpb.de/system/files/dokument_pdf/5683_akt_methoden-kiste_8aufl_180509_online.pdf , Tag des letzten Zugriffs: 15.11.2019.</a:t>
            </a:r>
          </a:p>
        </p:txBody>
      </p:sp>
      <p:sp>
        <p:nvSpPr>
          <p:cNvPr id="12" name="Oval 34">
            <a:extLst>
              <a:ext uri="{FF2B5EF4-FFF2-40B4-BE49-F238E27FC236}">
                <a16:creationId xmlns:a16="http://schemas.microsoft.com/office/drawing/2014/main" id="{5DDABBE8-7360-452B-B856-38FEBE0D7B6C}"/>
              </a:ext>
            </a:extLst>
          </p:cNvPr>
          <p:cNvSpPr/>
          <p:nvPr/>
        </p:nvSpPr>
        <p:spPr>
          <a:xfrm flipV="1">
            <a:off x="8870519" y="5008047"/>
            <a:ext cx="2739473" cy="300714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8212807" y="3543532"/>
            <a:ext cx="3482522" cy="1245333"/>
          </a:xfrm>
          <a:custGeom>
            <a:avLst/>
            <a:gdLst>
              <a:gd name="T0" fmla="*/ 451 w 629"/>
              <a:gd name="T1" fmla="*/ 74 h 225"/>
              <a:gd name="T2" fmla="*/ 466 w 629"/>
              <a:gd name="T3" fmla="*/ 74 h 225"/>
              <a:gd name="T4" fmla="*/ 503 w 629"/>
              <a:gd name="T5" fmla="*/ 64 h 225"/>
              <a:gd name="T6" fmla="*/ 583 w 629"/>
              <a:gd name="T7" fmla="*/ 15 h 225"/>
              <a:gd name="T8" fmla="*/ 600 w 629"/>
              <a:gd name="T9" fmla="*/ 4 h 225"/>
              <a:gd name="T10" fmla="*/ 621 w 629"/>
              <a:gd name="T11" fmla="*/ 9 h 225"/>
              <a:gd name="T12" fmla="*/ 627 w 629"/>
              <a:gd name="T13" fmla="*/ 19 h 225"/>
              <a:gd name="T14" fmla="*/ 626 w 629"/>
              <a:gd name="T15" fmla="*/ 26 h 225"/>
              <a:gd name="T16" fmla="*/ 588 w 629"/>
              <a:gd name="T17" fmla="*/ 67 h 225"/>
              <a:gd name="T18" fmla="*/ 547 w 629"/>
              <a:gd name="T19" fmla="*/ 105 h 225"/>
              <a:gd name="T20" fmla="*/ 516 w 629"/>
              <a:gd name="T21" fmla="*/ 135 h 225"/>
              <a:gd name="T22" fmla="*/ 497 w 629"/>
              <a:gd name="T23" fmla="*/ 148 h 225"/>
              <a:gd name="T24" fmla="*/ 447 w 629"/>
              <a:gd name="T25" fmla="*/ 179 h 225"/>
              <a:gd name="T26" fmla="*/ 393 w 629"/>
              <a:gd name="T27" fmla="*/ 219 h 225"/>
              <a:gd name="T28" fmla="*/ 371 w 629"/>
              <a:gd name="T29" fmla="*/ 223 h 225"/>
              <a:gd name="T30" fmla="*/ 329 w 629"/>
              <a:gd name="T31" fmla="*/ 212 h 225"/>
              <a:gd name="T32" fmla="*/ 285 w 629"/>
              <a:gd name="T33" fmla="*/ 201 h 225"/>
              <a:gd name="T34" fmla="*/ 225 w 629"/>
              <a:gd name="T35" fmla="*/ 189 h 225"/>
              <a:gd name="T36" fmla="*/ 186 w 629"/>
              <a:gd name="T37" fmla="*/ 181 h 225"/>
              <a:gd name="T38" fmla="*/ 169 w 629"/>
              <a:gd name="T39" fmla="*/ 180 h 225"/>
              <a:gd name="T40" fmla="*/ 121 w 629"/>
              <a:gd name="T41" fmla="*/ 170 h 225"/>
              <a:gd name="T42" fmla="*/ 66 w 629"/>
              <a:gd name="T43" fmla="*/ 157 h 225"/>
              <a:gd name="T44" fmla="*/ 23 w 629"/>
              <a:gd name="T45" fmla="*/ 149 h 225"/>
              <a:gd name="T46" fmla="*/ 9 w 629"/>
              <a:gd name="T47" fmla="*/ 145 h 225"/>
              <a:gd name="T48" fmla="*/ 4 w 629"/>
              <a:gd name="T49" fmla="*/ 140 h 225"/>
              <a:gd name="T50" fmla="*/ 3 w 629"/>
              <a:gd name="T51" fmla="*/ 94 h 225"/>
              <a:gd name="T52" fmla="*/ 21 w 629"/>
              <a:gd name="T53" fmla="*/ 29 h 225"/>
              <a:gd name="T54" fmla="*/ 39 w 629"/>
              <a:gd name="T55" fmla="*/ 4 h 225"/>
              <a:gd name="T56" fmla="*/ 45 w 629"/>
              <a:gd name="T57" fmla="*/ 2 h 225"/>
              <a:gd name="T58" fmla="*/ 106 w 629"/>
              <a:gd name="T59" fmla="*/ 21 h 225"/>
              <a:gd name="T60" fmla="*/ 125 w 629"/>
              <a:gd name="T61" fmla="*/ 27 h 225"/>
              <a:gd name="T62" fmla="*/ 135 w 629"/>
              <a:gd name="T63" fmla="*/ 27 h 225"/>
              <a:gd name="T64" fmla="*/ 175 w 629"/>
              <a:gd name="T65" fmla="*/ 17 h 225"/>
              <a:gd name="T66" fmla="*/ 231 w 629"/>
              <a:gd name="T67" fmla="*/ 11 h 225"/>
              <a:gd name="T68" fmla="*/ 274 w 629"/>
              <a:gd name="T69" fmla="*/ 24 h 225"/>
              <a:gd name="T70" fmla="*/ 329 w 629"/>
              <a:gd name="T71" fmla="*/ 52 h 225"/>
              <a:gd name="T72" fmla="*/ 356 w 629"/>
              <a:gd name="T73" fmla="*/ 57 h 225"/>
              <a:gd name="T74" fmla="*/ 417 w 629"/>
              <a:gd name="T75" fmla="*/ 71 h 225"/>
              <a:gd name="T76" fmla="*/ 433 w 629"/>
              <a:gd name="T77" fmla="*/ 87 h 225"/>
              <a:gd name="T78" fmla="*/ 422 w 629"/>
              <a:gd name="T79" fmla="*/ 112 h 225"/>
              <a:gd name="T80" fmla="*/ 386 w 629"/>
              <a:gd name="T81" fmla="*/ 113 h 225"/>
              <a:gd name="T82" fmla="*/ 309 w 629"/>
              <a:gd name="T83" fmla="*/ 113 h 225"/>
              <a:gd name="T84" fmla="*/ 279 w 629"/>
              <a:gd name="T85" fmla="*/ 120 h 225"/>
              <a:gd name="T86" fmla="*/ 272 w 629"/>
              <a:gd name="T87" fmla="*/ 134 h 225"/>
              <a:gd name="T88" fmla="*/ 285 w 629"/>
              <a:gd name="T89" fmla="*/ 141 h 225"/>
              <a:gd name="T90" fmla="*/ 296 w 629"/>
              <a:gd name="T91" fmla="*/ 137 h 225"/>
              <a:gd name="T92" fmla="*/ 366 w 629"/>
              <a:gd name="T93" fmla="*/ 134 h 225"/>
              <a:gd name="T94" fmla="*/ 409 w 629"/>
              <a:gd name="T95" fmla="*/ 136 h 225"/>
              <a:gd name="T96" fmla="*/ 437 w 629"/>
              <a:gd name="T97" fmla="*/ 130 h 225"/>
              <a:gd name="T98" fmla="*/ 453 w 629"/>
              <a:gd name="T99" fmla="*/ 77 h 225"/>
              <a:gd name="T100" fmla="*/ 451 w 629"/>
              <a:gd name="T101" fmla="*/ 74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29" h="225">
                <a:moveTo>
                  <a:pt x="451" y="74"/>
                </a:moveTo>
                <a:cubicBezTo>
                  <a:pt x="457" y="74"/>
                  <a:pt x="462" y="74"/>
                  <a:pt x="466" y="74"/>
                </a:cubicBezTo>
                <a:cubicBezTo>
                  <a:pt x="480" y="73"/>
                  <a:pt x="491" y="68"/>
                  <a:pt x="503" y="64"/>
                </a:cubicBezTo>
                <a:cubicBezTo>
                  <a:pt x="533" y="52"/>
                  <a:pt x="557" y="33"/>
                  <a:pt x="583" y="15"/>
                </a:cubicBezTo>
                <a:cubicBezTo>
                  <a:pt x="589" y="11"/>
                  <a:pt x="594" y="7"/>
                  <a:pt x="600" y="4"/>
                </a:cubicBezTo>
                <a:cubicBezTo>
                  <a:pt x="608" y="0"/>
                  <a:pt x="615" y="2"/>
                  <a:pt x="621" y="9"/>
                </a:cubicBezTo>
                <a:cubicBezTo>
                  <a:pt x="623" y="12"/>
                  <a:pt x="625" y="16"/>
                  <a:pt x="627" y="19"/>
                </a:cubicBezTo>
                <a:cubicBezTo>
                  <a:pt x="629" y="22"/>
                  <a:pt x="628" y="24"/>
                  <a:pt x="626" y="26"/>
                </a:cubicBezTo>
                <a:cubicBezTo>
                  <a:pt x="613" y="40"/>
                  <a:pt x="601" y="54"/>
                  <a:pt x="588" y="67"/>
                </a:cubicBezTo>
                <a:cubicBezTo>
                  <a:pt x="575" y="80"/>
                  <a:pt x="560" y="92"/>
                  <a:pt x="547" y="105"/>
                </a:cubicBezTo>
                <a:cubicBezTo>
                  <a:pt x="536" y="115"/>
                  <a:pt x="527" y="126"/>
                  <a:pt x="516" y="135"/>
                </a:cubicBezTo>
                <a:cubicBezTo>
                  <a:pt x="511" y="140"/>
                  <a:pt x="503" y="144"/>
                  <a:pt x="497" y="148"/>
                </a:cubicBezTo>
                <a:cubicBezTo>
                  <a:pt x="480" y="158"/>
                  <a:pt x="464" y="169"/>
                  <a:pt x="447" y="179"/>
                </a:cubicBezTo>
                <a:cubicBezTo>
                  <a:pt x="427" y="190"/>
                  <a:pt x="411" y="205"/>
                  <a:pt x="393" y="219"/>
                </a:cubicBezTo>
                <a:cubicBezTo>
                  <a:pt x="386" y="225"/>
                  <a:pt x="379" y="225"/>
                  <a:pt x="371" y="223"/>
                </a:cubicBezTo>
                <a:cubicBezTo>
                  <a:pt x="357" y="219"/>
                  <a:pt x="343" y="216"/>
                  <a:pt x="329" y="212"/>
                </a:cubicBezTo>
                <a:cubicBezTo>
                  <a:pt x="314" y="208"/>
                  <a:pt x="300" y="205"/>
                  <a:pt x="285" y="201"/>
                </a:cubicBezTo>
                <a:cubicBezTo>
                  <a:pt x="265" y="197"/>
                  <a:pt x="245" y="193"/>
                  <a:pt x="225" y="189"/>
                </a:cubicBezTo>
                <a:cubicBezTo>
                  <a:pt x="212" y="186"/>
                  <a:pt x="199" y="183"/>
                  <a:pt x="186" y="181"/>
                </a:cubicBezTo>
                <a:cubicBezTo>
                  <a:pt x="180" y="180"/>
                  <a:pt x="174" y="180"/>
                  <a:pt x="169" y="180"/>
                </a:cubicBezTo>
                <a:cubicBezTo>
                  <a:pt x="152" y="180"/>
                  <a:pt x="137" y="175"/>
                  <a:pt x="121" y="170"/>
                </a:cubicBezTo>
                <a:cubicBezTo>
                  <a:pt x="103" y="165"/>
                  <a:pt x="85" y="161"/>
                  <a:pt x="66" y="157"/>
                </a:cubicBezTo>
                <a:cubicBezTo>
                  <a:pt x="52" y="154"/>
                  <a:pt x="38" y="152"/>
                  <a:pt x="23" y="149"/>
                </a:cubicBezTo>
                <a:cubicBezTo>
                  <a:pt x="18" y="148"/>
                  <a:pt x="13" y="147"/>
                  <a:pt x="9" y="145"/>
                </a:cubicBezTo>
                <a:cubicBezTo>
                  <a:pt x="7" y="144"/>
                  <a:pt x="5" y="142"/>
                  <a:pt x="4" y="140"/>
                </a:cubicBezTo>
                <a:cubicBezTo>
                  <a:pt x="0" y="125"/>
                  <a:pt x="1" y="109"/>
                  <a:pt x="3" y="94"/>
                </a:cubicBezTo>
                <a:cubicBezTo>
                  <a:pt x="6" y="72"/>
                  <a:pt x="12" y="50"/>
                  <a:pt x="21" y="29"/>
                </a:cubicBezTo>
                <a:cubicBezTo>
                  <a:pt x="26" y="20"/>
                  <a:pt x="30" y="10"/>
                  <a:pt x="39" y="4"/>
                </a:cubicBezTo>
                <a:cubicBezTo>
                  <a:pt x="40" y="3"/>
                  <a:pt x="43" y="2"/>
                  <a:pt x="45" y="2"/>
                </a:cubicBezTo>
                <a:cubicBezTo>
                  <a:pt x="66" y="8"/>
                  <a:pt x="86" y="15"/>
                  <a:pt x="106" y="21"/>
                </a:cubicBezTo>
                <a:cubicBezTo>
                  <a:pt x="113" y="23"/>
                  <a:pt x="119" y="25"/>
                  <a:pt x="125" y="27"/>
                </a:cubicBezTo>
                <a:cubicBezTo>
                  <a:pt x="129" y="28"/>
                  <a:pt x="132" y="28"/>
                  <a:pt x="135" y="27"/>
                </a:cubicBezTo>
                <a:cubicBezTo>
                  <a:pt x="149" y="24"/>
                  <a:pt x="162" y="20"/>
                  <a:pt x="175" y="17"/>
                </a:cubicBezTo>
                <a:cubicBezTo>
                  <a:pt x="193" y="13"/>
                  <a:pt x="212" y="9"/>
                  <a:pt x="231" y="11"/>
                </a:cubicBezTo>
                <a:cubicBezTo>
                  <a:pt x="246" y="13"/>
                  <a:pt x="261" y="17"/>
                  <a:pt x="274" y="24"/>
                </a:cubicBezTo>
                <a:cubicBezTo>
                  <a:pt x="293" y="33"/>
                  <a:pt x="311" y="42"/>
                  <a:pt x="329" y="52"/>
                </a:cubicBezTo>
                <a:cubicBezTo>
                  <a:pt x="337" y="56"/>
                  <a:pt x="347" y="56"/>
                  <a:pt x="356" y="57"/>
                </a:cubicBezTo>
                <a:cubicBezTo>
                  <a:pt x="377" y="60"/>
                  <a:pt x="398" y="62"/>
                  <a:pt x="417" y="71"/>
                </a:cubicBezTo>
                <a:cubicBezTo>
                  <a:pt x="425" y="74"/>
                  <a:pt x="428" y="81"/>
                  <a:pt x="433" y="87"/>
                </a:cubicBezTo>
                <a:cubicBezTo>
                  <a:pt x="440" y="96"/>
                  <a:pt x="435" y="111"/>
                  <a:pt x="422" y="112"/>
                </a:cubicBezTo>
                <a:cubicBezTo>
                  <a:pt x="410" y="113"/>
                  <a:pt x="398" y="114"/>
                  <a:pt x="386" y="113"/>
                </a:cubicBezTo>
                <a:cubicBezTo>
                  <a:pt x="360" y="111"/>
                  <a:pt x="334" y="109"/>
                  <a:pt x="309" y="113"/>
                </a:cubicBezTo>
                <a:cubicBezTo>
                  <a:pt x="299" y="114"/>
                  <a:pt x="289" y="117"/>
                  <a:pt x="279" y="120"/>
                </a:cubicBezTo>
                <a:cubicBezTo>
                  <a:pt x="273" y="122"/>
                  <a:pt x="270" y="128"/>
                  <a:pt x="272" y="134"/>
                </a:cubicBezTo>
                <a:cubicBezTo>
                  <a:pt x="274" y="139"/>
                  <a:pt x="279" y="142"/>
                  <a:pt x="285" y="141"/>
                </a:cubicBezTo>
                <a:cubicBezTo>
                  <a:pt x="289" y="140"/>
                  <a:pt x="292" y="138"/>
                  <a:pt x="296" y="137"/>
                </a:cubicBezTo>
                <a:cubicBezTo>
                  <a:pt x="319" y="131"/>
                  <a:pt x="343" y="132"/>
                  <a:pt x="366" y="134"/>
                </a:cubicBezTo>
                <a:cubicBezTo>
                  <a:pt x="381" y="135"/>
                  <a:pt x="395" y="136"/>
                  <a:pt x="409" y="136"/>
                </a:cubicBezTo>
                <a:cubicBezTo>
                  <a:pt x="418" y="136"/>
                  <a:pt x="428" y="134"/>
                  <a:pt x="437" y="130"/>
                </a:cubicBezTo>
                <a:cubicBezTo>
                  <a:pt x="454" y="122"/>
                  <a:pt x="465" y="96"/>
                  <a:pt x="453" y="77"/>
                </a:cubicBezTo>
                <a:cubicBezTo>
                  <a:pt x="452" y="76"/>
                  <a:pt x="452" y="76"/>
                  <a:pt x="451" y="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309">
              <a:defRPr/>
            </a:pPr>
            <a:endParaRPr lang="en-US" dirty="0">
              <a:solidFill>
                <a:srgbClr val="282F39"/>
              </a:solidFill>
              <a:latin typeface="Calibri" panose="020F0502020204030204"/>
            </a:endParaRPr>
          </a:p>
        </p:txBody>
      </p:sp>
      <p:grpSp>
        <p:nvGrpSpPr>
          <p:cNvPr id="15" name="Group 35">
            <a:extLst>
              <a:ext uri="{FF2B5EF4-FFF2-40B4-BE49-F238E27FC236}">
                <a16:creationId xmlns:a16="http://schemas.microsoft.com/office/drawing/2014/main" id="{2D5FAAC8-4DCE-4294-BF1E-FDD9D9F30F9B}"/>
              </a:ext>
            </a:extLst>
          </p:cNvPr>
          <p:cNvGrpSpPr/>
          <p:nvPr/>
        </p:nvGrpSpPr>
        <p:grpSpPr>
          <a:xfrm>
            <a:off x="9442887" y="1375915"/>
            <a:ext cx="1731271" cy="2111706"/>
            <a:chOff x="7549436" y="-3035119"/>
            <a:chExt cx="1474296" cy="1798263"/>
          </a:xfrm>
          <a:solidFill>
            <a:schemeClr val="accent2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DB0C78FB-797C-48A5-8471-90AE252A5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7222" y="-2761530"/>
              <a:ext cx="917325" cy="1524674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007A7D">
                    <a:lumMod val="60000"/>
                    <a:lumOff val="40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867A9D3-244B-4D96-85FC-1B20A383B6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3578" y="-2329808"/>
              <a:ext cx="65073" cy="110555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081340D6-A119-4ECC-B054-F7F59A530F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5765" y="-2182168"/>
              <a:ext cx="235803" cy="378545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66093F5C-4A6F-48F7-A969-9A5617C0A0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0842" y="-2203160"/>
              <a:ext cx="105657" cy="130847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1B0A7BE6-A9F5-4F69-BB46-5FED15DE91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56846" y="-2653076"/>
              <a:ext cx="381344" cy="415630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AC04016-222C-4615-847D-EF424A435A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56846" y="-3035119"/>
              <a:ext cx="58776" cy="223908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F2A97FCD-688B-4009-A43E-772F81974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9293" y="-2944156"/>
              <a:ext cx="149039" cy="207115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745AF341-A3B9-450E-AA0C-D160290799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23555" y="-2052722"/>
              <a:ext cx="209214" cy="146940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6421252C-0288-4E74-8BE0-6173B937F8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0399" y="-2682464"/>
              <a:ext cx="209214" cy="145540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B0FE359E-F73E-4BDC-87AA-58798B116B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99824" y="-2322811"/>
              <a:ext cx="223908" cy="59476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3085AF8C-5A77-43FC-BB3D-25616E7BAD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9436" y="-2322811"/>
              <a:ext cx="222509" cy="59476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266249B-8E16-4840-96FC-8516A1DEE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23555" y="-2682464"/>
              <a:ext cx="209214" cy="145540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2441C55B-CC0E-4AF1-8DF0-22E3224503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0399" y="-2052722"/>
              <a:ext cx="209214" cy="146940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FA834BA1-D0A4-4237-913D-260A5DEBAE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4837" y="-2944156"/>
              <a:ext cx="149039" cy="207115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62B0A09C-4499-4B2F-992E-4BCF7F8309A5}"/>
              </a:ext>
            </a:extLst>
          </p:cNvPr>
          <p:cNvGrpSpPr/>
          <p:nvPr/>
        </p:nvGrpSpPr>
        <p:grpSpPr>
          <a:xfrm rot="209661">
            <a:off x="1557318" y="1954841"/>
            <a:ext cx="4656334" cy="2199049"/>
            <a:chOff x="3010084" y="2929694"/>
            <a:chExt cx="4656334" cy="2199049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3B581E82-F848-4EDE-A1C3-59E27F5F9BD5}"/>
                </a:ext>
              </a:extLst>
            </p:cNvPr>
            <p:cNvSpPr/>
            <p:nvPr/>
          </p:nvSpPr>
          <p:spPr bwMode="gray">
            <a:xfrm rot="21399793">
              <a:off x="3010084" y="3210049"/>
              <a:ext cx="4656334" cy="191869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>
              <a:outerShdw blurRad="88900" dist="25400" dir="7800000" algn="tl" rotWithShape="0">
                <a:prstClr val="black">
                  <a:alpha val="35000"/>
                </a:prstClr>
              </a:outerShdw>
            </a:effectLst>
          </p:spPr>
          <p:txBody>
            <a:bodyPr lIns="143986" tIns="143986" rIns="191981" bIns="95990" rtlCol="0" anchor="ctr"/>
            <a:lstStyle/>
            <a:p>
              <a:pPr algn="ctr">
                <a:spcAft>
                  <a:spcPts val="800"/>
                </a:spcAft>
                <a:buClr>
                  <a:srgbClr val="969696"/>
                </a:buClr>
              </a:pPr>
              <a:r>
                <a:rPr lang="de-DE" sz="3600" b="1" noProof="1">
                  <a:solidFill>
                    <a:srgbClr val="094C74"/>
                  </a:solidFill>
                  <a:cs typeface="Arial" charset="0"/>
                </a:rPr>
                <a:t>Verteilung der Methodenkisten</a:t>
              </a:r>
              <a:endParaRPr lang="de-DE" sz="1900" i="1" noProof="1">
                <a:solidFill>
                  <a:srgbClr val="094C74"/>
                </a:solidFill>
                <a:cs typeface="Arial" charset="0"/>
              </a:endParaRPr>
            </a:p>
          </p:txBody>
        </p:sp>
        <p:pic>
          <p:nvPicPr>
            <p:cNvPr id="34" name="Picture 4" descr="Tessafilm_2">
              <a:extLst>
                <a:ext uri="{FF2B5EF4-FFF2-40B4-BE49-F238E27FC236}">
                  <a16:creationId xmlns:a16="http://schemas.microsoft.com/office/drawing/2014/main" id="{B1A1F27B-B129-4305-97A4-745EBF3AB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71863" b="90001"/>
            <a:stretch>
              <a:fillRect/>
            </a:stretch>
          </p:blipFill>
          <p:spPr bwMode="auto">
            <a:xfrm rot="21371125">
              <a:off x="3899104" y="2929694"/>
              <a:ext cx="1587317" cy="56379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253370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Urheberrecht und Creative Commons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44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172614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8354A55-4904-4A5F-888F-42D99A657C90}"/>
              </a:ext>
            </a:extLst>
          </p:cNvPr>
          <p:cNvSpPr txBox="1"/>
          <p:nvPr/>
        </p:nvSpPr>
        <p:spPr>
          <a:xfrm>
            <a:off x="10069095" y="4315473"/>
            <a:ext cx="19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Video: CC-BY | Raphael Fehrmann www.wwu.de/Lernroboter</a:t>
            </a:r>
          </a:p>
        </p:txBody>
      </p:sp>
      <p:pic>
        <p:nvPicPr>
          <p:cNvPr id="12" name="Grafik 11" descr="Link">
            <a:extLst>
              <a:ext uri="{FF2B5EF4-FFF2-40B4-BE49-F238E27FC236}">
                <a16:creationId xmlns:a16="http://schemas.microsoft.com/office/drawing/2014/main" id="{B24EA2CE-A49F-439F-B8A0-001F9EA00A99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08689" y="2934652"/>
            <a:ext cx="914400" cy="914400"/>
          </a:xfrm>
          <a:prstGeom prst="rect">
            <a:avLst/>
          </a:prstGeom>
        </p:spPr>
      </p:pic>
      <p:sp>
        <p:nvSpPr>
          <p:cNvPr id="13" name="Textfeld 5">
            <a:extLst>
              <a:ext uri="{FF2B5EF4-FFF2-40B4-BE49-F238E27FC236}">
                <a16:creationId xmlns:a16="http://schemas.microsoft.com/office/drawing/2014/main" id="{7FD2E32D-5057-49DE-8863-69C483484D52}"/>
              </a:ext>
            </a:extLst>
          </p:cNvPr>
          <p:cNvSpPr txBox="1"/>
          <p:nvPr/>
        </p:nvSpPr>
        <p:spPr>
          <a:xfrm>
            <a:off x="3115422" y="3012352"/>
            <a:ext cx="6858635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Videolink:</a:t>
            </a:r>
            <a:b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https://h5p.org/node/937583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096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Mithilfe künstlicher Intelligenz erzeugte Erklärvideos im Legestil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mysimpleshow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66A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45</a:t>
            </a:fld>
            <a:endParaRPr lang="de-DE" dirty="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FA42A105-8145-4B2E-B968-3939C23C9A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50820" y="141649"/>
            <a:ext cx="3925929" cy="899115"/>
          </a:xfrm>
          <a:prstGeom prst="rect">
            <a:avLst/>
          </a:prstGeom>
          <a:solidFill>
            <a:srgbClr val="66A300"/>
          </a:solidFill>
          <a:ln w="12700">
            <a:noFill/>
            <a:miter lim="800000"/>
            <a:headEnd/>
            <a:tailEnd/>
          </a:ln>
          <a:effectLst/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bg1"/>
                </a:solidFill>
                <a:cs typeface="Arial" charset="0"/>
              </a:rPr>
              <a:t>  Methodenkarte</a:t>
            </a:r>
          </a:p>
        </p:txBody>
      </p:sp>
      <p:pic>
        <p:nvPicPr>
          <p:cNvPr id="22" name="Grafik 21" descr="Zahnräder">
            <a:extLst>
              <a:ext uri="{FF2B5EF4-FFF2-40B4-BE49-F238E27FC236}">
                <a16:creationId xmlns:a16="http://schemas.microsoft.com/office/drawing/2014/main" id="{3A14784C-8876-437A-9806-804EC915FB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9755" y="271347"/>
            <a:ext cx="665120" cy="665120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437C497-7127-40D0-B2B4-76C3A8388E1E}"/>
              </a:ext>
            </a:extLst>
          </p:cNvPr>
          <p:cNvCxnSpPr>
            <a:cxnSpLocks/>
          </p:cNvCxnSpPr>
          <p:nvPr/>
        </p:nvCxnSpPr>
        <p:spPr>
          <a:xfrm>
            <a:off x="307552" y="157654"/>
            <a:ext cx="11554327" cy="0"/>
          </a:xfrm>
          <a:prstGeom prst="line">
            <a:avLst/>
          </a:prstGeom>
          <a:ln w="38100">
            <a:solidFill>
              <a:srgbClr val="66A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t="27541"/>
          <a:stretch/>
        </p:blipFill>
        <p:spPr>
          <a:xfrm>
            <a:off x="757873" y="1179858"/>
            <a:ext cx="10653683" cy="443958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796988" y="5909377"/>
            <a:ext cx="861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094C74"/>
                </a:solidFill>
              </a:rPr>
              <a:t>Die vollständige Methodenkarte mit weiterführenden Hinweisen und den Links zum Produkt finden Sie im </a:t>
            </a:r>
            <a:r>
              <a:rPr lang="de-DE" dirty="0" err="1">
                <a:solidFill>
                  <a:srgbClr val="094C74"/>
                </a:solidFill>
              </a:rPr>
              <a:t>moodle</a:t>
            </a:r>
            <a:r>
              <a:rPr lang="de-DE" dirty="0">
                <a:solidFill>
                  <a:srgbClr val="094C74"/>
                </a:solidFill>
              </a:rPr>
              <a:t> sowie unter </a:t>
            </a:r>
            <a:r>
              <a:rPr lang="de-DE" dirty="0">
                <a:solidFill>
                  <a:srgbClr val="094C74"/>
                </a:solidFill>
                <a:hlinkClick r:id="rId5"/>
              </a:rPr>
              <a:t>www.wwu.de/Lernroboter</a:t>
            </a:r>
            <a:r>
              <a:rPr lang="de-DE" dirty="0">
                <a:solidFill>
                  <a:srgbClr val="094C74"/>
                </a:solidFill>
              </a:rPr>
              <a:t> (CC-BY-lizensiert).</a:t>
            </a:r>
          </a:p>
        </p:txBody>
      </p:sp>
    </p:spTree>
    <p:extLst>
      <p:ext uri="{BB962C8B-B14F-4D97-AF65-F5344CB8AC3E}">
        <p14:creationId xmlns:p14="http://schemas.microsoft.com/office/powerpoint/2010/main" val="2999013811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mit künstlicher Intelligenz erzeugte Erklärvideos im Legestil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mysimpleshow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66A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401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Hinweise für Sie: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Online können kostenfreie Lehrkraftlizenzen angemeldet werden.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Die Spracheingabe für die KI muss natürlich adaptiert werden (BY = „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beih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“, SA = „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Es_Ah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“).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Ein produziertes Video wird vom Dienst beim Erzeugen der Download-Datei zusätzlich online freigegeben – das Video sollte nach der finalen Korrektur- und Export-Schleife direkt online gelöscht werden (Erzeugungsdateien </a:t>
            </a:r>
            <a:r>
              <a:rPr lang="de-DE" sz="2150" b="1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nach</a:t>
            </a:r>
            <a:r>
              <a:rPr lang="de-DE" sz="2150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dem Download löschen, das löscht auch die öffentlich zugänglichen Dateien im Portal)! </a:t>
            </a: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FA42A105-8145-4B2E-B968-3939C23C9A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50820" y="141649"/>
            <a:ext cx="3925929" cy="899115"/>
          </a:xfrm>
          <a:prstGeom prst="rect">
            <a:avLst/>
          </a:prstGeom>
          <a:solidFill>
            <a:srgbClr val="66A300"/>
          </a:solidFill>
          <a:ln w="12700">
            <a:noFill/>
            <a:miter lim="800000"/>
            <a:headEnd/>
            <a:tailEnd/>
          </a:ln>
          <a:effectLst/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bg1"/>
                </a:solidFill>
                <a:cs typeface="Arial" charset="0"/>
              </a:rPr>
              <a:t>  Methodenkarte</a:t>
            </a:r>
          </a:p>
        </p:txBody>
      </p:sp>
      <p:pic>
        <p:nvPicPr>
          <p:cNvPr id="22" name="Grafik 21" descr="Zahnräder">
            <a:extLst>
              <a:ext uri="{FF2B5EF4-FFF2-40B4-BE49-F238E27FC236}">
                <a16:creationId xmlns:a16="http://schemas.microsoft.com/office/drawing/2014/main" id="{3A14784C-8876-437A-9806-804EC915FB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9755" y="271347"/>
            <a:ext cx="665120" cy="665120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437C497-7127-40D0-B2B4-76C3A8388E1E}"/>
              </a:ext>
            </a:extLst>
          </p:cNvPr>
          <p:cNvCxnSpPr>
            <a:cxnSpLocks/>
          </p:cNvCxnSpPr>
          <p:nvPr/>
        </p:nvCxnSpPr>
        <p:spPr>
          <a:xfrm>
            <a:off x="307552" y="157654"/>
            <a:ext cx="11554327" cy="0"/>
          </a:xfrm>
          <a:prstGeom prst="line">
            <a:avLst/>
          </a:prstGeom>
          <a:ln w="38100">
            <a:solidFill>
              <a:srgbClr val="66A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568990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Copyright und CC-Lizenzen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Literatur zum Weiterlesen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66A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436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Philipp, Johannes (2019): Medienrecht und Schule | Medien verantwortlich nutzen und selbst gestalten. Bezug über URL:  </a:t>
            </a:r>
            <a:r>
              <a:rPr lang="de-DE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http://dozenten.alp.dillingen.de/mp/recht/medrecht+schule_alp.pdf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Tag des letzten Zugriffs: 26.10.2019.</a:t>
            </a:r>
          </a:p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Philipp, Johannes (2018): Medienrecht und Datenschutz in Schule. Bezug über URL: </a:t>
            </a:r>
            <a:r>
              <a:rPr lang="de-DE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https://prezi.com/xoonvmklbjwp/medienrecht-und-datenschutz-in-der-schule/?utm_campaign=share&amp;utm_medium=copy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Tag des letzten Zugriffs: 26.10.2019. </a:t>
            </a:r>
          </a:p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r>
              <a:rPr lang="de-DE" sz="2000" dirty="0"/>
              <a:t>Philipp, Johannes (o. J.): Medien im Internet zur kostenlosen Nutzung. Bezug über URL:  </a:t>
            </a:r>
            <a:r>
              <a:rPr lang="de-DE" sz="2000" dirty="0">
                <a:hlinkClick r:id="rId4"/>
              </a:rPr>
              <a:t>http://dozenten.alp.dillingen.de/mp/recht/cc-mediensuche.pdf</a:t>
            </a:r>
            <a:r>
              <a:rPr lang="de-DE" sz="2000" dirty="0"/>
              <a:t> , Tag des letzten Zugriffs: 26.10.2019.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FA42A105-8145-4B2E-B968-3939C23C9A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50820" y="141649"/>
            <a:ext cx="3925929" cy="899115"/>
          </a:xfrm>
          <a:prstGeom prst="rect">
            <a:avLst/>
          </a:prstGeom>
          <a:solidFill>
            <a:srgbClr val="66A300"/>
          </a:solidFill>
          <a:ln w="12700">
            <a:noFill/>
            <a:miter lim="800000"/>
            <a:headEnd/>
            <a:tailEnd/>
          </a:ln>
          <a:effectLst/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bg1"/>
                </a:solidFill>
                <a:cs typeface="Arial" charset="0"/>
              </a:rPr>
              <a:t>  Literaturempfehlung</a:t>
            </a:r>
          </a:p>
        </p:txBody>
      </p:sp>
      <p:pic>
        <p:nvPicPr>
          <p:cNvPr id="7" name="Grafik 6" descr="Dokument">
            <a:extLst>
              <a:ext uri="{FF2B5EF4-FFF2-40B4-BE49-F238E27FC236}">
                <a16:creationId xmlns:a16="http://schemas.microsoft.com/office/drawing/2014/main" id="{C99FAAA2-53A8-458D-99B0-7BA4CEFDD6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18465" y="318253"/>
            <a:ext cx="576864" cy="576864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6490B7C-31FA-4802-BA65-9B7549A31AAA}"/>
              </a:ext>
            </a:extLst>
          </p:cNvPr>
          <p:cNvCxnSpPr>
            <a:cxnSpLocks/>
          </p:cNvCxnSpPr>
          <p:nvPr/>
        </p:nvCxnSpPr>
        <p:spPr>
          <a:xfrm>
            <a:off x="307552" y="157654"/>
            <a:ext cx="11554327" cy="0"/>
          </a:xfrm>
          <a:prstGeom prst="line">
            <a:avLst/>
          </a:prstGeom>
          <a:ln w="38100">
            <a:solidFill>
              <a:srgbClr val="66A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6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Medienrecht im schulischen Kontext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Literatur zum Weiterlesen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66A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Eine allgemeine Einführung zum „Medienrecht im schulischen Kontext“ finden Sie 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linkClick r:id="rId2"/>
              </a:rPr>
              <a:t>hier hinterlegt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!</a:t>
            </a:r>
            <a:b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Die Präsentation behandelt:</a:t>
            </a: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48</a:t>
            </a:fld>
            <a:endParaRPr lang="de-DE" dirty="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FA42A105-8145-4B2E-B968-3939C23C9A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50820" y="141649"/>
            <a:ext cx="3925929" cy="899115"/>
          </a:xfrm>
          <a:prstGeom prst="rect">
            <a:avLst/>
          </a:prstGeom>
          <a:solidFill>
            <a:srgbClr val="66A300"/>
          </a:solidFill>
          <a:ln w="12700">
            <a:noFill/>
            <a:miter lim="800000"/>
            <a:headEnd/>
            <a:tailEnd/>
          </a:ln>
          <a:effectLst/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bg1"/>
                </a:solidFill>
                <a:cs typeface="Arial" charset="0"/>
              </a:rPr>
              <a:t>  Literaturempfehlung</a:t>
            </a:r>
          </a:p>
        </p:txBody>
      </p:sp>
      <p:pic>
        <p:nvPicPr>
          <p:cNvPr id="7" name="Grafik 6" descr="Dokument">
            <a:extLst>
              <a:ext uri="{FF2B5EF4-FFF2-40B4-BE49-F238E27FC236}">
                <a16:creationId xmlns:a16="http://schemas.microsoft.com/office/drawing/2014/main" id="{C99FAAA2-53A8-458D-99B0-7BA4CEFDD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8465" y="318253"/>
            <a:ext cx="576864" cy="576864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6490B7C-31FA-4802-BA65-9B7549A31AAA}"/>
              </a:ext>
            </a:extLst>
          </p:cNvPr>
          <p:cNvCxnSpPr>
            <a:cxnSpLocks/>
          </p:cNvCxnSpPr>
          <p:nvPr/>
        </p:nvCxnSpPr>
        <p:spPr>
          <a:xfrm>
            <a:off x="307552" y="157654"/>
            <a:ext cx="11554327" cy="0"/>
          </a:xfrm>
          <a:prstGeom prst="line">
            <a:avLst/>
          </a:prstGeom>
          <a:ln w="38100">
            <a:solidFill>
              <a:srgbClr val="66A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435" y="2641636"/>
            <a:ext cx="8661248" cy="389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04537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Organisation des weiteren Vorgehens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4558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Ziel: 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Planung konkreten Unterrichts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, Kontext: 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Lernroboter-Einsatz mit Fachbezug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Entwerfen Sie Unterrichtsstunden für eine von Ihr gewählten Schulform / eine Klassenstufe / ein Unterrichtsfach, in denen der 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Lernroboter zum Einsatz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kommt.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Wählen Sie ein 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Thema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innerhalb des Fachs, in welchem der Lernroboter Anwendung findet.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Ob dies eine Unterrichtssituation ist, in der der 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Lernroboter erstmals zum Einsatz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kommt (Beispiel: Vorstellung des Lernroboters, allgemeine Einführung, erste Erprobung am Thema Würfelwahrscheinlichkeit) oder die Schüler*innen 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Vorerfahrungen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haben (größerer Schwerpunkt auf fachlichem Kontext, Beispiel: Märchen im Unterricht, Stunde 6: Wir bauen Märchenwelten für den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!), ist Ihnen überlassen.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49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172614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69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Tool-Vorstellung</a:t>
              </a: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Plickers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232731"/>
            <a:ext cx="2568632" cy="242452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24935">
            <a:off x="1984230" y="3962856"/>
            <a:ext cx="2317267" cy="227264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6348484" y="1487553"/>
            <a:ext cx="5220183" cy="5048797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 bwMode="auto">
          <a:xfrm>
            <a:off x="8819803" y="1480890"/>
            <a:ext cx="399011" cy="399011"/>
          </a:xfrm>
          <a:prstGeom prst="ellipse">
            <a:avLst/>
          </a:prstGeom>
          <a:noFill/>
          <a:ln w="12700">
            <a:solidFill>
              <a:srgbClr val="66A30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Ellipse 28"/>
          <p:cNvSpPr/>
          <p:nvPr/>
        </p:nvSpPr>
        <p:spPr bwMode="auto">
          <a:xfrm>
            <a:off x="10799161" y="1464677"/>
            <a:ext cx="399011" cy="399011"/>
          </a:xfrm>
          <a:prstGeom prst="ellipse">
            <a:avLst/>
          </a:prstGeom>
          <a:noFill/>
          <a:ln>
            <a:solidFill>
              <a:srgbClr val="094C74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631616" y="1546167"/>
            <a:ext cx="364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94C74"/>
                </a:solidFill>
              </a:rPr>
              <a:t>Jede*r Befragte bekommt eine eigene gedruckte Abstimmungskarte.</a:t>
            </a:r>
            <a:br>
              <a:rPr lang="de-DE" dirty="0"/>
            </a:br>
            <a:r>
              <a:rPr lang="de-DE" dirty="0">
                <a:solidFill>
                  <a:srgbClr val="66A300"/>
                </a:solidFill>
              </a:rPr>
              <a:t>Die gewählte Antwort wird nach oben gehalten.</a:t>
            </a:r>
          </a:p>
        </p:txBody>
      </p:sp>
    </p:spTree>
    <p:extLst>
      <p:ext uri="{BB962C8B-B14F-4D97-AF65-F5344CB8AC3E}">
        <p14:creationId xmlns:p14="http://schemas.microsoft.com/office/powerpoint/2010/main" val="2210704823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Organisation des weiteren Vorgehens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3003176" y="1377733"/>
            <a:ext cx="85792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Stellen Sie bitte alle </a:t>
            </a: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Materialien digital (und ggfs. physisch) bereit</a:t>
            </a: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, die zur praktischen Durchführung der Unterrichtsstunde benötigt werden.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Erstellen Sie gerne </a:t>
            </a: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interaktive Materialien </a:t>
            </a: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(h5p, Erklärungsvideos als </a:t>
            </a:r>
            <a:r>
              <a:rPr lang="de-DE" sz="200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StopMotion</a:t>
            </a: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…).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Setzen Sie in Passung zu dem von Ihnen geplanten Unterrichtsverlauf gerne </a:t>
            </a: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digitale Tools </a:t>
            </a: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ein (bspw. </a:t>
            </a:r>
            <a:r>
              <a:rPr lang="de-DE" sz="200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Plickers</a:t>
            </a: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für die Durchführung von Umfragen). Verweisen Sie hierzu gerne auf die bereitgestellten Methodenkarten, diese können Sie gemäß CC-BY in Ihr Material einsetzen.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Verwenden Sie bitte nur Materialien, an denen Sie das </a:t>
            </a: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Urheberrecht</a:t>
            </a: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besitzen bzw. die </a:t>
            </a: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CC-lizensiert </a:t>
            </a: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sind (weitere Hinweise s. Vorlagedatei im </a:t>
            </a:r>
            <a:r>
              <a:rPr lang="de-DE" sz="200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moodle</a:t>
            </a: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50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172614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grpSp>
        <p:nvGrpSpPr>
          <p:cNvPr id="12" name="Group 26">
            <a:extLst>
              <a:ext uri="{FF2B5EF4-FFF2-40B4-BE49-F238E27FC236}">
                <a16:creationId xmlns:a16="http://schemas.microsoft.com/office/drawing/2014/main" id="{45CAC6D0-4B2E-4D28-89C1-2FD3607CB28E}"/>
              </a:ext>
            </a:extLst>
          </p:cNvPr>
          <p:cNvGrpSpPr/>
          <p:nvPr/>
        </p:nvGrpSpPr>
        <p:grpSpPr>
          <a:xfrm>
            <a:off x="300698" y="2244386"/>
            <a:ext cx="2384042" cy="2799820"/>
            <a:chOff x="4301450" y="1345460"/>
            <a:chExt cx="3706131" cy="4352482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5D20CA0-A5CF-4B38-926C-853822594E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7576" y="2150644"/>
              <a:ext cx="1805748" cy="3547298"/>
            </a:xfrm>
            <a:custGeom>
              <a:avLst/>
              <a:gdLst>
                <a:gd name="T0" fmla="*/ 503 w 2130"/>
                <a:gd name="T1" fmla="*/ 2507 h 4055"/>
                <a:gd name="T2" fmla="*/ 387 w 2130"/>
                <a:gd name="T3" fmla="*/ 2072 h 4055"/>
                <a:gd name="T4" fmla="*/ 172 w 2130"/>
                <a:gd name="T5" fmla="*/ 1655 h 4055"/>
                <a:gd name="T6" fmla="*/ 35 w 2130"/>
                <a:gd name="T7" fmla="*/ 1291 h 4055"/>
                <a:gd name="T8" fmla="*/ 24 w 2130"/>
                <a:gd name="T9" fmla="*/ 824 h 4055"/>
                <a:gd name="T10" fmla="*/ 81 w 2130"/>
                <a:gd name="T11" fmla="*/ 647 h 4055"/>
                <a:gd name="T12" fmla="*/ 341 w 2130"/>
                <a:gd name="T13" fmla="*/ 262 h 4055"/>
                <a:gd name="T14" fmla="*/ 640 w 2130"/>
                <a:gd name="T15" fmla="*/ 80 h 4055"/>
                <a:gd name="T16" fmla="*/ 1219 w 2130"/>
                <a:gd name="T17" fmla="*/ 12 h 4055"/>
                <a:gd name="T18" fmla="*/ 1728 w 2130"/>
                <a:gd name="T19" fmla="*/ 189 h 4055"/>
                <a:gd name="T20" fmla="*/ 2056 w 2130"/>
                <a:gd name="T21" fmla="*/ 625 h 4055"/>
                <a:gd name="T22" fmla="*/ 2104 w 2130"/>
                <a:gd name="T23" fmla="*/ 1201 h 4055"/>
                <a:gd name="T24" fmla="*/ 1946 w 2130"/>
                <a:gd name="T25" fmla="*/ 1616 h 4055"/>
                <a:gd name="T26" fmla="*/ 1702 w 2130"/>
                <a:gd name="T27" fmla="*/ 2039 h 4055"/>
                <a:gd name="T28" fmla="*/ 1582 w 2130"/>
                <a:gd name="T29" fmla="*/ 2376 h 4055"/>
                <a:gd name="T30" fmla="*/ 1567 w 2130"/>
                <a:gd name="T31" fmla="*/ 3175 h 4055"/>
                <a:gd name="T32" fmla="*/ 1436 w 2130"/>
                <a:gd name="T33" fmla="*/ 3442 h 4055"/>
                <a:gd name="T34" fmla="*/ 1179 w 2130"/>
                <a:gd name="T35" fmla="*/ 3859 h 4055"/>
                <a:gd name="T36" fmla="*/ 979 w 2130"/>
                <a:gd name="T37" fmla="*/ 4016 h 4055"/>
                <a:gd name="T38" fmla="*/ 694 w 2130"/>
                <a:gd name="T39" fmla="*/ 3546 h 4055"/>
                <a:gd name="T40" fmla="*/ 519 w 2130"/>
                <a:gd name="T41" fmla="*/ 3253 h 4055"/>
                <a:gd name="T42" fmla="*/ 505 w 2130"/>
                <a:gd name="T43" fmla="*/ 2850 h 4055"/>
                <a:gd name="T44" fmla="*/ 1035 w 2130"/>
                <a:gd name="T45" fmla="*/ 2418 h 4055"/>
                <a:gd name="T46" fmla="*/ 1434 w 2130"/>
                <a:gd name="T47" fmla="*/ 2385 h 4055"/>
                <a:gd name="T48" fmla="*/ 1571 w 2130"/>
                <a:gd name="T49" fmla="*/ 1968 h 4055"/>
                <a:gd name="T50" fmla="*/ 1843 w 2130"/>
                <a:gd name="T51" fmla="*/ 1492 h 4055"/>
                <a:gd name="T52" fmla="*/ 1969 w 2130"/>
                <a:gd name="T53" fmla="*/ 1118 h 4055"/>
                <a:gd name="T54" fmla="*/ 1788 w 2130"/>
                <a:gd name="T55" fmla="*/ 444 h 4055"/>
                <a:gd name="T56" fmla="*/ 1302 w 2130"/>
                <a:gd name="T57" fmla="*/ 172 h 4055"/>
                <a:gd name="T58" fmla="*/ 719 w 2130"/>
                <a:gd name="T59" fmla="*/ 208 h 4055"/>
                <a:gd name="T60" fmla="*/ 244 w 2130"/>
                <a:gd name="T61" fmla="*/ 633 h 4055"/>
                <a:gd name="T62" fmla="*/ 152 w 2130"/>
                <a:gd name="T63" fmla="*/ 1033 h 4055"/>
                <a:gd name="T64" fmla="*/ 247 w 2130"/>
                <a:gd name="T65" fmla="*/ 1466 h 4055"/>
                <a:gd name="T66" fmla="*/ 480 w 2130"/>
                <a:gd name="T67" fmla="*/ 1917 h 4055"/>
                <a:gd name="T68" fmla="*/ 638 w 2130"/>
                <a:gd name="T69" fmla="*/ 2389 h 4055"/>
                <a:gd name="T70" fmla="*/ 1035 w 2130"/>
                <a:gd name="T71" fmla="*/ 2418 h 4055"/>
                <a:gd name="T72" fmla="*/ 1036 w 2130"/>
                <a:gd name="T73" fmla="*/ 3269 h 4055"/>
                <a:gd name="T74" fmla="*/ 671 w 2130"/>
                <a:gd name="T75" fmla="*/ 3276 h 4055"/>
                <a:gd name="T76" fmla="*/ 714 w 2130"/>
                <a:gd name="T77" fmla="*/ 3355 h 4055"/>
                <a:gd name="T78" fmla="*/ 900 w 2130"/>
                <a:gd name="T79" fmla="*/ 3629 h 4055"/>
                <a:gd name="T80" fmla="*/ 1195 w 2130"/>
                <a:gd name="T81" fmla="*/ 3612 h 4055"/>
                <a:gd name="T82" fmla="*/ 1390 w 2130"/>
                <a:gd name="T83" fmla="*/ 3297 h 4055"/>
                <a:gd name="T84" fmla="*/ 1376 w 2130"/>
                <a:gd name="T85" fmla="*/ 3269 h 4055"/>
                <a:gd name="T86" fmla="*/ 1433 w 2130"/>
                <a:gd name="T87" fmla="*/ 2860 h 4055"/>
                <a:gd name="T88" fmla="*/ 1408 w 2130"/>
                <a:gd name="T89" fmla="*/ 2565 h 4055"/>
                <a:gd name="T90" fmla="*/ 1245 w 2130"/>
                <a:gd name="T91" fmla="*/ 2589 h 4055"/>
                <a:gd name="T92" fmla="*/ 1271 w 2130"/>
                <a:gd name="T93" fmla="*/ 3157 h 4055"/>
                <a:gd name="T94" fmla="*/ 1433 w 2130"/>
                <a:gd name="T95" fmla="*/ 3126 h 4055"/>
                <a:gd name="T96" fmla="*/ 810 w 2130"/>
                <a:gd name="T97" fmla="*/ 2861 h 4055"/>
                <a:gd name="T98" fmla="*/ 788 w 2130"/>
                <a:gd name="T99" fmla="*/ 2566 h 4055"/>
                <a:gd name="T100" fmla="*/ 638 w 2130"/>
                <a:gd name="T101" fmla="*/ 2589 h 4055"/>
                <a:gd name="T102" fmla="*/ 663 w 2130"/>
                <a:gd name="T103" fmla="*/ 3157 h 4055"/>
                <a:gd name="T104" fmla="*/ 810 w 2130"/>
                <a:gd name="T105" fmla="*/ 3125 h 4055"/>
                <a:gd name="T106" fmla="*/ 945 w 2130"/>
                <a:gd name="T107" fmla="*/ 2861 h 4055"/>
                <a:gd name="T108" fmla="*/ 972 w 2130"/>
                <a:gd name="T109" fmla="*/ 3157 h 4055"/>
                <a:gd name="T110" fmla="*/ 1110 w 2130"/>
                <a:gd name="T111" fmla="*/ 3126 h 4055"/>
                <a:gd name="T112" fmla="*/ 1111 w 2130"/>
                <a:gd name="T113" fmla="*/ 2596 h 4055"/>
                <a:gd name="T114" fmla="*/ 970 w 2130"/>
                <a:gd name="T115" fmla="*/ 2565 h 4055"/>
                <a:gd name="T116" fmla="*/ 945 w 2130"/>
                <a:gd name="T117" fmla="*/ 2861 h 4055"/>
                <a:gd name="T118" fmla="*/ 970 w 2130"/>
                <a:gd name="T119" fmla="*/ 3741 h 4055"/>
                <a:gd name="T120" fmla="*/ 1020 w 2130"/>
                <a:gd name="T121" fmla="*/ 3861 h 4055"/>
                <a:gd name="T122" fmla="*/ 1101 w 2130"/>
                <a:gd name="T123" fmla="*/ 3764 h 4055"/>
                <a:gd name="T124" fmla="*/ 1031 w 2130"/>
                <a:gd name="T125" fmla="*/ 3741 h 4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30" h="4055">
                  <a:moveTo>
                    <a:pt x="504" y="2850"/>
                  </a:moveTo>
                  <a:cubicBezTo>
                    <a:pt x="504" y="2736"/>
                    <a:pt x="507" y="2621"/>
                    <a:pt x="503" y="2507"/>
                  </a:cubicBezTo>
                  <a:cubicBezTo>
                    <a:pt x="500" y="2424"/>
                    <a:pt x="485" y="2343"/>
                    <a:pt x="457" y="2264"/>
                  </a:cubicBezTo>
                  <a:cubicBezTo>
                    <a:pt x="434" y="2200"/>
                    <a:pt x="414" y="2134"/>
                    <a:pt x="387" y="2072"/>
                  </a:cubicBezTo>
                  <a:cubicBezTo>
                    <a:pt x="355" y="2000"/>
                    <a:pt x="316" y="1930"/>
                    <a:pt x="280" y="1860"/>
                  </a:cubicBezTo>
                  <a:cubicBezTo>
                    <a:pt x="244" y="1791"/>
                    <a:pt x="206" y="1724"/>
                    <a:pt x="172" y="1655"/>
                  </a:cubicBezTo>
                  <a:cubicBezTo>
                    <a:pt x="140" y="1590"/>
                    <a:pt x="110" y="1524"/>
                    <a:pt x="84" y="1457"/>
                  </a:cubicBezTo>
                  <a:cubicBezTo>
                    <a:pt x="63" y="1403"/>
                    <a:pt x="49" y="1347"/>
                    <a:pt x="35" y="1291"/>
                  </a:cubicBezTo>
                  <a:cubicBezTo>
                    <a:pt x="13" y="1200"/>
                    <a:pt x="0" y="1107"/>
                    <a:pt x="4" y="1012"/>
                  </a:cubicBezTo>
                  <a:cubicBezTo>
                    <a:pt x="7" y="949"/>
                    <a:pt x="14" y="886"/>
                    <a:pt x="24" y="824"/>
                  </a:cubicBezTo>
                  <a:cubicBezTo>
                    <a:pt x="33" y="775"/>
                    <a:pt x="49" y="728"/>
                    <a:pt x="63" y="680"/>
                  </a:cubicBezTo>
                  <a:cubicBezTo>
                    <a:pt x="67" y="668"/>
                    <a:pt x="78" y="659"/>
                    <a:pt x="81" y="647"/>
                  </a:cubicBezTo>
                  <a:cubicBezTo>
                    <a:pt x="103" y="575"/>
                    <a:pt x="138" y="509"/>
                    <a:pt x="179" y="447"/>
                  </a:cubicBezTo>
                  <a:cubicBezTo>
                    <a:pt x="225" y="378"/>
                    <a:pt x="277" y="314"/>
                    <a:pt x="341" y="262"/>
                  </a:cubicBezTo>
                  <a:cubicBezTo>
                    <a:pt x="389" y="222"/>
                    <a:pt x="439" y="184"/>
                    <a:pt x="492" y="152"/>
                  </a:cubicBezTo>
                  <a:cubicBezTo>
                    <a:pt x="538" y="123"/>
                    <a:pt x="589" y="101"/>
                    <a:pt x="640" y="80"/>
                  </a:cubicBezTo>
                  <a:cubicBezTo>
                    <a:pt x="720" y="48"/>
                    <a:pt x="803" y="29"/>
                    <a:pt x="888" y="17"/>
                  </a:cubicBezTo>
                  <a:cubicBezTo>
                    <a:pt x="998" y="0"/>
                    <a:pt x="1109" y="4"/>
                    <a:pt x="1219" y="12"/>
                  </a:cubicBezTo>
                  <a:cubicBezTo>
                    <a:pt x="1290" y="17"/>
                    <a:pt x="1361" y="32"/>
                    <a:pt x="1430" y="51"/>
                  </a:cubicBezTo>
                  <a:cubicBezTo>
                    <a:pt x="1537" y="80"/>
                    <a:pt x="1637" y="125"/>
                    <a:pt x="1728" y="189"/>
                  </a:cubicBezTo>
                  <a:cubicBezTo>
                    <a:pt x="1814" y="249"/>
                    <a:pt x="1886" y="322"/>
                    <a:pt x="1945" y="408"/>
                  </a:cubicBezTo>
                  <a:cubicBezTo>
                    <a:pt x="1991" y="475"/>
                    <a:pt x="2028" y="548"/>
                    <a:pt x="2056" y="625"/>
                  </a:cubicBezTo>
                  <a:cubicBezTo>
                    <a:pt x="2088" y="715"/>
                    <a:pt x="2105" y="807"/>
                    <a:pt x="2117" y="901"/>
                  </a:cubicBezTo>
                  <a:cubicBezTo>
                    <a:pt x="2130" y="1002"/>
                    <a:pt x="2121" y="1102"/>
                    <a:pt x="2104" y="1201"/>
                  </a:cubicBezTo>
                  <a:cubicBezTo>
                    <a:pt x="2093" y="1262"/>
                    <a:pt x="2075" y="1322"/>
                    <a:pt x="2053" y="1379"/>
                  </a:cubicBezTo>
                  <a:cubicBezTo>
                    <a:pt x="2021" y="1459"/>
                    <a:pt x="1986" y="1539"/>
                    <a:pt x="1946" y="1616"/>
                  </a:cubicBezTo>
                  <a:cubicBezTo>
                    <a:pt x="1907" y="1691"/>
                    <a:pt x="1860" y="1762"/>
                    <a:pt x="1818" y="1835"/>
                  </a:cubicBezTo>
                  <a:cubicBezTo>
                    <a:pt x="1779" y="1903"/>
                    <a:pt x="1738" y="1969"/>
                    <a:pt x="1702" y="2039"/>
                  </a:cubicBezTo>
                  <a:cubicBezTo>
                    <a:pt x="1675" y="2091"/>
                    <a:pt x="1653" y="2146"/>
                    <a:pt x="1633" y="2201"/>
                  </a:cubicBezTo>
                  <a:cubicBezTo>
                    <a:pt x="1613" y="2258"/>
                    <a:pt x="1595" y="2317"/>
                    <a:pt x="1582" y="2376"/>
                  </a:cubicBezTo>
                  <a:cubicBezTo>
                    <a:pt x="1572" y="2424"/>
                    <a:pt x="1567" y="2473"/>
                    <a:pt x="1567" y="2521"/>
                  </a:cubicBezTo>
                  <a:cubicBezTo>
                    <a:pt x="1566" y="2739"/>
                    <a:pt x="1565" y="2957"/>
                    <a:pt x="1567" y="3175"/>
                  </a:cubicBezTo>
                  <a:cubicBezTo>
                    <a:pt x="1568" y="3220"/>
                    <a:pt x="1552" y="3256"/>
                    <a:pt x="1529" y="3292"/>
                  </a:cubicBezTo>
                  <a:cubicBezTo>
                    <a:pt x="1498" y="3341"/>
                    <a:pt x="1467" y="3392"/>
                    <a:pt x="1436" y="3442"/>
                  </a:cubicBezTo>
                  <a:cubicBezTo>
                    <a:pt x="1407" y="3490"/>
                    <a:pt x="1377" y="3537"/>
                    <a:pt x="1347" y="3585"/>
                  </a:cubicBezTo>
                  <a:cubicBezTo>
                    <a:pt x="1291" y="3676"/>
                    <a:pt x="1235" y="3768"/>
                    <a:pt x="1179" y="3859"/>
                  </a:cubicBezTo>
                  <a:cubicBezTo>
                    <a:pt x="1146" y="3911"/>
                    <a:pt x="1113" y="3963"/>
                    <a:pt x="1081" y="4015"/>
                  </a:cubicBezTo>
                  <a:cubicBezTo>
                    <a:pt x="1057" y="4054"/>
                    <a:pt x="1003" y="4055"/>
                    <a:pt x="979" y="4016"/>
                  </a:cubicBezTo>
                  <a:cubicBezTo>
                    <a:pt x="927" y="3930"/>
                    <a:pt x="876" y="3844"/>
                    <a:pt x="823" y="3758"/>
                  </a:cubicBezTo>
                  <a:cubicBezTo>
                    <a:pt x="781" y="3687"/>
                    <a:pt x="737" y="3617"/>
                    <a:pt x="694" y="3546"/>
                  </a:cubicBezTo>
                  <a:cubicBezTo>
                    <a:pt x="658" y="3486"/>
                    <a:pt x="623" y="3425"/>
                    <a:pt x="586" y="3365"/>
                  </a:cubicBezTo>
                  <a:cubicBezTo>
                    <a:pt x="564" y="3328"/>
                    <a:pt x="539" y="3292"/>
                    <a:pt x="519" y="3253"/>
                  </a:cubicBezTo>
                  <a:cubicBezTo>
                    <a:pt x="510" y="3237"/>
                    <a:pt x="506" y="3217"/>
                    <a:pt x="505" y="3198"/>
                  </a:cubicBezTo>
                  <a:cubicBezTo>
                    <a:pt x="504" y="3082"/>
                    <a:pt x="505" y="2966"/>
                    <a:pt x="505" y="2850"/>
                  </a:cubicBezTo>
                  <a:cubicBezTo>
                    <a:pt x="505" y="2850"/>
                    <a:pt x="504" y="2850"/>
                    <a:pt x="504" y="2850"/>
                  </a:cubicBezTo>
                  <a:close/>
                  <a:moveTo>
                    <a:pt x="1035" y="2418"/>
                  </a:moveTo>
                  <a:cubicBezTo>
                    <a:pt x="1156" y="2418"/>
                    <a:pt x="1278" y="2418"/>
                    <a:pt x="1399" y="2418"/>
                  </a:cubicBezTo>
                  <a:cubicBezTo>
                    <a:pt x="1432" y="2418"/>
                    <a:pt x="1433" y="2417"/>
                    <a:pt x="1434" y="2385"/>
                  </a:cubicBezTo>
                  <a:cubicBezTo>
                    <a:pt x="1435" y="2305"/>
                    <a:pt x="1453" y="2228"/>
                    <a:pt x="1482" y="2155"/>
                  </a:cubicBezTo>
                  <a:cubicBezTo>
                    <a:pt x="1507" y="2091"/>
                    <a:pt x="1537" y="2028"/>
                    <a:pt x="1571" y="1968"/>
                  </a:cubicBezTo>
                  <a:cubicBezTo>
                    <a:pt x="1624" y="1871"/>
                    <a:pt x="1682" y="1778"/>
                    <a:pt x="1737" y="1682"/>
                  </a:cubicBezTo>
                  <a:cubicBezTo>
                    <a:pt x="1773" y="1619"/>
                    <a:pt x="1811" y="1557"/>
                    <a:pt x="1843" y="1492"/>
                  </a:cubicBezTo>
                  <a:cubicBezTo>
                    <a:pt x="1870" y="1439"/>
                    <a:pt x="1892" y="1383"/>
                    <a:pt x="1915" y="1328"/>
                  </a:cubicBezTo>
                  <a:cubicBezTo>
                    <a:pt x="1943" y="1261"/>
                    <a:pt x="1961" y="1190"/>
                    <a:pt x="1969" y="1118"/>
                  </a:cubicBezTo>
                  <a:cubicBezTo>
                    <a:pt x="1984" y="962"/>
                    <a:pt x="1972" y="809"/>
                    <a:pt x="1914" y="661"/>
                  </a:cubicBezTo>
                  <a:cubicBezTo>
                    <a:pt x="1883" y="582"/>
                    <a:pt x="1842" y="509"/>
                    <a:pt x="1788" y="444"/>
                  </a:cubicBezTo>
                  <a:cubicBezTo>
                    <a:pt x="1725" y="367"/>
                    <a:pt x="1648" y="306"/>
                    <a:pt x="1559" y="260"/>
                  </a:cubicBezTo>
                  <a:cubicBezTo>
                    <a:pt x="1478" y="217"/>
                    <a:pt x="1392" y="189"/>
                    <a:pt x="1302" y="172"/>
                  </a:cubicBezTo>
                  <a:cubicBezTo>
                    <a:pt x="1215" y="156"/>
                    <a:pt x="1127" y="150"/>
                    <a:pt x="1038" y="151"/>
                  </a:cubicBezTo>
                  <a:cubicBezTo>
                    <a:pt x="928" y="154"/>
                    <a:pt x="821" y="171"/>
                    <a:pt x="719" y="208"/>
                  </a:cubicBezTo>
                  <a:cubicBezTo>
                    <a:pt x="633" y="239"/>
                    <a:pt x="554" y="282"/>
                    <a:pt x="482" y="339"/>
                  </a:cubicBezTo>
                  <a:cubicBezTo>
                    <a:pt x="379" y="418"/>
                    <a:pt x="301" y="517"/>
                    <a:pt x="244" y="633"/>
                  </a:cubicBezTo>
                  <a:cubicBezTo>
                    <a:pt x="213" y="696"/>
                    <a:pt x="191" y="762"/>
                    <a:pt x="175" y="831"/>
                  </a:cubicBezTo>
                  <a:cubicBezTo>
                    <a:pt x="158" y="898"/>
                    <a:pt x="152" y="966"/>
                    <a:pt x="152" y="1033"/>
                  </a:cubicBezTo>
                  <a:cubicBezTo>
                    <a:pt x="152" y="1130"/>
                    <a:pt x="163" y="1226"/>
                    <a:pt x="195" y="1318"/>
                  </a:cubicBezTo>
                  <a:cubicBezTo>
                    <a:pt x="212" y="1367"/>
                    <a:pt x="225" y="1419"/>
                    <a:pt x="247" y="1466"/>
                  </a:cubicBezTo>
                  <a:cubicBezTo>
                    <a:pt x="281" y="1545"/>
                    <a:pt x="320" y="1622"/>
                    <a:pt x="359" y="1698"/>
                  </a:cubicBezTo>
                  <a:cubicBezTo>
                    <a:pt x="398" y="1772"/>
                    <a:pt x="440" y="1844"/>
                    <a:pt x="480" y="1917"/>
                  </a:cubicBezTo>
                  <a:cubicBezTo>
                    <a:pt x="525" y="1998"/>
                    <a:pt x="564" y="2082"/>
                    <a:pt x="594" y="2171"/>
                  </a:cubicBezTo>
                  <a:cubicBezTo>
                    <a:pt x="619" y="2242"/>
                    <a:pt x="634" y="2314"/>
                    <a:pt x="638" y="2389"/>
                  </a:cubicBezTo>
                  <a:cubicBezTo>
                    <a:pt x="639" y="2415"/>
                    <a:pt x="642" y="2418"/>
                    <a:pt x="669" y="2418"/>
                  </a:cubicBezTo>
                  <a:cubicBezTo>
                    <a:pt x="791" y="2418"/>
                    <a:pt x="913" y="2418"/>
                    <a:pt x="1035" y="2418"/>
                  </a:cubicBezTo>
                  <a:close/>
                  <a:moveTo>
                    <a:pt x="1036" y="3269"/>
                  </a:moveTo>
                  <a:cubicBezTo>
                    <a:pt x="1036" y="3269"/>
                    <a:pt x="1036" y="3269"/>
                    <a:pt x="1036" y="3269"/>
                  </a:cubicBezTo>
                  <a:cubicBezTo>
                    <a:pt x="921" y="3269"/>
                    <a:pt x="805" y="3269"/>
                    <a:pt x="690" y="3270"/>
                  </a:cubicBezTo>
                  <a:cubicBezTo>
                    <a:pt x="684" y="3270"/>
                    <a:pt x="677" y="3274"/>
                    <a:pt x="671" y="3276"/>
                  </a:cubicBezTo>
                  <a:cubicBezTo>
                    <a:pt x="673" y="3282"/>
                    <a:pt x="674" y="3288"/>
                    <a:pt x="677" y="3294"/>
                  </a:cubicBezTo>
                  <a:cubicBezTo>
                    <a:pt x="689" y="3314"/>
                    <a:pt x="702" y="3335"/>
                    <a:pt x="714" y="3355"/>
                  </a:cubicBezTo>
                  <a:cubicBezTo>
                    <a:pt x="765" y="3441"/>
                    <a:pt x="817" y="3526"/>
                    <a:pt x="869" y="3612"/>
                  </a:cubicBezTo>
                  <a:cubicBezTo>
                    <a:pt x="876" y="3624"/>
                    <a:pt x="885" y="3629"/>
                    <a:pt x="900" y="3629"/>
                  </a:cubicBezTo>
                  <a:cubicBezTo>
                    <a:pt x="988" y="3629"/>
                    <a:pt x="1076" y="3629"/>
                    <a:pt x="1164" y="3629"/>
                  </a:cubicBezTo>
                  <a:cubicBezTo>
                    <a:pt x="1178" y="3629"/>
                    <a:pt x="1187" y="3625"/>
                    <a:pt x="1195" y="3612"/>
                  </a:cubicBezTo>
                  <a:cubicBezTo>
                    <a:pt x="1223" y="3567"/>
                    <a:pt x="1251" y="3521"/>
                    <a:pt x="1280" y="3476"/>
                  </a:cubicBezTo>
                  <a:cubicBezTo>
                    <a:pt x="1317" y="3416"/>
                    <a:pt x="1354" y="3357"/>
                    <a:pt x="1390" y="3297"/>
                  </a:cubicBezTo>
                  <a:cubicBezTo>
                    <a:pt x="1394" y="3290"/>
                    <a:pt x="1396" y="3282"/>
                    <a:pt x="1398" y="3274"/>
                  </a:cubicBezTo>
                  <a:cubicBezTo>
                    <a:pt x="1391" y="3272"/>
                    <a:pt x="1383" y="3269"/>
                    <a:pt x="1376" y="3269"/>
                  </a:cubicBezTo>
                  <a:cubicBezTo>
                    <a:pt x="1263" y="3269"/>
                    <a:pt x="1149" y="3269"/>
                    <a:pt x="1036" y="3269"/>
                  </a:cubicBezTo>
                  <a:close/>
                  <a:moveTo>
                    <a:pt x="1433" y="2860"/>
                  </a:moveTo>
                  <a:cubicBezTo>
                    <a:pt x="1433" y="2771"/>
                    <a:pt x="1433" y="2682"/>
                    <a:pt x="1434" y="2592"/>
                  </a:cubicBezTo>
                  <a:cubicBezTo>
                    <a:pt x="1434" y="2573"/>
                    <a:pt x="1429" y="2565"/>
                    <a:pt x="1408" y="2565"/>
                  </a:cubicBezTo>
                  <a:cubicBezTo>
                    <a:pt x="1362" y="2567"/>
                    <a:pt x="1316" y="2566"/>
                    <a:pt x="1270" y="2566"/>
                  </a:cubicBezTo>
                  <a:cubicBezTo>
                    <a:pt x="1252" y="2565"/>
                    <a:pt x="1245" y="2571"/>
                    <a:pt x="1245" y="2589"/>
                  </a:cubicBezTo>
                  <a:cubicBezTo>
                    <a:pt x="1245" y="2770"/>
                    <a:pt x="1245" y="2950"/>
                    <a:pt x="1245" y="3131"/>
                  </a:cubicBezTo>
                  <a:cubicBezTo>
                    <a:pt x="1245" y="3149"/>
                    <a:pt x="1252" y="3157"/>
                    <a:pt x="1271" y="3157"/>
                  </a:cubicBezTo>
                  <a:cubicBezTo>
                    <a:pt x="1315" y="3156"/>
                    <a:pt x="1359" y="3157"/>
                    <a:pt x="1403" y="3157"/>
                  </a:cubicBezTo>
                  <a:cubicBezTo>
                    <a:pt x="1431" y="3157"/>
                    <a:pt x="1433" y="3154"/>
                    <a:pt x="1433" y="3126"/>
                  </a:cubicBezTo>
                  <a:cubicBezTo>
                    <a:pt x="1434" y="3037"/>
                    <a:pt x="1433" y="2949"/>
                    <a:pt x="1433" y="2860"/>
                  </a:cubicBezTo>
                  <a:close/>
                  <a:moveTo>
                    <a:pt x="810" y="2861"/>
                  </a:moveTo>
                  <a:cubicBezTo>
                    <a:pt x="810" y="2770"/>
                    <a:pt x="810" y="2680"/>
                    <a:pt x="810" y="2589"/>
                  </a:cubicBezTo>
                  <a:cubicBezTo>
                    <a:pt x="810" y="2572"/>
                    <a:pt x="806" y="2565"/>
                    <a:pt x="788" y="2566"/>
                  </a:cubicBezTo>
                  <a:cubicBezTo>
                    <a:pt x="746" y="2567"/>
                    <a:pt x="704" y="2566"/>
                    <a:pt x="662" y="2566"/>
                  </a:cubicBezTo>
                  <a:cubicBezTo>
                    <a:pt x="645" y="2565"/>
                    <a:pt x="638" y="2571"/>
                    <a:pt x="638" y="2589"/>
                  </a:cubicBezTo>
                  <a:cubicBezTo>
                    <a:pt x="638" y="2770"/>
                    <a:pt x="638" y="2951"/>
                    <a:pt x="638" y="3133"/>
                  </a:cubicBezTo>
                  <a:cubicBezTo>
                    <a:pt x="638" y="3151"/>
                    <a:pt x="646" y="3157"/>
                    <a:pt x="663" y="3157"/>
                  </a:cubicBezTo>
                  <a:cubicBezTo>
                    <a:pt x="701" y="3156"/>
                    <a:pt x="739" y="3157"/>
                    <a:pt x="777" y="3157"/>
                  </a:cubicBezTo>
                  <a:cubicBezTo>
                    <a:pt x="810" y="3157"/>
                    <a:pt x="810" y="3157"/>
                    <a:pt x="810" y="3125"/>
                  </a:cubicBezTo>
                  <a:cubicBezTo>
                    <a:pt x="810" y="3037"/>
                    <a:pt x="810" y="2949"/>
                    <a:pt x="810" y="2861"/>
                  </a:cubicBezTo>
                  <a:close/>
                  <a:moveTo>
                    <a:pt x="945" y="2861"/>
                  </a:moveTo>
                  <a:cubicBezTo>
                    <a:pt x="945" y="2951"/>
                    <a:pt x="945" y="3041"/>
                    <a:pt x="946" y="3131"/>
                  </a:cubicBezTo>
                  <a:cubicBezTo>
                    <a:pt x="946" y="3155"/>
                    <a:pt x="947" y="3156"/>
                    <a:pt x="972" y="3157"/>
                  </a:cubicBezTo>
                  <a:cubicBezTo>
                    <a:pt x="1008" y="3157"/>
                    <a:pt x="1044" y="3157"/>
                    <a:pt x="1080" y="3157"/>
                  </a:cubicBezTo>
                  <a:cubicBezTo>
                    <a:pt x="1107" y="3157"/>
                    <a:pt x="1110" y="3154"/>
                    <a:pt x="1110" y="3126"/>
                  </a:cubicBezTo>
                  <a:cubicBezTo>
                    <a:pt x="1111" y="3063"/>
                    <a:pt x="1111" y="3000"/>
                    <a:pt x="1111" y="2938"/>
                  </a:cubicBezTo>
                  <a:cubicBezTo>
                    <a:pt x="1111" y="2824"/>
                    <a:pt x="1111" y="2710"/>
                    <a:pt x="1111" y="2596"/>
                  </a:cubicBezTo>
                  <a:cubicBezTo>
                    <a:pt x="1110" y="2567"/>
                    <a:pt x="1109" y="2566"/>
                    <a:pt x="1080" y="2566"/>
                  </a:cubicBezTo>
                  <a:cubicBezTo>
                    <a:pt x="1043" y="2566"/>
                    <a:pt x="1007" y="2567"/>
                    <a:pt x="970" y="2565"/>
                  </a:cubicBezTo>
                  <a:cubicBezTo>
                    <a:pt x="950" y="2565"/>
                    <a:pt x="945" y="2572"/>
                    <a:pt x="945" y="2591"/>
                  </a:cubicBezTo>
                  <a:cubicBezTo>
                    <a:pt x="946" y="2681"/>
                    <a:pt x="945" y="2771"/>
                    <a:pt x="945" y="2861"/>
                  </a:cubicBezTo>
                  <a:close/>
                  <a:moveTo>
                    <a:pt x="1031" y="3741"/>
                  </a:moveTo>
                  <a:cubicBezTo>
                    <a:pt x="1011" y="3741"/>
                    <a:pt x="990" y="3741"/>
                    <a:pt x="970" y="3741"/>
                  </a:cubicBezTo>
                  <a:cubicBezTo>
                    <a:pt x="960" y="3742"/>
                    <a:pt x="950" y="3745"/>
                    <a:pt x="956" y="3757"/>
                  </a:cubicBezTo>
                  <a:cubicBezTo>
                    <a:pt x="977" y="3792"/>
                    <a:pt x="999" y="3827"/>
                    <a:pt x="1020" y="3861"/>
                  </a:cubicBezTo>
                  <a:cubicBezTo>
                    <a:pt x="1028" y="3873"/>
                    <a:pt x="1036" y="3870"/>
                    <a:pt x="1042" y="3860"/>
                  </a:cubicBezTo>
                  <a:cubicBezTo>
                    <a:pt x="1062" y="3829"/>
                    <a:pt x="1082" y="3797"/>
                    <a:pt x="1101" y="3764"/>
                  </a:cubicBezTo>
                  <a:cubicBezTo>
                    <a:pt x="1110" y="3750"/>
                    <a:pt x="1106" y="3742"/>
                    <a:pt x="1089" y="3741"/>
                  </a:cubicBezTo>
                  <a:cubicBezTo>
                    <a:pt x="1070" y="3741"/>
                    <a:pt x="1051" y="3741"/>
                    <a:pt x="1031" y="374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8AB9D946-5AA1-4354-B33E-5DD44832E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973" y="3858847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001D5C10-AA1D-4389-A5D2-802608A39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9416" y="1345460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5B308AE-556B-4362-A5E9-8C09F14A7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747" y="1378514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1B74DAA6-E969-49FE-970A-35824B70F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4940" y="3801994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67FE553E-5115-4116-8AA7-9A6BCF6AC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8845" y="2630579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A2FC5CCE-E15D-4C65-A51B-39F2A1F9E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450" y="2692720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265BB47C-24B7-4135-87C4-643A28ED5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559" y="2597526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2934753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Organisation des weiteren Vorgehens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03412" y="1377733"/>
            <a:ext cx="11178987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Die erstellten Unterrichtsentwürfe sollen inkl. didaktischer-methodischer Beschreibungen, Unterrichtsverlaufsraster sowie aller Anlagen (dies ist die gesamte, am Ende eingereichte Hausarbeit) als CC-BY-Lizenz veröffentlicht werden.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51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172614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grpSp>
        <p:nvGrpSpPr>
          <p:cNvPr id="27" name="Group 88">
            <a:extLst>
              <a:ext uri="{FF2B5EF4-FFF2-40B4-BE49-F238E27FC236}">
                <a16:creationId xmlns:a16="http://schemas.microsoft.com/office/drawing/2014/main" id="{35DC11B7-F433-4562-BE10-C33B7DF1F6BD}"/>
              </a:ext>
            </a:extLst>
          </p:cNvPr>
          <p:cNvGrpSpPr/>
          <p:nvPr/>
        </p:nvGrpSpPr>
        <p:grpSpPr>
          <a:xfrm>
            <a:off x="1696806" y="4642978"/>
            <a:ext cx="8604815" cy="1797298"/>
            <a:chOff x="1885601" y="3961065"/>
            <a:chExt cx="8605936" cy="1797532"/>
          </a:xfrm>
        </p:grpSpPr>
        <p:grpSp>
          <p:nvGrpSpPr>
            <p:cNvPr id="28" name="Group 39">
              <a:extLst>
                <a:ext uri="{FF2B5EF4-FFF2-40B4-BE49-F238E27FC236}">
                  <a16:creationId xmlns:a16="http://schemas.microsoft.com/office/drawing/2014/main" id="{E9BF8D6A-FDE3-4B71-8AF4-159CD7D5E0FD}"/>
                </a:ext>
              </a:extLst>
            </p:cNvPr>
            <p:cNvGrpSpPr/>
            <p:nvPr/>
          </p:nvGrpSpPr>
          <p:grpSpPr>
            <a:xfrm>
              <a:off x="6418609" y="3961065"/>
              <a:ext cx="1361075" cy="1566906"/>
              <a:chOff x="5709865" y="3492501"/>
              <a:chExt cx="383352" cy="441325"/>
            </a:xfrm>
            <a:solidFill>
              <a:srgbClr val="074D67"/>
            </a:solidFill>
          </p:grpSpPr>
          <p:sp>
            <p:nvSpPr>
              <p:cNvPr id="53" name="Freeform 5">
                <a:extLst>
                  <a:ext uri="{FF2B5EF4-FFF2-40B4-BE49-F238E27FC236}">
                    <a16:creationId xmlns:a16="http://schemas.microsoft.com/office/drawing/2014/main" id="{216D2B88-AA3E-4CE7-84E7-4A6CE2556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6">
                <a:extLst>
                  <a:ext uri="{FF2B5EF4-FFF2-40B4-BE49-F238E27FC236}">
                    <a16:creationId xmlns:a16="http://schemas.microsoft.com/office/drawing/2014/main" id="{5D705830-2F15-4A5D-BEBD-6E962E4A9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2328194-3E95-4A8E-B99E-23800F951999}"/>
                </a:ext>
              </a:extLst>
            </p:cNvPr>
            <p:cNvGrpSpPr/>
            <p:nvPr/>
          </p:nvGrpSpPr>
          <p:grpSpPr>
            <a:xfrm>
              <a:off x="4597454" y="3961065"/>
              <a:ext cx="1361075" cy="1566906"/>
              <a:chOff x="5709865" y="3492501"/>
              <a:chExt cx="383352" cy="441325"/>
            </a:xfrm>
            <a:solidFill>
              <a:srgbClr val="FCB414"/>
            </a:solidFill>
          </p:grpSpPr>
          <p:sp>
            <p:nvSpPr>
              <p:cNvPr id="51" name="Freeform 5">
                <a:extLst>
                  <a:ext uri="{FF2B5EF4-FFF2-40B4-BE49-F238E27FC236}">
                    <a16:creationId xmlns:a16="http://schemas.microsoft.com/office/drawing/2014/main" id="{57D16B63-CC0D-4346-84A6-7CFBB2DB7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6">
                <a:extLst>
                  <a:ext uri="{FF2B5EF4-FFF2-40B4-BE49-F238E27FC236}">
                    <a16:creationId xmlns:a16="http://schemas.microsoft.com/office/drawing/2014/main" id="{79FA8731-C42E-43B6-B6C2-474BB6C7E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0" name="Group 22">
              <a:extLst>
                <a:ext uri="{FF2B5EF4-FFF2-40B4-BE49-F238E27FC236}">
                  <a16:creationId xmlns:a16="http://schemas.microsoft.com/office/drawing/2014/main" id="{107438B6-C4DD-4687-899A-9033EE26FDAF}"/>
                </a:ext>
              </a:extLst>
            </p:cNvPr>
            <p:cNvGrpSpPr/>
            <p:nvPr/>
          </p:nvGrpSpPr>
          <p:grpSpPr>
            <a:xfrm>
              <a:off x="2800155" y="3961065"/>
              <a:ext cx="1361075" cy="1566906"/>
              <a:chOff x="5709865" y="3492501"/>
              <a:chExt cx="383352" cy="441325"/>
            </a:xfrm>
            <a:solidFill>
              <a:srgbClr val="CB1B4A"/>
            </a:solidFill>
          </p:grpSpPr>
          <p:sp>
            <p:nvSpPr>
              <p:cNvPr id="49" name="Freeform 5">
                <a:extLst>
                  <a:ext uri="{FF2B5EF4-FFF2-40B4-BE49-F238E27FC236}">
                    <a16:creationId xmlns:a16="http://schemas.microsoft.com/office/drawing/2014/main" id="{46DE49EC-8099-4706-88D4-BE58EBDA5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6">
                <a:extLst>
                  <a:ext uri="{FF2B5EF4-FFF2-40B4-BE49-F238E27FC236}">
                    <a16:creationId xmlns:a16="http://schemas.microsoft.com/office/drawing/2014/main" id="{B4A704E7-BD59-4938-9384-F99FC5AAF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1" name="Group 15">
              <a:extLst>
                <a:ext uri="{FF2B5EF4-FFF2-40B4-BE49-F238E27FC236}">
                  <a16:creationId xmlns:a16="http://schemas.microsoft.com/office/drawing/2014/main" id="{51D15DE0-4B7A-46C6-BA99-3137CBCD64B5}"/>
                </a:ext>
              </a:extLst>
            </p:cNvPr>
            <p:cNvGrpSpPr/>
            <p:nvPr/>
          </p:nvGrpSpPr>
          <p:grpSpPr>
            <a:xfrm>
              <a:off x="1885601" y="4191691"/>
              <a:ext cx="1361075" cy="1566906"/>
              <a:chOff x="5709865" y="3492501"/>
              <a:chExt cx="383352" cy="441325"/>
            </a:xfrm>
            <a:solidFill>
              <a:srgbClr val="C2C923"/>
            </a:solidFill>
          </p:grpSpPr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3E3B1F59-109F-4147-BA85-00722E8D1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6AB6C93C-C3D7-4210-BEB9-360DE3DA6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" name="Group 25">
              <a:extLst>
                <a:ext uri="{FF2B5EF4-FFF2-40B4-BE49-F238E27FC236}">
                  <a16:creationId xmlns:a16="http://schemas.microsoft.com/office/drawing/2014/main" id="{34CD943F-7AE9-4358-BAF5-3FF790CA3ED3}"/>
                </a:ext>
              </a:extLst>
            </p:cNvPr>
            <p:cNvGrpSpPr/>
            <p:nvPr/>
          </p:nvGrpSpPr>
          <p:grpSpPr>
            <a:xfrm>
              <a:off x="3698804" y="4191691"/>
              <a:ext cx="1361075" cy="1566906"/>
              <a:chOff x="5709865" y="3492501"/>
              <a:chExt cx="383352" cy="441325"/>
            </a:xfrm>
            <a:solidFill>
              <a:srgbClr val="42AFB6"/>
            </a:solidFill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65FF092B-4F4C-42B5-92CA-F4154B880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6">
                <a:extLst>
                  <a:ext uri="{FF2B5EF4-FFF2-40B4-BE49-F238E27FC236}">
                    <a16:creationId xmlns:a16="http://schemas.microsoft.com/office/drawing/2014/main" id="{0BA4B6CA-674F-4F44-A1B3-367753DBF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3" name="Group 31">
              <a:extLst>
                <a:ext uri="{FF2B5EF4-FFF2-40B4-BE49-F238E27FC236}">
                  <a16:creationId xmlns:a16="http://schemas.microsoft.com/office/drawing/2014/main" id="{8A4F6EF9-82C9-4614-8000-469602A683F3}"/>
                </a:ext>
              </a:extLst>
            </p:cNvPr>
            <p:cNvGrpSpPr/>
            <p:nvPr/>
          </p:nvGrpSpPr>
          <p:grpSpPr>
            <a:xfrm>
              <a:off x="5512008" y="4191691"/>
              <a:ext cx="1361075" cy="1566906"/>
              <a:chOff x="5709865" y="3492501"/>
              <a:chExt cx="383352" cy="441325"/>
            </a:xfrm>
            <a:solidFill>
              <a:srgbClr val="007A7D"/>
            </a:solidFill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4C51B05A-84E3-43C7-9315-F2CE11891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87B48997-A91E-40F2-BE3A-CC941C15D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3AF6E96E-8755-477A-9BCF-E8CF79A707B0}"/>
                </a:ext>
              </a:extLst>
            </p:cNvPr>
            <p:cNvGrpSpPr/>
            <p:nvPr/>
          </p:nvGrpSpPr>
          <p:grpSpPr>
            <a:xfrm>
              <a:off x="8215908" y="3961065"/>
              <a:ext cx="1361075" cy="1566906"/>
              <a:chOff x="5709865" y="3492501"/>
              <a:chExt cx="383352" cy="441325"/>
            </a:xfrm>
            <a:solidFill>
              <a:srgbClr val="CB1B4A"/>
            </a:solidFill>
          </p:grpSpPr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AD163451-22AA-4DAD-8817-46CC118BC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C2076129-1D81-494E-A6DA-FF665863C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" name="Group 45">
              <a:extLst>
                <a:ext uri="{FF2B5EF4-FFF2-40B4-BE49-F238E27FC236}">
                  <a16:creationId xmlns:a16="http://schemas.microsoft.com/office/drawing/2014/main" id="{9C9138C1-3CEC-41E6-A14E-B2DE9479C1FD}"/>
                </a:ext>
              </a:extLst>
            </p:cNvPr>
            <p:cNvGrpSpPr/>
            <p:nvPr/>
          </p:nvGrpSpPr>
          <p:grpSpPr>
            <a:xfrm>
              <a:off x="7317259" y="4191691"/>
              <a:ext cx="1361075" cy="1566906"/>
              <a:chOff x="5709865" y="3492501"/>
              <a:chExt cx="383352" cy="441325"/>
            </a:xfrm>
            <a:solidFill>
              <a:srgbClr val="C2C923"/>
            </a:solidFill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6D88E0DD-68EC-46E1-A05F-C2C8AD639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97722891-19AD-4EA6-B7CA-9E39CE722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6" name="Group 48">
              <a:extLst>
                <a:ext uri="{FF2B5EF4-FFF2-40B4-BE49-F238E27FC236}">
                  <a16:creationId xmlns:a16="http://schemas.microsoft.com/office/drawing/2014/main" id="{A661C2C4-164B-4039-8CC4-C4856CE67150}"/>
                </a:ext>
              </a:extLst>
            </p:cNvPr>
            <p:cNvGrpSpPr/>
            <p:nvPr/>
          </p:nvGrpSpPr>
          <p:grpSpPr>
            <a:xfrm>
              <a:off x="9130462" y="4191691"/>
              <a:ext cx="1361075" cy="1566906"/>
              <a:chOff x="5709865" y="3492501"/>
              <a:chExt cx="383352" cy="441325"/>
            </a:xfrm>
            <a:solidFill>
              <a:srgbClr val="42AFB6"/>
            </a:solidFill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89AA300C-68E3-4A4B-B8C2-275FC36F5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1D960232-D4B0-498B-B134-EF9634048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3779913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Organisation des weiteren Vorgehens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4507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hierzu: Nutzung des zweiten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moodle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-Kurses  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bereitgestellte Vorlagen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Bluebot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: für die Nutzung freigegebene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Pfeille</a:t>
            </a: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: Felder-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xls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mit Code-Breiten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Tabelle zur Eintragung der Gruppennamen, verwendeten Roboter, Themen…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bereitgestellte Materialien und Medien, Werkzeugkoffer (mit Materialien zur Inspiration und weiteren Vorlagen, gemeinsame Betrachtung der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padlets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52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172614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6422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Organisation des weiteren Vorgehens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555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Gruppenbildung: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Finden Sie sich am Ende der Sitzung bzw. bis zur Beginn der nächsten Sitzung in 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Kleingruppen zu je 3 Personen 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zusammen.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Sofern die Bildung von Zweiergruppen nötig ist, sprechen Sie uns bitte an.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Die Kleingruppen 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müssen nicht homogen hinsichtlich des studierten Lehramts sein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, Sie müssen nicht zwingend einen Unterrichtsentwurf Ihrem Lehramt entsprechend entwerfen.</a:t>
            </a: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Sobald Sie sich als Gruppe gefunden haben und einen Lernroboter sowie ein Thema gewählt haben, </a:t>
            </a:r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tragen Sie sich bitte in die Datenbank ein! 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</a:t>
            </a:r>
            <a:r>
              <a:rPr lang="de-DE" sz="215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vermeiden Sie thematisch äquivalente Stunden.</a:t>
            </a: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53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172614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70887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Organisation des weiteren Vorgehens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54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172614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271" y="1364846"/>
            <a:ext cx="6471926" cy="98390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271" y="2813498"/>
            <a:ext cx="11445937" cy="213176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3039035" y="3245224"/>
            <a:ext cx="1398494" cy="600635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7932356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Organisation des weiteren Vorgehens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55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172614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451414" y="1247224"/>
            <a:ext cx="11414184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Sobald Sie sich eingetragen haben, trage ich (in regelmäßigen Abständen) Ihre Gruppennummer hinzu. Sie erhalten dann Zugriff auf den Gruppenbereich im unteren Bereich des Kurses.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484" y="2876501"/>
            <a:ext cx="10333999" cy="157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39838"/>
      </p:ext>
    </p:extLst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Ausblick auf die nächsten Sitzungen / Samstagstermin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Organisation des weiteren Vorgehens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27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endParaRPr lang="de-DE" sz="14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lvl="1">
              <a:lnSpc>
                <a:spcPct val="150000"/>
              </a:lnSpc>
            </a:pPr>
            <a:endParaRPr lang="de-DE" sz="14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lvl="1">
              <a:lnSpc>
                <a:spcPct val="150000"/>
              </a:lnSpc>
            </a:pPr>
            <a:endParaRPr lang="de-DE" sz="14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lvl="1">
              <a:lnSpc>
                <a:spcPct val="150000"/>
              </a:lnSpc>
            </a:pPr>
            <a:endParaRPr lang="de-DE" sz="14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lvl="1">
              <a:lnSpc>
                <a:spcPct val="150000"/>
              </a:lnSpc>
            </a:pPr>
            <a:endParaRPr lang="de-DE" sz="14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lvl="1">
              <a:lnSpc>
                <a:spcPct val="150000"/>
              </a:lnSpc>
            </a:pPr>
            <a:endParaRPr lang="de-DE" sz="14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lvl="1">
              <a:lnSpc>
                <a:spcPct val="150000"/>
              </a:lnSpc>
            </a:pPr>
            <a:endParaRPr lang="de-DE" sz="14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56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172614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sp>
        <p:nvSpPr>
          <p:cNvPr id="26" name="Rectangle 1">
            <a:extLst>
              <a:ext uri="{FF2B5EF4-FFF2-40B4-BE49-F238E27FC236}">
                <a16:creationId xmlns:a16="http://schemas.microsoft.com/office/drawing/2014/main" id="{572A260B-E44B-4442-935B-1A05EC22A3EF}"/>
              </a:ext>
            </a:extLst>
          </p:cNvPr>
          <p:cNvSpPr/>
          <p:nvPr/>
        </p:nvSpPr>
        <p:spPr>
          <a:xfrm>
            <a:off x="549277" y="1292350"/>
            <a:ext cx="11316321" cy="446746"/>
          </a:xfrm>
          <a:prstGeom prst="rect">
            <a:avLst/>
          </a:prstGeom>
          <a:solidFill>
            <a:srgbClr val="C2C9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39B62B21-15F0-49E4-9C0A-46E2135E470B}"/>
              </a:ext>
            </a:extLst>
          </p:cNvPr>
          <p:cNvSpPr/>
          <p:nvPr/>
        </p:nvSpPr>
        <p:spPr>
          <a:xfrm>
            <a:off x="549277" y="1817316"/>
            <a:ext cx="11316321" cy="448056"/>
          </a:xfrm>
          <a:prstGeom prst="rect">
            <a:avLst/>
          </a:prstGeom>
          <a:solidFill>
            <a:srgbClr val="42AF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4CB51B94-506F-4380-A597-06AB89D66D77}"/>
              </a:ext>
            </a:extLst>
          </p:cNvPr>
          <p:cNvSpPr/>
          <p:nvPr/>
        </p:nvSpPr>
        <p:spPr>
          <a:xfrm>
            <a:off x="549275" y="2345589"/>
            <a:ext cx="11316321" cy="438916"/>
          </a:xfrm>
          <a:prstGeom prst="rect">
            <a:avLst/>
          </a:prstGeom>
          <a:solidFill>
            <a:srgbClr val="CB1B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AE17829E-6DBD-46E2-A0FA-EF1A05D59AA2}"/>
              </a:ext>
            </a:extLst>
          </p:cNvPr>
          <p:cNvSpPr/>
          <p:nvPr/>
        </p:nvSpPr>
        <p:spPr>
          <a:xfrm>
            <a:off x="549275" y="2866246"/>
            <a:ext cx="11316321" cy="432892"/>
          </a:xfrm>
          <a:prstGeom prst="rect">
            <a:avLst/>
          </a:prstGeom>
          <a:solidFill>
            <a:srgbClr val="074D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211249" y="1323603"/>
            <a:ext cx="23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Sitzung 8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CCF5E8D6-2132-4973-98AF-E170110635BC}"/>
              </a:ext>
            </a:extLst>
          </p:cNvPr>
          <p:cNvSpPr txBox="1"/>
          <p:nvPr/>
        </p:nvSpPr>
        <p:spPr>
          <a:xfrm>
            <a:off x="2374323" y="1376152"/>
            <a:ext cx="9234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de-DE" sz="1600" dirty="0">
                <a:solidFill>
                  <a:srgbClr val="FFFFFF"/>
                </a:solidFill>
                <a:latin typeface="Open Sans" panose="020B0606030504020204" pitchFamily="34" charset="0"/>
              </a:rPr>
              <a:t>Finden der Kleingruppen, Zuordnung der Roboter und Unterrichtsthemen, Start der Arbeit</a:t>
            </a:r>
            <a:endParaRPr lang="en-GB" sz="1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AFE0ADF0-60ED-427C-8750-80ACC702B290}"/>
              </a:ext>
            </a:extLst>
          </p:cNvPr>
          <p:cNvSpPr txBox="1"/>
          <p:nvPr/>
        </p:nvSpPr>
        <p:spPr>
          <a:xfrm>
            <a:off x="2374324" y="1911800"/>
            <a:ext cx="8136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</a:rPr>
              <a:t>Erarbeitung</a:t>
            </a: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</a:rPr>
              <a:t> der </a:t>
            </a: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</a:rPr>
              <a:t>Unterrichtsentwürfe</a:t>
            </a: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parallel: </a:t>
            </a: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Beratungen</a:t>
            </a:r>
            <a:endParaRPr lang="en-GB" sz="1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3" name="TextBox 27">
            <a:extLst>
              <a:ext uri="{FF2B5EF4-FFF2-40B4-BE49-F238E27FC236}">
                <a16:creationId xmlns:a16="http://schemas.microsoft.com/office/drawing/2014/main" id="{B28E29FF-87BE-45A8-882B-B961681B3697}"/>
              </a:ext>
            </a:extLst>
          </p:cNvPr>
          <p:cNvSpPr txBox="1"/>
          <p:nvPr/>
        </p:nvSpPr>
        <p:spPr>
          <a:xfrm>
            <a:off x="2374320" y="2410574"/>
            <a:ext cx="8136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</a:rPr>
              <a:t>Erarbeitung</a:t>
            </a: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</a:rPr>
              <a:t> der </a:t>
            </a: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</a:rPr>
              <a:t>Unterrichtsentwürfe</a:t>
            </a: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parallel: </a:t>
            </a: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Beratungen</a:t>
            </a:r>
            <a:endParaRPr lang="en-GB" sz="1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4" name="TextBox 29">
            <a:extLst>
              <a:ext uri="{FF2B5EF4-FFF2-40B4-BE49-F238E27FC236}">
                <a16:creationId xmlns:a16="http://schemas.microsoft.com/office/drawing/2014/main" id="{58206D10-CBD0-4232-AD3B-0197AEE2F8E0}"/>
              </a:ext>
            </a:extLst>
          </p:cNvPr>
          <p:cNvSpPr txBox="1"/>
          <p:nvPr/>
        </p:nvSpPr>
        <p:spPr>
          <a:xfrm>
            <a:off x="2374317" y="2960583"/>
            <a:ext cx="8136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de-DE" sz="1600" dirty="0">
                <a:solidFill>
                  <a:srgbClr val="FFFFFF"/>
                </a:solidFill>
                <a:latin typeface="Open Sans" panose="020B0606030504020204" pitchFamily="34" charset="0"/>
              </a:rPr>
              <a:t>Abschluss der Arbeit an den Materialien, Zwischenreflexion (Gruppenpuzzle) </a:t>
            </a:r>
            <a:endParaRPr lang="en-GB" sz="1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211249" y="1865262"/>
            <a:ext cx="23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Sitzung 9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211249" y="2361866"/>
            <a:ext cx="23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Samstag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310307" y="2924434"/>
            <a:ext cx="23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Sitzung 10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97217658"/>
      </p:ext>
    </p:extLst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Hausaufgbe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Organisation des weiteren Vorgehens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555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sehen Sie sich im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moodlekurs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die bereitgestellte 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Vorlage zur Verschriftlichung der Unterrichtsplanung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an und bringen Sie aufkommende Fragen in der nächsten Sitzung mit!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sichten Sie den neuen </a:t>
            </a:r>
            <a:r>
              <a:rPr lang="de-DE" sz="2150" b="1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moodlekurs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sowie die bereitgestellte 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Literatur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!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sichten Sie die 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Werkzeugkisten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!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Optional: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Bitte sehen Sie sich den beispielhaften Unterrichtsentwurf (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linkClick r:id="rId2"/>
              </a:rPr>
              <a:t>Link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) zum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calliope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mini an. Bitte beachten Sie, dass es sich dabei um keinen Lernroboter (sondern um eine Platine) handelt  und wir keine Unterrichtsmaterial-Anhänge in diesem Umfang erwarten. Dieser Unterrichtsentwurf soll Ihnen Impulse geben, welche didaktischen Gedanken Sie ggfs. in Ihren eigenen Planungen berücksichtigen könnten.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57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12107" y="172614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0201"/>
      </p:ext>
    </p:extLst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445569" y="-34233"/>
            <a:ext cx="6605145" cy="7383667"/>
            <a:chOff x="1445569" y="-34233"/>
            <a:chExt cx="6605145" cy="7383667"/>
          </a:xfrm>
        </p:grpSpPr>
        <p:sp>
          <p:nvSpPr>
            <p:cNvPr id="3" name="Rechteck 2"/>
            <p:cNvSpPr/>
            <p:nvPr/>
          </p:nvSpPr>
          <p:spPr bwMode="gray">
            <a:xfrm>
              <a:off x="6867377" y="1871222"/>
              <a:ext cx="1183337" cy="37702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3216920" lon="18441394" rev="6897346"/>
                </a:camera>
                <a:lightRig rig="threePt" dir="t"/>
              </a:scene3d>
              <a:sp3d extrusionH="285750">
                <a:bevelT w="25400" h="25400"/>
              </a:sp3d>
            </a:bodyPr>
            <a:lstStyle/>
            <a:p>
              <a:pPr algn="ctr"/>
              <a:r>
                <a:rPr lang="en-US" sz="239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4" name="Rechteck 3"/>
            <p:cNvSpPr/>
            <p:nvPr/>
          </p:nvSpPr>
          <p:spPr bwMode="gray">
            <a:xfrm>
              <a:off x="1445569" y="2092429"/>
              <a:ext cx="1015021" cy="3154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20289142" lon="17477284" rev="5199779"/>
                </a:camera>
                <a:lightRig rig="threePt" dir="t"/>
              </a:scene3d>
              <a:sp3d extrusionH="285750">
                <a:bevelT w="25400" h="25400"/>
              </a:sp3d>
            </a:bodyPr>
            <a:lstStyle/>
            <a:p>
              <a:pPr algn="ctr"/>
              <a:r>
                <a:rPr lang="en-US" sz="199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5" name="Rechteck 4"/>
            <p:cNvSpPr/>
            <p:nvPr/>
          </p:nvSpPr>
          <p:spPr bwMode="gray">
            <a:xfrm>
              <a:off x="5766820" y="1732511"/>
              <a:ext cx="761747" cy="22159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785949" lon="17359409" rev="5509202"/>
                </a:camera>
                <a:lightRig rig="threePt" dir="t"/>
              </a:scene3d>
              <a:sp3d extrusionH="215900">
                <a:bevelT w="25400" h="25400"/>
              </a:sp3d>
            </a:bodyPr>
            <a:lstStyle/>
            <a:p>
              <a:pPr algn="ctr"/>
              <a:r>
                <a:rPr lang="en-US" sz="13800" b="1" cap="none" spc="0" dirty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6" name="Rechteck 5"/>
            <p:cNvSpPr/>
            <p:nvPr/>
          </p:nvSpPr>
          <p:spPr bwMode="gray">
            <a:xfrm>
              <a:off x="2972804" y="1101190"/>
              <a:ext cx="761747" cy="22159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17670334" lon="3279169" rev="18116806"/>
                </a:camera>
                <a:lightRig rig="threePt" dir="t">
                  <a:rot lat="0" lon="0" rev="13200000"/>
                </a:lightRig>
              </a:scene3d>
              <a:sp3d extrusionH="190500">
                <a:bevelT w="25400" h="25400"/>
              </a:sp3d>
            </a:bodyPr>
            <a:lstStyle/>
            <a:p>
              <a:pPr algn="ctr"/>
              <a:r>
                <a:rPr lang="en-US" sz="138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7" name="Rechteck 6"/>
            <p:cNvSpPr/>
            <p:nvPr/>
          </p:nvSpPr>
          <p:spPr bwMode="gray">
            <a:xfrm>
              <a:off x="1819043" y="1161405"/>
              <a:ext cx="665568" cy="18620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20420090" lon="16780881" rev="5266741"/>
                </a:camera>
                <a:lightRig rig="threePt" dir="t"/>
              </a:scene3d>
              <a:sp3d extrusionH="158750">
                <a:bevelT w="25400" h="25400"/>
              </a:sp3d>
            </a:bodyPr>
            <a:lstStyle/>
            <a:p>
              <a:pPr algn="ctr"/>
              <a:r>
                <a:rPr lang="en-US" sz="11500" b="1" dirty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  <a:endParaRPr lang="en-US" sz="11500" b="1" cap="none" spc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215900" dist="12700" dir="2700000" algn="tl" rotWithShape="0">
                    <a:prstClr val="black">
                      <a:alpha val="70000"/>
                    </a:prstClr>
                  </a:outerShdw>
                </a:effectLst>
              </a:endParaRPr>
            </a:p>
          </p:txBody>
        </p:sp>
        <p:sp>
          <p:nvSpPr>
            <p:cNvPr id="8" name="Rechteck 7"/>
            <p:cNvSpPr/>
            <p:nvPr/>
          </p:nvSpPr>
          <p:spPr bwMode="gray">
            <a:xfrm>
              <a:off x="6528567" y="978459"/>
              <a:ext cx="665567" cy="18620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4268736" lon="3311397" rev="14011558"/>
                </a:camera>
                <a:lightRig rig="threePt" dir="t">
                  <a:rot lat="0" lon="0" rev="7800000"/>
                </a:lightRig>
              </a:scene3d>
              <a:sp3d extrusionH="158750">
                <a:bevelT w="25400" h="25400"/>
              </a:sp3d>
            </a:bodyPr>
            <a:lstStyle/>
            <a:p>
              <a:pPr algn="ctr"/>
              <a:r>
                <a:rPr lang="en-US" sz="115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9" name="Rechteck 8"/>
            <p:cNvSpPr/>
            <p:nvPr/>
          </p:nvSpPr>
          <p:spPr bwMode="gray">
            <a:xfrm>
              <a:off x="5766820" y="2840507"/>
              <a:ext cx="1383712" cy="45089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19188035" lon="19196580" rev="2724996"/>
                </a:camera>
                <a:lightRig rig="threePt" dir="t"/>
              </a:scene3d>
              <a:sp3d extrusionH="381000">
                <a:bevelT w="25400" h="25400"/>
              </a:sp3d>
            </a:bodyPr>
            <a:lstStyle/>
            <a:p>
              <a:pPr algn="ctr"/>
              <a:r>
                <a:rPr lang="en-US" sz="287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10" name="Rechteck 9"/>
            <p:cNvSpPr/>
            <p:nvPr/>
          </p:nvSpPr>
          <p:spPr bwMode="gray">
            <a:xfrm>
              <a:off x="1876157" y="3021482"/>
              <a:ext cx="1269899" cy="40934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20427507" lon="3392954" rev="17768812"/>
                </a:camera>
                <a:lightRig rig="threePt" dir="t">
                  <a:rot lat="0" lon="0" rev="8400000"/>
                </a:lightRig>
              </a:scene3d>
              <a:sp3d extrusionH="381000">
                <a:bevelT w="25400" h="25400"/>
              </a:sp3d>
            </a:bodyPr>
            <a:lstStyle/>
            <a:p>
              <a:pPr algn="ctr"/>
              <a:r>
                <a:rPr lang="en-US" sz="26000" b="1" cap="none" spc="0" dirty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11" name="Ellipse 30"/>
            <p:cNvSpPr/>
            <p:nvPr/>
          </p:nvSpPr>
          <p:spPr bwMode="gray">
            <a:xfrm>
              <a:off x="3252419" y="4408647"/>
              <a:ext cx="2638864" cy="77376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4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_color1"/>
            <p:cNvSpPr/>
            <p:nvPr/>
          </p:nvSpPr>
          <p:spPr bwMode="gray">
            <a:xfrm>
              <a:off x="3376244" y="-34233"/>
              <a:ext cx="2638864" cy="64479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HeroicExtremeLeftFacing" fov="1800000">
                  <a:rot lat="896495" lon="0" rev="0"/>
                </a:camera>
                <a:lightRig rig="threePt" dir="t"/>
              </a:scene3d>
              <a:sp3d extrusionH="635000">
                <a:bevelT w="50800" h="50800"/>
                <a:bevelB w="25400" h="25400"/>
              </a:sp3d>
            </a:bodyPr>
            <a:lstStyle/>
            <a:p>
              <a:pPr algn="ctr"/>
              <a:r>
                <a:rPr lang="en-US" sz="41300" b="1" cap="none" spc="0" dirty="0">
                  <a:ln w="12700">
                    <a:noFill/>
                    <a:prstDash val="solid"/>
                  </a:ln>
                  <a:solidFill>
                    <a:srgbClr val="094C74"/>
                  </a:solidFill>
                  <a:effectLst/>
                </a:rPr>
                <a:t>?</a:t>
              </a:r>
            </a:p>
          </p:txBody>
        </p:sp>
      </p:grp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2E7E5AF-9B52-4302-89AE-9C1F58AA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1246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80585" y="1199982"/>
            <a:ext cx="10738625" cy="299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000" indent="-450000">
              <a:spcAft>
                <a:spcPts val="800"/>
              </a:spcAft>
            </a:pPr>
            <a:r>
              <a:rPr lang="de-DE" dirty="0"/>
              <a:t>Esslinger-Hinz, Ilona; </a:t>
            </a:r>
            <a:r>
              <a:rPr lang="de-DE" dirty="0" err="1"/>
              <a:t>Wigbers</a:t>
            </a:r>
            <a:r>
              <a:rPr lang="de-DE" dirty="0"/>
              <a:t>, Melanie; </a:t>
            </a:r>
            <a:r>
              <a:rPr lang="de-DE" dirty="0" err="1"/>
              <a:t>Giovannini</a:t>
            </a:r>
            <a:r>
              <a:rPr lang="de-DE" dirty="0"/>
              <a:t>, Norbert; </a:t>
            </a:r>
            <a:r>
              <a:rPr lang="de-DE" dirty="0" err="1"/>
              <a:t>Hannig</a:t>
            </a:r>
            <a:r>
              <a:rPr lang="de-DE" dirty="0"/>
              <a:t>, Jutta; Herbert, Leonore; Jäkel, Lissy; </a:t>
            </a:r>
            <a:r>
              <a:rPr lang="de-DE" dirty="0" err="1"/>
              <a:t>Klingmüller</a:t>
            </a:r>
            <a:r>
              <a:rPr lang="de-DE" dirty="0"/>
              <a:t>, Christine; Lange, Bernward; </a:t>
            </a:r>
            <a:r>
              <a:rPr lang="de-DE" dirty="0" err="1"/>
              <a:t>Neubrech</a:t>
            </a:r>
            <a:r>
              <a:rPr lang="de-DE" dirty="0"/>
              <a:t>, Nadine &amp; </a:t>
            </a:r>
            <a:r>
              <a:rPr lang="de-DE" dirty="0" err="1"/>
              <a:t>Schnepf-Rimsa</a:t>
            </a:r>
            <a:r>
              <a:rPr lang="de-DE" dirty="0"/>
              <a:t>, Elke (2013): Der ausführliche Unterrichtsentwurf. Weinheim und Basel: Beltz.</a:t>
            </a:r>
          </a:p>
          <a:p>
            <a:pPr marL="450000" indent="-450000">
              <a:spcAft>
                <a:spcPts val="800"/>
              </a:spcAft>
            </a:pPr>
            <a:r>
              <a:rPr lang="de-DE" dirty="0"/>
              <a:t>Meyer, Hilbert (2011): Unterrichtsmethoden II – Praxisband. 14. Auflage. Berlin: Cornelsen Verlag Scriptor GmbH &amp; Co. KG.</a:t>
            </a:r>
          </a:p>
          <a:p>
            <a:pPr marL="450000" indent="-450000">
              <a:spcAft>
                <a:spcPts val="800"/>
              </a:spcAft>
            </a:pPr>
            <a:r>
              <a:rPr lang="de-DE" dirty="0"/>
              <a:t>Meyer, Hilbert (2014a): Was ist guter Unterricht? 10. Auflage. Berlin: Cornelsen Verlag Scriptor GmbH &amp; Co. KG.</a:t>
            </a:r>
          </a:p>
          <a:p>
            <a:pPr marL="450000" indent="-450000">
              <a:spcAft>
                <a:spcPts val="800"/>
              </a:spcAft>
            </a:pPr>
            <a:r>
              <a:rPr lang="de-DE" dirty="0"/>
              <a:t>Meyer, Hilbert (2014b): Leitfaden Unterrichtsvorbereitung. 7. Auflage Berlin: Cornelsen.</a:t>
            </a:r>
          </a:p>
          <a:p>
            <a:pPr marL="450000" indent="-450000">
              <a:spcAft>
                <a:spcPts val="800"/>
              </a:spcAft>
            </a:pPr>
            <a:r>
              <a:rPr lang="de-DE" dirty="0"/>
              <a:t>Weinert, Franz E. (2001): Vergleichende Leistungsmessung in Schulen – Eine umstrittene Selbstverständlichkeit. In: Weinert, Franz E. (</a:t>
            </a:r>
            <a:r>
              <a:rPr lang="de-DE" dirty="0" err="1"/>
              <a:t>Hg</a:t>
            </a:r>
            <a:r>
              <a:rPr lang="de-DE" dirty="0"/>
              <a:t>.): Leistungsmessungen in Schulen. S. 17-31. Weinheim u. Basel.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59</a:t>
            </a:fld>
            <a:endParaRPr lang="de-DE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160143F-2BFC-43AC-9AE0-D5721829B01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1375" y="366942"/>
            <a:ext cx="10816683" cy="5750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Literaturverzeichnis</a:t>
            </a:r>
          </a:p>
        </p:txBody>
      </p:sp>
    </p:spTree>
    <p:extLst>
      <p:ext uri="{BB962C8B-B14F-4D97-AF65-F5344CB8AC3E}">
        <p14:creationId xmlns:p14="http://schemas.microsoft.com/office/powerpoint/2010/main" val="3126407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Tool-Vorstellung</a:t>
              </a: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Plickers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311271" y="1365119"/>
            <a:ext cx="35125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94C74"/>
                </a:solidFill>
              </a:rPr>
              <a:t>Die Lehrkraft projiziert mit Laptop und </a:t>
            </a:r>
            <a:r>
              <a:rPr lang="de-DE" dirty="0" err="1">
                <a:solidFill>
                  <a:srgbClr val="094C74"/>
                </a:solidFill>
              </a:rPr>
              <a:t>Beamer</a:t>
            </a:r>
            <a:r>
              <a:rPr lang="de-DE" dirty="0">
                <a:solidFill>
                  <a:srgbClr val="094C74"/>
                </a:solidFill>
              </a:rPr>
              <a:t> Fragensets über die Onlineoberfläche und die Befragten halten ihre Antwortkarten nach oben.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94C74"/>
                </a:solidFill>
              </a:rPr>
              <a:t>Die Lehrkraft scannt die Antworten mittels Smartphone-Kamera und -App in Echtzeit ein.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94C74"/>
                </a:solidFill>
              </a:rPr>
              <a:t>Die Ergebnisse stehen unmittelbar zur Verfügung und werden in Diagrammen visuell ausgewertet.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94C74"/>
                </a:solidFill>
              </a:rPr>
              <a:t>Pro Frage sind 4 Antwort-Optionen möglich. Neben Abstimmungsfragen (Wahl von Prioritäten) können korrekte Antworten einprogrammiert werden (Wissensfragen).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66A3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8997" y="1536715"/>
            <a:ext cx="5826247" cy="3519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8901724" y="4087547"/>
            <a:ext cx="2317267" cy="2272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5618271"/>
      </p:ext>
    </p:extLst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/>
        </p:nvSpPr>
        <p:spPr bwMode="gray">
          <a:xfrm>
            <a:off x="691375" y="366942"/>
            <a:ext cx="10816683" cy="5750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Urheber-Nachweis bei Grafiken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91375" y="1199982"/>
            <a:ext cx="10816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>
                <a:solidFill>
                  <a:srgbClr val="C00000"/>
                </a:solidFill>
              </a:rPr>
              <a:t>Diese Folie gehört zum Material und darf nicht entfernt werden.</a:t>
            </a:r>
          </a:p>
          <a:p>
            <a:pPr algn="just"/>
            <a:endParaRPr lang="de-DE" dirty="0"/>
          </a:p>
          <a:p>
            <a:pPr algn="just"/>
            <a:r>
              <a:rPr lang="de-DE" sz="1600" dirty="0"/>
              <a:t>Sofern die in der Präsentation abgebildeten Grafiken einer Urheberrechtseinschränkung unterliegen oder im direkten Projektkontext entwickelt wurden, wurde die Quelle der Entlehnung unter- oder oberhalb der Grafik vermerkt. Sofern kein Vermerk an der Grafik vorliegt, wurde diese </a:t>
            </a:r>
          </a:p>
          <a:p>
            <a:pPr algn="just"/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vom Autor der Präsentation selbst erstellt oder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dem Portal </a:t>
            </a:r>
            <a:r>
              <a:rPr lang="de-DE" sz="1600" dirty="0">
                <a:hlinkClick r:id="rId2"/>
              </a:rPr>
              <a:t>pixabay.com</a:t>
            </a:r>
            <a:r>
              <a:rPr lang="de-DE" sz="1600" dirty="0"/>
              <a:t> im Rahmen einer </a:t>
            </a:r>
            <a:r>
              <a:rPr lang="de-DE" sz="1600" dirty="0" err="1"/>
              <a:t>Pixabay</a:t>
            </a:r>
            <a:r>
              <a:rPr lang="de-DE" sz="1600" dirty="0"/>
              <a:t>-Lizenz entnommen – diese Grafiken unterliegen damit keinem Kopierrecht und können kostenlos für kommerzielle und nicht kommerzielle Anwendungen in digitaler oder gedruckter Form ohne Bildnachweis oder Quellenangabe verwendet werden (Bildliste siehe nachfolgende Folie).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Einzelne Infografiken können zudem aus kostenfreien und unter der Bedingung der </a:t>
            </a:r>
            <a:r>
              <a:rPr lang="de-DE" sz="1600" dirty="0" err="1"/>
              <a:t>Rückverlinkung</a:t>
            </a:r>
            <a:r>
              <a:rPr lang="de-DE" sz="1600" dirty="0"/>
              <a:t> auf den Anbieter freigegebenen Folien der Portale </a:t>
            </a:r>
            <a:r>
              <a:rPr lang="de-DE" sz="1600" dirty="0">
                <a:hlinkClick r:id="rId3"/>
              </a:rPr>
              <a:t>presentationload.de</a:t>
            </a:r>
            <a:r>
              <a:rPr lang="de-DE" sz="1600" dirty="0"/>
              <a:t> und </a:t>
            </a:r>
            <a:r>
              <a:rPr lang="de-DE" sz="1600" dirty="0">
                <a:hlinkClick r:id="rId4"/>
              </a:rPr>
              <a:t>smiletemplates.com</a:t>
            </a:r>
            <a:r>
              <a:rPr lang="de-DE" sz="1600" dirty="0"/>
              <a:t> entstammen. Die vom Anbieter geforderte </a:t>
            </a:r>
            <a:r>
              <a:rPr lang="de-DE" sz="1600" dirty="0" err="1"/>
              <a:t>Rückverlinkung</a:t>
            </a:r>
            <a:r>
              <a:rPr lang="de-DE" sz="1600" dirty="0"/>
              <a:t> wird hiermit umgesetzt. Weitere Infografiken können zudem aus dem Office-Integrierten Piktogramm-Set entstammen.</a:t>
            </a:r>
          </a:p>
          <a:p>
            <a:pPr lvl="1" algn="just"/>
            <a:endParaRPr lang="de-DE" sz="1600" dirty="0"/>
          </a:p>
          <a:p>
            <a:pPr algn="just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4873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/>
        </p:nvSpPr>
        <p:spPr bwMode="gray">
          <a:xfrm>
            <a:off x="691375" y="366942"/>
            <a:ext cx="10816683" cy="5750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Urheber-Nachweis bei Grafiken | pixabay-Bildliste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61</a:t>
            </a:fld>
            <a:endParaRPr lang="de-DE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68794F76-CAE9-4DAF-B347-C35CF6F2D7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46799"/>
              </p:ext>
            </p:extLst>
          </p:nvPr>
        </p:nvGraphicFramePr>
        <p:xfrm>
          <a:off x="1198563" y="1363663"/>
          <a:ext cx="9793287" cy="412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3" imgW="9793194" imgH="4128812" progId="Word.Document.12">
                  <p:embed/>
                </p:oleObj>
              </mc:Choice>
              <mc:Fallback>
                <p:oleObj name="Document" r:id="rId3" imgW="9793194" imgH="41288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8563" y="1363663"/>
                        <a:ext cx="9793287" cy="412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051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D25E22D-E96D-4E8D-90F0-1124D09867B2}"/>
              </a:ext>
            </a:extLst>
          </p:cNvPr>
          <p:cNvGrpSpPr/>
          <p:nvPr/>
        </p:nvGrpSpPr>
        <p:grpSpPr>
          <a:xfrm>
            <a:off x="2956138" y="2997750"/>
            <a:ext cx="6278136" cy="2466350"/>
            <a:chOff x="5839741" y="863595"/>
            <a:chExt cx="3571330" cy="1402988"/>
          </a:xfrm>
        </p:grpSpPr>
        <p:pic>
          <p:nvPicPr>
            <p:cNvPr id="7" name="Grafik 6">
              <a:hlinkClick r:id="rId2"/>
              <a:extLst>
                <a:ext uri="{FF2B5EF4-FFF2-40B4-BE49-F238E27FC236}">
                  <a16:creationId xmlns:a16="http://schemas.microsoft.com/office/drawing/2014/main" id="{41917892-14D6-4DF1-A7A8-C4F7AC5AA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788" y="1486346"/>
              <a:ext cx="2297237" cy="780237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EA370DD0-1FF3-4064-9D7E-FFBC3E53A0F7}"/>
                </a:ext>
              </a:extLst>
            </p:cNvPr>
            <p:cNvSpPr txBox="1"/>
            <p:nvPr/>
          </p:nvSpPr>
          <p:spPr>
            <a:xfrm>
              <a:off x="5839741" y="863595"/>
              <a:ext cx="3571330" cy="472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rgbClr val="5F2668"/>
                  </a:solidFill>
                </a:rPr>
                <a:t>Das Projekt „Lernroboter im Unterricht“ wird als „Leuchtturmprojekt 2020“ gefördert durch die 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35759339-ADC3-4BC4-BD14-3F147E4E0977}"/>
              </a:ext>
            </a:extLst>
          </p:cNvPr>
          <p:cNvSpPr txBox="1"/>
          <p:nvPr/>
        </p:nvSpPr>
        <p:spPr>
          <a:xfrm>
            <a:off x="494710" y="555477"/>
            <a:ext cx="1081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Weitere Informationen zum Projekt „Lernroboter im Unterricht“ </a:t>
            </a:r>
            <a:b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finden Sie fortlaufend unter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www.wwu.de/Lernroboter/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3CD6DA6-1B5E-4241-BBC5-C9890A1B62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10" y="244889"/>
            <a:ext cx="2875235" cy="13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131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0"/>
            <a:ext cx="3046413" cy="6858000"/>
          </a:xfrm>
          <a:prstGeom prst="rect">
            <a:avLst/>
          </a:prstGeom>
          <a:solidFill>
            <a:srgbClr val="C9C9C9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 descr="C:\Users\lukas.o\Desktop\Neuer Ordner\Abstract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flipH="1">
            <a:off x="3046413" y="0"/>
            <a:ext cx="9144000" cy="6858001"/>
          </a:xfrm>
          <a:prstGeom prst="rect">
            <a:avLst/>
          </a:prstGeom>
          <a:noFill/>
        </p:spPr>
      </p:pic>
      <p:grpSp>
        <p:nvGrpSpPr>
          <p:cNvPr id="13" name="Gruppieren 12"/>
          <p:cNvGrpSpPr/>
          <p:nvPr/>
        </p:nvGrpSpPr>
        <p:grpSpPr>
          <a:xfrm>
            <a:off x="913624" y="2098753"/>
            <a:ext cx="7962560" cy="2215991"/>
            <a:chOff x="577074" y="2475959"/>
            <a:chExt cx="6040309" cy="2215991"/>
          </a:xfrm>
        </p:grpSpPr>
        <p:sp>
          <p:nvSpPr>
            <p:cNvPr id="14" name="Textfeld 13"/>
            <p:cNvSpPr txBox="1"/>
            <p:nvPr/>
          </p:nvSpPr>
          <p:spPr bwMode="gray">
            <a:xfrm>
              <a:off x="577074" y="2881135"/>
              <a:ext cx="5200189" cy="156780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7200" b="1" noProof="1">
                  <a:ln w="12700">
                    <a:noFill/>
                  </a:ln>
                  <a:solidFill>
                    <a:srgbClr val="094C74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Herzlichen Dank</a:t>
              </a:r>
            </a:p>
            <a:p>
              <a:pPr>
                <a:lnSpc>
                  <a:spcPct val="80000"/>
                </a:lnSpc>
              </a:pPr>
              <a:r>
                <a:rPr lang="de-DE" sz="5400" noProof="1">
                  <a:ln w="12700">
                    <a:noFill/>
                  </a:ln>
                  <a:solidFill>
                    <a:srgbClr val="66A3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für Ihre Aufmerksamkeit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039530" y="2475959"/>
              <a:ext cx="57785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800" b="1" noProof="1">
                  <a:ln w="12700">
                    <a:noFill/>
                  </a:ln>
                  <a:solidFill>
                    <a:srgbClr val="66A3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!</a:t>
              </a:r>
            </a:p>
          </p:txBody>
        </p:sp>
      </p:grp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60E963-2909-49FA-A099-2131292331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686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QR-Abfragen mit Klein- und Großgruppen im Live-Interface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Plickers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66A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FA42A105-8145-4B2E-B968-3939C23C9A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50820" y="141649"/>
            <a:ext cx="3925929" cy="899115"/>
          </a:xfrm>
          <a:prstGeom prst="rect">
            <a:avLst/>
          </a:prstGeom>
          <a:solidFill>
            <a:srgbClr val="66A300"/>
          </a:solidFill>
          <a:ln w="12700">
            <a:noFill/>
            <a:miter lim="800000"/>
            <a:headEnd/>
            <a:tailEnd/>
          </a:ln>
          <a:effectLst/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bg1"/>
                </a:solidFill>
                <a:cs typeface="Arial" charset="0"/>
              </a:rPr>
              <a:t>  Methodenkarte</a:t>
            </a:r>
          </a:p>
        </p:txBody>
      </p:sp>
      <p:pic>
        <p:nvPicPr>
          <p:cNvPr id="22" name="Grafik 21" descr="Zahnräder">
            <a:extLst>
              <a:ext uri="{FF2B5EF4-FFF2-40B4-BE49-F238E27FC236}">
                <a16:creationId xmlns:a16="http://schemas.microsoft.com/office/drawing/2014/main" id="{3A14784C-8876-437A-9806-804EC915FB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9755" y="271347"/>
            <a:ext cx="665120" cy="665120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437C497-7127-40D0-B2B4-76C3A8388E1E}"/>
              </a:ext>
            </a:extLst>
          </p:cNvPr>
          <p:cNvCxnSpPr>
            <a:cxnSpLocks/>
          </p:cNvCxnSpPr>
          <p:nvPr/>
        </p:nvCxnSpPr>
        <p:spPr>
          <a:xfrm>
            <a:off x="307552" y="157654"/>
            <a:ext cx="11554327" cy="0"/>
          </a:xfrm>
          <a:prstGeom prst="line">
            <a:avLst/>
          </a:prstGeom>
          <a:ln w="38100">
            <a:solidFill>
              <a:srgbClr val="66A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39" y="1308239"/>
            <a:ext cx="11427248" cy="448728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796988" y="5909377"/>
            <a:ext cx="861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094C74"/>
                </a:solidFill>
              </a:rPr>
              <a:t>Die vollständige Methodenkarte mit weiterführenden Hinweisen und den Links zum Produkt finden Sie im </a:t>
            </a:r>
            <a:r>
              <a:rPr lang="de-DE" dirty="0" err="1">
                <a:solidFill>
                  <a:srgbClr val="094C74"/>
                </a:solidFill>
              </a:rPr>
              <a:t>moodle</a:t>
            </a:r>
            <a:r>
              <a:rPr lang="de-DE" dirty="0">
                <a:solidFill>
                  <a:srgbClr val="094C74"/>
                </a:solidFill>
              </a:rPr>
              <a:t> sowie unter </a:t>
            </a:r>
            <a:r>
              <a:rPr lang="de-DE" dirty="0">
                <a:solidFill>
                  <a:srgbClr val="094C74"/>
                </a:solidFill>
                <a:hlinkClick r:id="rId5"/>
              </a:rPr>
              <a:t>www.wwu.de/Lernroboter</a:t>
            </a:r>
            <a:r>
              <a:rPr lang="de-DE" dirty="0">
                <a:solidFill>
                  <a:srgbClr val="094C74"/>
                </a:solidFill>
              </a:rPr>
              <a:t> (CC-BY-lizensiert).</a:t>
            </a:r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2AB0C36E-E28E-4000-9F36-745D20A6B165}"/>
              </a:ext>
            </a:extLst>
          </p:cNvPr>
          <p:cNvSpPr/>
          <p:nvPr/>
        </p:nvSpPr>
        <p:spPr>
          <a:xfrm>
            <a:off x="9903971" y="3228212"/>
            <a:ext cx="2232326" cy="2232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FCE5323A-0AC7-4BBA-A74F-37210EC12B47}"/>
              </a:ext>
            </a:extLst>
          </p:cNvPr>
          <p:cNvSpPr txBox="1"/>
          <p:nvPr/>
        </p:nvSpPr>
        <p:spPr>
          <a:xfrm>
            <a:off x="10075659" y="3436434"/>
            <a:ext cx="19152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1600" b="1" dirty="0">
                <a:solidFill>
                  <a:srgbClr val="FFFFFF"/>
                </a:solidFill>
                <a:latin typeface="Noto Sans" panose="020B0502040504020204"/>
              </a:rPr>
              <a:t>Wichtig: </a:t>
            </a:r>
            <a:r>
              <a:rPr lang="de-DE" sz="1600" dirty="0">
                <a:solidFill>
                  <a:srgbClr val="FFFFFF"/>
                </a:solidFill>
                <a:latin typeface="Noto Sans" panose="020B0502040504020204"/>
              </a:rPr>
              <a:t>Bedenken Sie den Datenschutz! Verwenden Sie an Stelle von Klarnamen Pseudonyme!</a:t>
            </a:r>
            <a:endParaRPr lang="de-DE" sz="1600" dirty="0">
              <a:solidFill>
                <a:srgbClr val="FFFFFF"/>
              </a:solidFill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27307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Lernroboter im Unterricht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Rückblick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3018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Schule sollte die Möglichkeiten bieten, Erfahrungen im computational thinking als Bestandteil digitaler Kompetenz zu sammeln.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Zur Einführung in Coding, Robotik und Algorithmik eignet sich das spielerische Programmieren mit Lernrobotern.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Algorithmische Arbeitsweisen werden sichtbar und „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beGREIFbar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“.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53BA2CE-FD40-4785-9CB7-D0F8A72436B1}"/>
              </a:ext>
            </a:extLst>
          </p:cNvPr>
          <p:cNvGrpSpPr/>
          <p:nvPr/>
        </p:nvGrpSpPr>
        <p:grpSpPr>
          <a:xfrm>
            <a:off x="5527621" y="3722397"/>
            <a:ext cx="6070782" cy="2332716"/>
            <a:chOff x="6277443" y="1728816"/>
            <a:chExt cx="6070782" cy="2332716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4E981C8-3E7A-4E68-AD18-E14FFD077E2F}"/>
                </a:ext>
              </a:extLst>
            </p:cNvPr>
            <p:cNvSpPr/>
            <p:nvPr/>
          </p:nvSpPr>
          <p:spPr bwMode="gray">
            <a:xfrm>
              <a:off x="6735519" y="1974920"/>
              <a:ext cx="5470594" cy="20866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>
              <a:outerShdw blurRad="88900" dist="25400" dir="7800000" algn="tl" rotWithShape="0">
                <a:prstClr val="black">
                  <a:alpha val="35000"/>
                </a:prstClr>
              </a:outerShdw>
            </a:effectLst>
          </p:spPr>
          <p:txBody>
            <a:bodyPr lIns="143986" tIns="143986" rIns="191981" bIns="95990" rtlCol="0" anchor="ctr"/>
            <a:lstStyle/>
            <a:p>
              <a:pPr lvl="1">
                <a:lnSpc>
                  <a:spcPct val="150000"/>
                </a:lnSpc>
              </a:pPr>
              <a:r>
                <a:rPr lang="de-DE" b="1" dirty="0">
                  <a:solidFill>
                    <a:srgbClr val="094C74"/>
                  </a:solidFill>
                  <a:ea typeface="Calibri"/>
                  <a:cs typeface="Times New Roman"/>
                </a:rPr>
                <a:t>Nun begleitend Bücher herumgeben:</a:t>
              </a:r>
            </a:p>
            <a:p>
              <a:pPr marL="742950" lvl="1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1700" b="1" noProof="1">
                  <a:solidFill>
                    <a:srgbClr val="66A300"/>
                  </a:solidFill>
                  <a:cs typeface="Times New Roman"/>
                </a:rPr>
                <a:t>Digitale Kompetenz</a:t>
              </a:r>
            </a:p>
            <a:p>
              <a:pPr marL="742950" lvl="1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1700" b="1" noProof="1">
                  <a:solidFill>
                    <a:srgbClr val="66A300"/>
                  </a:solidFill>
                  <a:cs typeface="Times New Roman"/>
                </a:rPr>
                <a:t>Mehr als 0 und 1</a:t>
              </a:r>
            </a:p>
            <a:p>
              <a:pPr marL="742950" lvl="1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1700" b="1" noProof="1">
                  <a:solidFill>
                    <a:srgbClr val="66A300"/>
                  </a:solidFill>
                  <a:cs typeface="Times New Roman"/>
                </a:rPr>
                <a:t>Die vier Dimensionen der Bildung</a:t>
              </a:r>
              <a:endParaRPr lang="de-DE" sz="1700" noProof="1">
                <a:solidFill>
                  <a:schemeClr val="accent5">
                    <a:lumMod val="75000"/>
                  </a:schemeClr>
                </a:solidFill>
                <a:cs typeface="Arial" charset="0"/>
              </a:endParaRPr>
            </a:p>
          </p:txBody>
        </p:sp>
        <p:pic>
          <p:nvPicPr>
            <p:cNvPr id="20" name="Picture 3" descr="Tessafilm_7">
              <a:extLst>
                <a:ext uri="{FF2B5EF4-FFF2-40B4-BE49-F238E27FC236}">
                  <a16:creationId xmlns:a16="http://schemas.microsoft.com/office/drawing/2014/main" id="{F633414C-D31B-45E6-89C8-1C544744F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l="70392" b="89275"/>
            <a:stretch>
              <a:fillRect/>
            </a:stretch>
          </p:blipFill>
          <p:spPr bwMode="auto">
            <a:xfrm rot="1176319">
              <a:off x="11234147" y="1728816"/>
              <a:ext cx="1114078" cy="483388"/>
            </a:xfrm>
            <a:prstGeom prst="rect">
              <a:avLst/>
            </a:prstGeom>
            <a:noFill/>
          </p:spPr>
        </p:pic>
        <p:pic>
          <p:nvPicPr>
            <p:cNvPr id="21" name="Picture 3" descr="Tessafilm_7">
              <a:extLst>
                <a:ext uri="{FF2B5EF4-FFF2-40B4-BE49-F238E27FC236}">
                  <a16:creationId xmlns:a16="http://schemas.microsoft.com/office/drawing/2014/main" id="{0A88F569-D15F-4713-85A5-AA3994277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l="70392" b="89275"/>
            <a:stretch>
              <a:fillRect/>
            </a:stretch>
          </p:blipFill>
          <p:spPr bwMode="auto">
            <a:xfrm rot="19549540">
              <a:off x="6277443" y="1950584"/>
              <a:ext cx="1299546" cy="48338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302976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Artikulation des Unterrichts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Begriffserklärung und -entstehung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3018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Artikulation (vgl. lat.: articulatio = Gliederung,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Gegliedertheit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) 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Strukturierung und Sequenzierung des Unterrichtsverlaufs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Gliederung und Abfolge von kognitiven Lehr-Lern-Prozessen in Stufen, Phasen oder Abschnitte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Artikulation des Unterrichts benennt, skizziert, verdeutlicht den methodischen Gang des Unterrichts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kein starres Modell, sondern Raum für Spontanität und Kreativität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066641" y="6063442"/>
            <a:ext cx="2865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vgl. Meyer, 2011, 2014a</a:t>
            </a:r>
          </a:p>
        </p:txBody>
      </p:sp>
      <p:pic>
        <p:nvPicPr>
          <p:cNvPr id="15" name="Grafik 14" descr="Auge">
            <a:extLst>
              <a:ext uri="{FF2B5EF4-FFF2-40B4-BE49-F238E27FC236}">
                <a16:creationId xmlns:a16="http://schemas.microsoft.com/office/drawing/2014/main" id="{86E4024C-F088-4F6B-96B3-36848F2D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691" y="244184"/>
            <a:ext cx="723900" cy="723900"/>
          </a:xfrm>
          <a:prstGeom prst="rect">
            <a:avLst/>
          </a:prstGeom>
        </p:spPr>
      </p:pic>
      <p:pic>
        <p:nvPicPr>
          <p:cNvPr id="17" name="Grafik 16" descr="Abschlusshut">
            <a:extLst>
              <a:ext uri="{FF2B5EF4-FFF2-40B4-BE49-F238E27FC236}">
                <a16:creationId xmlns:a16="http://schemas.microsoft.com/office/drawing/2014/main" id="{3B4BF14F-79EE-465E-AD42-5532AF66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07" y="217219"/>
            <a:ext cx="723900" cy="723900"/>
          </a:xfrm>
          <a:prstGeom prst="rect">
            <a:avLst/>
          </a:prstGeom>
        </p:spPr>
      </p:pic>
      <p:pic>
        <p:nvPicPr>
          <p:cNvPr id="18" name="Grafik 17" descr="Papier">
            <a:extLst>
              <a:ext uri="{FF2B5EF4-FFF2-40B4-BE49-F238E27FC236}">
                <a16:creationId xmlns:a16="http://schemas.microsoft.com/office/drawing/2014/main" id="{22AE2A11-F417-45C6-9EA8-BFB20B669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6007" y="294615"/>
            <a:ext cx="617538" cy="617538"/>
          </a:xfrm>
          <a:prstGeom prst="rect">
            <a:avLst/>
          </a:prstGeom>
        </p:spPr>
      </p:pic>
      <p:pic>
        <p:nvPicPr>
          <p:cNvPr id="19" name="Grafik 18" descr="Gruppenbrainstorming">
            <a:extLst>
              <a:ext uri="{FF2B5EF4-FFF2-40B4-BE49-F238E27FC236}">
                <a16:creationId xmlns:a16="http://schemas.microsoft.com/office/drawing/2014/main" id="{6BAA5D6C-5B35-4BC0-97AF-5A259A858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545" y="227971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63989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Larissa-Design">
  <a:themeElements>
    <a:clrScheme name="Benutzerdefiniert 1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0F7DC1"/>
      </a:accent1>
      <a:accent2>
        <a:srgbClr val="0C6AA4"/>
      </a:accent2>
      <a:accent3>
        <a:srgbClr val="094C76"/>
      </a:accent3>
      <a:accent4>
        <a:srgbClr val="0F7DC1"/>
      </a:accent4>
      <a:accent5>
        <a:srgbClr val="0C6AA4"/>
      </a:accent5>
      <a:accent6>
        <a:srgbClr val="094C76"/>
      </a:accent6>
      <a:hlink>
        <a:srgbClr val="3F3F3F"/>
      </a:hlink>
      <a:folHlink>
        <a:srgbClr val="3F3F3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4564</Words>
  <Application>Microsoft Office PowerPoint</Application>
  <PresentationFormat>Benutzerdefiniert</PresentationFormat>
  <Paragraphs>718</Paragraphs>
  <Slides>63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63</vt:i4>
      </vt:variant>
    </vt:vector>
  </HeadingPairs>
  <TitlesOfParts>
    <vt:vector size="72" baseType="lpstr">
      <vt:lpstr>Arial</vt:lpstr>
      <vt:lpstr>Calibri</vt:lpstr>
      <vt:lpstr>Noto Sans</vt:lpstr>
      <vt:lpstr>Open Sans</vt:lpstr>
      <vt:lpstr>Symbol</vt:lpstr>
      <vt:lpstr>Verdana</vt:lpstr>
      <vt:lpstr>Wingdings</vt:lpstr>
      <vt:lpstr>Larissa-Design</vt:lpstr>
      <vt:lpstr>Document</vt:lpstr>
      <vt:lpstr>PowerPoint-Präsentation</vt:lpstr>
      <vt:lpstr>PowerPoint-Präsentation</vt:lpstr>
      <vt:lpstr>Inhaltsverzeichnis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>www.presentationload.com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</dc:title>
  <dc:creator>Fehrmann, Raphael</dc:creator>
  <cp:lastModifiedBy>Fehrmann, Raphael</cp:lastModifiedBy>
  <cp:revision>166</cp:revision>
  <dcterms:created xsi:type="dcterms:W3CDTF">2010-05-21T10:35:54Z</dcterms:created>
  <dcterms:modified xsi:type="dcterms:W3CDTF">2020-07-08T11:21:34Z</dcterms:modified>
</cp:coreProperties>
</file>