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02" r:id="rId2"/>
    <p:sldId id="401" r:id="rId3"/>
    <p:sldId id="408" r:id="rId4"/>
    <p:sldId id="919" r:id="rId5"/>
    <p:sldId id="920" r:id="rId6"/>
    <p:sldId id="1070" r:id="rId7"/>
    <p:sldId id="1071" r:id="rId8"/>
    <p:sldId id="1072" r:id="rId9"/>
    <p:sldId id="1073" r:id="rId10"/>
    <p:sldId id="1074" r:id="rId11"/>
    <p:sldId id="926" r:id="rId12"/>
    <p:sldId id="914" r:id="rId13"/>
    <p:sldId id="985" r:id="rId14"/>
    <p:sldId id="1109" r:id="rId15"/>
    <p:sldId id="927" r:id="rId16"/>
    <p:sldId id="938" r:id="rId17"/>
    <p:sldId id="925" r:id="rId18"/>
    <p:sldId id="933" r:id="rId19"/>
    <p:sldId id="934" r:id="rId20"/>
    <p:sldId id="916" r:id="rId21"/>
    <p:sldId id="915" r:id="rId22"/>
    <p:sldId id="937" r:id="rId23"/>
    <p:sldId id="935" r:id="rId24"/>
    <p:sldId id="936" r:id="rId25"/>
    <p:sldId id="931" r:id="rId26"/>
    <p:sldId id="928" r:id="rId27"/>
    <p:sldId id="930" r:id="rId28"/>
    <p:sldId id="929" r:id="rId29"/>
    <p:sldId id="469" r:id="rId30"/>
    <p:sldId id="984" r:id="rId31"/>
    <p:sldId id="478" r:id="rId32"/>
    <p:sldId id="482" r:id="rId33"/>
    <p:sldId id="947" r:id="rId34"/>
    <p:sldId id="911" r:id="rId35"/>
    <p:sldId id="427" r:id="rId36"/>
  </p:sldIdLst>
  <p:sldSz cx="12190413" cy="6858000"/>
  <p:notesSz cx="6669088" cy="9926638"/>
  <p:custDataLst>
    <p:tags r:id="rId3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47AA5B8-A52F-4475-85B6-BE359D2360CD}">
          <p14:sldIdLst>
            <p14:sldId id="402"/>
            <p14:sldId id="401"/>
            <p14:sldId id="408"/>
          </p14:sldIdLst>
        </p14:section>
        <p14:section name="Fresh-Up" id="{A927CF68-5EF1-4E77-AB99-DDD835F8C0BD}">
          <p14:sldIdLst>
            <p14:sldId id="919"/>
            <p14:sldId id="920"/>
            <p14:sldId id="1070"/>
            <p14:sldId id="1071"/>
            <p14:sldId id="1072"/>
            <p14:sldId id="1073"/>
            <p14:sldId id="1074"/>
            <p14:sldId id="926"/>
          </p14:sldIdLst>
        </p14:section>
        <p14:section name="Kurzpräsentation" id="{0199723B-799D-49A9-93C7-BE0EEC9B6134}">
          <p14:sldIdLst>
            <p14:sldId id="914"/>
            <p14:sldId id="985"/>
            <p14:sldId id="1109"/>
            <p14:sldId id="927"/>
            <p14:sldId id="938"/>
            <p14:sldId id="925"/>
            <p14:sldId id="933"/>
            <p14:sldId id="934"/>
            <p14:sldId id="916"/>
          </p14:sldIdLst>
        </p14:section>
        <p14:section name="Stationsarbeit" id="{1D8627F0-5B18-47CF-B068-EEFF9F85FC9F}">
          <p14:sldIdLst>
            <p14:sldId id="915"/>
          </p14:sldIdLst>
        </p14:section>
        <p14:section name="Didaktik, Abschluss" id="{F97CD215-40C2-4A96-98F6-3834FE1D2D10}">
          <p14:sldIdLst>
            <p14:sldId id="937"/>
            <p14:sldId id="935"/>
            <p14:sldId id="936"/>
            <p14:sldId id="931"/>
            <p14:sldId id="928"/>
            <p14:sldId id="930"/>
            <p14:sldId id="929"/>
            <p14:sldId id="469"/>
            <p14:sldId id="984"/>
            <p14:sldId id="478"/>
            <p14:sldId id="482"/>
            <p14:sldId id="947"/>
            <p14:sldId id="911"/>
            <p14:sldId id="427"/>
          </p14:sldIdLst>
        </p14:section>
      </p14:sectionLst>
    </p:ex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300"/>
    <a:srgbClr val="094C74"/>
    <a:srgbClr val="C9C9C9"/>
    <a:srgbClr val="71AE0C"/>
    <a:srgbClr val="5F2668"/>
    <a:srgbClr val="B49DBC"/>
    <a:srgbClr val="006E89"/>
    <a:srgbClr val="F9F9F9"/>
    <a:srgbClr val="AFAFAF"/>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11" autoAdjust="0"/>
    <p:restoredTop sz="98818" autoAdjust="0"/>
  </p:normalViewPr>
  <p:slideViewPr>
    <p:cSldViewPr snapToGrid="0" snapToObjects="1" showGuides="1">
      <p:cViewPr varScale="1">
        <p:scale>
          <a:sx n="110" d="100"/>
          <a:sy n="110" d="100"/>
        </p:scale>
        <p:origin x="564" y="108"/>
      </p:cViewPr>
      <p:guideLst>
        <p:guide orient="horz"/>
        <p:guide/>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86" d="100"/>
          <a:sy n="86" d="100"/>
        </p:scale>
        <p:origin x="-2250" y="-78"/>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569C9874-DE1E-48CB-A603-4C70CD126593}" type="datetimeFigureOut">
              <a:rPr lang="de-DE" smtClean="0"/>
              <a:pPr/>
              <a:t>08.07.2020</a:t>
            </a:fld>
            <a:endParaRPr lang="de-DE" dirty="0"/>
          </a:p>
        </p:txBody>
      </p:sp>
      <p:sp>
        <p:nvSpPr>
          <p:cNvPr id="4" name="Folienbildplatzhalter 3"/>
          <p:cNvSpPr>
            <a:spLocks noGrp="1" noRot="1" noChangeAspect="1"/>
          </p:cNvSpPr>
          <p:nvPr>
            <p:ph type="sldImg" idx="2"/>
          </p:nvPr>
        </p:nvSpPr>
        <p:spPr>
          <a:xfrm>
            <a:off x="25400" y="744538"/>
            <a:ext cx="6618288"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C14CEB38-DA38-4F43-AFB8-94FE45CA5866}" type="slidenum">
              <a:rPr lang="de-DE" smtClean="0"/>
              <a:pPr/>
              <a:t>‹Nr.›</a:t>
            </a:fld>
            <a:endParaRPr lang="de-DE" dirty="0"/>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CEB38-DA38-4F43-AFB8-94FE45CA5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71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4CEB38-DA38-4F43-AFB8-94FE45CA5866}" type="slidenum">
              <a:rPr lang="de-DE" smtClean="0"/>
              <a:pPr/>
              <a:t>2</a:t>
            </a:fld>
            <a:endParaRPr lang="de-DE" dirty="0"/>
          </a:p>
        </p:txBody>
      </p:sp>
    </p:spTree>
    <p:extLst>
      <p:ext uri="{BB962C8B-B14F-4D97-AF65-F5344CB8AC3E}">
        <p14:creationId xmlns:p14="http://schemas.microsoft.com/office/powerpoint/2010/main" val="28937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4CEB38-DA38-4F43-AFB8-94FE45CA5866}" type="slidenum">
              <a:rPr lang="de-DE" smtClean="0"/>
              <a:pPr/>
              <a:t>3</a:t>
            </a:fld>
            <a:endParaRPr lang="de-DE" dirty="0"/>
          </a:p>
        </p:txBody>
      </p:sp>
    </p:spTree>
    <p:extLst>
      <p:ext uri="{BB962C8B-B14F-4D97-AF65-F5344CB8AC3E}">
        <p14:creationId xmlns:p14="http://schemas.microsoft.com/office/powerpoint/2010/main" val="3180170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4.0/deed.de" TargetMode="External"/><Relationship Id="rId2" Type="http://schemas.openxmlformats.org/officeDocument/2006/relationships/hyperlink" Target="https://www.uni-muenster.de/Lernroboter/"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und Inhaltsverz ohne Fußzeile ">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99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e Folien ">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a:lvl1pPr>
          </a:lstStyle>
          <a:p>
            <a:pPr lvl="0"/>
            <a:r>
              <a:rPr lang="en-US" dirty="0"/>
              <a:t>Click to edit Master text styles</a:t>
            </a:r>
          </a:p>
        </p:txBody>
      </p:sp>
      <p:sp>
        <p:nvSpPr>
          <p:cNvPr id="11" name="Datumsplatzhalter 10"/>
          <p:cNvSpPr>
            <a:spLocks noGrp="1"/>
          </p:cNvSpPr>
          <p:nvPr>
            <p:ph type="dt" sz="half" idx="14"/>
          </p:nvPr>
        </p:nvSpPr>
        <p:spPr/>
        <p:txBody>
          <a:bodyPr/>
          <a:lstStyle>
            <a:lvl1pPr>
              <a:defRPr>
                <a:solidFill>
                  <a:schemeClr val="bg1">
                    <a:lumMod val="50000"/>
                  </a:schemeClr>
                </a:solidFill>
              </a:defRPr>
            </a:lvl1pPr>
          </a:lstStyle>
          <a:p>
            <a:fld id="{4E67A3C7-CCB7-4FE4-8447-BC2D6A82E406}" type="datetime1">
              <a:rPr lang="de-DE" smtClean="0"/>
              <a:t>08.07.2020</a:t>
            </a:fld>
            <a:endParaRPr lang="de-DE" dirty="0"/>
          </a:p>
        </p:txBody>
      </p:sp>
      <p:sp>
        <p:nvSpPr>
          <p:cNvPr id="12" name="Fußzeilenplatzhalter 11"/>
          <p:cNvSpPr>
            <a:spLocks noGrp="1"/>
          </p:cNvSpPr>
          <p:nvPr>
            <p:ph type="ftr" sz="quarter" idx="15"/>
          </p:nvPr>
        </p:nvSpPr>
        <p:spPr>
          <a:xfrm>
            <a:off x="2458648" y="6356350"/>
            <a:ext cx="7273114" cy="360000"/>
          </a:xfrm>
          <a:prstGeom prst="rect">
            <a:avLst/>
          </a:prstGeom>
        </p:spPr>
        <p:txBody>
          <a:bodyPr/>
          <a:lstStyle>
            <a:lvl1pPr>
              <a:defRPr>
                <a:solidFill>
                  <a:schemeClr val="bg1">
                    <a:lumMod val="50000"/>
                  </a:schemeClr>
                </a:solidFill>
              </a:defRPr>
            </a:lvl1pPr>
          </a:lstStyle>
          <a:p>
            <a:r>
              <a:rPr lang="de-DE" dirty="0"/>
              <a:t>Dies ist ein Test!</a:t>
            </a:r>
          </a:p>
        </p:txBody>
      </p:sp>
      <p:sp>
        <p:nvSpPr>
          <p:cNvPr id="13" name="Foliennummernplatzhalter 12"/>
          <p:cNvSpPr>
            <a:spLocks noGrp="1"/>
          </p:cNvSpPr>
          <p:nvPr>
            <p:ph type="sldNum" sz="quarter" idx="16"/>
          </p:nvPr>
        </p:nvSpPr>
        <p:spPr/>
        <p:txBody>
          <a:bodyPr/>
          <a:lstStyle>
            <a:lvl1pPr>
              <a:defRPr>
                <a:solidFill>
                  <a:schemeClr val="bg1">
                    <a:lumMod val="50000"/>
                  </a:schemeClr>
                </a:solidFill>
              </a:defRPr>
            </a:lvl1pPr>
          </a:lstStyle>
          <a:p>
            <a:fld id="{9DC1E638-3F78-4E0D-883A-B278700C48C0}" type="slidenum">
              <a:rPr lang="de-DE" smtClean="0"/>
              <a:pPr/>
              <a:t>‹Nr.›</a:t>
            </a:fld>
            <a:endParaRPr lang="de-DE" dirty="0"/>
          </a:p>
        </p:txBody>
      </p:sp>
      <p:sp>
        <p:nvSpPr>
          <p:cNvPr id="18" name="Textplatzhalter 2"/>
          <p:cNvSpPr>
            <a:spLocks noGrp="1"/>
          </p:cNvSpPr>
          <p:nvPr>
            <p:ph idx="1"/>
          </p:nvPr>
        </p:nvSpPr>
        <p:spPr>
          <a:xfrm>
            <a:off x="323847" y="1392964"/>
            <a:ext cx="11542714" cy="48283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grpSp>
        <p:nvGrpSpPr>
          <p:cNvPr id="15" name="Gruppieren 14">
            <a:extLst>
              <a:ext uri="{FF2B5EF4-FFF2-40B4-BE49-F238E27FC236}">
                <a16:creationId xmlns:a16="http://schemas.microsoft.com/office/drawing/2014/main" id="{CBD54FDA-3390-4AB2-85EE-CE65295F5750}"/>
              </a:ext>
            </a:extLst>
          </p:cNvPr>
          <p:cNvGrpSpPr/>
          <p:nvPr userDrawn="1"/>
        </p:nvGrpSpPr>
        <p:grpSpPr>
          <a:xfrm>
            <a:off x="95675" y="6530448"/>
            <a:ext cx="3090870" cy="276999"/>
            <a:chOff x="455175" y="6001419"/>
            <a:chExt cx="3090870" cy="276999"/>
          </a:xfrm>
        </p:grpSpPr>
        <p:sp>
          <p:nvSpPr>
            <p:cNvPr id="16" name="Rechteck 15">
              <a:extLst>
                <a:ext uri="{FF2B5EF4-FFF2-40B4-BE49-F238E27FC236}">
                  <a16:creationId xmlns:a16="http://schemas.microsoft.com/office/drawing/2014/main" id="{E001259C-4426-43B1-A34B-FDEFA44A2356}"/>
                </a:ext>
              </a:extLst>
            </p:cNvPr>
            <p:cNvSpPr/>
            <p:nvPr/>
          </p:nvSpPr>
          <p:spPr>
            <a:xfrm>
              <a:off x="1124241" y="6001419"/>
              <a:ext cx="2421804" cy="276999"/>
            </a:xfrm>
            <a:prstGeom prst="rect">
              <a:avLst/>
            </a:prstGeom>
          </p:spPr>
          <p:txBody>
            <a:bodyPr wrap="square">
              <a:spAutoFit/>
            </a:bodyPr>
            <a:lstStyle/>
            <a:p>
              <a:r>
                <a:rPr lang="de-DE" altLang="en-US" sz="600" dirty="0">
                  <a:solidFill>
                    <a:schemeClr val="tx1">
                      <a:lumMod val="75000"/>
                      <a:lumOff val="25000"/>
                    </a:schemeClr>
                  </a:solidFill>
                  <a:effectLst>
                    <a:innerShdw blurRad="76200" dist="25400" dir="13500000">
                      <a:prstClr val="black">
                        <a:alpha val="40000"/>
                      </a:prstClr>
                    </a:innerShdw>
                  </a:effectLst>
                </a:rPr>
                <a:t>Dieser Foliensatz von </a:t>
              </a:r>
              <a:r>
                <a:rPr lang="de-DE" altLang="en-US" sz="600" dirty="0">
                  <a:solidFill>
                    <a:schemeClr val="tx1">
                      <a:lumMod val="75000"/>
                      <a:lumOff val="25000"/>
                    </a:schemeClr>
                  </a:solidFill>
                  <a:effectLst>
                    <a:innerShdw blurRad="76200" dist="25400" dir="13500000">
                      <a:prstClr val="black">
                        <a:alpha val="40000"/>
                      </a:prstClr>
                    </a:innerShdw>
                  </a:effectLst>
                  <a:hlinkClick r:id="rId2">
                    <a:extLst>
                      <a:ext uri="{A12FA001-AC4F-418D-AE19-62706E023703}">
                        <ahyp:hlinkClr xmlns:ahyp="http://schemas.microsoft.com/office/drawing/2018/hyperlinkcolor" val="tx"/>
                      </a:ext>
                    </a:extLst>
                  </a:hlinkClick>
                </a:rPr>
                <a:t>Raphael Fehrmann und Horst </a:t>
              </a:r>
              <a:r>
                <a:rPr lang="de-DE" altLang="en-US" sz="600" dirty="0" err="1">
                  <a:solidFill>
                    <a:schemeClr val="tx1">
                      <a:lumMod val="75000"/>
                      <a:lumOff val="25000"/>
                    </a:schemeClr>
                  </a:solidFill>
                  <a:effectLst>
                    <a:innerShdw blurRad="76200" dist="25400" dir="13500000">
                      <a:prstClr val="black">
                        <a:alpha val="40000"/>
                      </a:prstClr>
                    </a:innerShdw>
                  </a:effectLst>
                  <a:hlinkClick r:id="rId2">
                    <a:extLst>
                      <a:ext uri="{A12FA001-AC4F-418D-AE19-62706E023703}">
                        <ahyp:hlinkClr xmlns:ahyp="http://schemas.microsoft.com/office/drawing/2018/hyperlinkcolor" val="tx"/>
                      </a:ext>
                    </a:extLst>
                  </a:hlinkClick>
                </a:rPr>
                <a:t>Zeinz</a:t>
              </a:r>
              <a:r>
                <a:rPr lang="de-DE" altLang="en-US" sz="600" dirty="0">
                  <a:solidFill>
                    <a:schemeClr val="tx1">
                      <a:lumMod val="75000"/>
                      <a:lumOff val="25000"/>
                    </a:schemeClr>
                  </a:solidFill>
                  <a:effectLst>
                    <a:innerShdw blurRad="76200" dist="25400" dir="13500000">
                      <a:prstClr val="black">
                        <a:alpha val="40000"/>
                      </a:prstClr>
                    </a:innerShdw>
                  </a:effectLst>
                  <a:hlinkClick r:id="rId2">
                    <a:extLst>
                      <a:ext uri="{A12FA001-AC4F-418D-AE19-62706E023703}">
                        <ahyp:hlinkClr xmlns:ahyp="http://schemas.microsoft.com/office/drawing/2018/hyperlinkcolor" val="tx"/>
                      </a:ext>
                    </a:extLst>
                  </a:hlinkClick>
                </a:rPr>
                <a:t> </a:t>
              </a:r>
              <a:r>
                <a:rPr lang="de-DE" altLang="en-US" sz="600" dirty="0">
                  <a:solidFill>
                    <a:schemeClr val="tx1">
                      <a:lumMod val="75000"/>
                      <a:lumOff val="25000"/>
                    </a:schemeClr>
                  </a:solidFill>
                  <a:effectLst>
                    <a:innerShdw blurRad="76200" dist="25400" dir="13500000">
                      <a:prstClr val="black">
                        <a:alpha val="40000"/>
                      </a:prstClr>
                    </a:innerShdw>
                  </a:effectLst>
                </a:rPr>
                <a:t>ist lizenziert unter der Lizenz </a:t>
              </a:r>
              <a:r>
                <a:rPr lang="de-DE" altLang="en-US" sz="600" dirty="0">
                  <a:solidFill>
                    <a:schemeClr val="tx1">
                      <a:lumMod val="75000"/>
                      <a:lumOff val="25000"/>
                    </a:schemeClr>
                  </a:solidFill>
                  <a:effectLst>
                    <a:innerShdw blurRad="76200" dist="25400" dir="13500000">
                      <a:prstClr val="black">
                        <a:alpha val="40000"/>
                      </a:prstClr>
                    </a:innerShdw>
                  </a:effectLst>
                  <a:hlinkClick r:id="rId3">
                    <a:extLst>
                      <a:ext uri="{A12FA001-AC4F-418D-AE19-62706E023703}">
                        <ahyp:hlinkClr xmlns:ahyp="http://schemas.microsoft.com/office/drawing/2018/hyperlinkcolor" val="tx"/>
                      </a:ext>
                    </a:extLst>
                  </a:hlinkClick>
                </a:rPr>
                <a:t>CC-BY-4.0</a:t>
              </a:r>
              <a:r>
                <a:rPr lang="de-DE" altLang="en-US" sz="600" dirty="0">
                  <a:solidFill>
                    <a:schemeClr val="tx1">
                      <a:lumMod val="75000"/>
                      <a:lumOff val="25000"/>
                    </a:schemeClr>
                  </a:solidFill>
                  <a:effectLst>
                    <a:innerShdw blurRad="76200" dist="25400" dir="13500000">
                      <a:prstClr val="black">
                        <a:alpha val="40000"/>
                      </a:prstClr>
                    </a:innerShdw>
                  </a:effectLst>
                </a:rPr>
                <a:t>, Zitationsvorschlag s. Coverfolie.</a:t>
              </a:r>
              <a:endParaRPr lang="de-DE" altLang="en-US" sz="600" dirty="0">
                <a:solidFill>
                  <a:schemeClr val="tx1">
                    <a:lumMod val="75000"/>
                    <a:lumOff val="25000"/>
                  </a:schemeClr>
                </a:solidFill>
                <a:effectLst>
                  <a:innerShdw blurRad="76200" dist="25400" dir="13500000">
                    <a:prstClr val="black">
                      <a:alpha val="40000"/>
                    </a:prstClr>
                  </a:innerShdw>
                </a:effectLst>
                <a:latin typeface="Calibri"/>
              </a:endParaRPr>
            </a:p>
          </p:txBody>
        </p:sp>
        <p:pic>
          <p:nvPicPr>
            <p:cNvPr id="17" name="Grafik 16">
              <a:extLst>
                <a:ext uri="{FF2B5EF4-FFF2-40B4-BE49-F238E27FC236}">
                  <a16:creationId xmlns:a16="http://schemas.microsoft.com/office/drawing/2014/main" id="{6C34FBC2-B35A-4C8D-9346-0D9ADEB685F2}"/>
                </a:ext>
              </a:extLst>
            </p:cNvPr>
            <p:cNvPicPr>
              <a:picLocks noChangeAspect="1"/>
            </p:cNvPicPr>
            <p:nvPr/>
          </p:nvPicPr>
          <p:blipFill>
            <a:blip r:embed="rId4"/>
            <a:stretch>
              <a:fillRect/>
            </a:stretch>
          </p:blipFill>
          <p:spPr>
            <a:xfrm>
              <a:off x="455175" y="6026696"/>
              <a:ext cx="669066" cy="235219"/>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eer-für-Grafikvorlag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56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3_Nur Titel">
    <p:spTree>
      <p:nvGrpSpPr>
        <p:cNvPr id="1" name=""/>
        <p:cNvGrpSpPr/>
        <p:nvPr/>
      </p:nvGrpSpPr>
      <p:grpSpPr>
        <a:xfrm>
          <a:off x="0" y="0"/>
          <a:ext cx="0" cy="0"/>
          <a:chOff x="0" y="0"/>
          <a:chExt cx="0" cy="0"/>
        </a:xfrm>
      </p:grpSpPr>
      <p:sp>
        <p:nvSpPr>
          <p:cNvPr id="2" name="Titel 1"/>
          <p:cNvSpPr>
            <a:spLocks noGrp="1"/>
          </p:cNvSpPr>
          <p:nvPr>
            <p:ph type="title"/>
          </p:nvPr>
        </p:nvSpPr>
        <p:spPr>
          <a:xfrm>
            <a:off x="431744" y="238540"/>
            <a:ext cx="11327981" cy="616456"/>
          </a:xfrm>
        </p:spPr>
        <p:txBody>
          <a:bodyPr anchor="ctr" anchorCtr="0">
            <a:noAutofit/>
          </a:bodyPr>
          <a:lstStyle>
            <a:lvl1pPr>
              <a:lnSpc>
                <a:spcPct val="100000"/>
              </a:lnSpc>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fld id="{E71717CE-2897-4AD6-BFF6-B521C76E35CC}" type="datetime1">
              <a:rPr lang="de-DE" smtClean="0"/>
              <a:t>08.07.2020</a:t>
            </a:fld>
            <a:endParaRPr lang="de-DE" dirty="0"/>
          </a:p>
        </p:txBody>
      </p:sp>
      <p:sp>
        <p:nvSpPr>
          <p:cNvPr id="5" name="Foliennummernplatzhalter 4"/>
          <p:cNvSpPr>
            <a:spLocks noGrp="1"/>
          </p:cNvSpPr>
          <p:nvPr>
            <p:ph type="sldNum" sz="quarter" idx="12"/>
          </p:nvPr>
        </p:nvSpPr>
        <p:spPr/>
        <p:txBody>
          <a:bodyPr/>
          <a:lstStyle/>
          <a:p>
            <a:fld id="{9DC1E638-3F78-4E0D-883A-B278700C48C0}" type="slidenum">
              <a:rPr lang="de-DE" smtClean="0"/>
              <a:pPr/>
              <a:t>‹Nr.›</a:t>
            </a:fld>
            <a:endParaRPr lang="de-DE" dirty="0"/>
          </a:p>
        </p:txBody>
      </p:sp>
      <p:sp>
        <p:nvSpPr>
          <p:cNvPr id="9" name="Textplatzhalter 7"/>
          <p:cNvSpPr>
            <a:spLocks noGrp="1"/>
          </p:cNvSpPr>
          <p:nvPr>
            <p:ph type="body" sz="quarter" idx="13"/>
          </p:nvPr>
        </p:nvSpPr>
        <p:spPr>
          <a:xfrm>
            <a:off x="431744" y="854995"/>
            <a:ext cx="11326925" cy="336244"/>
          </a:xfrm>
        </p:spPr>
        <p:txBody>
          <a:bodyPr lIns="0" tIns="0" rIns="0" bIns="0" anchor="t" anchorCtr="0">
            <a:noAutofit/>
          </a:bodyPr>
          <a:lstStyle>
            <a:lvl1pPr>
              <a:buNone/>
              <a:defRPr sz="2700"/>
            </a:lvl1pPr>
          </a:lstStyle>
          <a:p>
            <a:pPr lvl="0"/>
            <a:r>
              <a:rPr lang="de-DE"/>
              <a:t>Textmasterformate durch Klicken bearbeiten</a:t>
            </a:r>
          </a:p>
        </p:txBody>
      </p:sp>
    </p:spTree>
    <p:extLst>
      <p:ext uri="{BB962C8B-B14F-4D97-AF65-F5344CB8AC3E}">
        <p14:creationId xmlns:p14="http://schemas.microsoft.com/office/powerpoint/2010/main" val="402668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a:lvl1pPr>
          </a:lstStyle>
          <a:p>
            <a:pPr lvl="0"/>
            <a:r>
              <a:rPr lang="en-US" dirty="0"/>
              <a:t>Click to edit Master text styles</a:t>
            </a:r>
          </a:p>
        </p:txBody>
      </p:sp>
      <p:sp>
        <p:nvSpPr>
          <p:cNvPr id="11" name="Datumsplatzhalter 10"/>
          <p:cNvSpPr>
            <a:spLocks noGrp="1"/>
          </p:cNvSpPr>
          <p:nvPr>
            <p:ph type="dt" sz="half" idx="14"/>
          </p:nvPr>
        </p:nvSpPr>
        <p:spPr/>
        <p:txBody>
          <a:bodyPr/>
          <a:lstStyle/>
          <a:p>
            <a:fld id="{CC99F69B-0126-4324-8032-D1EEE2ADB635}" type="datetime1">
              <a:rPr lang="de-DE" smtClean="0">
                <a:solidFill>
                  <a:prstClr val="black">
                    <a:tint val="75000"/>
                  </a:prstClr>
                </a:solidFill>
              </a:rPr>
              <a:t>08.07.2020</a:t>
            </a:fld>
            <a:endParaRPr lang="de-DE" dirty="0">
              <a:solidFill>
                <a:prstClr val="black">
                  <a:tint val="75000"/>
                </a:prstClr>
              </a:solidFill>
            </a:endParaRPr>
          </a:p>
        </p:txBody>
      </p:sp>
      <p:sp>
        <p:nvSpPr>
          <p:cNvPr id="12" name="Fußzeilenplatzhalter 11"/>
          <p:cNvSpPr>
            <a:spLocks noGrp="1"/>
          </p:cNvSpPr>
          <p:nvPr>
            <p:ph type="ftr" sz="quarter" idx="15"/>
          </p:nvPr>
        </p:nvSpPr>
        <p:spPr>
          <a:xfrm>
            <a:off x="2458648" y="6356350"/>
            <a:ext cx="7273114" cy="360000"/>
          </a:xfrm>
          <a:prstGeom prst="rect">
            <a:avLst/>
          </a:prstGeom>
        </p:spPr>
        <p:txBody>
          <a:bodyPr/>
          <a:lstStyle/>
          <a:p>
            <a:r>
              <a:rPr lang="de-DE">
                <a:solidFill>
                  <a:prstClr val="black">
                    <a:tint val="75000"/>
                  </a:prstClr>
                </a:solidFill>
              </a:rPr>
              <a:t>Dies ist ein Test!</a:t>
            </a:r>
            <a:endParaRPr lang="de-DE" dirty="0">
              <a:solidFill>
                <a:prstClr val="black">
                  <a:tint val="75000"/>
                </a:prstClr>
              </a:solidFill>
            </a:endParaRPr>
          </a:p>
        </p:txBody>
      </p:sp>
      <p:sp>
        <p:nvSpPr>
          <p:cNvPr id="13" name="Foliennummernplatzhalter 12"/>
          <p:cNvSpPr>
            <a:spLocks noGrp="1"/>
          </p:cNvSpPr>
          <p:nvPr>
            <p:ph type="sldNum" sz="quarter" idx="16"/>
          </p:nvPr>
        </p:nvSpPr>
        <p:spPr/>
        <p:txBody>
          <a:bodyPr/>
          <a:lstStyle/>
          <a:p>
            <a:fld id="{9DC1E638-3F78-4E0D-883A-B278700C48C0}" type="slidenum">
              <a:rPr lang="de-DE" smtClean="0">
                <a:solidFill>
                  <a:prstClr val="black">
                    <a:tint val="75000"/>
                  </a:prstClr>
                </a:solidFill>
              </a:rPr>
              <a:pPr/>
              <a:t>‹Nr.›</a:t>
            </a:fld>
            <a:endParaRPr lang="de-DE" dirty="0">
              <a:solidFill>
                <a:prstClr val="black">
                  <a:tint val="75000"/>
                </a:prstClr>
              </a:solidFill>
            </a:endParaRPr>
          </a:p>
        </p:txBody>
      </p:sp>
      <p:grpSp>
        <p:nvGrpSpPr>
          <p:cNvPr id="7" name="Gruppieren 6"/>
          <p:cNvGrpSpPr/>
          <p:nvPr userDrawn="1"/>
        </p:nvGrpSpPr>
        <p:grpSpPr>
          <a:xfrm>
            <a:off x="9859796" y="6125890"/>
            <a:ext cx="2005803" cy="360000"/>
            <a:chOff x="6687343" y="6125890"/>
            <a:chExt cx="2005803" cy="360000"/>
          </a:xfrm>
        </p:grpSpPr>
        <p:sp>
          <p:nvSpPr>
            <p:cNvPr id="8" name="Datumsplatzhalter 4"/>
            <p:cNvSpPr txBox="1">
              <a:spLocks/>
            </p:cNvSpPr>
            <p:nvPr userDrawn="1"/>
          </p:nvSpPr>
          <p:spPr>
            <a:xfrm>
              <a:off x="6687343" y="6125890"/>
              <a:ext cx="2005803" cy="360000"/>
            </a:xfrm>
            <a:prstGeom prst="rect">
              <a:avLst/>
            </a:prstGeom>
            <a:noFill/>
            <a:ln>
              <a:noFill/>
            </a:ln>
            <a:effectLst>
              <a:outerShdw blurRad="241300" sx="102000" sy="102000" algn="ctr" rotWithShape="0">
                <a:prstClr val="black">
                  <a:alpha val="15000"/>
                </a:prstClr>
              </a:outerShdw>
            </a:effectLst>
          </p:spPr>
          <p:txBody>
            <a:bodyPr lIns="432000" rIns="0" anchor="ctr"/>
            <a:lstStyle>
              <a:defPPr>
                <a:defRPr lang="de-DE"/>
              </a:defPPr>
              <a:lvl1pPr algn="ctr">
                <a:defRPr sz="2000">
                  <a:solidFill>
                    <a:schemeClr val="bg1"/>
                  </a:solidFill>
                </a:defRPr>
              </a:lvl1pPr>
            </a:lstStyle>
            <a:p>
              <a:r>
                <a:rPr lang="en-US" sz="1200" kern="1000" spc="200" dirty="0">
                  <a:solidFill>
                    <a:prstClr val="white">
                      <a:lumMod val="65000"/>
                    </a:prstClr>
                  </a:solidFill>
                </a:rPr>
                <a:t>Universitäts </a:t>
              </a:r>
              <a:r>
                <a:rPr lang="en-US" sz="1200" b="1" kern="1000" spc="200" dirty="0">
                  <a:solidFill>
                    <a:prstClr val="white">
                      <a:lumMod val="65000"/>
                    </a:prstClr>
                  </a:solidFill>
                </a:rPr>
                <a:t>LOGO</a:t>
              </a:r>
            </a:p>
          </p:txBody>
        </p:sp>
        <p:grpSp>
          <p:nvGrpSpPr>
            <p:cNvPr id="10" name="Gruppieren 9"/>
            <p:cNvGrpSpPr/>
            <p:nvPr/>
          </p:nvGrpSpPr>
          <p:grpSpPr>
            <a:xfrm>
              <a:off x="6840193" y="6178613"/>
              <a:ext cx="189516" cy="255453"/>
              <a:chOff x="4967288" y="2282825"/>
              <a:chExt cx="2259012" cy="2284413"/>
            </a:xfrm>
          </p:grpSpPr>
          <p:sp>
            <p:nvSpPr>
              <p:cNvPr id="14" name="Freeform 6"/>
              <p:cNvSpPr>
                <a:spLocks/>
              </p:cNvSpPr>
              <p:nvPr/>
            </p:nvSpPr>
            <p:spPr bwMode="auto">
              <a:xfrm>
                <a:off x="6389688" y="2341563"/>
                <a:ext cx="836612" cy="2225675"/>
              </a:xfrm>
              <a:custGeom>
                <a:avLst/>
                <a:gdLst>
                  <a:gd name="T0" fmla="*/ 0 w 527"/>
                  <a:gd name="T1" fmla="*/ 461 h 1402"/>
                  <a:gd name="T2" fmla="*/ 522 w 527"/>
                  <a:gd name="T3" fmla="*/ 0 h 1402"/>
                  <a:gd name="T4" fmla="*/ 527 w 527"/>
                  <a:gd name="T5" fmla="*/ 804 h 1402"/>
                  <a:gd name="T6" fmla="*/ 137 w 527"/>
                  <a:gd name="T7" fmla="*/ 1402 h 1402"/>
                  <a:gd name="T8" fmla="*/ 0 w 527"/>
                  <a:gd name="T9" fmla="*/ 461 h 1402"/>
                </a:gdLst>
                <a:ahLst/>
                <a:cxnLst>
                  <a:cxn ang="0">
                    <a:pos x="T0" y="T1"/>
                  </a:cxn>
                  <a:cxn ang="0">
                    <a:pos x="T2" y="T3"/>
                  </a:cxn>
                  <a:cxn ang="0">
                    <a:pos x="T4" y="T5"/>
                  </a:cxn>
                  <a:cxn ang="0">
                    <a:pos x="T6" y="T7"/>
                  </a:cxn>
                  <a:cxn ang="0">
                    <a:pos x="T8" y="T9"/>
                  </a:cxn>
                </a:cxnLst>
                <a:rect l="0" t="0" r="r" b="b"/>
                <a:pathLst>
                  <a:path w="527" h="1402">
                    <a:moveTo>
                      <a:pt x="0" y="461"/>
                    </a:moveTo>
                    <a:lnTo>
                      <a:pt x="522" y="0"/>
                    </a:lnTo>
                    <a:lnTo>
                      <a:pt x="527" y="804"/>
                    </a:lnTo>
                    <a:lnTo>
                      <a:pt x="137" y="1402"/>
                    </a:lnTo>
                    <a:lnTo>
                      <a:pt x="0" y="461"/>
                    </a:lnTo>
                    <a:close/>
                  </a:path>
                </a:pathLst>
              </a:custGeom>
              <a:gradFill>
                <a:gsLst>
                  <a:gs pos="0">
                    <a:srgbClr val="C8C8C8"/>
                  </a:gs>
                  <a:gs pos="100000">
                    <a:srgbClr val="969696"/>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7"/>
              <p:cNvSpPr>
                <a:spLocks/>
              </p:cNvSpPr>
              <p:nvPr/>
            </p:nvSpPr>
            <p:spPr bwMode="auto">
              <a:xfrm>
                <a:off x="4967288" y="2282825"/>
                <a:ext cx="2251075" cy="790575"/>
              </a:xfrm>
              <a:custGeom>
                <a:avLst/>
                <a:gdLst>
                  <a:gd name="T0" fmla="*/ 0 w 1418"/>
                  <a:gd name="T1" fmla="*/ 328 h 498"/>
                  <a:gd name="T2" fmla="*/ 631 w 1418"/>
                  <a:gd name="T3" fmla="*/ 0 h 498"/>
                  <a:gd name="T4" fmla="*/ 1418 w 1418"/>
                  <a:gd name="T5" fmla="*/ 37 h 498"/>
                  <a:gd name="T6" fmla="*/ 896 w 1418"/>
                  <a:gd name="T7" fmla="*/ 498 h 498"/>
                  <a:gd name="T8" fmla="*/ 0 w 1418"/>
                  <a:gd name="T9" fmla="*/ 328 h 498"/>
                </a:gdLst>
                <a:ahLst/>
                <a:cxnLst>
                  <a:cxn ang="0">
                    <a:pos x="T0" y="T1"/>
                  </a:cxn>
                  <a:cxn ang="0">
                    <a:pos x="T2" y="T3"/>
                  </a:cxn>
                  <a:cxn ang="0">
                    <a:pos x="T4" y="T5"/>
                  </a:cxn>
                  <a:cxn ang="0">
                    <a:pos x="T6" y="T7"/>
                  </a:cxn>
                  <a:cxn ang="0">
                    <a:pos x="T8" y="T9"/>
                  </a:cxn>
                </a:cxnLst>
                <a:rect l="0" t="0" r="r" b="b"/>
                <a:pathLst>
                  <a:path w="1418" h="498">
                    <a:moveTo>
                      <a:pt x="0" y="328"/>
                    </a:moveTo>
                    <a:lnTo>
                      <a:pt x="631" y="0"/>
                    </a:lnTo>
                    <a:lnTo>
                      <a:pt x="1418" y="37"/>
                    </a:lnTo>
                    <a:lnTo>
                      <a:pt x="896" y="498"/>
                    </a:lnTo>
                    <a:lnTo>
                      <a:pt x="0" y="328"/>
                    </a:lnTo>
                    <a:close/>
                  </a:path>
                </a:pathLst>
              </a:custGeom>
              <a:gradFill>
                <a:gsLst>
                  <a:gs pos="0">
                    <a:srgbClr val="FFFFFF"/>
                  </a:gs>
                  <a:gs pos="100000">
                    <a:srgbClr val="EAEAEA"/>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 name="Freeform 8"/>
              <p:cNvSpPr>
                <a:spLocks/>
              </p:cNvSpPr>
              <p:nvPr/>
            </p:nvSpPr>
            <p:spPr bwMode="auto">
              <a:xfrm>
                <a:off x="4967288" y="2803525"/>
                <a:ext cx="1639887" cy="1763713"/>
              </a:xfrm>
              <a:custGeom>
                <a:avLst/>
                <a:gdLst>
                  <a:gd name="T0" fmla="*/ 896 w 1033"/>
                  <a:gd name="T1" fmla="*/ 170 h 1111"/>
                  <a:gd name="T2" fmla="*/ 1033 w 1033"/>
                  <a:gd name="T3" fmla="*/ 1111 h 1111"/>
                  <a:gd name="T4" fmla="*/ 286 w 1033"/>
                  <a:gd name="T5" fmla="*/ 780 h 1111"/>
                  <a:gd name="T6" fmla="*/ 0 w 1033"/>
                  <a:gd name="T7" fmla="*/ 0 h 1111"/>
                  <a:gd name="T8" fmla="*/ 896 w 1033"/>
                  <a:gd name="T9" fmla="*/ 170 h 1111"/>
                </a:gdLst>
                <a:ahLst/>
                <a:cxnLst>
                  <a:cxn ang="0">
                    <a:pos x="T0" y="T1"/>
                  </a:cxn>
                  <a:cxn ang="0">
                    <a:pos x="T2" y="T3"/>
                  </a:cxn>
                  <a:cxn ang="0">
                    <a:pos x="T4" y="T5"/>
                  </a:cxn>
                  <a:cxn ang="0">
                    <a:pos x="T6" y="T7"/>
                  </a:cxn>
                  <a:cxn ang="0">
                    <a:pos x="T8" y="T9"/>
                  </a:cxn>
                </a:cxnLst>
                <a:rect l="0" t="0" r="r" b="b"/>
                <a:pathLst>
                  <a:path w="1033" h="1111">
                    <a:moveTo>
                      <a:pt x="896" y="170"/>
                    </a:moveTo>
                    <a:lnTo>
                      <a:pt x="1033" y="1111"/>
                    </a:lnTo>
                    <a:lnTo>
                      <a:pt x="286" y="780"/>
                    </a:lnTo>
                    <a:lnTo>
                      <a:pt x="0" y="0"/>
                    </a:lnTo>
                    <a:lnTo>
                      <a:pt x="896" y="170"/>
                    </a:lnTo>
                    <a:close/>
                  </a:path>
                </a:pathLst>
              </a:custGeom>
              <a:gradFill>
                <a:gsLst>
                  <a:gs pos="0">
                    <a:srgbClr val="DDDDDD"/>
                  </a:gs>
                  <a:gs pos="100000">
                    <a:srgbClr val="DDDDDD"/>
                  </a:gs>
                </a:gsLst>
                <a:lin ang="2700000" scaled="1"/>
              </a:gra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spTree>
    <p:extLst>
      <p:ext uri="{BB962C8B-B14F-4D97-AF65-F5344CB8AC3E}">
        <p14:creationId xmlns:p14="http://schemas.microsoft.com/office/powerpoint/2010/main" val="347051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FABEB92B-8226-4421-B061-83177E0B6048}" type="datetime1">
              <a:rPr lang="de-DE" smtClean="0">
                <a:solidFill>
                  <a:prstClr val="black">
                    <a:tint val="75000"/>
                  </a:prstClr>
                </a:solidFill>
              </a:rPr>
              <a:t>08.07.2020</a:t>
            </a:fld>
            <a:endParaRPr lang="de-DE" dirty="0">
              <a:solidFill>
                <a:prstClr val="black">
                  <a:tint val="75000"/>
                </a:prstClr>
              </a:solidFill>
            </a:endParaRPr>
          </a:p>
        </p:txBody>
      </p:sp>
      <p:sp>
        <p:nvSpPr>
          <p:cNvPr id="6" name="Fußzeilenplatzhalter 5"/>
          <p:cNvSpPr>
            <a:spLocks noGrp="1"/>
          </p:cNvSpPr>
          <p:nvPr>
            <p:ph type="ftr" sz="quarter" idx="11"/>
          </p:nvPr>
        </p:nvSpPr>
        <p:spPr>
          <a:xfrm>
            <a:off x="2458648" y="6356350"/>
            <a:ext cx="7273114" cy="360000"/>
          </a:xfrm>
          <a:prstGeom prst="rect">
            <a:avLst/>
          </a:prstGeom>
        </p:spPr>
        <p:txBody>
          <a:bodyPr/>
          <a:lstStyle/>
          <a:p>
            <a:r>
              <a:rPr lang="de-DE">
                <a:solidFill>
                  <a:prstClr val="black">
                    <a:tint val="75000"/>
                  </a:prstClr>
                </a:solidFill>
              </a:rPr>
              <a:t>Dies ist ein Test!</a:t>
            </a:r>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‹Nr.›</a:t>
            </a:fld>
            <a:endParaRPr lang="de-DE" dirty="0">
              <a:solidFill>
                <a:prstClr val="black">
                  <a:tint val="75000"/>
                </a:prstClr>
              </a:solidFill>
            </a:endParaRPr>
          </a:p>
        </p:txBody>
      </p:sp>
    </p:spTree>
    <p:extLst>
      <p:ext uri="{BB962C8B-B14F-4D97-AF65-F5344CB8AC3E}">
        <p14:creationId xmlns:p14="http://schemas.microsoft.com/office/powerpoint/2010/main" val="339262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0412"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cs typeface="Arial" charset="0"/>
            </a:endParaRPr>
          </a:p>
        </p:txBody>
      </p:sp>
      <p:sp>
        <p:nvSpPr>
          <p:cNvPr id="3" name="Textplatzhalter 2"/>
          <p:cNvSpPr>
            <a:spLocks noGrp="1"/>
          </p:cNvSpPr>
          <p:nvPr>
            <p:ph type="body" idx="1"/>
          </p:nvPr>
        </p:nvSpPr>
        <p:spPr>
          <a:xfrm>
            <a:off x="323847" y="1554957"/>
            <a:ext cx="11542714"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49" y="-1"/>
            <a:ext cx="11542713"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47" y="6356350"/>
            <a:ext cx="2134800" cy="360000"/>
          </a:xfrm>
          <a:prstGeom prst="rect">
            <a:avLst/>
          </a:prstGeom>
        </p:spPr>
        <p:txBody>
          <a:bodyPr vert="horz" lIns="0" tIns="0" rIns="0" bIns="0" rtlCol="0" anchor="ctr"/>
          <a:lstStyle>
            <a:lvl1pPr algn="l">
              <a:defRPr sz="1200">
                <a:solidFill>
                  <a:schemeClr val="tx1">
                    <a:tint val="75000"/>
                  </a:schemeClr>
                </a:solidFill>
              </a:defRPr>
            </a:lvl1pPr>
          </a:lstStyle>
          <a:p>
            <a:fld id="{BA3E88B6-FA5A-4C3D-ADFA-9AE1990D2B70}" type="datetime1">
              <a:rPr lang="de-DE" smtClean="0"/>
              <a:t>08.07.2020</a:t>
            </a:fld>
            <a:endParaRPr lang="de-DE" dirty="0"/>
          </a:p>
        </p:txBody>
      </p:sp>
      <p:sp>
        <p:nvSpPr>
          <p:cNvPr id="5" name="Fußzeilenplatzhalter 4"/>
          <p:cNvSpPr>
            <a:spLocks noGrp="1"/>
          </p:cNvSpPr>
          <p:nvPr>
            <p:ph type="ftr" sz="quarter" idx="3"/>
          </p:nvPr>
        </p:nvSpPr>
        <p:spPr>
          <a:xfrm>
            <a:off x="2458648" y="6356350"/>
            <a:ext cx="7273114" cy="360000"/>
          </a:xfrm>
          <a:prstGeom prst="rect">
            <a:avLst/>
          </a:prstGeom>
        </p:spPr>
        <p:txBody>
          <a:bodyPr vert="horz" lIns="0" tIns="0" rIns="0" bIns="0" rtlCol="0" anchor="ctr"/>
          <a:lstStyle>
            <a:lvl1pPr algn="ctr">
              <a:defRPr sz="1200">
                <a:solidFill>
                  <a:schemeClr val="tx1">
                    <a:tint val="75000"/>
                  </a:schemeClr>
                </a:solidFill>
              </a:defRPr>
            </a:lvl1pPr>
          </a:lstStyle>
          <a:p>
            <a:r>
              <a:rPr lang="de-DE"/>
              <a:t>Dies ist ein Test!</a:t>
            </a:r>
            <a:endParaRPr lang="de-DE" dirty="0"/>
          </a:p>
        </p:txBody>
      </p:sp>
      <p:sp>
        <p:nvSpPr>
          <p:cNvPr id="6" name="Foliennummernplatzhalter 5"/>
          <p:cNvSpPr>
            <a:spLocks noGrp="1"/>
          </p:cNvSpPr>
          <p:nvPr>
            <p:ph type="sldNum" sz="quarter" idx="4"/>
          </p:nvPr>
        </p:nvSpPr>
        <p:spPr>
          <a:xfrm>
            <a:off x="9731761" y="6356350"/>
            <a:ext cx="2134800"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56" r:id="rId1"/>
    <p:sldLayoutId id="2147483654" r:id="rId2"/>
    <p:sldLayoutId id="2147483657" r:id="rId3"/>
    <p:sldLayoutId id="2147483658" r:id="rId4"/>
    <p:sldLayoutId id="2147483659" r:id="rId5"/>
    <p:sldLayoutId id="2147483660" r:id="rId6"/>
  </p:sldLayoutIdLst>
  <p:hf hdr="0" ftr="0" dt="0"/>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uni-muenster.de/Lernroboter/seminar/" TargetMode="External"/><Relationship Id="rId3" Type="http://schemas.openxmlformats.org/officeDocument/2006/relationships/hyperlink" Target="https://www.uni-muenster.de/Foerderer/foerderprojekte.html"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www.creativecommons.org/licenses/by/4.0/deed.de" TargetMode="External"/><Relationship Id="rId4" Type="http://schemas.openxmlformats.org/officeDocument/2006/relationships/image" Target="../media/image2.gif"/><Relationship Id="rId9" Type="http://schemas.openxmlformats.org/officeDocument/2006/relationships/hyperlink" Target="https://creativecommons.org/licenses/by/4.0/deed.d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1.png"/><Relationship Id="rId5" Type="http://schemas.openxmlformats.org/officeDocument/2006/relationships/image" Target="../media/image11.sv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15.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svg"/><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svg"/><Relationship Id="rId12"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29.svg"/><Relationship Id="rId10" Type="http://schemas.openxmlformats.org/officeDocument/2006/relationships/image" Target="../media/image14.png"/><Relationship Id="rId4" Type="http://schemas.openxmlformats.org/officeDocument/2006/relationships/image" Target="../media/image28.png"/><Relationship Id="rId9"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1.svg"/><Relationship Id="rId10"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5.svg"/><Relationship Id="rId4" Type="http://schemas.openxmlformats.org/officeDocument/2006/relationships/image" Target="../media/image10.png"/><Relationship Id="rId9"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hyperlink" Target="https://www.uni-muenster.de/Foerderer/foerderprojekte.html"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svg"/><Relationship Id="rId7" Type="http://schemas.openxmlformats.org/officeDocument/2006/relationships/image" Target="../media/image1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5.svg"/><Relationship Id="rId4" Type="http://schemas.openxmlformats.org/officeDocument/2006/relationships/image" Target="../media/image10.png"/><Relationship Id="rId9"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37.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1.svg"/><Relationship Id="rId10" Type="http://schemas.openxmlformats.org/officeDocument/2006/relationships/hyperlink" Target="https://www.uni-muenster.de/Lernroboter/video/#bluebot" TargetMode="External"/><Relationship Id="rId4" Type="http://schemas.openxmlformats.org/officeDocument/2006/relationships/image" Target="../media/image10.png"/><Relationship Id="rId9" Type="http://schemas.openxmlformats.org/officeDocument/2006/relationships/image" Target="../media/image15.svg"/></Relationships>
</file>

<file path=ppt/slides/_rels/slide2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hyperlink" Target="https://www.terrapinlogo.com/downloads.html" TargetMode="Externa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42.png"/><Relationship Id="rId5" Type="http://schemas.openxmlformats.org/officeDocument/2006/relationships/image" Target="../media/image39.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15.sv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15.sv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15.svg"/></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hyperlink" Target="https://trello.com/login" TargetMode="Externa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15.sv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15.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presentationload.de/index.php?" TargetMode="External"/><Relationship Id="rId2" Type="http://schemas.openxmlformats.org/officeDocument/2006/relationships/hyperlink" Target="http://www.pixabay.com/" TargetMode="External"/><Relationship Id="rId1" Type="http://schemas.openxmlformats.org/officeDocument/2006/relationships/slideLayout" Target="../slideLayouts/slideLayout2.xml"/><Relationship Id="rId4" Type="http://schemas.openxmlformats.org/officeDocument/2006/relationships/hyperlink" Target="https://de.smiletemplates.com/free/powerpoint-infographics/0.html" TargetMode="External"/></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https://www.uni-muenster.de/Foerderer/foerderprojekte.html"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www.uni-muenster.de/Lernroboter/"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www.wwu.de/Lernroboter"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1.png"/><Relationship Id="rId5" Type="http://schemas.openxmlformats.org/officeDocument/2006/relationships/image" Target="../media/image11.svg"/><Relationship Id="rId10" Type="http://schemas.openxmlformats.org/officeDocument/2006/relationships/hyperlink" Target="https://pixabay.com/de/vectors/android-k%C3%BCnstliche-doodle-roboter-159109/" TargetMode="External"/><Relationship Id="rId4" Type="http://schemas.openxmlformats.org/officeDocument/2006/relationships/image" Target="../media/image10.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3.svg"/><Relationship Id="rId5" Type="http://schemas.openxmlformats.org/officeDocument/2006/relationships/image" Target="../media/image11.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7.sv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p:cNvSpPr/>
          <p:nvPr/>
        </p:nvSpPr>
        <p:spPr>
          <a:xfrm>
            <a:off x="355676" y="1979147"/>
            <a:ext cx="1989325" cy="400058"/>
          </a:xfrm>
          <a:prstGeom prst="rect">
            <a:avLst/>
          </a:prstGeom>
        </p:spPr>
        <p:txBody>
          <a:bodyPr wrap="none" lIns="0">
            <a:spAutoFit/>
          </a:bodyPr>
          <a:lstStyle/>
          <a:p>
            <a:r>
              <a:rPr lang="de-DE" altLang="en-US" sz="2000" b="1" dirty="0">
                <a:solidFill>
                  <a:srgbClr val="71AE0C"/>
                </a:solidFill>
                <a:latin typeface="Calibri"/>
              </a:rPr>
              <a:t>Seminarmaterial: </a:t>
            </a:r>
          </a:p>
        </p:txBody>
      </p:sp>
      <p:sp>
        <p:nvSpPr>
          <p:cNvPr id="2" name="Rechteck 1">
            <a:extLst>
              <a:ext uri="{FF2B5EF4-FFF2-40B4-BE49-F238E27FC236}">
                <a16:creationId xmlns:a16="http://schemas.microsoft.com/office/drawing/2014/main" id="{AAAF20EE-567F-4C05-B262-08E8D2E471C8}"/>
              </a:ext>
            </a:extLst>
          </p:cNvPr>
          <p:cNvSpPr/>
          <p:nvPr/>
        </p:nvSpPr>
        <p:spPr>
          <a:xfrm>
            <a:off x="287154" y="2356862"/>
            <a:ext cx="7808042" cy="707794"/>
          </a:xfrm>
          <a:prstGeom prst="rect">
            <a:avLst/>
          </a:prstGeom>
        </p:spPr>
        <p:txBody>
          <a:bodyPr wrap="square">
            <a:spAutoFit/>
          </a:bodyPr>
          <a:lstStyle/>
          <a:p>
            <a:r>
              <a:rPr lang="de-DE" altLang="en-US" sz="2000" b="1" dirty="0">
                <a:solidFill>
                  <a:srgbClr val="094C74"/>
                </a:solidFill>
                <a:effectLst>
                  <a:innerShdw blurRad="76200" dist="25400" dir="13500000">
                    <a:prstClr val="black">
                      <a:alpha val="40000"/>
                    </a:prstClr>
                  </a:innerShdw>
                </a:effectLst>
              </a:rPr>
              <a:t>Präsentation zur Sitzung 4</a:t>
            </a:r>
          </a:p>
          <a:p>
            <a:r>
              <a:rPr lang="de-DE" altLang="en-US" sz="2000" dirty="0">
                <a:solidFill>
                  <a:srgbClr val="094C74"/>
                </a:solidFill>
                <a:effectLst>
                  <a:innerShdw blurRad="76200" dist="25400" dir="13500000">
                    <a:prstClr val="black">
                      <a:alpha val="40000"/>
                    </a:prstClr>
                  </a:innerShdw>
                </a:effectLst>
              </a:rPr>
              <a:t>Roboter-Erprobung | Der Blue-Bot</a:t>
            </a:r>
          </a:p>
        </p:txBody>
      </p:sp>
      <p:grpSp>
        <p:nvGrpSpPr>
          <p:cNvPr id="10" name="Gruppieren 9">
            <a:extLst>
              <a:ext uri="{FF2B5EF4-FFF2-40B4-BE49-F238E27FC236}">
                <a16:creationId xmlns:a16="http://schemas.microsoft.com/office/drawing/2014/main" id="{0761AB45-DA7A-4965-B2BD-B53C4CB27881}"/>
              </a:ext>
            </a:extLst>
          </p:cNvPr>
          <p:cNvGrpSpPr/>
          <p:nvPr/>
        </p:nvGrpSpPr>
        <p:grpSpPr>
          <a:xfrm>
            <a:off x="9389389" y="5164735"/>
            <a:ext cx="2418357" cy="1519894"/>
            <a:chOff x="8918059" y="-400156"/>
            <a:chExt cx="2700000" cy="1696902"/>
          </a:xfrm>
        </p:grpSpPr>
        <p:pic>
          <p:nvPicPr>
            <p:cNvPr id="5" name="Grafik 4">
              <a:hlinkClick r:id="rId3"/>
              <a:extLst>
                <a:ext uri="{FF2B5EF4-FFF2-40B4-BE49-F238E27FC236}">
                  <a16:creationId xmlns:a16="http://schemas.microsoft.com/office/drawing/2014/main" id="{791B0983-35AC-4BCA-B052-BF9B7C1AB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8796" y="393800"/>
              <a:ext cx="2658526" cy="902946"/>
            </a:xfrm>
            <a:prstGeom prst="rect">
              <a:avLst/>
            </a:prstGeom>
          </p:spPr>
        </p:pic>
        <p:sp>
          <p:nvSpPr>
            <p:cNvPr id="9" name="Textfeld 8">
              <a:extLst>
                <a:ext uri="{FF2B5EF4-FFF2-40B4-BE49-F238E27FC236}">
                  <a16:creationId xmlns:a16="http://schemas.microsoft.com/office/drawing/2014/main" id="{307EF696-78AB-4E95-9981-FDBBC587ECF0}"/>
                </a:ext>
              </a:extLst>
            </p:cNvPr>
            <p:cNvSpPr txBox="1"/>
            <p:nvPr/>
          </p:nvSpPr>
          <p:spPr>
            <a:xfrm>
              <a:off x="8918059" y="-400156"/>
              <a:ext cx="2700000" cy="721509"/>
            </a:xfrm>
            <a:prstGeom prst="rect">
              <a:avLst/>
            </a:prstGeom>
            <a:noFill/>
          </p:spPr>
          <p:txBody>
            <a:bodyPr wrap="square" rtlCol="0">
              <a:spAutoFit/>
            </a:bodyPr>
            <a:lstStyle/>
            <a:p>
              <a:pPr algn="ctr"/>
              <a:r>
                <a:rPr lang="de-DE" sz="1200" dirty="0">
                  <a:solidFill>
                    <a:prstClr val="black">
                      <a:lumMod val="75000"/>
                      <a:lumOff val="25000"/>
                    </a:prstClr>
                  </a:solidFill>
                  <a:latin typeface="Calibri"/>
                </a:rPr>
                <a:t>Das Projekt wird als „Leuchtturmprojekt 2020“ gefördert durch die </a:t>
              </a:r>
            </a:p>
          </p:txBody>
        </p:sp>
      </p:grpSp>
      <p:pic>
        <p:nvPicPr>
          <p:cNvPr id="18" name="Grafik 17">
            <a:extLst>
              <a:ext uri="{FF2B5EF4-FFF2-40B4-BE49-F238E27FC236}">
                <a16:creationId xmlns:a16="http://schemas.microsoft.com/office/drawing/2014/main" id="{F7EB02C8-363A-499A-8222-809E59C56FB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257" y="1088"/>
            <a:ext cx="2513606" cy="1161902"/>
          </a:xfrm>
          <a:prstGeom prst="rect">
            <a:avLst/>
          </a:prstGeom>
        </p:spPr>
      </p:pic>
      <p:sp>
        <p:nvSpPr>
          <p:cNvPr id="21" name="Logo">
            <a:extLst>
              <a:ext uri="{FF2B5EF4-FFF2-40B4-BE49-F238E27FC236}">
                <a16:creationId xmlns:a16="http://schemas.microsoft.com/office/drawing/2014/main" id="{2E598324-F51E-4401-8248-4B84666E6A4D}"/>
              </a:ext>
            </a:extLst>
          </p:cNvPr>
          <p:cNvSpPr>
            <a:spLocks noChangeAspect="1" noEditPoints="1"/>
          </p:cNvSpPr>
          <p:nvPr/>
        </p:nvSpPr>
        <p:spPr bwMode="auto">
          <a:xfrm>
            <a:off x="9370814" y="232826"/>
            <a:ext cx="2418357" cy="698421"/>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rgbClr val="58585A"/>
          </a:solidFill>
          <a:ln w="9525">
            <a:noFill/>
            <a:round/>
            <a:headEnd/>
            <a:tailEnd/>
          </a:ln>
        </p:spPr>
        <p:txBody>
          <a:bodyPr vert="horz" wrap="square" lIns="91428" tIns="45714" rIns="91428" bIns="45714" numCol="1" anchor="t" anchorCtr="0" compatLnSpc="1">
            <a:prstTxWarp prst="textNoShape">
              <a:avLst/>
            </a:prstTxWarp>
          </a:bodyPr>
          <a:lstStyle/>
          <a:p>
            <a:pPr defTabSz="914286">
              <a:defRPr/>
            </a:pPr>
            <a:endParaRPr lang="de-DE" kern="0" dirty="0">
              <a:solidFill>
                <a:srgbClr val="58585A"/>
              </a:solidFill>
              <a:latin typeface="Verdana"/>
            </a:endParaRPr>
          </a:p>
        </p:txBody>
      </p:sp>
      <p:pic>
        <p:nvPicPr>
          <p:cNvPr id="12" name="Grafik 11">
            <a:extLst>
              <a:ext uri="{FF2B5EF4-FFF2-40B4-BE49-F238E27FC236}">
                <a16:creationId xmlns:a16="http://schemas.microsoft.com/office/drawing/2014/main" id="{A63B8B59-F47C-476B-AC8A-37D7038B9BE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370814" y="1177377"/>
            <a:ext cx="2418357" cy="578415"/>
          </a:xfrm>
          <a:prstGeom prst="rect">
            <a:avLst/>
          </a:prstGeom>
        </p:spPr>
      </p:pic>
      <p:pic>
        <p:nvPicPr>
          <p:cNvPr id="24" name="Grafik 23">
            <a:extLst>
              <a:ext uri="{FF2B5EF4-FFF2-40B4-BE49-F238E27FC236}">
                <a16:creationId xmlns:a16="http://schemas.microsoft.com/office/drawing/2014/main" id="{52BF0E69-06F0-4597-9E81-E765F69D334E}"/>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94949"/>
          <a:stretch/>
        </p:blipFill>
        <p:spPr>
          <a:xfrm>
            <a:off x="0" y="1087"/>
            <a:ext cx="287154" cy="1161902"/>
          </a:xfrm>
          <a:prstGeom prst="rect">
            <a:avLst/>
          </a:prstGeom>
        </p:spPr>
      </p:pic>
      <p:sp>
        <p:nvSpPr>
          <p:cNvPr id="30" name="Rechteck 29">
            <a:extLst>
              <a:ext uri="{FF2B5EF4-FFF2-40B4-BE49-F238E27FC236}">
                <a16:creationId xmlns:a16="http://schemas.microsoft.com/office/drawing/2014/main" id="{EEBBAF86-4834-4640-BB6E-3F46062A71C0}"/>
              </a:ext>
            </a:extLst>
          </p:cNvPr>
          <p:cNvSpPr/>
          <p:nvPr/>
        </p:nvSpPr>
        <p:spPr>
          <a:xfrm>
            <a:off x="287153" y="3877946"/>
            <a:ext cx="8954928" cy="584699"/>
          </a:xfrm>
          <a:prstGeom prst="rect">
            <a:avLst/>
          </a:prstGeom>
        </p:spPr>
        <p:txBody>
          <a:bodyPr wrap="square">
            <a:spAutoFit/>
          </a:bodyPr>
          <a:lstStyle/>
          <a:p>
            <a:r>
              <a:rPr lang="de-DE" altLang="en-US" sz="1600" b="1" dirty="0">
                <a:solidFill>
                  <a:prstClr val="black"/>
                </a:solidFill>
                <a:effectLst>
                  <a:innerShdw blurRad="76200" dist="25400" dir="13500000">
                    <a:prstClr val="black">
                      <a:alpha val="40000"/>
                    </a:prstClr>
                  </a:innerShdw>
                </a:effectLst>
                <a:latin typeface="Calibri"/>
              </a:rPr>
              <a:t>Autor: </a:t>
            </a:r>
          </a:p>
          <a:p>
            <a:r>
              <a:rPr lang="de-DE" altLang="en-US" sz="1600" dirty="0">
                <a:solidFill>
                  <a:prstClr val="black"/>
                </a:solidFill>
                <a:effectLst>
                  <a:innerShdw blurRad="76200" dist="25400" dir="13500000">
                    <a:prstClr val="black">
                      <a:alpha val="40000"/>
                    </a:prstClr>
                  </a:innerShdw>
                </a:effectLst>
                <a:latin typeface="Calibri"/>
              </a:rPr>
              <a:t>Raphael Fehrmann, Horst </a:t>
            </a:r>
            <a:r>
              <a:rPr lang="de-DE" altLang="en-US" sz="1600" dirty="0" err="1">
                <a:solidFill>
                  <a:prstClr val="black"/>
                </a:solidFill>
                <a:effectLst>
                  <a:innerShdw blurRad="76200" dist="25400" dir="13500000">
                    <a:prstClr val="black">
                      <a:alpha val="40000"/>
                    </a:prstClr>
                  </a:innerShdw>
                </a:effectLst>
                <a:latin typeface="Calibri"/>
              </a:rPr>
              <a:t>Zeinz</a:t>
            </a:r>
            <a:endParaRPr lang="de-DE" altLang="en-US" sz="1600" dirty="0">
              <a:solidFill>
                <a:prstClr val="black"/>
              </a:solidFill>
              <a:effectLst>
                <a:innerShdw blurRad="76200" dist="25400" dir="13500000">
                  <a:prstClr val="black">
                    <a:alpha val="40000"/>
                  </a:prstClr>
                </a:innerShdw>
              </a:effectLst>
              <a:latin typeface="Calibri"/>
            </a:endParaRPr>
          </a:p>
        </p:txBody>
      </p:sp>
      <p:sp>
        <p:nvSpPr>
          <p:cNvPr id="31" name="Rechteck 30">
            <a:extLst>
              <a:ext uri="{FF2B5EF4-FFF2-40B4-BE49-F238E27FC236}">
                <a16:creationId xmlns:a16="http://schemas.microsoft.com/office/drawing/2014/main" id="{6580B59E-AB8A-494F-8176-1933FC080F99}"/>
              </a:ext>
            </a:extLst>
          </p:cNvPr>
          <p:cNvSpPr/>
          <p:nvPr/>
        </p:nvSpPr>
        <p:spPr>
          <a:xfrm>
            <a:off x="1636090" y="5164735"/>
            <a:ext cx="6459106" cy="784728"/>
          </a:xfrm>
          <a:prstGeom prst="rect">
            <a:avLst/>
          </a:prstGeom>
        </p:spPr>
        <p:txBody>
          <a:bodyPr wrap="square">
            <a:spAutoFit/>
          </a:bodyPr>
          <a:lstStyle/>
          <a:p>
            <a:pPr algn="just"/>
            <a:r>
              <a:rPr lang="de-DE" altLang="en-US" sz="900" b="1" dirty="0">
                <a:solidFill>
                  <a:prstClr val="black"/>
                </a:solidFill>
                <a:effectLst>
                  <a:innerShdw blurRad="76200" dist="25400" dir="13500000">
                    <a:prstClr val="black">
                      <a:alpha val="40000"/>
                    </a:prstClr>
                  </a:innerShdw>
                </a:effectLst>
                <a:latin typeface="Calibri"/>
              </a:rPr>
              <a:t>Verwertungshinweis: </a:t>
            </a:r>
          </a:p>
          <a:p>
            <a:pPr algn="just"/>
            <a:r>
              <a:rPr lang="de-DE" altLang="en-US" sz="900" dirty="0">
                <a:solidFill>
                  <a:prstClr val="black"/>
                </a:solidFill>
                <a:effectLst>
                  <a:innerShdw blurRad="76200" dist="25400" dir="13500000">
                    <a:prstClr val="black">
                      <a:alpha val="40000"/>
                    </a:prstClr>
                  </a:innerShdw>
                </a:effectLst>
              </a:rPr>
              <a:t>Die Medien bzw. im Materialpaket enthaltenen Dokumente sind gemäß der Creative-Commons-Lizenz „CC-BY-4.0“ lizensiert und für die Weiterverwendung freigegeben. Bitte verweisen Sie bei der Weiterverwendung unter Nennung der o. a. Autoren auf das Projekt „Lernroboter im Unterricht“ an der WWU Münster | www.wwu.de/Lernroboter/ . Herzlichen Dank! </a:t>
            </a:r>
            <a:r>
              <a:rPr lang="de-DE" altLang="en-US" sz="900" dirty="0">
                <a:solidFill>
                  <a:prstClr val="black"/>
                </a:solidFill>
                <a:effectLst>
                  <a:innerShdw blurRad="76200" dist="25400" dir="13500000">
                    <a:prstClr val="black">
                      <a:alpha val="40000"/>
                    </a:prstClr>
                  </a:innerShdw>
                </a:effectLst>
                <a:latin typeface="Calibri"/>
              </a:rPr>
              <a:t>Sofern bei der Produktion des vorliegenden Materials CC-lizensierte Medien herangezogen wurden, sind diese entsprechend gekennzeichnet.</a:t>
            </a:r>
          </a:p>
        </p:txBody>
      </p:sp>
      <p:pic>
        <p:nvPicPr>
          <p:cNvPr id="22" name="Grafik 21">
            <a:extLst>
              <a:ext uri="{FF2B5EF4-FFF2-40B4-BE49-F238E27FC236}">
                <a16:creationId xmlns:a16="http://schemas.microsoft.com/office/drawing/2014/main" id="{C1BF84AB-8D57-4942-97A6-139F78264FAF}"/>
              </a:ext>
            </a:extLst>
          </p:cNvPr>
          <p:cNvPicPr>
            <a:picLocks noChangeAspect="1"/>
          </p:cNvPicPr>
          <p:nvPr/>
        </p:nvPicPr>
        <p:blipFill>
          <a:blip r:embed="rId7"/>
          <a:stretch>
            <a:fillRect/>
          </a:stretch>
        </p:blipFill>
        <p:spPr>
          <a:xfrm>
            <a:off x="355677" y="5230122"/>
            <a:ext cx="1127021" cy="396218"/>
          </a:xfrm>
          <a:prstGeom prst="rect">
            <a:avLst/>
          </a:prstGeom>
        </p:spPr>
      </p:pic>
      <p:cxnSp>
        <p:nvCxnSpPr>
          <p:cNvPr id="4" name="Gerader Verbinder 3">
            <a:extLst>
              <a:ext uri="{FF2B5EF4-FFF2-40B4-BE49-F238E27FC236}">
                <a16:creationId xmlns:a16="http://schemas.microsoft.com/office/drawing/2014/main" id="{7CDC2AE8-BB38-4DE1-97D0-27E9B9CE81C7}"/>
              </a:ext>
            </a:extLst>
          </p:cNvPr>
          <p:cNvCxnSpPr>
            <a:cxnSpLocks/>
          </p:cNvCxnSpPr>
          <p:nvPr/>
        </p:nvCxnSpPr>
        <p:spPr>
          <a:xfrm>
            <a:off x="8870655" y="-1765"/>
            <a:ext cx="0" cy="6857107"/>
          </a:xfrm>
          <a:prstGeom prst="line">
            <a:avLst/>
          </a:prstGeom>
          <a:ln w="28575">
            <a:solidFill>
              <a:srgbClr val="71AE0C"/>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CC82B719-239B-41FF-9193-20139C34A8D2}"/>
              </a:ext>
            </a:extLst>
          </p:cNvPr>
          <p:cNvSpPr txBox="1"/>
          <p:nvPr/>
        </p:nvSpPr>
        <p:spPr>
          <a:xfrm>
            <a:off x="9389390" y="2001922"/>
            <a:ext cx="2418356" cy="2846562"/>
          </a:xfrm>
          <a:prstGeom prst="rect">
            <a:avLst/>
          </a:prstGeom>
          <a:solidFill>
            <a:srgbClr val="094C74"/>
          </a:solidFill>
          <a:ln w="12700">
            <a:solidFill>
              <a:srgbClr val="58585A"/>
            </a:solidFill>
          </a:ln>
        </p:spPr>
        <p:txBody>
          <a:bodyPr wrap="square" rtlCol="0">
            <a:spAutoFit/>
          </a:bodyPr>
          <a:lstStyle/>
          <a:p>
            <a:pPr marL="107989"/>
            <a:endParaRPr lang="de-DE" sz="800" b="1" dirty="0">
              <a:solidFill>
                <a:schemeClr val="bg1"/>
              </a:solidFill>
            </a:endParaRPr>
          </a:p>
          <a:p>
            <a:pPr marL="107989"/>
            <a:r>
              <a:rPr lang="de-DE" sz="1400" b="1" dirty="0">
                <a:solidFill>
                  <a:schemeClr val="bg1"/>
                </a:solidFill>
              </a:rPr>
              <a:t>Kontakt zum Projekt:</a:t>
            </a:r>
          </a:p>
          <a:p>
            <a:pPr marL="107989"/>
            <a:endParaRPr lang="de-DE" sz="600" b="1" dirty="0">
              <a:solidFill>
                <a:schemeClr val="bg1"/>
              </a:solidFill>
            </a:endParaRPr>
          </a:p>
          <a:p>
            <a:pPr marL="107989"/>
            <a:r>
              <a:rPr lang="de-DE" sz="1400" dirty="0">
                <a:solidFill>
                  <a:schemeClr val="bg1"/>
                </a:solidFill>
              </a:rPr>
              <a:t>Forschungsprojekt</a:t>
            </a:r>
          </a:p>
          <a:p>
            <a:pPr marL="107989"/>
            <a:r>
              <a:rPr lang="de-DE" sz="1400" dirty="0">
                <a:solidFill>
                  <a:schemeClr val="bg1"/>
                </a:solidFill>
              </a:rPr>
              <a:t>«Lernroboter im Unterricht»</a:t>
            </a:r>
          </a:p>
          <a:p>
            <a:pPr marL="107989"/>
            <a:endParaRPr lang="de-DE" sz="800" b="1" dirty="0">
              <a:solidFill>
                <a:schemeClr val="bg1"/>
              </a:solidFill>
            </a:endParaRPr>
          </a:p>
          <a:p>
            <a:pPr marL="107989"/>
            <a:r>
              <a:rPr lang="de-DE" sz="1300" dirty="0">
                <a:solidFill>
                  <a:schemeClr val="bg1"/>
                </a:solidFill>
              </a:rPr>
              <a:t>WWU Münster, Institut für Erziehungswissenschaft</a:t>
            </a:r>
          </a:p>
          <a:p>
            <a:pPr marL="107989"/>
            <a:endParaRPr lang="de-DE" sz="800" b="1" dirty="0">
              <a:solidFill>
                <a:schemeClr val="bg1"/>
              </a:solidFill>
            </a:endParaRPr>
          </a:p>
          <a:p>
            <a:pPr marL="107989"/>
            <a:r>
              <a:rPr lang="de-DE" sz="1300" dirty="0">
                <a:solidFill>
                  <a:schemeClr val="bg1"/>
                </a:solidFill>
              </a:rPr>
              <a:t>Prof. Dr. Horst </a:t>
            </a:r>
            <a:r>
              <a:rPr lang="de-DE" sz="1300" dirty="0" err="1">
                <a:solidFill>
                  <a:schemeClr val="bg1"/>
                </a:solidFill>
              </a:rPr>
              <a:t>Zeinz</a:t>
            </a:r>
            <a:endParaRPr lang="de-DE" sz="1300" dirty="0">
              <a:solidFill>
                <a:schemeClr val="bg1"/>
              </a:solidFill>
            </a:endParaRPr>
          </a:p>
          <a:p>
            <a:pPr marL="107989"/>
            <a:r>
              <a:rPr lang="de-DE" sz="1300" dirty="0">
                <a:solidFill>
                  <a:schemeClr val="bg1"/>
                </a:solidFill>
              </a:rPr>
              <a:t>  » horst.zeinz@wwu.de</a:t>
            </a:r>
          </a:p>
          <a:p>
            <a:pPr marL="107989"/>
            <a:endParaRPr lang="de-DE" sz="800" b="1" dirty="0">
              <a:solidFill>
                <a:schemeClr val="bg1"/>
              </a:solidFill>
            </a:endParaRPr>
          </a:p>
          <a:p>
            <a:pPr marL="107989"/>
            <a:r>
              <a:rPr lang="de-DE" sz="1300" dirty="0">
                <a:solidFill>
                  <a:schemeClr val="bg1"/>
                </a:solidFill>
              </a:rPr>
              <a:t>Raphael Fehrmann</a:t>
            </a:r>
          </a:p>
          <a:p>
            <a:pPr marL="107989"/>
            <a:r>
              <a:rPr lang="de-DE" sz="1300" dirty="0">
                <a:solidFill>
                  <a:schemeClr val="bg1"/>
                </a:solidFill>
              </a:rPr>
              <a:t>  » raphael.fehrmann@wwu.de</a:t>
            </a:r>
            <a:endParaRPr lang="de-DE" sz="1300" b="1" dirty="0">
              <a:solidFill>
                <a:schemeClr val="bg1"/>
              </a:solidFill>
            </a:endParaRPr>
          </a:p>
          <a:p>
            <a:pPr marL="107989"/>
            <a:endParaRPr lang="de-DE" sz="800" b="1" dirty="0">
              <a:solidFill>
                <a:schemeClr val="bg1"/>
              </a:solidFill>
            </a:endParaRPr>
          </a:p>
          <a:p>
            <a:pPr marL="107989"/>
            <a:r>
              <a:rPr lang="de-DE" sz="1300" dirty="0">
                <a:solidFill>
                  <a:schemeClr val="bg1"/>
                </a:solidFill>
              </a:rPr>
              <a:t>www.wwu.de/Lernroboter/</a:t>
            </a:r>
          </a:p>
        </p:txBody>
      </p:sp>
      <p:sp>
        <p:nvSpPr>
          <p:cNvPr id="16" name="Rechteck 15">
            <a:extLst>
              <a:ext uri="{FF2B5EF4-FFF2-40B4-BE49-F238E27FC236}">
                <a16:creationId xmlns:a16="http://schemas.microsoft.com/office/drawing/2014/main" id="{6FB06A28-29DA-48DA-A885-272A38C78F4A}"/>
              </a:ext>
            </a:extLst>
          </p:cNvPr>
          <p:cNvSpPr/>
          <p:nvPr/>
        </p:nvSpPr>
        <p:spPr>
          <a:xfrm>
            <a:off x="355678" y="5626340"/>
            <a:ext cx="1127021" cy="230802"/>
          </a:xfrm>
          <a:prstGeom prst="rect">
            <a:avLst/>
          </a:prstGeom>
        </p:spPr>
        <p:txBody>
          <a:bodyPr wrap="square">
            <a:spAutoFit/>
          </a:bodyPr>
          <a:lstStyle/>
          <a:p>
            <a:pPr algn="ctr"/>
            <a:r>
              <a:rPr lang="de-DE" altLang="en-US" sz="900" dirty="0">
                <a:solidFill>
                  <a:prstClr val="black"/>
                </a:solidFill>
                <a:effectLst>
                  <a:innerShdw blurRad="76200" dist="25400" dir="13500000">
                    <a:prstClr val="black">
                      <a:alpha val="40000"/>
                    </a:prstClr>
                  </a:innerShdw>
                </a:effectLst>
                <a:latin typeface="Calibri"/>
              </a:rPr>
              <a:t>V1 – 07/ 2020</a:t>
            </a:r>
          </a:p>
        </p:txBody>
      </p:sp>
      <p:sp>
        <p:nvSpPr>
          <p:cNvPr id="17" name="Rechteck 16">
            <a:extLst>
              <a:ext uri="{FF2B5EF4-FFF2-40B4-BE49-F238E27FC236}">
                <a16:creationId xmlns:a16="http://schemas.microsoft.com/office/drawing/2014/main" id="{84432409-452B-4418-897F-A1639263A507}"/>
              </a:ext>
            </a:extLst>
          </p:cNvPr>
          <p:cNvSpPr/>
          <p:nvPr/>
        </p:nvSpPr>
        <p:spPr>
          <a:xfrm>
            <a:off x="1636090" y="6066541"/>
            <a:ext cx="4385235" cy="707794"/>
          </a:xfrm>
          <a:prstGeom prst="rect">
            <a:avLst/>
          </a:prstGeom>
        </p:spPr>
        <p:txBody>
          <a:bodyPr wrap="square">
            <a:spAutoFit/>
          </a:bodyPr>
          <a:lstStyle/>
          <a:p>
            <a:r>
              <a:rPr lang="de-DE" altLang="en-US" sz="800" b="1" dirty="0">
                <a:solidFill>
                  <a:prstClr val="black"/>
                </a:solidFill>
                <a:effectLst>
                  <a:innerShdw blurRad="76200" dist="25400" dir="13500000">
                    <a:prstClr val="black">
                      <a:alpha val="40000"/>
                    </a:prstClr>
                  </a:innerShdw>
                </a:effectLst>
              </a:rPr>
              <a:t>Vorlage für einen entsprechenden Verweis: </a:t>
            </a:r>
          </a:p>
          <a:p>
            <a:r>
              <a:rPr lang="de-DE" altLang="en-US" sz="800" dirty="0">
                <a:solidFill>
                  <a:prstClr val="black"/>
                </a:solidFill>
                <a:effectLst>
                  <a:innerShdw blurRad="76200" dist="25400" dir="13500000">
                    <a:prstClr val="black">
                      <a:alpha val="40000"/>
                    </a:prstClr>
                  </a:innerShdw>
                </a:effectLst>
              </a:rPr>
              <a:t>Raphael Fehrmann, Horst </a:t>
            </a:r>
            <a:r>
              <a:rPr lang="de-DE" altLang="en-US" sz="800" dirty="0" err="1">
                <a:solidFill>
                  <a:prstClr val="black"/>
                </a:solidFill>
                <a:effectLst>
                  <a:innerShdw blurRad="76200" dist="25400" dir="13500000">
                    <a:prstClr val="black">
                      <a:alpha val="40000"/>
                    </a:prstClr>
                  </a:innerShdw>
                </a:effectLst>
              </a:rPr>
              <a:t>Zeinz</a:t>
            </a:r>
            <a:r>
              <a:rPr lang="de-DE" altLang="en-US" sz="800" dirty="0">
                <a:solidFill>
                  <a:prstClr val="black"/>
                </a:solidFill>
                <a:effectLst>
                  <a:innerShdw blurRad="76200" dist="25400" dir="13500000">
                    <a:prstClr val="black">
                      <a:alpha val="40000"/>
                    </a:prstClr>
                  </a:innerShdw>
                </a:effectLst>
              </a:rPr>
              <a:t>: Lehrmaterial zum Hochschulseminar „Lernroboter im Unterricht“; Forschungsprojekt „Lernroboter im Unterricht“ an der Westfälischen Wilhelms-Universität Münster; </a:t>
            </a:r>
            <a:br>
              <a:rPr lang="de-DE" altLang="en-US" sz="800" dirty="0">
                <a:solidFill>
                  <a:prstClr val="black"/>
                </a:solidFill>
                <a:effectLst>
                  <a:innerShdw blurRad="76200" dist="25400" dir="13500000">
                    <a:prstClr val="black">
                      <a:alpha val="40000"/>
                    </a:prstClr>
                  </a:innerShdw>
                </a:effectLst>
              </a:rPr>
            </a:br>
            <a:r>
              <a:rPr lang="de-DE" altLang="en-US" sz="800" dirty="0">
                <a:solidFill>
                  <a:prstClr val="black"/>
                </a:solidFill>
                <a:effectLst>
                  <a:innerShdw blurRad="76200" dist="25400" dir="13500000">
                    <a:prstClr val="black">
                      <a:alpha val="40000"/>
                    </a:prstClr>
                  </a:innerShdw>
                </a:effectLst>
              </a:rPr>
              <a:t>Abruf über: </a:t>
            </a:r>
            <a:r>
              <a:rPr lang="de-DE" altLang="en-US" sz="800" dirty="0">
                <a:solidFill>
                  <a:prstClr val="black"/>
                </a:solidFill>
                <a:effectLst>
                  <a:innerShdw blurRad="76200" dist="25400" dir="13500000">
                    <a:prstClr val="black">
                      <a:alpha val="40000"/>
                    </a:prstClr>
                  </a:innerShdw>
                </a:effectLst>
                <a:hlinkClick r:id="rId8"/>
              </a:rPr>
              <a:t>https://www.uni-muenster.de/Lernroboter/seminar/</a:t>
            </a:r>
            <a:r>
              <a:rPr lang="de-DE" altLang="en-US" sz="800" dirty="0">
                <a:solidFill>
                  <a:prstClr val="black"/>
                </a:solidFill>
                <a:effectLst>
                  <a:innerShdw blurRad="76200" dist="25400" dir="13500000">
                    <a:prstClr val="black">
                      <a:alpha val="40000"/>
                    </a:prstClr>
                  </a:innerShdw>
                </a:effectLst>
              </a:rPr>
              <a:t>;</a:t>
            </a:r>
          </a:p>
          <a:p>
            <a:r>
              <a:rPr lang="de-DE" altLang="en-US" sz="800" dirty="0">
                <a:solidFill>
                  <a:prstClr val="black"/>
                </a:solidFill>
                <a:effectLst>
                  <a:innerShdw blurRad="76200" dist="25400" dir="13500000">
                    <a:prstClr val="black">
                      <a:alpha val="40000"/>
                    </a:prstClr>
                  </a:innerShdw>
                </a:effectLst>
              </a:rPr>
              <a:t>Lizenz: </a:t>
            </a:r>
            <a:r>
              <a:rPr lang="de-DE" altLang="en-US" sz="800" dirty="0">
                <a:solidFill>
                  <a:prstClr val="black"/>
                </a:solidFill>
                <a:effectLst>
                  <a:innerShdw blurRad="76200" dist="25400" dir="13500000">
                    <a:prstClr val="black">
                      <a:alpha val="40000"/>
                    </a:prstClr>
                  </a:innerShdw>
                </a:effectLst>
                <a:hlinkClick r:id="rId9"/>
              </a:rPr>
              <a:t>CC-BY-4.0</a:t>
            </a:r>
            <a:r>
              <a:rPr lang="de-DE" altLang="en-US" sz="800" dirty="0">
                <a:solidFill>
                  <a:prstClr val="black"/>
                </a:solidFill>
                <a:effectLst>
                  <a:innerShdw blurRad="76200" dist="25400" dir="13500000">
                    <a:prstClr val="black">
                      <a:alpha val="40000"/>
                    </a:prstClr>
                  </a:innerShdw>
                </a:effectLst>
              </a:rPr>
              <a:t>, </a:t>
            </a:r>
            <a:r>
              <a:rPr lang="de-DE" sz="800" dirty="0">
                <a:hlinkClick r:id="rId10"/>
              </a:rPr>
              <a:t>www.creativecommons.org/licenses/by/4.0/deed.de</a:t>
            </a:r>
            <a:endParaRPr lang="de-DE" altLang="en-US" sz="800" dirty="0">
              <a:solidFill>
                <a:prstClr val="black"/>
              </a:solidFill>
              <a:effectLst>
                <a:innerShdw blurRad="76200" dist="25400" dir="13500000">
                  <a:prstClr val="black">
                    <a:alpha val="40000"/>
                  </a:prstClr>
                </a:innerShdw>
              </a:effectLst>
            </a:endParaRPr>
          </a:p>
        </p:txBody>
      </p:sp>
    </p:spTree>
    <p:extLst>
      <p:ext uri="{BB962C8B-B14F-4D97-AF65-F5344CB8AC3E}">
        <p14:creationId xmlns:p14="http://schemas.microsoft.com/office/powerpoint/2010/main" val="285805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Wiederholung – computational thinking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
        <p:nvSpPr>
          <p:cNvPr id="20" name="Foliennummernplatzhalter 2">
            <a:extLst>
              <a:ext uri="{FF2B5EF4-FFF2-40B4-BE49-F238E27FC236}">
                <a16:creationId xmlns:a16="http://schemas.microsoft.com/office/drawing/2014/main" id="{198E1298-A63D-453F-A4CB-57D929A48D2B}"/>
              </a:ext>
            </a:extLst>
          </p:cNvPr>
          <p:cNvSpPr txBox="1">
            <a:spLocks/>
          </p:cNvSpPr>
          <p:nvPr/>
        </p:nvSpPr>
        <p:spPr>
          <a:xfrm>
            <a:off x="9731761" y="6356350"/>
            <a:ext cx="2134800" cy="360000"/>
          </a:xfrm>
          <a:prstGeom prst="rect">
            <a:avLst/>
          </a:prstGeom>
        </p:spPr>
        <p:txBody>
          <a:bodyPr vert="horz" lIns="0" tIns="0" rIns="0" bIns="0" rtlCol="0" anchor="ctr"/>
          <a:lstStyle>
            <a:defPPr>
              <a:defRPr lang="de-DE"/>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1E638-3F78-4E0D-883A-B278700C48C0}" type="slidenum">
              <a:rPr lang="de-DE" smtClean="0"/>
              <a:pPr/>
              <a:t>10</a:t>
            </a:fld>
            <a:endParaRPr lang="de-DE" dirty="0"/>
          </a:p>
        </p:txBody>
      </p:sp>
      <p:sp>
        <p:nvSpPr>
          <p:cNvPr id="21" name="Foliennummernplatzhalter 2">
            <a:extLst>
              <a:ext uri="{FF2B5EF4-FFF2-40B4-BE49-F238E27FC236}">
                <a16:creationId xmlns:a16="http://schemas.microsoft.com/office/drawing/2014/main" id="{6F85012B-61C6-4EF1-B628-417A0487D529}"/>
              </a:ext>
            </a:extLst>
          </p:cNvPr>
          <p:cNvSpPr>
            <a:spLocks noGrp="1"/>
          </p:cNvSpPr>
          <p:nvPr>
            <p:ph type="sldNum" sz="quarter" idx="16"/>
          </p:nvPr>
        </p:nvSpPr>
        <p:spPr>
          <a:xfrm>
            <a:off x="9731761" y="6356350"/>
            <a:ext cx="2134800" cy="360000"/>
          </a:xfrm>
        </p:spPr>
        <p:txBody>
          <a:bodyPr/>
          <a:lstStyle/>
          <a:p>
            <a:fld id="{9DC1E638-3F78-4E0D-883A-B278700C48C0}" type="slidenum">
              <a:rPr lang="de-DE" smtClean="0"/>
              <a:pPr/>
              <a:t>10</a:t>
            </a:fld>
            <a:endParaRPr lang="de-DE" dirty="0"/>
          </a:p>
        </p:txBody>
      </p:sp>
      <p:sp>
        <p:nvSpPr>
          <p:cNvPr id="22" name="Textfeld 21">
            <a:extLst>
              <a:ext uri="{FF2B5EF4-FFF2-40B4-BE49-F238E27FC236}">
                <a16:creationId xmlns:a16="http://schemas.microsoft.com/office/drawing/2014/main" id="{B10D4641-E6BF-42FC-B89A-85DE38B545E4}"/>
              </a:ext>
            </a:extLst>
          </p:cNvPr>
          <p:cNvSpPr txBox="1"/>
          <p:nvPr/>
        </p:nvSpPr>
        <p:spPr>
          <a:xfrm>
            <a:off x="8305915" y="6365170"/>
            <a:ext cx="2865863" cy="307777"/>
          </a:xfrm>
          <a:prstGeom prst="rect">
            <a:avLst/>
          </a:prstGeom>
          <a:noFill/>
        </p:spPr>
        <p:txBody>
          <a:bodyPr wrap="square" rtlCol="0">
            <a:spAutoFit/>
          </a:bodyPr>
          <a:lstStyle/>
          <a:p>
            <a:pPr algn="r"/>
            <a:r>
              <a:rPr lang="de-DE" sz="1400" dirty="0">
                <a:solidFill>
                  <a:schemeClr val="bg1">
                    <a:lumMod val="50000"/>
                  </a:schemeClr>
                </a:solidFill>
              </a:rPr>
              <a:t>zum Weiterlesen: </a:t>
            </a:r>
            <a:r>
              <a:rPr lang="de-DE" sz="1400" dirty="0" err="1">
                <a:solidFill>
                  <a:schemeClr val="bg1">
                    <a:lumMod val="50000"/>
                  </a:schemeClr>
                </a:solidFill>
              </a:rPr>
              <a:t>Resnick</a:t>
            </a:r>
            <a:r>
              <a:rPr lang="de-DE" sz="1400" dirty="0">
                <a:solidFill>
                  <a:schemeClr val="bg1">
                    <a:lumMod val="50000"/>
                  </a:schemeClr>
                </a:solidFill>
              </a:rPr>
              <a:t> 2017</a:t>
            </a:r>
          </a:p>
        </p:txBody>
      </p:sp>
      <p:grpSp>
        <p:nvGrpSpPr>
          <p:cNvPr id="23" name="Gruppieren 22">
            <a:extLst>
              <a:ext uri="{FF2B5EF4-FFF2-40B4-BE49-F238E27FC236}">
                <a16:creationId xmlns:a16="http://schemas.microsoft.com/office/drawing/2014/main" id="{F6349ADF-AAA5-4A1C-B4C7-95C212527138}"/>
              </a:ext>
            </a:extLst>
          </p:cNvPr>
          <p:cNvGrpSpPr/>
          <p:nvPr/>
        </p:nvGrpSpPr>
        <p:grpSpPr>
          <a:xfrm>
            <a:off x="3187817" y="3939100"/>
            <a:ext cx="8457849" cy="2417249"/>
            <a:chOff x="419450" y="4131442"/>
            <a:chExt cx="8457849" cy="1316909"/>
          </a:xfrm>
        </p:grpSpPr>
        <p:sp>
          <p:nvSpPr>
            <p:cNvPr id="24" name="Rectangle 14">
              <a:extLst>
                <a:ext uri="{FF2B5EF4-FFF2-40B4-BE49-F238E27FC236}">
                  <a16:creationId xmlns:a16="http://schemas.microsoft.com/office/drawing/2014/main" id="{F1A205AB-A07D-4C14-B8D4-BC601E721E19}"/>
                </a:ext>
              </a:extLst>
            </p:cNvPr>
            <p:cNvSpPr/>
            <p:nvPr/>
          </p:nvSpPr>
          <p:spPr>
            <a:xfrm>
              <a:off x="419450" y="4526664"/>
              <a:ext cx="3853885" cy="920221"/>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666CC28B-B85F-4167-9422-6D5E784BAEC8}"/>
                </a:ext>
              </a:extLst>
            </p:cNvPr>
            <p:cNvSpPr>
              <a:spLocks/>
            </p:cNvSpPr>
            <p:nvPr/>
          </p:nvSpPr>
          <p:spPr bwMode="auto">
            <a:xfrm rot="10800000" flipH="1">
              <a:off x="4065948" y="4131442"/>
              <a:ext cx="4811351" cy="1316909"/>
            </a:xfrm>
            <a:custGeom>
              <a:avLst/>
              <a:gdLst>
                <a:gd name="T0" fmla="*/ 2085 w 2085"/>
                <a:gd name="T1" fmla="*/ 0 h 1142"/>
                <a:gd name="T2" fmla="*/ 0 w 2085"/>
                <a:gd name="T3" fmla="*/ 0 h 1142"/>
                <a:gd name="T4" fmla="*/ 0 w 2085"/>
                <a:gd name="T5" fmla="*/ 798 h 1142"/>
                <a:gd name="T6" fmla="*/ 1591 w 2085"/>
                <a:gd name="T7" fmla="*/ 798 h 1142"/>
                <a:gd name="T8" fmla="*/ 1763 w 2085"/>
                <a:gd name="T9" fmla="*/ 1142 h 1142"/>
                <a:gd name="T10" fmla="*/ 1935 w 2085"/>
                <a:gd name="T11" fmla="*/ 798 h 1142"/>
                <a:gd name="T12" fmla="*/ 2085 w 2085"/>
                <a:gd name="T13" fmla="*/ 798 h 1142"/>
                <a:gd name="T14" fmla="*/ 2085 w 2085"/>
                <a:gd name="T15" fmla="*/ 0 h 1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5" h="1142">
                  <a:moveTo>
                    <a:pt x="2085" y="0"/>
                  </a:moveTo>
                  <a:lnTo>
                    <a:pt x="0" y="0"/>
                  </a:lnTo>
                  <a:lnTo>
                    <a:pt x="0" y="798"/>
                  </a:lnTo>
                  <a:lnTo>
                    <a:pt x="1591" y="798"/>
                  </a:lnTo>
                  <a:lnTo>
                    <a:pt x="1763" y="1142"/>
                  </a:lnTo>
                  <a:lnTo>
                    <a:pt x="1935" y="798"/>
                  </a:lnTo>
                  <a:lnTo>
                    <a:pt x="2085" y="798"/>
                  </a:lnTo>
                  <a:lnTo>
                    <a:pt x="2085" y="0"/>
                  </a:lnTo>
                  <a:close/>
                </a:path>
              </a:pathLst>
            </a:custGeom>
            <a:solidFill>
              <a:srgbClr val="C2C923"/>
            </a:solidFill>
            <a:ln>
              <a:noFill/>
            </a:ln>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grpSp>
      <p:grpSp>
        <p:nvGrpSpPr>
          <p:cNvPr id="26" name="Gruppieren 25">
            <a:extLst>
              <a:ext uri="{FF2B5EF4-FFF2-40B4-BE49-F238E27FC236}">
                <a16:creationId xmlns:a16="http://schemas.microsoft.com/office/drawing/2014/main" id="{7AFE8C28-5F13-4B90-85C3-C58E5F55E99C}"/>
              </a:ext>
            </a:extLst>
          </p:cNvPr>
          <p:cNvGrpSpPr/>
          <p:nvPr/>
        </p:nvGrpSpPr>
        <p:grpSpPr>
          <a:xfrm>
            <a:off x="3187817" y="2030965"/>
            <a:ext cx="8457849" cy="2900678"/>
            <a:chOff x="419450" y="3084372"/>
            <a:chExt cx="8457849" cy="1321521"/>
          </a:xfrm>
        </p:grpSpPr>
        <p:sp>
          <p:nvSpPr>
            <p:cNvPr id="27" name="Freeform 14">
              <a:extLst>
                <a:ext uri="{FF2B5EF4-FFF2-40B4-BE49-F238E27FC236}">
                  <a16:creationId xmlns:a16="http://schemas.microsoft.com/office/drawing/2014/main" id="{44CB421C-258B-468B-B7F6-EBD1A10C381A}"/>
                </a:ext>
              </a:extLst>
            </p:cNvPr>
            <p:cNvSpPr>
              <a:spLocks/>
            </p:cNvSpPr>
            <p:nvPr/>
          </p:nvSpPr>
          <p:spPr bwMode="auto">
            <a:xfrm rot="10800000" flipH="1">
              <a:off x="4065948" y="3084372"/>
              <a:ext cx="4811351" cy="1321521"/>
            </a:xfrm>
            <a:custGeom>
              <a:avLst/>
              <a:gdLst>
                <a:gd name="T0" fmla="*/ 1956 w 2085"/>
                <a:gd name="T1" fmla="*/ 0 h 1146"/>
                <a:gd name="T2" fmla="*/ 1763 w 2085"/>
                <a:gd name="T3" fmla="*/ 385 h 1146"/>
                <a:gd name="T4" fmla="*/ 1571 w 2085"/>
                <a:gd name="T5" fmla="*/ 0 h 1146"/>
                <a:gd name="T6" fmla="*/ 0 w 2085"/>
                <a:gd name="T7" fmla="*/ 0 h 1146"/>
                <a:gd name="T8" fmla="*/ 0 w 2085"/>
                <a:gd name="T9" fmla="*/ 798 h 1146"/>
                <a:gd name="T10" fmla="*/ 1590 w 2085"/>
                <a:gd name="T11" fmla="*/ 798 h 1146"/>
                <a:gd name="T12" fmla="*/ 1764 w 2085"/>
                <a:gd name="T13" fmla="*/ 1146 h 1146"/>
                <a:gd name="T14" fmla="*/ 1938 w 2085"/>
                <a:gd name="T15" fmla="*/ 798 h 1146"/>
                <a:gd name="T16" fmla="*/ 2085 w 2085"/>
                <a:gd name="T17" fmla="*/ 798 h 1146"/>
                <a:gd name="T18" fmla="*/ 2085 w 2085"/>
                <a:gd name="T19" fmla="*/ 0 h 1146"/>
                <a:gd name="T20" fmla="*/ 1956 w 2085"/>
                <a:gd name="T21" fmla="*/ 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5" h="1146">
                  <a:moveTo>
                    <a:pt x="1956" y="0"/>
                  </a:moveTo>
                  <a:lnTo>
                    <a:pt x="1763" y="385"/>
                  </a:lnTo>
                  <a:lnTo>
                    <a:pt x="1571" y="0"/>
                  </a:lnTo>
                  <a:lnTo>
                    <a:pt x="0" y="0"/>
                  </a:lnTo>
                  <a:lnTo>
                    <a:pt x="0" y="798"/>
                  </a:lnTo>
                  <a:lnTo>
                    <a:pt x="1590" y="798"/>
                  </a:lnTo>
                  <a:lnTo>
                    <a:pt x="1764" y="1146"/>
                  </a:lnTo>
                  <a:lnTo>
                    <a:pt x="1938" y="798"/>
                  </a:lnTo>
                  <a:lnTo>
                    <a:pt x="2085" y="798"/>
                  </a:lnTo>
                  <a:lnTo>
                    <a:pt x="2085" y="0"/>
                  </a:lnTo>
                  <a:lnTo>
                    <a:pt x="1956" y="0"/>
                  </a:lnTo>
                  <a:close/>
                </a:path>
              </a:pathLst>
            </a:custGeom>
            <a:solidFill>
              <a:srgbClr val="42AFB6"/>
            </a:solidFill>
            <a:ln>
              <a:noFill/>
            </a:ln>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28" name="Rectangle 32">
              <a:extLst>
                <a:ext uri="{FF2B5EF4-FFF2-40B4-BE49-F238E27FC236}">
                  <a16:creationId xmlns:a16="http://schemas.microsoft.com/office/drawing/2014/main" id="{EC9D801E-8FE1-4047-BE96-E8141C15CC7E}"/>
                </a:ext>
              </a:extLst>
            </p:cNvPr>
            <p:cNvSpPr/>
            <p:nvPr/>
          </p:nvSpPr>
          <p:spPr>
            <a:xfrm>
              <a:off x="419450" y="3485181"/>
              <a:ext cx="3853886" cy="920221"/>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29" name="Freeform 14">
            <a:extLst>
              <a:ext uri="{FF2B5EF4-FFF2-40B4-BE49-F238E27FC236}">
                <a16:creationId xmlns:a16="http://schemas.microsoft.com/office/drawing/2014/main" id="{FDBF817B-C7FD-4EA8-A32A-1273DDB6C19B}"/>
              </a:ext>
            </a:extLst>
          </p:cNvPr>
          <p:cNvSpPr>
            <a:spLocks/>
          </p:cNvSpPr>
          <p:nvPr/>
        </p:nvSpPr>
        <p:spPr bwMode="auto">
          <a:xfrm rot="10800000" flipH="1">
            <a:off x="6834314" y="891348"/>
            <a:ext cx="4811351" cy="2286425"/>
          </a:xfrm>
          <a:custGeom>
            <a:avLst/>
            <a:gdLst>
              <a:gd name="T0" fmla="*/ 1956 w 2085"/>
              <a:gd name="T1" fmla="*/ 0 h 1146"/>
              <a:gd name="T2" fmla="*/ 1763 w 2085"/>
              <a:gd name="T3" fmla="*/ 385 h 1146"/>
              <a:gd name="T4" fmla="*/ 1571 w 2085"/>
              <a:gd name="T5" fmla="*/ 0 h 1146"/>
              <a:gd name="T6" fmla="*/ 0 w 2085"/>
              <a:gd name="T7" fmla="*/ 0 h 1146"/>
              <a:gd name="T8" fmla="*/ 0 w 2085"/>
              <a:gd name="T9" fmla="*/ 798 h 1146"/>
              <a:gd name="T10" fmla="*/ 1590 w 2085"/>
              <a:gd name="T11" fmla="*/ 798 h 1146"/>
              <a:gd name="T12" fmla="*/ 1764 w 2085"/>
              <a:gd name="T13" fmla="*/ 1146 h 1146"/>
              <a:gd name="T14" fmla="*/ 1938 w 2085"/>
              <a:gd name="T15" fmla="*/ 798 h 1146"/>
              <a:gd name="T16" fmla="*/ 2085 w 2085"/>
              <a:gd name="T17" fmla="*/ 798 h 1146"/>
              <a:gd name="T18" fmla="*/ 2085 w 2085"/>
              <a:gd name="T19" fmla="*/ 0 h 1146"/>
              <a:gd name="T20" fmla="*/ 1956 w 2085"/>
              <a:gd name="T21" fmla="*/ 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5" h="1146">
                <a:moveTo>
                  <a:pt x="1956" y="0"/>
                </a:moveTo>
                <a:lnTo>
                  <a:pt x="1763" y="385"/>
                </a:lnTo>
                <a:lnTo>
                  <a:pt x="1571" y="0"/>
                </a:lnTo>
                <a:lnTo>
                  <a:pt x="0" y="0"/>
                </a:lnTo>
                <a:lnTo>
                  <a:pt x="0" y="798"/>
                </a:lnTo>
                <a:lnTo>
                  <a:pt x="1590" y="798"/>
                </a:lnTo>
                <a:lnTo>
                  <a:pt x="1764" y="1146"/>
                </a:lnTo>
                <a:lnTo>
                  <a:pt x="1938" y="798"/>
                </a:lnTo>
                <a:lnTo>
                  <a:pt x="2085" y="798"/>
                </a:lnTo>
                <a:lnTo>
                  <a:pt x="2085" y="0"/>
                </a:lnTo>
                <a:lnTo>
                  <a:pt x="1956" y="0"/>
                </a:lnTo>
                <a:close/>
              </a:path>
            </a:pathLst>
          </a:custGeom>
          <a:solidFill>
            <a:srgbClr val="CB1B4A"/>
          </a:solidFill>
          <a:ln>
            <a:noFill/>
          </a:ln>
        </p:spPr>
        <p:txBody>
          <a:bodyPr vert="horz" wrap="square" lIns="91428" tIns="45714" rIns="91428" bIns="45714"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30" name="Rectangle 33">
            <a:extLst>
              <a:ext uri="{FF2B5EF4-FFF2-40B4-BE49-F238E27FC236}">
                <a16:creationId xmlns:a16="http://schemas.microsoft.com/office/drawing/2014/main" id="{9981C901-FE5A-4C45-9923-F72EED6EF735}"/>
              </a:ext>
            </a:extLst>
          </p:cNvPr>
          <p:cNvSpPr/>
          <p:nvPr/>
        </p:nvSpPr>
        <p:spPr>
          <a:xfrm>
            <a:off x="3187817" y="1585519"/>
            <a:ext cx="3869853" cy="1592117"/>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31" name="Gruppieren 30">
            <a:extLst>
              <a:ext uri="{FF2B5EF4-FFF2-40B4-BE49-F238E27FC236}">
                <a16:creationId xmlns:a16="http://schemas.microsoft.com/office/drawing/2014/main" id="{720265F1-99A1-4045-A97A-77006DA0E556}"/>
              </a:ext>
            </a:extLst>
          </p:cNvPr>
          <p:cNvGrpSpPr/>
          <p:nvPr/>
        </p:nvGrpSpPr>
        <p:grpSpPr>
          <a:xfrm>
            <a:off x="148435" y="2030965"/>
            <a:ext cx="2752544" cy="920221"/>
            <a:chOff x="265812" y="2632581"/>
            <a:chExt cx="2752544" cy="920221"/>
          </a:xfrm>
        </p:grpSpPr>
        <p:sp>
          <p:nvSpPr>
            <p:cNvPr id="32" name="Rectangle 33">
              <a:extLst>
                <a:ext uri="{FF2B5EF4-FFF2-40B4-BE49-F238E27FC236}">
                  <a16:creationId xmlns:a16="http://schemas.microsoft.com/office/drawing/2014/main" id="{54A468A9-0FB8-423A-96FE-6213D6C9E8AD}"/>
                </a:ext>
              </a:extLst>
            </p:cNvPr>
            <p:cNvSpPr/>
            <p:nvPr/>
          </p:nvSpPr>
          <p:spPr>
            <a:xfrm>
              <a:off x="311271" y="2632581"/>
              <a:ext cx="2707085" cy="920221"/>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3" name="TextBox 37">
              <a:extLst>
                <a:ext uri="{FF2B5EF4-FFF2-40B4-BE49-F238E27FC236}">
                  <a16:creationId xmlns:a16="http://schemas.microsoft.com/office/drawing/2014/main" id="{1DFE547F-B0E2-435C-8D12-BF83D9CF1BA5}"/>
                </a:ext>
              </a:extLst>
            </p:cNvPr>
            <p:cNvSpPr txBox="1"/>
            <p:nvPr/>
          </p:nvSpPr>
          <p:spPr>
            <a:xfrm>
              <a:off x="265812" y="2813772"/>
              <a:ext cx="2707088" cy="584775"/>
            </a:xfrm>
            <a:prstGeom prst="rect">
              <a:avLst/>
            </a:prstGeom>
            <a:noFill/>
          </p:spPr>
          <p:txBody>
            <a:bodyPr wrap="square" rtlCol="0">
              <a:spAutoFit/>
            </a:bodyPr>
            <a:lstStyle/>
            <a:p>
              <a:pPr algn="ctr" defTabSz="914309">
                <a:defRPr/>
              </a:pPr>
              <a:r>
                <a:rPr lang="de-DE" sz="3200" b="1" dirty="0">
                  <a:solidFill>
                    <a:srgbClr val="FFFFFF"/>
                  </a:solidFill>
                  <a:latin typeface="Open Sans" panose="020B0606030504020204" pitchFamily="34" charset="0"/>
                </a:rPr>
                <a:t>high </a:t>
              </a:r>
              <a:r>
                <a:rPr lang="de-DE" sz="3200" b="1" dirty="0" err="1">
                  <a:solidFill>
                    <a:srgbClr val="FFFFFF"/>
                  </a:solidFill>
                  <a:latin typeface="Open Sans" panose="020B0606030504020204" pitchFamily="34" charset="0"/>
                </a:rPr>
                <a:t>ceiling</a:t>
              </a:r>
              <a:endParaRPr lang="en-GB" sz="3200" b="1" dirty="0">
                <a:solidFill>
                  <a:srgbClr val="FFFFFF"/>
                </a:solidFill>
                <a:latin typeface="Noto Sans" panose="020B0502040504020204" pitchFamily="34"/>
                <a:ea typeface="Noto Sans" panose="020B0502040504020204" pitchFamily="34"/>
                <a:cs typeface="Noto Sans" panose="020B0502040504020204" pitchFamily="34"/>
              </a:endParaRPr>
            </a:p>
          </p:txBody>
        </p:sp>
      </p:grpSp>
      <p:sp>
        <p:nvSpPr>
          <p:cNvPr id="34" name="TextBox 41">
            <a:extLst>
              <a:ext uri="{FF2B5EF4-FFF2-40B4-BE49-F238E27FC236}">
                <a16:creationId xmlns:a16="http://schemas.microsoft.com/office/drawing/2014/main" id="{D17D379D-5149-4049-A2CF-98B77B37385A}"/>
              </a:ext>
            </a:extLst>
          </p:cNvPr>
          <p:cNvSpPr txBox="1"/>
          <p:nvPr/>
        </p:nvSpPr>
        <p:spPr>
          <a:xfrm>
            <a:off x="3225294" y="1644596"/>
            <a:ext cx="7569086" cy="1477328"/>
          </a:xfrm>
          <a:prstGeom prst="rect">
            <a:avLst/>
          </a:prstGeom>
          <a:noFill/>
        </p:spPr>
        <p:txBody>
          <a:bodyPr wrap="square" rtlCol="0">
            <a:spAutoFit/>
          </a:bodyPr>
          <a:lstStyle/>
          <a:p>
            <a:pPr defTabSz="914309">
              <a:defRPr/>
            </a:pPr>
            <a:r>
              <a:rPr lang="de-DE" sz="1500" b="1" dirty="0">
                <a:solidFill>
                  <a:srgbClr val="FFFFFF"/>
                </a:solidFill>
                <a:latin typeface="Open Sans" panose="020B0606030504020204" pitchFamily="34" charset="0"/>
              </a:rPr>
              <a:t>nach oben offen, keine obere Grenze (</a:t>
            </a:r>
            <a:r>
              <a:rPr lang="de-DE" sz="1500" b="1" dirty="0" err="1">
                <a:solidFill>
                  <a:srgbClr val="FFFFFF"/>
                </a:solidFill>
                <a:latin typeface="Open Sans" panose="020B0606030504020204" pitchFamily="34" charset="0"/>
              </a:rPr>
              <a:t>Does</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it</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scale</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with</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growth</a:t>
            </a:r>
            <a:r>
              <a:rPr lang="de-DE" sz="1500" b="1" dirty="0">
                <a:solidFill>
                  <a:srgbClr val="FFFFFF"/>
                </a:solidFill>
                <a:latin typeface="Open Sans" panose="020B0606030504020204" pitchFamily="34" charset="0"/>
              </a:rPr>
              <a:t>?)</a:t>
            </a:r>
          </a:p>
          <a:p>
            <a:pPr defTabSz="914309">
              <a:defRPr/>
            </a:pPr>
            <a:endParaRPr lang="de-DE" sz="1500" b="1" dirty="0">
              <a:solidFill>
                <a:srgbClr val="FFFFFF"/>
              </a:solidFill>
              <a:latin typeface="Open Sans" panose="020B0606030504020204" pitchFamily="34" charset="0"/>
            </a:endParaRPr>
          </a:p>
          <a:p>
            <a:pPr marL="285750" indent="-285750" defTabSz="914309">
              <a:buFont typeface="Wingdings" panose="05000000000000000000" pitchFamily="2" charset="2"/>
              <a:buChar char="§"/>
              <a:defRPr/>
            </a:pPr>
            <a:r>
              <a:rPr lang="de-DE" sz="1500" dirty="0">
                <a:solidFill>
                  <a:srgbClr val="FFFFFF"/>
                </a:solidFill>
                <a:latin typeface="Open Sans" panose="020B0606030504020204" pitchFamily="34" charset="0"/>
              </a:rPr>
              <a:t>Roboter „wachsen vom Anspruch her mit“ (grafische Programmieroberflächen bis hin zur Anwendung von Programmiersprachen wie </a:t>
            </a:r>
            <a:r>
              <a:rPr lang="de-DE" sz="1500" dirty="0" err="1">
                <a:solidFill>
                  <a:srgbClr val="FFFFFF"/>
                </a:solidFill>
                <a:latin typeface="Open Sans" panose="020B0606030504020204" pitchFamily="34" charset="0"/>
              </a:rPr>
              <a:t>javascript</a:t>
            </a:r>
            <a:r>
              <a:rPr lang="de-DE" sz="1500" dirty="0">
                <a:solidFill>
                  <a:srgbClr val="FFFFFF"/>
                </a:solidFill>
                <a:latin typeface="Open Sans" panose="020B0606030504020204" pitchFamily="34" charset="0"/>
              </a:rPr>
              <a:t>)</a:t>
            </a:r>
          </a:p>
          <a:p>
            <a:pPr marL="285750" indent="-285750" defTabSz="914309">
              <a:buFont typeface="Wingdings" panose="05000000000000000000" pitchFamily="2" charset="2"/>
              <a:buChar char="§"/>
              <a:defRPr/>
            </a:pPr>
            <a:r>
              <a:rPr lang="de-DE" sz="1500" dirty="0">
                <a:solidFill>
                  <a:srgbClr val="FFFFFF"/>
                </a:solidFill>
                <a:latin typeface="Open Sans" panose="020B0606030504020204" pitchFamily="34" charset="0"/>
              </a:rPr>
              <a:t>Komplexität der mithilfe des Systems zu lösenden Problemstellungen und Lösungsmöglichkeiten ist unbegrenzt</a:t>
            </a:r>
          </a:p>
        </p:txBody>
      </p:sp>
      <p:sp>
        <p:nvSpPr>
          <p:cNvPr id="35" name="TextBox 42">
            <a:extLst>
              <a:ext uri="{FF2B5EF4-FFF2-40B4-BE49-F238E27FC236}">
                <a16:creationId xmlns:a16="http://schemas.microsoft.com/office/drawing/2014/main" id="{B72ACE21-C087-46F5-BD9E-B48EDC32DB33}"/>
              </a:ext>
            </a:extLst>
          </p:cNvPr>
          <p:cNvSpPr txBox="1"/>
          <p:nvPr/>
        </p:nvSpPr>
        <p:spPr>
          <a:xfrm>
            <a:off x="3262973" y="3214089"/>
            <a:ext cx="7432990" cy="1708160"/>
          </a:xfrm>
          <a:prstGeom prst="rect">
            <a:avLst/>
          </a:prstGeom>
          <a:noFill/>
        </p:spPr>
        <p:txBody>
          <a:bodyPr wrap="square" rtlCol="0">
            <a:spAutoFit/>
          </a:bodyPr>
          <a:lstStyle/>
          <a:p>
            <a:pPr algn="just" defTabSz="914309">
              <a:defRPr/>
            </a:pPr>
            <a:r>
              <a:rPr lang="de-DE" sz="1500" b="1" dirty="0">
                <a:solidFill>
                  <a:srgbClr val="FFFFFF"/>
                </a:solidFill>
                <a:latin typeface="Open Sans" panose="020B0606030504020204" pitchFamily="34" charset="0"/>
              </a:rPr>
              <a:t>verschiedenste Zugangsweisen </a:t>
            </a:r>
          </a:p>
          <a:p>
            <a:pPr algn="just" defTabSz="914309">
              <a:defRPr/>
            </a:pPr>
            <a:r>
              <a:rPr lang="de-DE" sz="1500" b="1" dirty="0">
                <a:solidFill>
                  <a:srgbClr val="FFFFFF"/>
                </a:solidFill>
                <a:latin typeface="Open Sans" panose="020B0606030504020204" pitchFamily="34" charset="0"/>
              </a:rPr>
              <a:t>(</a:t>
            </a:r>
            <a:r>
              <a:rPr lang="de-DE" sz="1500" b="1" dirty="0" err="1">
                <a:solidFill>
                  <a:srgbClr val="FFFFFF"/>
                </a:solidFill>
                <a:latin typeface="Open Sans" panose="020B0606030504020204" pitchFamily="34" charset="0"/>
              </a:rPr>
              <a:t>How</a:t>
            </a:r>
            <a:r>
              <a:rPr lang="de-DE" sz="1500" b="1" dirty="0">
                <a:solidFill>
                  <a:srgbClr val="FFFFFF"/>
                </a:solidFill>
                <a:latin typeface="Open Sans" panose="020B0606030504020204" pitchFamily="34" charset="0"/>
              </a:rPr>
              <a:t> inclusive </a:t>
            </a:r>
            <a:r>
              <a:rPr lang="de-DE" sz="1500" b="1" dirty="0" err="1">
                <a:solidFill>
                  <a:srgbClr val="FFFFFF"/>
                </a:solidFill>
                <a:latin typeface="Open Sans" panose="020B0606030504020204" pitchFamily="34" charset="0"/>
              </a:rPr>
              <a:t>is</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it</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How</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many</a:t>
            </a:r>
            <a:r>
              <a:rPr lang="de-DE" sz="1500" b="1" dirty="0">
                <a:solidFill>
                  <a:srgbClr val="FFFFFF"/>
                </a:solidFill>
                <a:latin typeface="Open Sans" panose="020B0606030504020204" pitchFamily="34" charset="0"/>
              </a:rPr>
              <a:t> different </a:t>
            </a:r>
            <a:r>
              <a:rPr lang="de-DE" sz="1500" b="1" dirty="0" err="1">
                <a:solidFill>
                  <a:srgbClr val="FFFFFF"/>
                </a:solidFill>
                <a:latin typeface="Open Sans" panose="020B0606030504020204" pitchFamily="34" charset="0"/>
              </a:rPr>
              <a:t>use-cases</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does</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it</a:t>
            </a:r>
            <a:r>
              <a:rPr lang="de-DE" sz="1500" b="1" dirty="0">
                <a:solidFill>
                  <a:srgbClr val="FFFFFF"/>
                </a:solidFill>
                <a:latin typeface="Open Sans" panose="020B0606030504020204" pitchFamily="34" charset="0"/>
              </a:rPr>
              <a:t> </a:t>
            </a:r>
            <a:r>
              <a:rPr lang="de-DE" sz="1500" b="1" dirty="0" err="1">
                <a:solidFill>
                  <a:srgbClr val="FFFFFF"/>
                </a:solidFill>
                <a:latin typeface="Open Sans" panose="020B0606030504020204" pitchFamily="34" charset="0"/>
              </a:rPr>
              <a:t>serve</a:t>
            </a:r>
            <a:r>
              <a:rPr lang="de-DE" sz="1500" b="1" dirty="0">
                <a:solidFill>
                  <a:srgbClr val="FFFFFF"/>
                </a:solidFill>
                <a:latin typeface="Open Sans" panose="020B0606030504020204" pitchFamily="34" charset="0"/>
              </a:rPr>
              <a:t>?)</a:t>
            </a:r>
          </a:p>
          <a:p>
            <a:pPr algn="just" defTabSz="914309">
              <a:defRPr/>
            </a:pPr>
            <a:endParaRPr lang="de-DE" sz="1500" b="1" dirty="0">
              <a:solidFill>
                <a:srgbClr val="FFFFFF"/>
              </a:solidFill>
              <a:latin typeface="Open Sans" panose="020B0606030504020204" pitchFamily="34" charset="0"/>
            </a:endParaRPr>
          </a:p>
          <a:p>
            <a:pPr marL="285750" indent="-285750" algn="just" defTabSz="914309">
              <a:buFont typeface="Wingdings" panose="05000000000000000000" pitchFamily="2" charset="2"/>
              <a:buChar char="§"/>
              <a:defRPr/>
            </a:pPr>
            <a:r>
              <a:rPr lang="de-DE" sz="1500" dirty="0">
                <a:solidFill>
                  <a:srgbClr val="FFFFFF"/>
                </a:solidFill>
                <a:latin typeface="Open Sans" panose="020B0606030504020204" pitchFamily="34" charset="0"/>
              </a:rPr>
              <a:t>thematisch vielseitig einsetzbar (u.a. Genderaspekt, Verbindung verschiedener Kompetenzbereiche), auch durch verschiedene Arten der Programmierung</a:t>
            </a:r>
          </a:p>
          <a:p>
            <a:pPr marL="285750" indent="-285750" algn="just" defTabSz="914309">
              <a:buFont typeface="Wingdings" panose="05000000000000000000" pitchFamily="2" charset="2"/>
              <a:buChar char="§"/>
              <a:defRPr/>
            </a:pPr>
            <a:r>
              <a:rPr lang="de-DE" sz="1500" dirty="0">
                <a:solidFill>
                  <a:srgbClr val="FFFFFF"/>
                </a:solidFill>
                <a:latin typeface="Open Sans" panose="020B0606030504020204" pitchFamily="34" charset="0"/>
              </a:rPr>
              <a:t>Einsatz für unterschiedliche Frage- und Problemstellungen im Kontext verschiedener Fachbereiche / Fächer</a:t>
            </a:r>
          </a:p>
        </p:txBody>
      </p:sp>
      <p:sp>
        <p:nvSpPr>
          <p:cNvPr id="36" name="TextBox 43">
            <a:extLst>
              <a:ext uri="{FF2B5EF4-FFF2-40B4-BE49-F238E27FC236}">
                <a16:creationId xmlns:a16="http://schemas.microsoft.com/office/drawing/2014/main" id="{E212535F-C4EB-4B69-B644-AF8E57370560}"/>
              </a:ext>
            </a:extLst>
          </p:cNvPr>
          <p:cNvSpPr txBox="1"/>
          <p:nvPr/>
        </p:nvSpPr>
        <p:spPr>
          <a:xfrm>
            <a:off x="3262973" y="5042583"/>
            <a:ext cx="5977016" cy="1246495"/>
          </a:xfrm>
          <a:prstGeom prst="rect">
            <a:avLst/>
          </a:prstGeom>
          <a:noFill/>
        </p:spPr>
        <p:txBody>
          <a:bodyPr wrap="square" rtlCol="0">
            <a:spAutoFit/>
          </a:bodyPr>
          <a:lstStyle/>
          <a:p>
            <a:pPr algn="just" defTabSz="914309">
              <a:defRPr/>
            </a:pPr>
            <a:r>
              <a:rPr lang="en-US" sz="1500" b="1" dirty="0" err="1">
                <a:solidFill>
                  <a:srgbClr val="FFFFFF"/>
                </a:solidFill>
                <a:latin typeface="Open Sans" panose="020B0606030504020204" pitchFamily="34" charset="0"/>
              </a:rPr>
              <a:t>leichter</a:t>
            </a:r>
            <a:r>
              <a:rPr lang="en-US" sz="1500" b="1" dirty="0">
                <a:solidFill>
                  <a:srgbClr val="FFFFFF"/>
                </a:solidFill>
                <a:latin typeface="Open Sans" panose="020B0606030504020204" pitchFamily="34" charset="0"/>
              </a:rPr>
              <a:t> </a:t>
            </a:r>
            <a:r>
              <a:rPr lang="en-US" sz="1500" b="1" dirty="0" err="1">
                <a:solidFill>
                  <a:srgbClr val="FFFFFF"/>
                </a:solidFill>
                <a:latin typeface="Open Sans" panose="020B0606030504020204" pitchFamily="34" charset="0"/>
              </a:rPr>
              <a:t>Einstieg</a:t>
            </a:r>
            <a:r>
              <a:rPr lang="en-US" sz="1500" b="1" dirty="0">
                <a:solidFill>
                  <a:srgbClr val="FFFFFF"/>
                </a:solidFill>
                <a:latin typeface="Open Sans" panose="020B0606030504020204" pitchFamily="34" charset="0"/>
              </a:rPr>
              <a:t> (How easy is it to learn?)</a:t>
            </a:r>
          </a:p>
          <a:p>
            <a:pPr algn="just" defTabSz="914309">
              <a:defRPr/>
            </a:pPr>
            <a:endParaRPr lang="de-DE" sz="1500" b="1" dirty="0">
              <a:solidFill>
                <a:srgbClr val="FFFFFF"/>
              </a:solidFill>
              <a:latin typeface="Open Sans" panose="020B0606030504020204" pitchFamily="34" charset="0"/>
            </a:endParaRPr>
          </a:p>
          <a:p>
            <a:pPr marL="285750" indent="-285750" algn="just" defTabSz="914309">
              <a:buFont typeface="Wingdings" panose="05000000000000000000" pitchFamily="2" charset="2"/>
              <a:buChar char="§"/>
              <a:defRPr/>
            </a:pPr>
            <a:r>
              <a:rPr lang="de-DE" sz="1500" dirty="0">
                <a:solidFill>
                  <a:srgbClr val="FFFFFF"/>
                </a:solidFill>
                <a:latin typeface="Open Sans" panose="020B0606030504020204" pitchFamily="34" charset="0"/>
              </a:rPr>
              <a:t>keine Einstiegshürden</a:t>
            </a:r>
          </a:p>
          <a:p>
            <a:pPr marL="285750" indent="-285750" algn="just" defTabSz="914309">
              <a:buFont typeface="Wingdings" panose="05000000000000000000" pitchFamily="2" charset="2"/>
              <a:buChar char="§"/>
              <a:defRPr/>
            </a:pPr>
            <a:r>
              <a:rPr lang="de-DE" sz="1500" dirty="0">
                <a:solidFill>
                  <a:srgbClr val="FFFFFF"/>
                </a:solidFill>
                <a:latin typeface="Open Sans" panose="020B0606030504020204" pitchFamily="34" charset="0"/>
              </a:rPr>
              <a:t>keine Vorkenntnisse nötig</a:t>
            </a:r>
          </a:p>
          <a:p>
            <a:pPr marL="285750" indent="-285750" algn="just" defTabSz="914309">
              <a:buFont typeface="Wingdings" panose="05000000000000000000" pitchFamily="2" charset="2"/>
              <a:buChar char="§"/>
              <a:defRPr/>
            </a:pPr>
            <a:r>
              <a:rPr lang="de-DE" sz="1500" dirty="0">
                <a:solidFill>
                  <a:srgbClr val="FFFFFF"/>
                </a:solidFill>
                <a:latin typeface="Open Sans" panose="020B0606030504020204" pitchFamily="34" charset="0"/>
              </a:rPr>
              <a:t>schnelle Erfolgserlebnisse</a:t>
            </a:r>
          </a:p>
        </p:txBody>
      </p:sp>
      <p:grpSp>
        <p:nvGrpSpPr>
          <p:cNvPr id="37" name="Gruppieren 36">
            <a:extLst>
              <a:ext uri="{FF2B5EF4-FFF2-40B4-BE49-F238E27FC236}">
                <a16:creationId xmlns:a16="http://schemas.microsoft.com/office/drawing/2014/main" id="{074F7AE9-FE2C-4FDB-9D52-94009D1AF999}"/>
              </a:ext>
            </a:extLst>
          </p:cNvPr>
          <p:cNvGrpSpPr/>
          <p:nvPr/>
        </p:nvGrpSpPr>
        <p:grpSpPr>
          <a:xfrm>
            <a:off x="148435" y="3548397"/>
            <a:ext cx="2707088" cy="920221"/>
            <a:chOff x="265809" y="3764526"/>
            <a:chExt cx="2707088" cy="920221"/>
          </a:xfrm>
        </p:grpSpPr>
        <p:sp>
          <p:nvSpPr>
            <p:cNvPr id="38" name="Rectangle 33">
              <a:extLst>
                <a:ext uri="{FF2B5EF4-FFF2-40B4-BE49-F238E27FC236}">
                  <a16:creationId xmlns:a16="http://schemas.microsoft.com/office/drawing/2014/main" id="{33BD03F2-9E6F-4B10-BEED-D0FAF7A6447A}"/>
                </a:ext>
              </a:extLst>
            </p:cNvPr>
            <p:cNvSpPr/>
            <p:nvPr/>
          </p:nvSpPr>
          <p:spPr>
            <a:xfrm>
              <a:off x="265809" y="3764526"/>
              <a:ext cx="2707085" cy="920221"/>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9" name="TextBox 37">
              <a:extLst>
                <a:ext uri="{FF2B5EF4-FFF2-40B4-BE49-F238E27FC236}">
                  <a16:creationId xmlns:a16="http://schemas.microsoft.com/office/drawing/2014/main" id="{33D2A1B0-3B05-4BAF-939E-C81AD15E059F}"/>
                </a:ext>
              </a:extLst>
            </p:cNvPr>
            <p:cNvSpPr txBox="1"/>
            <p:nvPr/>
          </p:nvSpPr>
          <p:spPr>
            <a:xfrm>
              <a:off x="265809" y="3870599"/>
              <a:ext cx="2707088" cy="584775"/>
            </a:xfrm>
            <a:prstGeom prst="rect">
              <a:avLst/>
            </a:prstGeom>
            <a:noFill/>
          </p:spPr>
          <p:txBody>
            <a:bodyPr wrap="square" rtlCol="0">
              <a:spAutoFit/>
            </a:bodyPr>
            <a:lstStyle/>
            <a:p>
              <a:pPr algn="ctr" defTabSz="914309">
                <a:defRPr/>
              </a:pPr>
              <a:r>
                <a:rPr lang="de-DE" sz="3200" b="1" dirty="0" err="1">
                  <a:solidFill>
                    <a:srgbClr val="FFFFFF"/>
                  </a:solidFill>
                  <a:latin typeface="Open Sans" panose="020B0606030504020204" pitchFamily="34" charset="0"/>
                </a:rPr>
                <a:t>wide</a:t>
              </a:r>
              <a:r>
                <a:rPr lang="de-DE" sz="3200" b="1" dirty="0">
                  <a:solidFill>
                    <a:srgbClr val="FFFFFF"/>
                  </a:solidFill>
                  <a:latin typeface="Open Sans" panose="020B0606030504020204" pitchFamily="34" charset="0"/>
                </a:rPr>
                <a:t> </a:t>
              </a:r>
              <a:r>
                <a:rPr lang="de-DE" sz="3200" b="1" dirty="0" err="1">
                  <a:solidFill>
                    <a:srgbClr val="FFFFFF"/>
                  </a:solidFill>
                  <a:latin typeface="Open Sans" panose="020B0606030504020204" pitchFamily="34" charset="0"/>
                </a:rPr>
                <a:t>walls</a:t>
              </a:r>
              <a:endParaRPr lang="en-GB" sz="3200" b="1" dirty="0">
                <a:solidFill>
                  <a:srgbClr val="FFFFFF"/>
                </a:solidFill>
                <a:latin typeface="Noto Sans" panose="020B0502040504020204" pitchFamily="34"/>
                <a:ea typeface="Noto Sans" panose="020B0502040504020204" pitchFamily="34"/>
                <a:cs typeface="Noto Sans" panose="020B0502040504020204" pitchFamily="34"/>
              </a:endParaRPr>
            </a:p>
          </p:txBody>
        </p:sp>
      </p:grpSp>
      <p:grpSp>
        <p:nvGrpSpPr>
          <p:cNvPr id="40" name="Gruppieren 39">
            <a:extLst>
              <a:ext uri="{FF2B5EF4-FFF2-40B4-BE49-F238E27FC236}">
                <a16:creationId xmlns:a16="http://schemas.microsoft.com/office/drawing/2014/main" id="{8693B353-4B55-4CD4-ADE7-7CFC9FBB0EDD}"/>
              </a:ext>
            </a:extLst>
          </p:cNvPr>
          <p:cNvGrpSpPr/>
          <p:nvPr/>
        </p:nvGrpSpPr>
        <p:grpSpPr>
          <a:xfrm>
            <a:off x="133404" y="5201449"/>
            <a:ext cx="2707088" cy="920221"/>
            <a:chOff x="265815" y="4790398"/>
            <a:chExt cx="2707088" cy="920221"/>
          </a:xfrm>
        </p:grpSpPr>
        <p:sp>
          <p:nvSpPr>
            <p:cNvPr id="41" name="Rectangle 33">
              <a:extLst>
                <a:ext uri="{FF2B5EF4-FFF2-40B4-BE49-F238E27FC236}">
                  <a16:creationId xmlns:a16="http://schemas.microsoft.com/office/drawing/2014/main" id="{40E3F856-7ACD-48CE-963F-3CCF20EEFF0B}"/>
                </a:ext>
              </a:extLst>
            </p:cNvPr>
            <p:cNvSpPr/>
            <p:nvPr/>
          </p:nvSpPr>
          <p:spPr>
            <a:xfrm>
              <a:off x="265815" y="4790398"/>
              <a:ext cx="2707085" cy="920221"/>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2" name="TextBox 37">
              <a:extLst>
                <a:ext uri="{FF2B5EF4-FFF2-40B4-BE49-F238E27FC236}">
                  <a16:creationId xmlns:a16="http://schemas.microsoft.com/office/drawing/2014/main" id="{817A0B6B-BA0E-44D0-B0ED-AA1DB0085610}"/>
                </a:ext>
              </a:extLst>
            </p:cNvPr>
            <p:cNvSpPr txBox="1"/>
            <p:nvPr/>
          </p:nvSpPr>
          <p:spPr>
            <a:xfrm>
              <a:off x="265815" y="4958120"/>
              <a:ext cx="2707088" cy="584775"/>
            </a:xfrm>
            <a:prstGeom prst="rect">
              <a:avLst/>
            </a:prstGeom>
            <a:noFill/>
          </p:spPr>
          <p:txBody>
            <a:bodyPr wrap="square" rtlCol="0">
              <a:spAutoFit/>
            </a:bodyPr>
            <a:lstStyle/>
            <a:p>
              <a:pPr algn="ctr" defTabSz="914309">
                <a:defRPr/>
              </a:pPr>
              <a:r>
                <a:rPr lang="de-DE" sz="3200" b="1" dirty="0" err="1">
                  <a:solidFill>
                    <a:srgbClr val="FFFFFF"/>
                  </a:solidFill>
                  <a:latin typeface="Open Sans" panose="020B0606030504020204" pitchFamily="34" charset="0"/>
                </a:rPr>
                <a:t>low</a:t>
              </a:r>
              <a:r>
                <a:rPr lang="de-DE" sz="3200" b="1" dirty="0">
                  <a:solidFill>
                    <a:srgbClr val="FFFFFF"/>
                  </a:solidFill>
                  <a:latin typeface="Open Sans" panose="020B0606030504020204" pitchFamily="34" charset="0"/>
                </a:rPr>
                <a:t> </a:t>
              </a:r>
              <a:r>
                <a:rPr lang="de-DE" sz="3200" b="1" dirty="0" err="1">
                  <a:solidFill>
                    <a:srgbClr val="FFFFFF"/>
                  </a:solidFill>
                  <a:latin typeface="Open Sans" panose="020B0606030504020204" pitchFamily="34" charset="0"/>
                </a:rPr>
                <a:t>floor</a:t>
              </a:r>
              <a:endParaRPr lang="en-GB" sz="3200" b="1" dirty="0">
                <a:solidFill>
                  <a:srgbClr val="FFFFFF"/>
                </a:solidFill>
                <a:latin typeface="Noto Sans" panose="020B0502040504020204" pitchFamily="34"/>
                <a:ea typeface="Noto Sans" panose="020B0502040504020204" pitchFamily="34"/>
                <a:cs typeface="Noto Sans" panose="020B0502040504020204" pitchFamily="34"/>
              </a:endParaRPr>
            </a:p>
          </p:txBody>
        </p:sp>
      </p:grpSp>
    </p:spTree>
    <p:extLst>
      <p:ext uri="{BB962C8B-B14F-4D97-AF65-F5344CB8AC3E}">
        <p14:creationId xmlns:p14="http://schemas.microsoft.com/office/powerpoint/2010/main" val="4108685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Gruppenbildung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2573782"/>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Bitte bilden Sie Dreiergruppen!</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Diese Dreiergruppen sollten (im Idealfall) über alle Erprobungen bestehen bleiben. Fehlt eine Person, so teilen Sie sich auf die anderen Gruppen auf. </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Bei manchen Stationen werden Sie zu zwei Gruppen zusammengelegt (6 Personen).</a:t>
            </a:r>
          </a:p>
          <a:p>
            <a:pPr marL="342900"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11</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429082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Kurzpräsentation des Roboters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Blue-Bot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12</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
        <p:nvSpPr>
          <p:cNvPr id="12" name="Textfeld 11">
            <a:extLst>
              <a:ext uri="{FF2B5EF4-FFF2-40B4-BE49-F238E27FC236}">
                <a16:creationId xmlns:a16="http://schemas.microsoft.com/office/drawing/2014/main" id="{C942A35E-D78D-4210-A5F2-89FE6821E982}"/>
              </a:ext>
            </a:extLst>
          </p:cNvPr>
          <p:cNvSpPr txBox="1"/>
          <p:nvPr/>
        </p:nvSpPr>
        <p:spPr>
          <a:xfrm>
            <a:off x="1539996" y="5711840"/>
            <a:ext cx="2175451" cy="537327"/>
          </a:xfrm>
          <a:prstGeom prst="rect">
            <a:avLst/>
          </a:prstGeom>
          <a:noFill/>
        </p:spPr>
        <p:txBody>
          <a:bodyPr wrap="square" rtlCol="0">
            <a:spAutoFit/>
          </a:bodyPr>
          <a:lstStyle/>
          <a:p>
            <a:pPr>
              <a:lnSpc>
                <a:spcPct val="150000"/>
              </a:lnSpc>
            </a:pPr>
            <a:r>
              <a:rPr lang="de-DE" sz="2150" dirty="0">
                <a:solidFill>
                  <a:prstClr val="black"/>
                </a:solidFill>
                <a:effectLst>
                  <a:innerShdw blurRad="76200" dist="25400" dir="13500000">
                    <a:prstClr val="black">
                      <a:alpha val="40000"/>
                    </a:prstClr>
                  </a:innerShdw>
                </a:effectLst>
              </a:rPr>
              <a:t>Blue-Bot</a:t>
            </a:r>
          </a:p>
        </p:txBody>
      </p:sp>
      <p:sp>
        <p:nvSpPr>
          <p:cNvPr id="13" name="Textfeld 12">
            <a:extLst>
              <a:ext uri="{FF2B5EF4-FFF2-40B4-BE49-F238E27FC236}">
                <a16:creationId xmlns:a16="http://schemas.microsoft.com/office/drawing/2014/main" id="{5612034C-A4B3-4788-A44F-9087432FB249}"/>
              </a:ext>
            </a:extLst>
          </p:cNvPr>
          <p:cNvSpPr txBox="1"/>
          <p:nvPr/>
        </p:nvSpPr>
        <p:spPr>
          <a:xfrm>
            <a:off x="6381871" y="5724100"/>
            <a:ext cx="3829655" cy="537327"/>
          </a:xfrm>
          <a:prstGeom prst="rect">
            <a:avLst/>
          </a:prstGeom>
          <a:noFill/>
        </p:spPr>
        <p:txBody>
          <a:bodyPr wrap="square" rtlCol="0">
            <a:spAutoFit/>
          </a:bodyPr>
          <a:lstStyle/>
          <a:p>
            <a:pPr>
              <a:lnSpc>
                <a:spcPct val="150000"/>
              </a:lnSpc>
            </a:pPr>
            <a:r>
              <a:rPr lang="de-DE" sz="2150" dirty="0">
                <a:solidFill>
                  <a:prstClr val="black"/>
                </a:solidFill>
                <a:effectLst>
                  <a:innerShdw blurRad="76200" dist="25400" dir="13500000">
                    <a:prstClr val="black">
                      <a:alpha val="40000"/>
                    </a:prstClr>
                  </a:innerShdw>
                </a:effectLst>
              </a:rPr>
              <a:t>Die „kleine Schwester“ Bee-Bot</a:t>
            </a:r>
          </a:p>
        </p:txBody>
      </p:sp>
      <p:pic>
        <p:nvPicPr>
          <p:cNvPr id="2" name="Grafik 1">
            <a:extLst>
              <a:ext uri="{FF2B5EF4-FFF2-40B4-BE49-F238E27FC236}">
                <a16:creationId xmlns:a16="http://schemas.microsoft.com/office/drawing/2014/main" id="{845A43A2-8490-45C4-AFF5-9E632F8B1C49}"/>
              </a:ext>
            </a:extLst>
          </p:cNvPr>
          <p:cNvPicPr>
            <a:picLocks noChangeAspect="1"/>
          </p:cNvPicPr>
          <p:nvPr/>
        </p:nvPicPr>
        <p:blipFill rotWithShape="1">
          <a:blip r:embed="rId10"/>
          <a:srcRect l="13399" t="8515" r="6224"/>
          <a:stretch/>
        </p:blipFill>
        <p:spPr>
          <a:xfrm>
            <a:off x="6524650" y="2583076"/>
            <a:ext cx="3405208" cy="2995272"/>
          </a:xfrm>
          <a:prstGeom prst="rect">
            <a:avLst/>
          </a:prstGeom>
        </p:spPr>
      </p:pic>
      <p:pic>
        <p:nvPicPr>
          <p:cNvPr id="7" name="Grafik 6" descr="Ein Bild, das sitzend, Tisch, dunkel, haltend enthält.&#10;&#10;Automatisch generierte Beschreibung">
            <a:extLst>
              <a:ext uri="{FF2B5EF4-FFF2-40B4-BE49-F238E27FC236}">
                <a16:creationId xmlns:a16="http://schemas.microsoft.com/office/drawing/2014/main" id="{DA688A41-7B67-47ED-8628-9E9307D303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49261" y="1514475"/>
            <a:ext cx="4841875" cy="4841875"/>
          </a:xfrm>
          <a:prstGeom prst="rect">
            <a:avLst/>
          </a:prstGeom>
        </p:spPr>
      </p:pic>
      <p:sp>
        <p:nvSpPr>
          <p:cNvPr id="20" name="Textfeld 19">
            <a:extLst>
              <a:ext uri="{FF2B5EF4-FFF2-40B4-BE49-F238E27FC236}">
                <a16:creationId xmlns:a16="http://schemas.microsoft.com/office/drawing/2014/main" id="{3DC0C993-D1FD-40C5-BD7D-24C1894B4842}"/>
              </a:ext>
            </a:extLst>
          </p:cNvPr>
          <p:cNvSpPr txBox="1"/>
          <p:nvPr/>
        </p:nvSpPr>
        <p:spPr>
          <a:xfrm>
            <a:off x="1539996" y="6346540"/>
            <a:ext cx="1739589" cy="369332"/>
          </a:xfrm>
          <a:prstGeom prst="rect">
            <a:avLst/>
          </a:prstGeom>
          <a:noFill/>
        </p:spPr>
        <p:txBody>
          <a:bodyPr wrap="square" rtlCol="0">
            <a:spAutoFit/>
          </a:bodyPr>
          <a:lstStyle/>
          <a:p>
            <a:r>
              <a:rPr lang="de-DE" sz="900" dirty="0">
                <a:solidFill>
                  <a:schemeClr val="tx1">
                    <a:lumMod val="50000"/>
                    <a:lumOff val="50000"/>
                  </a:schemeClr>
                </a:solidFill>
              </a:rPr>
              <a:t>Foto: CC-BY | Raphael Fehrmann www.wwu.de/Lernroboter</a:t>
            </a:r>
          </a:p>
        </p:txBody>
      </p:sp>
      <p:sp>
        <p:nvSpPr>
          <p:cNvPr id="21" name="Textfeld 20">
            <a:extLst>
              <a:ext uri="{FF2B5EF4-FFF2-40B4-BE49-F238E27FC236}">
                <a16:creationId xmlns:a16="http://schemas.microsoft.com/office/drawing/2014/main" id="{D39B86CD-9CC8-49DE-A614-91F3F9704653}"/>
              </a:ext>
            </a:extLst>
          </p:cNvPr>
          <p:cNvSpPr txBox="1"/>
          <p:nvPr/>
        </p:nvSpPr>
        <p:spPr>
          <a:xfrm>
            <a:off x="6487665" y="6346540"/>
            <a:ext cx="1739589" cy="369332"/>
          </a:xfrm>
          <a:prstGeom prst="rect">
            <a:avLst/>
          </a:prstGeom>
          <a:noFill/>
        </p:spPr>
        <p:txBody>
          <a:bodyPr wrap="square" rtlCol="0">
            <a:spAutoFit/>
          </a:bodyPr>
          <a:lstStyle/>
          <a:p>
            <a:r>
              <a:rPr lang="de-DE" sz="900" dirty="0">
                <a:solidFill>
                  <a:schemeClr val="tx1">
                    <a:lumMod val="50000"/>
                    <a:lumOff val="50000"/>
                  </a:schemeClr>
                </a:solidFill>
              </a:rPr>
              <a:t>Foto: pixabay.com, s. Verzeichnis am Ende der Präsentation</a:t>
            </a:r>
          </a:p>
        </p:txBody>
      </p:sp>
    </p:spTree>
    <p:extLst>
      <p:ext uri="{BB962C8B-B14F-4D97-AF65-F5344CB8AC3E}">
        <p14:creationId xmlns:p14="http://schemas.microsoft.com/office/powerpoint/2010/main" val="2090424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Kurzpräsentation des Roboters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Blue-Bot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13</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
        <p:nvSpPr>
          <p:cNvPr id="12" name="Textfeld 11">
            <a:extLst>
              <a:ext uri="{FF2B5EF4-FFF2-40B4-BE49-F238E27FC236}">
                <a16:creationId xmlns:a16="http://schemas.microsoft.com/office/drawing/2014/main" id="{C942A35E-D78D-4210-A5F2-89FE6821E982}"/>
              </a:ext>
            </a:extLst>
          </p:cNvPr>
          <p:cNvSpPr txBox="1"/>
          <p:nvPr/>
        </p:nvSpPr>
        <p:spPr>
          <a:xfrm>
            <a:off x="568446" y="5756305"/>
            <a:ext cx="4975104" cy="537327"/>
          </a:xfrm>
          <a:prstGeom prst="rect">
            <a:avLst/>
          </a:prstGeom>
          <a:noFill/>
        </p:spPr>
        <p:txBody>
          <a:bodyPr wrap="square" rtlCol="0">
            <a:spAutoFit/>
          </a:bodyPr>
          <a:lstStyle/>
          <a:p>
            <a:pPr>
              <a:lnSpc>
                <a:spcPct val="150000"/>
              </a:lnSpc>
            </a:pPr>
            <a:r>
              <a:rPr lang="de-DE" sz="2150" dirty="0">
                <a:solidFill>
                  <a:prstClr val="black"/>
                </a:solidFill>
                <a:effectLst>
                  <a:innerShdw blurRad="76200" dist="25400" dir="13500000">
                    <a:prstClr val="black">
                      <a:alpha val="40000"/>
                    </a:prstClr>
                  </a:innerShdw>
                </a:effectLst>
              </a:rPr>
              <a:t>Blue-Bot auf einer Rasterfläche</a:t>
            </a:r>
          </a:p>
        </p:txBody>
      </p:sp>
      <p:pic>
        <p:nvPicPr>
          <p:cNvPr id="5" name="Grafik 4" descr="Ein Bild, das drinnen, sitzend, klein, weiß enthält.&#10;&#10;Automatisch generierte Beschreibung">
            <a:extLst>
              <a:ext uri="{FF2B5EF4-FFF2-40B4-BE49-F238E27FC236}">
                <a16:creationId xmlns:a16="http://schemas.microsoft.com/office/drawing/2014/main" id="{853CE5AE-03B2-462D-A95E-8C5E0C7B304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t="52778" b="12361"/>
          <a:stretch/>
        </p:blipFill>
        <p:spPr>
          <a:xfrm>
            <a:off x="1516434" y="2424112"/>
            <a:ext cx="9144000" cy="2390775"/>
          </a:xfrm>
          <a:prstGeom prst="rect">
            <a:avLst/>
          </a:prstGeom>
          <a:ln>
            <a:noFill/>
          </a:ln>
          <a:effectLst>
            <a:outerShdw blurRad="292100" dist="139700" dir="2700000" algn="tl" rotWithShape="0">
              <a:srgbClr val="333333">
                <a:alpha val="65000"/>
              </a:srgbClr>
            </a:outerShdw>
          </a:effectLst>
        </p:spPr>
      </p:pic>
      <p:sp>
        <p:nvSpPr>
          <p:cNvPr id="13" name="Textfeld 12">
            <a:extLst>
              <a:ext uri="{FF2B5EF4-FFF2-40B4-BE49-F238E27FC236}">
                <a16:creationId xmlns:a16="http://schemas.microsoft.com/office/drawing/2014/main" id="{27CEBE35-D053-469E-9CBF-1B1DE9B1434D}"/>
              </a:ext>
            </a:extLst>
          </p:cNvPr>
          <p:cNvSpPr txBox="1"/>
          <p:nvPr/>
        </p:nvSpPr>
        <p:spPr>
          <a:xfrm>
            <a:off x="9866254" y="6368842"/>
            <a:ext cx="1739589" cy="369332"/>
          </a:xfrm>
          <a:prstGeom prst="rect">
            <a:avLst/>
          </a:prstGeom>
          <a:noFill/>
        </p:spPr>
        <p:txBody>
          <a:bodyPr wrap="square" rtlCol="0">
            <a:spAutoFit/>
          </a:bodyPr>
          <a:lstStyle/>
          <a:p>
            <a:r>
              <a:rPr lang="de-DE" sz="900" dirty="0">
                <a:solidFill>
                  <a:schemeClr val="tx1">
                    <a:lumMod val="50000"/>
                    <a:lumOff val="50000"/>
                  </a:schemeClr>
                </a:solidFill>
              </a:rPr>
              <a:t>Foto: CC-BY | Raphael Fehrmann www.wwu.de/Lernroboter</a:t>
            </a:r>
          </a:p>
        </p:txBody>
      </p:sp>
    </p:spTree>
    <p:extLst>
      <p:ext uri="{BB962C8B-B14F-4D97-AF65-F5344CB8AC3E}">
        <p14:creationId xmlns:p14="http://schemas.microsoft.com/office/powerpoint/2010/main" val="272000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Kurzpräsentation des Roboters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Blue-Bot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14</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99769" y="208774"/>
            <a:ext cx="723900" cy="723900"/>
          </a:xfrm>
          <a:prstGeom prst="rect">
            <a:avLst/>
          </a:prstGeom>
        </p:spPr>
      </p:pic>
      <p:sp>
        <p:nvSpPr>
          <p:cNvPr id="12" name="Textfeld 11">
            <a:extLst>
              <a:ext uri="{FF2B5EF4-FFF2-40B4-BE49-F238E27FC236}">
                <a16:creationId xmlns:a16="http://schemas.microsoft.com/office/drawing/2014/main" id="{C942A35E-D78D-4210-A5F2-89FE6821E982}"/>
              </a:ext>
            </a:extLst>
          </p:cNvPr>
          <p:cNvSpPr txBox="1"/>
          <p:nvPr/>
        </p:nvSpPr>
        <p:spPr>
          <a:xfrm>
            <a:off x="568446" y="5756305"/>
            <a:ext cx="4975104" cy="537327"/>
          </a:xfrm>
          <a:prstGeom prst="rect">
            <a:avLst/>
          </a:prstGeom>
          <a:noFill/>
        </p:spPr>
        <p:txBody>
          <a:bodyPr wrap="square" rtlCol="0">
            <a:spAutoFit/>
          </a:bodyPr>
          <a:lstStyle/>
          <a:p>
            <a:pPr>
              <a:lnSpc>
                <a:spcPct val="150000"/>
              </a:lnSpc>
            </a:pPr>
            <a:r>
              <a:rPr lang="de-DE" sz="2150" dirty="0">
                <a:solidFill>
                  <a:prstClr val="black"/>
                </a:solidFill>
                <a:effectLst>
                  <a:innerShdw blurRad="76200" dist="25400" dir="13500000">
                    <a:prstClr val="black">
                      <a:alpha val="40000"/>
                    </a:prstClr>
                  </a:innerShdw>
                </a:effectLst>
              </a:rPr>
              <a:t>Blue-Bot auf einer Rasterfläche</a:t>
            </a:r>
          </a:p>
        </p:txBody>
      </p:sp>
      <p:sp>
        <p:nvSpPr>
          <p:cNvPr id="13" name="Textfeld 12">
            <a:extLst>
              <a:ext uri="{FF2B5EF4-FFF2-40B4-BE49-F238E27FC236}">
                <a16:creationId xmlns:a16="http://schemas.microsoft.com/office/drawing/2014/main" id="{27CEBE35-D053-469E-9CBF-1B1DE9B1434D}"/>
              </a:ext>
            </a:extLst>
          </p:cNvPr>
          <p:cNvSpPr txBox="1"/>
          <p:nvPr/>
        </p:nvSpPr>
        <p:spPr>
          <a:xfrm>
            <a:off x="9866254" y="6368842"/>
            <a:ext cx="1739589" cy="369332"/>
          </a:xfrm>
          <a:prstGeom prst="rect">
            <a:avLst/>
          </a:prstGeom>
          <a:noFill/>
        </p:spPr>
        <p:txBody>
          <a:bodyPr wrap="square" rtlCol="0">
            <a:spAutoFit/>
          </a:bodyPr>
          <a:lstStyle/>
          <a:p>
            <a:r>
              <a:rPr lang="de-DE" sz="900" dirty="0">
                <a:solidFill>
                  <a:schemeClr val="tx1">
                    <a:lumMod val="50000"/>
                    <a:lumOff val="50000"/>
                  </a:schemeClr>
                </a:solidFill>
              </a:rPr>
              <a:t>Foto: CC-BY | Raphael Fehrmann www.wwu.de/Lernroboter</a:t>
            </a:r>
          </a:p>
        </p:txBody>
      </p:sp>
      <p:pic>
        <p:nvPicPr>
          <p:cNvPr id="2" name="ggfs bearbeiten, GIF erstellen">
            <a:hlinkClick r:id="" action="ppaction://media"/>
            <a:extLst>
              <a:ext uri="{FF2B5EF4-FFF2-40B4-BE49-F238E27FC236}">
                <a16:creationId xmlns:a16="http://schemas.microsoft.com/office/drawing/2014/main" id="{545D021D-A792-406A-8EDC-977A2E5556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3032" t="39174" r="8886"/>
          <a:stretch/>
        </p:blipFill>
        <p:spPr>
          <a:xfrm>
            <a:off x="726371" y="1435474"/>
            <a:ext cx="10737670" cy="4170454"/>
          </a:xfrm>
          <a:prstGeom prst="rect">
            <a:avLst/>
          </a:prstGeom>
        </p:spPr>
      </p:pic>
    </p:spTree>
    <p:extLst>
      <p:ext uri="{BB962C8B-B14F-4D97-AF65-F5344CB8AC3E}">
        <p14:creationId xmlns:p14="http://schemas.microsoft.com/office/powerpoint/2010/main" val="534090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Kurzpräsentation des Roboters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Blue-Bot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505523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Spielroboter in zwei Varianten: Bee-Bot und Blue-Bot </a:t>
            </a:r>
          </a:p>
          <a:p>
            <a:pPr marL="342900"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Namensgebung:</a:t>
            </a:r>
            <a:r>
              <a:rPr lang="de-DE" sz="2150" dirty="0">
                <a:solidFill>
                  <a:prstClr val="black"/>
                </a:solidFill>
                <a:effectLst>
                  <a:innerShdw blurRad="76200" dist="25400" dir="13500000">
                    <a:prstClr val="black">
                      <a:alpha val="40000"/>
                    </a:prstClr>
                  </a:innerShdw>
                </a:effectLst>
              </a:rPr>
              <a:t> Bee-Bot / Optik der Biene, Blue-Bot / per Bluetooth ansprechbar</a:t>
            </a:r>
          </a:p>
          <a:p>
            <a:pPr marL="342900"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Programmelemente: </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Bewegung: Vorwärts- und Rückwärts-Bewegung in 15 cm-Schritten</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Drehung: 90°-Drehungen rechts / links</a:t>
            </a:r>
          </a:p>
          <a:p>
            <a:pPr marL="342900"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Programmierbare Abläufe / Algorithmen:</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Abläufe können aus bis zu 200 Bewegungen und Drehungen bestehen</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beliebige Aneinanderreihung der Bewegungen und Drehungen möglich</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Abläufe werden einprogrammiert, GO startet Ausführung, X (Clear) löscht alle Eingaben</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Bestätigung der Eingaben werden durch Ton (abschaltbar) und Blinken der Augen bestätigt</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15</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741172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035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Kurzpräsentation des Roboters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Blue-Bot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16</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
        <p:nvSpPr>
          <p:cNvPr id="26" name="Textfeld 25">
            <a:extLst>
              <a:ext uri="{FF2B5EF4-FFF2-40B4-BE49-F238E27FC236}">
                <a16:creationId xmlns:a16="http://schemas.microsoft.com/office/drawing/2014/main" id="{8F200536-4A98-4F4C-8F9D-13907D568CB1}"/>
              </a:ext>
            </a:extLst>
          </p:cNvPr>
          <p:cNvSpPr txBox="1"/>
          <p:nvPr/>
        </p:nvSpPr>
        <p:spPr>
          <a:xfrm>
            <a:off x="7682549" y="1564609"/>
            <a:ext cx="2375209" cy="369332"/>
          </a:xfrm>
          <a:prstGeom prst="rect">
            <a:avLst/>
          </a:prstGeom>
          <a:noFill/>
        </p:spPr>
        <p:txBody>
          <a:bodyPr wrap="square" rtlCol="0">
            <a:spAutoFit/>
          </a:bodyPr>
          <a:lstStyle/>
          <a:p>
            <a:r>
              <a:rPr lang="de-DE" b="1" dirty="0"/>
              <a:t>Ladeanschluss</a:t>
            </a:r>
          </a:p>
        </p:txBody>
      </p:sp>
      <p:pic>
        <p:nvPicPr>
          <p:cNvPr id="5" name="Grafik 4">
            <a:extLst>
              <a:ext uri="{FF2B5EF4-FFF2-40B4-BE49-F238E27FC236}">
                <a16:creationId xmlns:a16="http://schemas.microsoft.com/office/drawing/2014/main" id="{C6A3B1AB-D8BF-4A18-9A72-63FD6B7A64D6}"/>
              </a:ext>
            </a:extLst>
          </p:cNvPr>
          <p:cNvPicPr>
            <a:picLocks noChangeAspect="1"/>
          </p:cNvPicPr>
          <p:nvPr/>
        </p:nvPicPr>
        <p:blipFill rotWithShape="1">
          <a:blip r:embed="rId10">
            <a:extLst>
              <a:ext uri="{28A0092B-C50C-407E-A947-70E740481C1C}">
                <a14:useLocalDpi xmlns:a14="http://schemas.microsoft.com/office/drawing/2010/main" val="0"/>
              </a:ext>
            </a:extLst>
          </a:blip>
          <a:srcRect l="13399" t="13962" r="15758" b="18888"/>
          <a:stretch/>
        </p:blipFill>
        <p:spPr>
          <a:xfrm>
            <a:off x="8439243" y="1827606"/>
            <a:ext cx="3731724" cy="3527477"/>
          </a:xfrm>
          <a:prstGeom prst="rect">
            <a:avLst/>
          </a:prstGeom>
        </p:spPr>
      </p:pic>
      <p:pic>
        <p:nvPicPr>
          <p:cNvPr id="7" name="Grafik 6">
            <a:extLst>
              <a:ext uri="{FF2B5EF4-FFF2-40B4-BE49-F238E27FC236}">
                <a16:creationId xmlns:a16="http://schemas.microsoft.com/office/drawing/2014/main" id="{72F0F533-9060-4832-9B78-0A30CE806307}"/>
              </a:ext>
            </a:extLst>
          </p:cNvPr>
          <p:cNvPicPr>
            <a:picLocks noChangeAspect="1"/>
          </p:cNvPicPr>
          <p:nvPr/>
        </p:nvPicPr>
        <p:blipFill rotWithShape="1">
          <a:blip r:embed="rId11">
            <a:extLst>
              <a:ext uri="{28A0092B-C50C-407E-A947-70E740481C1C}">
                <a14:useLocalDpi xmlns:a14="http://schemas.microsoft.com/office/drawing/2010/main" val="0"/>
              </a:ext>
            </a:extLst>
          </a:blip>
          <a:srcRect l="19750" t="28179" r="16421" b="13677"/>
          <a:stretch/>
        </p:blipFill>
        <p:spPr>
          <a:xfrm>
            <a:off x="813637" y="2298310"/>
            <a:ext cx="3552825" cy="3232785"/>
          </a:xfrm>
          <a:prstGeom prst="rect">
            <a:avLst/>
          </a:prstGeom>
        </p:spPr>
      </p:pic>
      <p:sp>
        <p:nvSpPr>
          <p:cNvPr id="27" name="Textfeld 26">
            <a:extLst>
              <a:ext uri="{FF2B5EF4-FFF2-40B4-BE49-F238E27FC236}">
                <a16:creationId xmlns:a16="http://schemas.microsoft.com/office/drawing/2014/main" id="{CA6D1830-B395-4614-8202-1DC7EA803B96}"/>
              </a:ext>
            </a:extLst>
          </p:cNvPr>
          <p:cNvSpPr txBox="1"/>
          <p:nvPr/>
        </p:nvSpPr>
        <p:spPr>
          <a:xfrm>
            <a:off x="598621" y="1910563"/>
            <a:ext cx="2375209" cy="369332"/>
          </a:xfrm>
          <a:prstGeom prst="rect">
            <a:avLst/>
          </a:prstGeom>
          <a:noFill/>
        </p:spPr>
        <p:txBody>
          <a:bodyPr wrap="square" rtlCol="0">
            <a:spAutoFit/>
          </a:bodyPr>
          <a:lstStyle/>
          <a:p>
            <a:r>
              <a:rPr lang="de-DE" b="1" dirty="0"/>
              <a:t>Betriebs-LED</a:t>
            </a:r>
          </a:p>
        </p:txBody>
      </p:sp>
      <p:sp>
        <p:nvSpPr>
          <p:cNvPr id="28" name="Textfeld 27">
            <a:extLst>
              <a:ext uri="{FF2B5EF4-FFF2-40B4-BE49-F238E27FC236}">
                <a16:creationId xmlns:a16="http://schemas.microsoft.com/office/drawing/2014/main" id="{77ABF367-FF1C-41F5-9867-50BCBD79C1EA}"/>
              </a:ext>
            </a:extLst>
          </p:cNvPr>
          <p:cNvSpPr txBox="1"/>
          <p:nvPr/>
        </p:nvSpPr>
        <p:spPr>
          <a:xfrm>
            <a:off x="311271" y="5544885"/>
            <a:ext cx="2375209" cy="369332"/>
          </a:xfrm>
          <a:prstGeom prst="rect">
            <a:avLst/>
          </a:prstGeom>
          <a:noFill/>
        </p:spPr>
        <p:txBody>
          <a:bodyPr wrap="square" rtlCol="0">
            <a:spAutoFit/>
          </a:bodyPr>
          <a:lstStyle/>
          <a:p>
            <a:r>
              <a:rPr lang="de-DE" b="1" dirty="0"/>
              <a:t>Aktions-LEDs</a:t>
            </a:r>
          </a:p>
        </p:txBody>
      </p:sp>
      <p:sp>
        <p:nvSpPr>
          <p:cNvPr id="29" name="Textfeld 28">
            <a:extLst>
              <a:ext uri="{FF2B5EF4-FFF2-40B4-BE49-F238E27FC236}">
                <a16:creationId xmlns:a16="http://schemas.microsoft.com/office/drawing/2014/main" id="{19B9FA18-D9C3-40AC-8A64-5AB07628FB24}"/>
              </a:ext>
            </a:extLst>
          </p:cNvPr>
          <p:cNvSpPr txBox="1"/>
          <p:nvPr/>
        </p:nvSpPr>
        <p:spPr>
          <a:xfrm>
            <a:off x="4539781" y="2127938"/>
            <a:ext cx="3552825" cy="2585323"/>
          </a:xfrm>
          <a:prstGeom prst="rect">
            <a:avLst/>
          </a:prstGeom>
          <a:noFill/>
        </p:spPr>
        <p:txBody>
          <a:bodyPr wrap="square" rtlCol="0">
            <a:spAutoFit/>
          </a:bodyPr>
          <a:lstStyle/>
          <a:p>
            <a:r>
              <a:rPr lang="de-DE" b="1" dirty="0"/>
              <a:t>Taster</a:t>
            </a:r>
          </a:p>
          <a:p>
            <a:pPr marL="285750" indent="-285750">
              <a:buFont typeface="Arial" panose="020B0604020202020204" pitchFamily="34" charset="0"/>
              <a:buChar char="•"/>
            </a:pPr>
            <a:r>
              <a:rPr lang="de-DE" dirty="0"/>
              <a:t>Rechtsdrehung</a:t>
            </a:r>
          </a:p>
          <a:p>
            <a:pPr marL="285750" indent="-285750">
              <a:buFont typeface="Arial" panose="020B0604020202020204" pitchFamily="34" charset="0"/>
              <a:buChar char="•"/>
            </a:pPr>
            <a:r>
              <a:rPr lang="de-DE" dirty="0"/>
              <a:t>Linksdrehung</a:t>
            </a:r>
          </a:p>
          <a:p>
            <a:pPr marL="285750" indent="-285750">
              <a:buFont typeface="Arial" panose="020B0604020202020204" pitchFamily="34" charset="0"/>
              <a:buChar char="•"/>
            </a:pPr>
            <a:r>
              <a:rPr lang="de-DE" dirty="0"/>
              <a:t>Schritt rückwärts (15 cm)</a:t>
            </a:r>
          </a:p>
          <a:p>
            <a:pPr marL="285750" indent="-285750">
              <a:buFont typeface="Arial" panose="020B0604020202020204" pitchFamily="34" charset="0"/>
              <a:buChar char="•"/>
            </a:pPr>
            <a:r>
              <a:rPr lang="de-DE" dirty="0"/>
              <a:t>Schritt vorwärts (15 cm)</a:t>
            </a:r>
          </a:p>
          <a:p>
            <a:pPr marL="285750" indent="-285750">
              <a:buFont typeface="Arial" panose="020B0604020202020204" pitchFamily="34" charset="0"/>
              <a:buChar char="•"/>
            </a:pPr>
            <a:r>
              <a:rPr lang="de-DE" dirty="0"/>
              <a:t>GO / Start</a:t>
            </a:r>
          </a:p>
          <a:p>
            <a:pPr marL="285750" indent="-285750">
              <a:buFont typeface="Arial" panose="020B0604020202020204" pitchFamily="34" charset="0"/>
              <a:buChar char="•"/>
            </a:pPr>
            <a:r>
              <a:rPr lang="de-DE" dirty="0"/>
              <a:t>Pause</a:t>
            </a:r>
          </a:p>
          <a:p>
            <a:pPr marL="285750" indent="-285750">
              <a:buFont typeface="Arial" panose="020B0604020202020204" pitchFamily="34" charset="0"/>
              <a:buChar char="•"/>
            </a:pPr>
            <a:r>
              <a:rPr lang="de-DE" dirty="0"/>
              <a:t>letzte Eingabe löschen</a:t>
            </a:r>
          </a:p>
          <a:p>
            <a:pPr marL="285750" indent="-285750">
              <a:buFont typeface="Arial" panose="020B0604020202020204" pitchFamily="34" charset="0"/>
              <a:buChar char="•"/>
            </a:pPr>
            <a:endParaRPr lang="de-DE" dirty="0"/>
          </a:p>
        </p:txBody>
      </p:sp>
      <p:grpSp>
        <p:nvGrpSpPr>
          <p:cNvPr id="31" name="Gruppieren 30">
            <a:extLst>
              <a:ext uri="{FF2B5EF4-FFF2-40B4-BE49-F238E27FC236}">
                <a16:creationId xmlns:a16="http://schemas.microsoft.com/office/drawing/2014/main" id="{E00CF0BA-9520-4482-8FFC-EA2A567BEA1C}"/>
              </a:ext>
            </a:extLst>
          </p:cNvPr>
          <p:cNvGrpSpPr/>
          <p:nvPr/>
        </p:nvGrpSpPr>
        <p:grpSpPr>
          <a:xfrm>
            <a:off x="7692710" y="5243399"/>
            <a:ext cx="2375209" cy="1040150"/>
            <a:chOff x="4378712" y="2847903"/>
            <a:chExt cx="2375209" cy="1040150"/>
          </a:xfrm>
        </p:grpSpPr>
        <p:sp>
          <p:nvSpPr>
            <p:cNvPr id="24" name="Textfeld 23">
              <a:extLst>
                <a:ext uri="{FF2B5EF4-FFF2-40B4-BE49-F238E27FC236}">
                  <a16:creationId xmlns:a16="http://schemas.microsoft.com/office/drawing/2014/main" id="{C7906237-FBA8-4F9A-B71C-2BA1E76BD2FB}"/>
                </a:ext>
              </a:extLst>
            </p:cNvPr>
            <p:cNvSpPr txBox="1"/>
            <p:nvPr/>
          </p:nvSpPr>
          <p:spPr>
            <a:xfrm>
              <a:off x="4378712" y="3211804"/>
              <a:ext cx="2375209" cy="369332"/>
            </a:xfrm>
            <a:prstGeom prst="rect">
              <a:avLst/>
            </a:prstGeom>
            <a:noFill/>
          </p:spPr>
          <p:txBody>
            <a:bodyPr wrap="square" rtlCol="0">
              <a:spAutoFit/>
            </a:bodyPr>
            <a:lstStyle/>
            <a:p>
              <a:r>
                <a:rPr lang="de-DE" b="1" dirty="0"/>
                <a:t>Power: ein / aus</a:t>
              </a:r>
            </a:p>
          </p:txBody>
        </p:sp>
        <p:sp>
          <p:nvSpPr>
            <p:cNvPr id="25" name="Textfeld 24">
              <a:extLst>
                <a:ext uri="{FF2B5EF4-FFF2-40B4-BE49-F238E27FC236}">
                  <a16:creationId xmlns:a16="http://schemas.microsoft.com/office/drawing/2014/main" id="{15BE5CB1-B44C-4E46-8222-B46AAD0FF6FA}"/>
                </a:ext>
              </a:extLst>
            </p:cNvPr>
            <p:cNvSpPr txBox="1"/>
            <p:nvPr/>
          </p:nvSpPr>
          <p:spPr>
            <a:xfrm>
              <a:off x="4378712" y="3518721"/>
              <a:ext cx="2375209" cy="369332"/>
            </a:xfrm>
            <a:prstGeom prst="rect">
              <a:avLst/>
            </a:prstGeom>
            <a:noFill/>
          </p:spPr>
          <p:txBody>
            <a:bodyPr wrap="square" rtlCol="0">
              <a:spAutoFit/>
            </a:bodyPr>
            <a:lstStyle/>
            <a:p>
              <a:r>
                <a:rPr lang="de-DE" b="1" dirty="0"/>
                <a:t>Lautsprecher: ein / aus</a:t>
              </a:r>
            </a:p>
          </p:txBody>
        </p:sp>
        <p:sp>
          <p:nvSpPr>
            <p:cNvPr id="30" name="Textfeld 29">
              <a:extLst>
                <a:ext uri="{FF2B5EF4-FFF2-40B4-BE49-F238E27FC236}">
                  <a16:creationId xmlns:a16="http://schemas.microsoft.com/office/drawing/2014/main" id="{4D7C8E11-9E59-4737-9FF5-6B519D672B3A}"/>
                </a:ext>
              </a:extLst>
            </p:cNvPr>
            <p:cNvSpPr txBox="1"/>
            <p:nvPr/>
          </p:nvSpPr>
          <p:spPr>
            <a:xfrm>
              <a:off x="4378712" y="2847903"/>
              <a:ext cx="2375209" cy="369332"/>
            </a:xfrm>
            <a:prstGeom prst="rect">
              <a:avLst/>
            </a:prstGeom>
            <a:noFill/>
          </p:spPr>
          <p:txBody>
            <a:bodyPr wrap="square" rtlCol="0">
              <a:spAutoFit/>
            </a:bodyPr>
            <a:lstStyle/>
            <a:p>
              <a:r>
                <a:rPr lang="de-DE" b="1" dirty="0"/>
                <a:t>Bluetooth: ein / aus</a:t>
              </a:r>
            </a:p>
          </p:txBody>
        </p:sp>
      </p:grpSp>
      <p:cxnSp>
        <p:nvCxnSpPr>
          <p:cNvPr id="33" name="Gerader Verbinder 32">
            <a:extLst>
              <a:ext uri="{FF2B5EF4-FFF2-40B4-BE49-F238E27FC236}">
                <a16:creationId xmlns:a16="http://schemas.microsoft.com/office/drawing/2014/main" id="{FA155A7B-D31D-4DBF-9F16-3F7BA16334F6}"/>
              </a:ext>
            </a:extLst>
          </p:cNvPr>
          <p:cNvCxnSpPr/>
          <p:nvPr/>
        </p:nvCxnSpPr>
        <p:spPr>
          <a:xfrm>
            <a:off x="1066800" y="2298310"/>
            <a:ext cx="800100" cy="1044965"/>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35" name="Gerader Verbinder 34">
            <a:extLst>
              <a:ext uri="{FF2B5EF4-FFF2-40B4-BE49-F238E27FC236}">
                <a16:creationId xmlns:a16="http://schemas.microsoft.com/office/drawing/2014/main" id="{590C6BAD-87E6-440E-88F1-A5A337D6C404}"/>
              </a:ext>
            </a:extLst>
          </p:cNvPr>
          <p:cNvCxnSpPr>
            <a:cxnSpLocks/>
          </p:cNvCxnSpPr>
          <p:nvPr/>
        </p:nvCxnSpPr>
        <p:spPr>
          <a:xfrm flipH="1">
            <a:off x="813638" y="4210050"/>
            <a:ext cx="963897" cy="1321045"/>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37" name="Gerader Verbinder 36">
            <a:extLst>
              <a:ext uri="{FF2B5EF4-FFF2-40B4-BE49-F238E27FC236}">
                <a16:creationId xmlns:a16="http://schemas.microsoft.com/office/drawing/2014/main" id="{615AF26C-113A-4D19-9F01-85CD00B1C020}"/>
              </a:ext>
            </a:extLst>
          </p:cNvPr>
          <p:cNvCxnSpPr>
            <a:cxnSpLocks/>
          </p:cNvCxnSpPr>
          <p:nvPr/>
        </p:nvCxnSpPr>
        <p:spPr>
          <a:xfrm flipH="1">
            <a:off x="813638" y="4210050"/>
            <a:ext cx="2160192" cy="1321045"/>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42" name="Gerader Verbinder 41">
            <a:extLst>
              <a:ext uri="{FF2B5EF4-FFF2-40B4-BE49-F238E27FC236}">
                <a16:creationId xmlns:a16="http://schemas.microsoft.com/office/drawing/2014/main" id="{6347CC16-2FA8-4662-83CC-629734230A88}"/>
              </a:ext>
            </a:extLst>
          </p:cNvPr>
          <p:cNvCxnSpPr>
            <a:cxnSpLocks/>
          </p:cNvCxnSpPr>
          <p:nvPr/>
        </p:nvCxnSpPr>
        <p:spPr>
          <a:xfrm flipH="1">
            <a:off x="3067050" y="2298311"/>
            <a:ext cx="1330174" cy="101989"/>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45" name="Gerader Verbinder 44">
            <a:extLst>
              <a:ext uri="{FF2B5EF4-FFF2-40B4-BE49-F238E27FC236}">
                <a16:creationId xmlns:a16="http://schemas.microsoft.com/office/drawing/2014/main" id="{79765E13-5B25-47EE-96BF-9B057AF027F7}"/>
              </a:ext>
            </a:extLst>
          </p:cNvPr>
          <p:cNvCxnSpPr>
            <a:cxnSpLocks/>
          </p:cNvCxnSpPr>
          <p:nvPr/>
        </p:nvCxnSpPr>
        <p:spPr>
          <a:xfrm flipH="1" flipV="1">
            <a:off x="8562975" y="2029333"/>
            <a:ext cx="1168786" cy="589769"/>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48" name="Gerader Verbinder 47">
            <a:extLst>
              <a:ext uri="{FF2B5EF4-FFF2-40B4-BE49-F238E27FC236}">
                <a16:creationId xmlns:a16="http://schemas.microsoft.com/office/drawing/2014/main" id="{B8AA04E2-5E7B-4C99-BF93-22E6B63CAC2D}"/>
              </a:ext>
            </a:extLst>
          </p:cNvPr>
          <p:cNvCxnSpPr>
            <a:cxnSpLocks/>
          </p:cNvCxnSpPr>
          <p:nvPr/>
        </p:nvCxnSpPr>
        <p:spPr>
          <a:xfrm flipH="1">
            <a:off x="8648700" y="3819525"/>
            <a:ext cx="1632937" cy="1423874"/>
          </a:xfrm>
          <a:prstGeom prst="line">
            <a:avLst/>
          </a:prstGeom>
          <a:ln>
            <a:solidFill>
              <a:srgbClr val="FFC000"/>
            </a:solidFill>
          </a:ln>
        </p:spPr>
        <p:style>
          <a:lnRef idx="3">
            <a:schemeClr val="accent1"/>
          </a:lnRef>
          <a:fillRef idx="0">
            <a:schemeClr val="accent1"/>
          </a:fillRef>
          <a:effectRef idx="2">
            <a:schemeClr val="accent1"/>
          </a:effectRef>
          <a:fontRef idx="minor">
            <a:schemeClr val="tx1"/>
          </a:fontRef>
        </p:style>
      </p:cxnSp>
      <p:sp>
        <p:nvSpPr>
          <p:cNvPr id="32" name="Textfeld 31">
            <a:extLst>
              <a:ext uri="{FF2B5EF4-FFF2-40B4-BE49-F238E27FC236}">
                <a16:creationId xmlns:a16="http://schemas.microsoft.com/office/drawing/2014/main" id="{921F4898-7BFC-47E8-9301-021E549C72B7}"/>
              </a:ext>
            </a:extLst>
          </p:cNvPr>
          <p:cNvSpPr txBox="1"/>
          <p:nvPr/>
        </p:nvSpPr>
        <p:spPr>
          <a:xfrm>
            <a:off x="9866254" y="6368842"/>
            <a:ext cx="1739589" cy="369332"/>
          </a:xfrm>
          <a:prstGeom prst="rect">
            <a:avLst/>
          </a:prstGeom>
          <a:noFill/>
        </p:spPr>
        <p:txBody>
          <a:bodyPr wrap="square" rtlCol="0">
            <a:spAutoFit/>
          </a:bodyPr>
          <a:lstStyle/>
          <a:p>
            <a:r>
              <a:rPr lang="de-DE" sz="900" dirty="0">
                <a:solidFill>
                  <a:schemeClr val="tx1">
                    <a:lumMod val="50000"/>
                    <a:lumOff val="50000"/>
                  </a:schemeClr>
                </a:solidFill>
              </a:rPr>
              <a:t>Foto: CC-BY | Raphael Fehrmann www.wwu.de/Lernroboter</a:t>
            </a:r>
          </a:p>
        </p:txBody>
      </p:sp>
    </p:spTree>
    <p:extLst>
      <p:ext uri="{BB962C8B-B14F-4D97-AF65-F5344CB8AC3E}">
        <p14:creationId xmlns:p14="http://schemas.microsoft.com/office/powerpoint/2010/main" val="1003692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Kurzpräsentation des Roboters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Blue-Bot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589892" cy="505523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Allgemeine Hinweise zum Umgang mit allen im Seminar eingesetzten Robotern:</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Bitte legen Sie keine Lebensmittel / Getränke / Flüssigkeiten auf den Stations- und Materialtischen ab!</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Bitte beschädigen Sie die Roboter nicht und verwenden Sie sie ausschließlich anwendungskonform (blockieren Sie z. B. die Aktoren nicht manuell etc.). </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Sollte doch einmal ein Problem auftreten, ein Gegenstand oder Material beschädigt werden o.ä., sprechen Sie mich bitte direkt an. Danke! </a:t>
            </a:r>
          </a:p>
          <a:p>
            <a:pPr marL="800100" lvl="1"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Bitte schalten Sie die Roboter am Ende der Stationsarbeit aus. </a:t>
            </a:r>
          </a:p>
          <a:p>
            <a:pPr marL="800100" lvl="1" indent="-342900">
              <a:lnSpc>
                <a:spcPct val="150000"/>
              </a:lnSpc>
              <a:buFont typeface="Wingdings" panose="05000000000000000000" pitchFamily="2" charset="2"/>
              <a:buChar char="§"/>
            </a:pPr>
            <a:endParaRPr lang="de-DE" sz="2150" b="1"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r>
              <a:rPr lang="de-DE" sz="2150" dirty="0">
                <a:solidFill>
                  <a:srgbClr val="094C74"/>
                </a:solidFill>
                <a:effectLst>
                  <a:innerShdw blurRad="76200" dist="25400" dir="13500000">
                    <a:prstClr val="black">
                      <a:alpha val="40000"/>
                    </a:prstClr>
                  </a:innerShdw>
                </a:effectLst>
              </a:rPr>
              <a:t>Bitte probieren Sie die Funktionsweise des Blue-Bots kurz aus!    </a:t>
            </a:r>
            <a:r>
              <a:rPr lang="de-DE" sz="2150" i="1" dirty="0">
                <a:solidFill>
                  <a:srgbClr val="094C74"/>
                </a:solidFill>
                <a:effectLst>
                  <a:innerShdw blurRad="76200" dist="25400" dir="13500000">
                    <a:prstClr val="black">
                      <a:alpha val="40000"/>
                    </a:prstClr>
                  </a:innerShdw>
                </a:effectLst>
              </a:rPr>
              <a:t>währenddessen: Aufbau Stationen</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17</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1807939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Kurzpräsentation des Roboters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Der Blue-Bot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2106880"/>
            <a:ext cx="11414184" cy="450764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Sensoren:</a:t>
            </a:r>
          </a:p>
          <a:p>
            <a:pPr marL="800100" lvl="1" indent="-342900">
              <a:lnSpc>
                <a:spcPct val="150000"/>
              </a:lnSpc>
              <a:buFont typeface="Wingdings" panose="05000000000000000000" pitchFamily="2" charset="2"/>
              <a:buChar char="§"/>
            </a:pPr>
            <a:r>
              <a:rPr lang="de-DE" sz="2150" dirty="0">
                <a:solidFill>
                  <a:srgbClr val="094C74"/>
                </a:solidFill>
                <a:effectLst>
                  <a:innerShdw blurRad="76200" dist="25400" dir="13500000">
                    <a:prstClr val="black">
                      <a:alpha val="40000"/>
                    </a:prstClr>
                  </a:innerShdw>
                </a:effectLst>
              </a:rPr>
              <a:t>Sensoren sind die Bestandteile des Blue-Bots, die Eingaben. </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Tasten</a:t>
            </a:r>
          </a:p>
          <a:p>
            <a:pPr marL="800100" lvl="1" indent="-342900">
              <a:lnSpc>
                <a:spcPct val="150000"/>
              </a:lnSpc>
              <a:buFont typeface="Wingdings" panose="05000000000000000000" pitchFamily="2" charset="2"/>
              <a:buChar char="§"/>
            </a:pPr>
            <a:r>
              <a:rPr lang="de-DE" sz="2150" i="1" dirty="0">
                <a:solidFill>
                  <a:prstClr val="black"/>
                </a:solidFill>
                <a:effectLst>
                  <a:innerShdw blurRad="76200" dist="25400" dir="13500000">
                    <a:prstClr val="black">
                      <a:alpha val="40000"/>
                    </a:prstClr>
                  </a:innerShdw>
                </a:effectLst>
              </a:rPr>
              <a:t>Bluetooth-Empfänger für App-Befehle</a:t>
            </a:r>
          </a:p>
          <a:p>
            <a:pPr marL="342900" indent="-342900">
              <a:lnSpc>
                <a:spcPct val="150000"/>
              </a:lnSpc>
              <a:buFont typeface="Wingdings" panose="05000000000000000000" pitchFamily="2" charset="2"/>
              <a:buChar char="§"/>
            </a:pPr>
            <a:r>
              <a:rPr lang="de-DE" sz="2150" b="1" dirty="0">
                <a:solidFill>
                  <a:prstClr val="black"/>
                </a:solidFill>
                <a:effectLst>
                  <a:innerShdw blurRad="76200" dist="25400" dir="13500000">
                    <a:prstClr val="black">
                      <a:alpha val="40000"/>
                    </a:prstClr>
                  </a:innerShdw>
                </a:effectLst>
              </a:rPr>
              <a:t>Aktoren:</a:t>
            </a:r>
          </a:p>
          <a:p>
            <a:pPr marL="800100" lvl="1" indent="-342900">
              <a:lnSpc>
                <a:spcPct val="150000"/>
              </a:lnSpc>
              <a:buFont typeface="Wingdings" panose="05000000000000000000" pitchFamily="2" charset="2"/>
              <a:buChar char="§"/>
            </a:pPr>
            <a:r>
              <a:rPr lang="de-DE" sz="2150" dirty="0">
                <a:solidFill>
                  <a:srgbClr val="094C74"/>
                </a:solidFill>
                <a:effectLst>
                  <a:innerShdw blurRad="76200" dist="25400" dir="13500000">
                    <a:prstClr val="black">
                      <a:alpha val="40000"/>
                    </a:prstClr>
                  </a:innerShdw>
                </a:effectLst>
              </a:rPr>
              <a:t>Ein Aktor setzt die Befehle des Sensors um.</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Motor mit Reifen und Fahrwerk (Vor-/Zurückrollen, Drehen)</a:t>
            </a:r>
          </a:p>
          <a:p>
            <a:pPr marL="800100" lvl="1" indent="-342900">
              <a:lnSpc>
                <a:spcPct val="150000"/>
              </a:lnSpc>
              <a:buFont typeface="Wingdings" panose="05000000000000000000" pitchFamily="2" charset="2"/>
              <a:buChar char="§"/>
            </a:pPr>
            <a:r>
              <a:rPr lang="de-DE" sz="2150" i="1" dirty="0">
                <a:solidFill>
                  <a:prstClr val="black"/>
                </a:solidFill>
                <a:effectLst>
                  <a:innerShdw blurRad="76200" dist="25400" dir="13500000">
                    <a:prstClr val="black">
                      <a:alpha val="40000"/>
                    </a:prstClr>
                  </a:innerShdw>
                </a:effectLst>
              </a:rPr>
              <a:t>Lampen und Lautsprecher (Eingabe-Bestätigung)</a:t>
            </a:r>
          </a:p>
          <a:p>
            <a:pPr lvl="1">
              <a:lnSpc>
                <a:spcPct val="150000"/>
              </a:lnSpc>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18</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
        <p:nvSpPr>
          <p:cNvPr id="12" name="Textfeld 11">
            <a:extLst>
              <a:ext uri="{FF2B5EF4-FFF2-40B4-BE49-F238E27FC236}">
                <a16:creationId xmlns:a16="http://schemas.microsoft.com/office/drawing/2014/main" id="{52783B1C-7CA4-46E8-B36C-07BA9410A651}"/>
              </a:ext>
            </a:extLst>
          </p:cNvPr>
          <p:cNvSpPr txBox="1"/>
          <p:nvPr/>
        </p:nvSpPr>
        <p:spPr>
          <a:xfrm>
            <a:off x="485567" y="1311510"/>
            <a:ext cx="11414184" cy="537327"/>
          </a:xfrm>
          <a:prstGeom prst="rect">
            <a:avLst/>
          </a:prstGeom>
          <a:noFill/>
        </p:spPr>
        <p:txBody>
          <a:bodyPr wrap="square" rtlCol="0">
            <a:spAutoFit/>
          </a:bodyPr>
          <a:lstStyle/>
          <a:p>
            <a:pPr lvl="1">
              <a:lnSpc>
                <a:spcPct val="150000"/>
              </a:lnSpc>
            </a:pPr>
            <a:r>
              <a:rPr lang="de-DE" sz="2150" dirty="0">
                <a:solidFill>
                  <a:prstClr val="black"/>
                </a:solidFill>
                <a:effectLst>
                  <a:innerShdw blurRad="76200" dist="25400" dir="13500000">
                    <a:prstClr val="black">
                      <a:alpha val="40000"/>
                    </a:prstClr>
                  </a:innerShdw>
                </a:effectLst>
              </a:rPr>
              <a:t>Bitte benennen Sie Sensoren und Aktoren!</a:t>
            </a:r>
          </a:p>
        </p:txBody>
      </p:sp>
    </p:spTree>
    <p:extLst>
      <p:ext uri="{BB962C8B-B14F-4D97-AF65-F5344CB8AC3E}">
        <p14:creationId xmlns:p14="http://schemas.microsoft.com/office/powerpoint/2010/main" val="3061883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Der Blue-Bot in der Praxis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Ideen für Zusatzmaterial</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241819"/>
            <a:ext cx="11414184" cy="5424562"/>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Aktionswürfel, Richtungskarten, </a:t>
            </a:r>
            <a:r>
              <a:rPr lang="de-DE" sz="2100" dirty="0" err="1">
                <a:solidFill>
                  <a:prstClr val="black"/>
                </a:solidFill>
                <a:effectLst>
                  <a:innerShdw blurRad="76200" dist="25400" dir="13500000">
                    <a:prstClr val="black">
                      <a:alpha val="40000"/>
                    </a:prstClr>
                  </a:innerShdw>
                </a:effectLst>
              </a:rPr>
              <a:t>Betzold</a:t>
            </a:r>
            <a:r>
              <a:rPr lang="de-DE" sz="2100" dirty="0">
                <a:solidFill>
                  <a:prstClr val="black"/>
                </a:solidFill>
                <a:effectLst>
                  <a:innerShdw blurRad="76200" dist="25400" dir="13500000">
                    <a:prstClr val="black">
                      <a:alpha val="40000"/>
                    </a:prstClr>
                  </a:innerShdw>
                </a:effectLst>
              </a:rPr>
              <a:t>-Kartensets…</a:t>
            </a:r>
          </a:p>
          <a:p>
            <a:pPr marL="342900"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Bodenmatten, Alternative: 15 cm-Quadrate aufkleben auf </a:t>
            </a:r>
            <a:r>
              <a:rPr lang="de-DE" sz="2100" dirty="0" err="1">
                <a:solidFill>
                  <a:prstClr val="black"/>
                </a:solidFill>
                <a:effectLst>
                  <a:innerShdw blurRad="76200" dist="25400" dir="13500000">
                    <a:prstClr val="black">
                      <a:alpha val="40000"/>
                    </a:prstClr>
                  </a:innerShdw>
                </a:effectLst>
              </a:rPr>
              <a:t>Flipchartpapier</a:t>
            </a:r>
            <a:r>
              <a:rPr lang="de-DE" sz="2100" dirty="0">
                <a:solidFill>
                  <a:prstClr val="black"/>
                </a:solidFill>
                <a:effectLst>
                  <a:innerShdw blurRad="76200" dist="25400" dir="13500000">
                    <a:prstClr val="black">
                      <a:alpha val="40000"/>
                    </a:prstClr>
                  </a:innerShdw>
                </a:effectLst>
              </a:rPr>
              <a:t>, Alternative: A0-Ausdrucke</a:t>
            </a:r>
          </a:p>
          <a:p>
            <a:pPr marL="342900"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r>
              <a:rPr lang="de-DE" sz="2100" dirty="0" err="1">
                <a:solidFill>
                  <a:prstClr val="black"/>
                </a:solidFill>
                <a:effectLst>
                  <a:innerShdw blurRad="76200" dist="25400" dir="13500000">
                    <a:prstClr val="black">
                      <a:alpha val="40000"/>
                    </a:prstClr>
                  </a:innerShdw>
                </a:effectLst>
              </a:rPr>
              <a:t>Tactile</a:t>
            </a:r>
            <a:r>
              <a:rPr lang="de-DE" sz="2100" dirty="0">
                <a:solidFill>
                  <a:prstClr val="black"/>
                </a:solidFill>
                <a:effectLst>
                  <a:innerShdw blurRad="76200" dist="25400" dir="13500000">
                    <a:prstClr val="black">
                      <a:alpha val="40000"/>
                    </a:prstClr>
                  </a:innerShdw>
                </a:effectLst>
              </a:rPr>
              <a:t>-Reader (gleich auch in Station 1):</a:t>
            </a:r>
          </a:p>
          <a:p>
            <a:pPr marL="800100" lvl="1" indent="-342900">
              <a:lnSpc>
                <a:spcPct val="150000"/>
              </a:lnSpc>
              <a:buFont typeface="Wingdings" panose="05000000000000000000" pitchFamily="2" charset="2"/>
              <a:buChar char="§"/>
            </a:pPr>
            <a:r>
              <a:rPr lang="de-DE" sz="2100" dirty="0" err="1">
                <a:solidFill>
                  <a:prstClr val="black"/>
                </a:solidFill>
                <a:effectLst>
                  <a:innerShdw blurRad="76200" dist="25400" dir="13500000">
                    <a:prstClr val="black">
                      <a:alpha val="40000"/>
                    </a:prstClr>
                  </a:innerShdw>
                </a:effectLst>
              </a:rPr>
              <a:t>Tactile</a:t>
            </a:r>
            <a:r>
              <a:rPr lang="de-DE" sz="2100" dirty="0">
                <a:solidFill>
                  <a:prstClr val="black"/>
                </a:solidFill>
                <a:effectLst>
                  <a:innerShdw blurRad="76200" dist="25400" dir="13500000">
                    <a:prstClr val="black">
                      <a:alpha val="40000"/>
                    </a:prstClr>
                  </a:innerShdw>
                </a:effectLst>
              </a:rPr>
              <a:t>-Reader und Blue-Bot können per Bluetooth gekoppelt werden.</a:t>
            </a:r>
          </a:p>
          <a:p>
            <a:pPr marL="800100" lvl="1"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Leiste, in der Kacheln zu einer Befehlsreihenfolge aneinander gelegt werden können</a:t>
            </a:r>
          </a:p>
          <a:p>
            <a:pPr marL="800100" lvl="1"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„Go“ auf der Leiste führt Befehle aus, Eingabe am Blue-Bot entfällt</a:t>
            </a:r>
          </a:p>
          <a:p>
            <a:pPr marL="800100" lvl="1"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App </a:t>
            </a:r>
            <a:r>
              <a:rPr lang="de-DE" sz="2100" dirty="0">
                <a:solidFill>
                  <a:srgbClr val="C00000"/>
                </a:solidFill>
                <a:effectLst>
                  <a:innerShdw blurRad="76200" dist="25400" dir="13500000">
                    <a:prstClr val="black">
                      <a:alpha val="40000"/>
                    </a:prstClr>
                  </a:innerShdw>
                </a:effectLst>
              </a:rPr>
              <a:t>(hierzu später mehr)</a:t>
            </a:r>
            <a:endParaRPr lang="de-DE" sz="2100" dirty="0">
              <a:solidFill>
                <a:prstClr val="black"/>
              </a:solidFill>
              <a:effectLst>
                <a:innerShdw blurRad="76200" dist="25400" dir="13500000">
                  <a:prstClr val="black">
                    <a:alpha val="40000"/>
                  </a:prstClr>
                </a:innerShdw>
              </a:effectLst>
            </a:endParaRPr>
          </a:p>
          <a:p>
            <a:pPr marL="800100" lvl="1"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19</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62570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rot="21223857" flipV="1">
            <a:off x="199208" y="721708"/>
            <a:ext cx="9315451" cy="554038"/>
            <a:chOff x="-15876" y="2994005"/>
            <a:chExt cx="12891701" cy="766736"/>
          </a:xfrm>
          <a:solidFill>
            <a:schemeClr val="accent1"/>
          </a:solidFill>
        </p:grpSpPr>
        <p:sp>
          <p:nvSpPr>
            <p:cNvPr id="6" name="Freeform 7"/>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solidFill>
              <a:srgbClr val="71AE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8"/>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rgbClr val="094C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8" name="Rechteck 27"/>
          <p:cNvSpPr/>
          <p:nvPr/>
        </p:nvSpPr>
        <p:spPr>
          <a:xfrm>
            <a:off x="676389" y="2300241"/>
            <a:ext cx="1326773" cy="461665"/>
          </a:xfrm>
          <a:prstGeom prst="rect">
            <a:avLst/>
          </a:prstGeom>
        </p:spPr>
        <p:txBody>
          <a:bodyPr wrap="none" lIns="0">
            <a:spAutoFit/>
          </a:bodyPr>
          <a:lstStyle/>
          <a:p>
            <a:r>
              <a:rPr lang="de-DE" altLang="en-US" sz="2400" b="1" dirty="0"/>
              <a:t>Sitzung 4:</a:t>
            </a:r>
          </a:p>
        </p:txBody>
      </p:sp>
      <p:pic>
        <p:nvPicPr>
          <p:cNvPr id="11" name="Picture 2" descr="C:\Users\Raphael\Desktop\CD_WWU_17.01.2017\wwu_logo_2017\WWU_Logo_2017\01_Logo_WWU Muenster\Printanwendungen\CMYK\WWUMuenster_Logo_2017_4c.jpg"/>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25733" y="5817829"/>
            <a:ext cx="2700337" cy="781050"/>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p:cNvSpPr/>
          <p:nvPr/>
        </p:nvSpPr>
        <p:spPr>
          <a:xfrm>
            <a:off x="676389" y="4743430"/>
            <a:ext cx="3454920" cy="400110"/>
          </a:xfrm>
          <a:prstGeom prst="rect">
            <a:avLst/>
          </a:prstGeom>
        </p:spPr>
        <p:txBody>
          <a:bodyPr wrap="none" lIns="0">
            <a:spAutoFit/>
          </a:bodyPr>
          <a:lstStyle/>
          <a:p>
            <a:r>
              <a:rPr lang="de-DE" altLang="en-US" sz="2000" dirty="0">
                <a:effectLst>
                  <a:innerShdw blurRad="76200" dist="25400" dir="13500000">
                    <a:prstClr val="black">
                      <a:alpha val="40000"/>
                    </a:prstClr>
                  </a:innerShdw>
                </a:effectLst>
              </a:rPr>
              <a:t>Horst </a:t>
            </a:r>
            <a:r>
              <a:rPr lang="de-DE" altLang="en-US" sz="2000" dirty="0" err="1">
                <a:effectLst>
                  <a:innerShdw blurRad="76200" dist="25400" dir="13500000">
                    <a:prstClr val="black">
                      <a:alpha val="40000"/>
                    </a:prstClr>
                  </a:innerShdw>
                </a:effectLst>
              </a:rPr>
              <a:t>Zeinz</a:t>
            </a:r>
            <a:r>
              <a:rPr lang="de-DE" altLang="en-US" sz="2000" dirty="0">
                <a:effectLst>
                  <a:innerShdw blurRad="76200" dist="25400" dir="13500000">
                    <a:prstClr val="black">
                      <a:alpha val="40000"/>
                    </a:prstClr>
                  </a:innerShdw>
                </a:effectLst>
              </a:rPr>
              <a:t> | Raphael Fehrmann</a:t>
            </a:r>
          </a:p>
        </p:txBody>
      </p:sp>
      <p:sp>
        <p:nvSpPr>
          <p:cNvPr id="2" name="Rechteck 1">
            <a:extLst>
              <a:ext uri="{FF2B5EF4-FFF2-40B4-BE49-F238E27FC236}">
                <a16:creationId xmlns:a16="http://schemas.microsoft.com/office/drawing/2014/main" id="{AAAF20EE-567F-4C05-B262-08E8D2E471C8}"/>
              </a:ext>
            </a:extLst>
          </p:cNvPr>
          <p:cNvSpPr/>
          <p:nvPr/>
        </p:nvSpPr>
        <p:spPr>
          <a:xfrm>
            <a:off x="598332" y="2735985"/>
            <a:ext cx="6092825" cy="400110"/>
          </a:xfrm>
          <a:prstGeom prst="rect">
            <a:avLst/>
          </a:prstGeom>
        </p:spPr>
        <p:txBody>
          <a:bodyPr>
            <a:spAutoFit/>
          </a:bodyPr>
          <a:lstStyle/>
          <a:p>
            <a:r>
              <a:rPr lang="de-DE" altLang="en-US" sz="2000" dirty="0">
                <a:effectLst>
                  <a:innerShdw blurRad="76200" dist="25400" dir="13500000">
                    <a:prstClr val="black">
                      <a:alpha val="40000"/>
                    </a:prstClr>
                  </a:innerShdw>
                </a:effectLst>
              </a:rPr>
              <a:t>Erprobung – Blue-Bot</a:t>
            </a:r>
          </a:p>
        </p:txBody>
      </p:sp>
      <p:grpSp>
        <p:nvGrpSpPr>
          <p:cNvPr id="10" name="Gruppieren 9">
            <a:extLst>
              <a:ext uri="{FF2B5EF4-FFF2-40B4-BE49-F238E27FC236}">
                <a16:creationId xmlns:a16="http://schemas.microsoft.com/office/drawing/2014/main" id="{0761AB45-DA7A-4965-B2BD-B53C4CB27881}"/>
              </a:ext>
            </a:extLst>
          </p:cNvPr>
          <p:cNvGrpSpPr/>
          <p:nvPr/>
        </p:nvGrpSpPr>
        <p:grpSpPr>
          <a:xfrm>
            <a:off x="6433944" y="5957529"/>
            <a:ext cx="5442264" cy="781050"/>
            <a:chOff x="6116274" y="648170"/>
            <a:chExt cx="5442264" cy="781050"/>
          </a:xfrm>
        </p:grpSpPr>
        <p:pic>
          <p:nvPicPr>
            <p:cNvPr id="5" name="Grafik 4">
              <a:hlinkClick r:id="rId4"/>
              <a:extLst>
                <a:ext uri="{FF2B5EF4-FFF2-40B4-BE49-F238E27FC236}">
                  <a16:creationId xmlns:a16="http://schemas.microsoft.com/office/drawing/2014/main" id="{791B0983-35AC-4BCA-B052-BF9B7C1AB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8907" y="648170"/>
              <a:ext cx="2299631" cy="781050"/>
            </a:xfrm>
            <a:prstGeom prst="rect">
              <a:avLst/>
            </a:prstGeom>
          </p:spPr>
        </p:pic>
        <p:sp>
          <p:nvSpPr>
            <p:cNvPr id="9" name="Textfeld 8">
              <a:extLst>
                <a:ext uri="{FF2B5EF4-FFF2-40B4-BE49-F238E27FC236}">
                  <a16:creationId xmlns:a16="http://schemas.microsoft.com/office/drawing/2014/main" id="{307EF696-78AB-4E95-9981-FDBBC587ECF0}"/>
                </a:ext>
              </a:extLst>
            </p:cNvPr>
            <p:cNvSpPr txBox="1"/>
            <p:nvPr/>
          </p:nvSpPr>
          <p:spPr>
            <a:xfrm>
              <a:off x="6116274" y="803809"/>
              <a:ext cx="3381288" cy="461665"/>
            </a:xfrm>
            <a:prstGeom prst="rect">
              <a:avLst/>
            </a:prstGeom>
            <a:noFill/>
          </p:spPr>
          <p:txBody>
            <a:bodyPr wrap="square" rtlCol="0">
              <a:spAutoFit/>
            </a:bodyPr>
            <a:lstStyle/>
            <a:p>
              <a:r>
                <a:rPr lang="de-DE" sz="1200" dirty="0">
                  <a:solidFill>
                    <a:schemeClr val="tx1">
                      <a:lumMod val="75000"/>
                      <a:lumOff val="25000"/>
                    </a:schemeClr>
                  </a:solidFill>
                </a:rPr>
                <a:t>Das Projekt „Lernroboter im Unterricht“ wird als „Leuchtturmprojekt 2020“ gefördert durch die </a:t>
              </a:r>
            </a:p>
          </p:txBody>
        </p:sp>
      </p:grpSp>
      <p:pic>
        <p:nvPicPr>
          <p:cNvPr id="18" name="Grafik 17">
            <a:extLst>
              <a:ext uri="{FF2B5EF4-FFF2-40B4-BE49-F238E27FC236}">
                <a16:creationId xmlns:a16="http://schemas.microsoft.com/office/drawing/2014/main" id="{F7EB02C8-363A-499A-8222-809E59C56FB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843" y="-7621"/>
            <a:ext cx="2513933" cy="1162053"/>
          </a:xfrm>
          <a:prstGeom prst="rect">
            <a:avLst/>
          </a:prstGeom>
        </p:spPr>
      </p:pic>
      <p:grpSp>
        <p:nvGrpSpPr>
          <p:cNvPr id="25" name="Gruppieren 24"/>
          <p:cNvGrpSpPr/>
          <p:nvPr/>
        </p:nvGrpSpPr>
        <p:grpSpPr>
          <a:xfrm rot="10423857" flipV="1">
            <a:off x="3114104" y="5644061"/>
            <a:ext cx="8949109" cy="554038"/>
            <a:chOff x="-15876" y="2994005"/>
            <a:chExt cx="12891701" cy="766736"/>
          </a:xfrm>
          <a:solidFill>
            <a:schemeClr val="accent1"/>
          </a:solidFill>
        </p:grpSpPr>
        <p:sp>
          <p:nvSpPr>
            <p:cNvPr id="26" name="Freeform 7"/>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solidFill>
              <a:srgbClr val="094C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8"/>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rgbClr val="71AE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Grafik 2">
            <a:extLst>
              <a:ext uri="{FF2B5EF4-FFF2-40B4-BE49-F238E27FC236}">
                <a16:creationId xmlns:a16="http://schemas.microsoft.com/office/drawing/2014/main" id="{EFC82A72-91DD-415E-AE26-84B58996BD8D}"/>
              </a:ext>
            </a:extLst>
          </p:cNvPr>
          <p:cNvPicPr>
            <a:picLocks noChangeAspect="1"/>
          </p:cNvPicPr>
          <p:nvPr/>
        </p:nvPicPr>
        <p:blipFill>
          <a:blip r:embed="rId7"/>
          <a:stretch>
            <a:fillRect/>
          </a:stretch>
        </p:blipFill>
        <p:spPr>
          <a:xfrm>
            <a:off x="0" y="-4762"/>
            <a:ext cx="301084" cy="1154432"/>
          </a:xfrm>
          <a:prstGeom prst="rect">
            <a:avLst/>
          </a:prstGeom>
        </p:spPr>
      </p:pic>
      <p:grpSp>
        <p:nvGrpSpPr>
          <p:cNvPr id="19" name="Gruppieren 18">
            <a:extLst>
              <a:ext uri="{FF2B5EF4-FFF2-40B4-BE49-F238E27FC236}">
                <a16:creationId xmlns:a16="http://schemas.microsoft.com/office/drawing/2014/main" id="{CAE7D493-DE48-4936-8621-5BD67DAE23A3}"/>
              </a:ext>
            </a:extLst>
          </p:cNvPr>
          <p:cNvGrpSpPr/>
          <p:nvPr/>
        </p:nvGrpSpPr>
        <p:grpSpPr>
          <a:xfrm>
            <a:off x="10441100" y="1751317"/>
            <a:ext cx="1639726" cy="1559512"/>
            <a:chOff x="4770248" y="1565016"/>
            <a:chExt cx="3919725" cy="3727975"/>
          </a:xfrm>
        </p:grpSpPr>
        <p:grpSp>
          <p:nvGrpSpPr>
            <p:cNvPr id="20" name="Gruppieren 19">
              <a:extLst>
                <a:ext uri="{FF2B5EF4-FFF2-40B4-BE49-F238E27FC236}">
                  <a16:creationId xmlns:a16="http://schemas.microsoft.com/office/drawing/2014/main" id="{47D5C466-CA82-4A2E-A4F3-D701FB3F056F}"/>
                </a:ext>
              </a:extLst>
            </p:cNvPr>
            <p:cNvGrpSpPr/>
            <p:nvPr/>
          </p:nvGrpSpPr>
          <p:grpSpPr bwMode="gray">
            <a:xfrm>
              <a:off x="4770248" y="1565016"/>
              <a:ext cx="3919725" cy="3727975"/>
              <a:chOff x="5074629" y="2089476"/>
              <a:chExt cx="3367088" cy="3202370"/>
            </a:xfrm>
            <a:effectLst/>
          </p:grpSpPr>
          <p:sp>
            <p:nvSpPr>
              <p:cNvPr id="22" name="Ellipse 21">
                <a:extLst>
                  <a:ext uri="{FF2B5EF4-FFF2-40B4-BE49-F238E27FC236}">
                    <a16:creationId xmlns:a16="http://schemas.microsoft.com/office/drawing/2014/main" id="{7375C453-DEA9-4513-8D4A-29AF35C57F58}"/>
                  </a:ext>
                </a:extLst>
              </p:cNvPr>
              <p:cNvSpPr/>
              <p:nvPr/>
            </p:nvSpPr>
            <p:spPr bwMode="gray">
              <a:xfrm rot="20700000">
                <a:off x="6186525" y="4873714"/>
                <a:ext cx="1917040" cy="418132"/>
              </a:xfrm>
              <a:prstGeom prst="ellipse">
                <a:avLst/>
              </a:prstGeom>
              <a:solidFill>
                <a:srgbClr val="000000">
                  <a:alpha val="20784"/>
                </a:srgbClr>
              </a:solidFill>
              <a:ln w="12700">
                <a:noFill/>
                <a:round/>
                <a:headEnd/>
                <a:tailEnd/>
              </a:ln>
              <a:effectLst>
                <a:softEdge rad="63500"/>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grpSp>
            <p:nvGrpSpPr>
              <p:cNvPr id="23" name="Gruppieren 22">
                <a:extLst>
                  <a:ext uri="{FF2B5EF4-FFF2-40B4-BE49-F238E27FC236}">
                    <a16:creationId xmlns:a16="http://schemas.microsoft.com/office/drawing/2014/main" id="{CDAA6BC2-CED4-41F6-A41E-0054CD8DD5DB}"/>
                  </a:ext>
                </a:extLst>
              </p:cNvPr>
              <p:cNvGrpSpPr/>
              <p:nvPr/>
            </p:nvGrpSpPr>
            <p:grpSpPr bwMode="gray">
              <a:xfrm rot="20700000">
                <a:off x="5074629" y="2089476"/>
                <a:ext cx="3367088" cy="3047006"/>
                <a:chOff x="4867275" y="2168525"/>
                <a:chExt cx="3367088" cy="3047006"/>
              </a:xfrm>
              <a:effectLst>
                <a:outerShdw blurRad="63500" sx="102000" sy="102000" algn="ctr" rotWithShape="0">
                  <a:prstClr val="black">
                    <a:alpha val="40000"/>
                  </a:prstClr>
                </a:outerShdw>
              </a:effectLst>
            </p:grpSpPr>
            <p:sp>
              <p:nvSpPr>
                <p:cNvPr id="24" name="Freeform 14">
                  <a:extLst>
                    <a:ext uri="{FF2B5EF4-FFF2-40B4-BE49-F238E27FC236}">
                      <a16:creationId xmlns:a16="http://schemas.microsoft.com/office/drawing/2014/main" id="{E930607C-D5F5-41FD-BDF9-9CAA09E313FB}"/>
                    </a:ext>
                  </a:extLst>
                </p:cNvPr>
                <p:cNvSpPr>
                  <a:spLocks/>
                </p:cNvSpPr>
                <p:nvPr/>
              </p:nvSpPr>
              <p:spPr bwMode="gray">
                <a:xfrm>
                  <a:off x="4867275" y="2168525"/>
                  <a:ext cx="3367088" cy="3036887"/>
                </a:xfrm>
                <a:custGeom>
                  <a:avLst/>
                  <a:gdLst/>
                  <a:ahLst/>
                  <a:cxnLst>
                    <a:cxn ang="0">
                      <a:pos x="346" y="0"/>
                    </a:cxn>
                    <a:cxn ang="0">
                      <a:pos x="0" y="346"/>
                    </a:cxn>
                    <a:cxn ang="0">
                      <a:pos x="141" y="624"/>
                    </a:cxn>
                    <a:cxn ang="0">
                      <a:pos x="219" y="624"/>
                    </a:cxn>
                    <a:cxn ang="0">
                      <a:pos x="39" y="344"/>
                    </a:cxn>
                    <a:cxn ang="0">
                      <a:pos x="346" y="37"/>
                    </a:cxn>
                    <a:cxn ang="0">
                      <a:pos x="653" y="344"/>
                    </a:cxn>
                    <a:cxn ang="0">
                      <a:pos x="473" y="624"/>
                    </a:cxn>
                    <a:cxn ang="0">
                      <a:pos x="551" y="624"/>
                    </a:cxn>
                    <a:cxn ang="0">
                      <a:pos x="692" y="346"/>
                    </a:cxn>
                    <a:cxn ang="0">
                      <a:pos x="346" y="0"/>
                    </a:cxn>
                  </a:cxnLst>
                  <a:rect l="0" t="0" r="r" b="b"/>
                  <a:pathLst>
                    <a:path w="692" h="624">
                      <a:moveTo>
                        <a:pt x="346" y="0"/>
                      </a:moveTo>
                      <a:cubicBezTo>
                        <a:pt x="155" y="0"/>
                        <a:pt x="0" y="155"/>
                        <a:pt x="0" y="346"/>
                      </a:cubicBezTo>
                      <a:cubicBezTo>
                        <a:pt x="0" y="460"/>
                        <a:pt x="56" y="561"/>
                        <a:pt x="141" y="624"/>
                      </a:cubicBezTo>
                      <a:cubicBezTo>
                        <a:pt x="219" y="624"/>
                        <a:pt x="219" y="624"/>
                        <a:pt x="219" y="624"/>
                      </a:cubicBezTo>
                      <a:cubicBezTo>
                        <a:pt x="113" y="576"/>
                        <a:pt x="39" y="469"/>
                        <a:pt x="39" y="344"/>
                      </a:cubicBezTo>
                      <a:cubicBezTo>
                        <a:pt x="39" y="174"/>
                        <a:pt x="176" y="37"/>
                        <a:pt x="346" y="37"/>
                      </a:cubicBezTo>
                      <a:cubicBezTo>
                        <a:pt x="516" y="37"/>
                        <a:pt x="653" y="174"/>
                        <a:pt x="653" y="344"/>
                      </a:cubicBezTo>
                      <a:cubicBezTo>
                        <a:pt x="653" y="469"/>
                        <a:pt x="579" y="576"/>
                        <a:pt x="473" y="624"/>
                      </a:cubicBezTo>
                      <a:cubicBezTo>
                        <a:pt x="551" y="624"/>
                        <a:pt x="551" y="624"/>
                        <a:pt x="551" y="624"/>
                      </a:cubicBezTo>
                      <a:cubicBezTo>
                        <a:pt x="636" y="561"/>
                        <a:pt x="692" y="460"/>
                        <a:pt x="692" y="346"/>
                      </a:cubicBezTo>
                      <a:cubicBezTo>
                        <a:pt x="692" y="155"/>
                        <a:pt x="537" y="0"/>
                        <a:pt x="346" y="0"/>
                      </a:cubicBezTo>
                      <a:close/>
                    </a:path>
                  </a:pathLst>
                </a:custGeom>
                <a:gradFill rotWithShape="1">
                  <a:gsLst>
                    <a:gs pos="0">
                      <a:srgbClr val="525252"/>
                    </a:gs>
                    <a:gs pos="50000">
                      <a:srgbClr val="B2B2B2"/>
                    </a:gs>
                    <a:gs pos="100000">
                      <a:srgbClr val="525252"/>
                    </a:gs>
                  </a:gsLst>
                  <a:lin ang="2700000" scaled="1"/>
                </a:gradFill>
                <a:ln w="9525">
                  <a:no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Freeform 15">
                  <a:extLst>
                    <a:ext uri="{FF2B5EF4-FFF2-40B4-BE49-F238E27FC236}">
                      <a16:creationId xmlns:a16="http://schemas.microsoft.com/office/drawing/2014/main" id="{905CEE8F-BC1C-4A67-B69A-3BBF83F53F52}"/>
                    </a:ext>
                  </a:extLst>
                </p:cNvPr>
                <p:cNvSpPr>
                  <a:spLocks/>
                </p:cNvSpPr>
                <p:nvPr/>
              </p:nvSpPr>
              <p:spPr bwMode="gray">
                <a:xfrm>
                  <a:off x="5056188" y="2347913"/>
                  <a:ext cx="2987675" cy="2808287"/>
                </a:xfrm>
                <a:custGeom>
                  <a:avLst/>
                  <a:gdLst/>
                  <a:ahLst/>
                  <a:cxnLst>
                    <a:cxn ang="0">
                      <a:pos x="614" y="307"/>
                    </a:cxn>
                    <a:cxn ang="0">
                      <a:pos x="307" y="0"/>
                    </a:cxn>
                    <a:cxn ang="0">
                      <a:pos x="0" y="307"/>
                    </a:cxn>
                    <a:cxn ang="0">
                      <a:pos x="161" y="577"/>
                    </a:cxn>
                    <a:cxn ang="0">
                      <a:pos x="453" y="577"/>
                    </a:cxn>
                    <a:cxn ang="0">
                      <a:pos x="614" y="307"/>
                    </a:cxn>
                  </a:cxnLst>
                  <a:rect l="0" t="0" r="r" b="b"/>
                  <a:pathLst>
                    <a:path w="614" h="577">
                      <a:moveTo>
                        <a:pt x="614" y="307"/>
                      </a:moveTo>
                      <a:cubicBezTo>
                        <a:pt x="614" y="137"/>
                        <a:pt x="477" y="0"/>
                        <a:pt x="307" y="0"/>
                      </a:cubicBezTo>
                      <a:cubicBezTo>
                        <a:pt x="137" y="0"/>
                        <a:pt x="0" y="137"/>
                        <a:pt x="0" y="307"/>
                      </a:cubicBezTo>
                      <a:cubicBezTo>
                        <a:pt x="0" y="424"/>
                        <a:pt x="65" y="525"/>
                        <a:pt x="161" y="577"/>
                      </a:cubicBezTo>
                      <a:cubicBezTo>
                        <a:pt x="453" y="577"/>
                        <a:pt x="453" y="577"/>
                        <a:pt x="453" y="577"/>
                      </a:cubicBezTo>
                      <a:cubicBezTo>
                        <a:pt x="549" y="525"/>
                        <a:pt x="614" y="424"/>
                        <a:pt x="614" y="307"/>
                      </a:cubicBezTo>
                      <a:close/>
                    </a:path>
                  </a:pathLst>
                </a:custGeom>
                <a:gradFill flip="none" rotWithShape="1">
                  <a:gsLst>
                    <a:gs pos="0">
                      <a:schemeClr val="accent1"/>
                    </a:gs>
                    <a:gs pos="45000">
                      <a:schemeClr val="accent1">
                        <a:lumMod val="75000"/>
                      </a:schemeClr>
                    </a:gs>
                    <a:gs pos="100000">
                      <a:schemeClr val="bg2">
                        <a:lumMod val="10000"/>
                      </a:schemeClr>
                    </a:gs>
                  </a:gsLst>
                  <a:lin ang="5400000" scaled="1"/>
                  <a:tileRect/>
                </a:gradFill>
                <a:ln w="28575">
                  <a:solidFill>
                    <a:srgbClr val="A6A6A6"/>
                  </a:solidFill>
                  <a:round/>
                  <a:headEnd/>
                  <a:tailEnd/>
                </a:ln>
                <a:effectLst>
                  <a:outerShdw blurRad="215900" sx="102000" sy="102000" algn="ctr" rotWithShape="0">
                    <a:prstClr val="black">
                      <a:alpha val="34000"/>
                    </a:prstClr>
                  </a:outerShdw>
                </a:effectLst>
                <a:scene3d>
                  <a:camera prst="orthographicFront"/>
                  <a:lightRig rig="threePt" dir="t"/>
                </a:scene3d>
                <a:sp3d>
                  <a:bevelT h="25400"/>
                </a:sp3d>
              </p:spPr>
              <p:txBody>
                <a:bodyPr vert="horz" wrap="square" lIns="91440" tIns="144000" rIns="91440" bIns="45720" numCol="1" anchor="ctr"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800" b="1" dirty="0">
                    <a:solidFill>
                      <a:srgbClr val="FFFFFF"/>
                    </a:solidFill>
                  </a:endParaRPr>
                </a:p>
              </p:txBody>
            </p:sp>
            <p:sp>
              <p:nvSpPr>
                <p:cNvPr id="30" name="Freeform 16">
                  <a:extLst>
                    <a:ext uri="{FF2B5EF4-FFF2-40B4-BE49-F238E27FC236}">
                      <a16:creationId xmlns:a16="http://schemas.microsoft.com/office/drawing/2014/main" id="{64534EBF-A052-4BAC-B04D-320CE0CA2C34}"/>
                    </a:ext>
                  </a:extLst>
                </p:cNvPr>
                <p:cNvSpPr>
                  <a:spLocks/>
                </p:cNvSpPr>
                <p:nvPr/>
              </p:nvSpPr>
              <p:spPr bwMode="gray">
                <a:xfrm>
                  <a:off x="5550364" y="4885331"/>
                  <a:ext cx="1995488" cy="330200"/>
                </a:xfrm>
                <a:custGeom>
                  <a:avLst/>
                  <a:gdLst/>
                  <a:ahLst/>
                  <a:cxnLst>
                    <a:cxn ang="0">
                      <a:pos x="410" y="68"/>
                    </a:cxn>
                    <a:cxn ang="0">
                      <a:pos x="0" y="68"/>
                    </a:cxn>
                    <a:cxn ang="0">
                      <a:pos x="205" y="0"/>
                    </a:cxn>
                    <a:cxn ang="0">
                      <a:pos x="410" y="68"/>
                    </a:cxn>
                  </a:cxnLst>
                  <a:rect l="0" t="0" r="r" b="b"/>
                  <a:pathLst>
                    <a:path w="410" h="68">
                      <a:moveTo>
                        <a:pt x="410" y="68"/>
                      </a:moveTo>
                      <a:cubicBezTo>
                        <a:pt x="0" y="68"/>
                        <a:pt x="0" y="68"/>
                        <a:pt x="0" y="68"/>
                      </a:cubicBezTo>
                      <a:cubicBezTo>
                        <a:pt x="57" y="26"/>
                        <a:pt x="128" y="0"/>
                        <a:pt x="205" y="0"/>
                      </a:cubicBezTo>
                      <a:cubicBezTo>
                        <a:pt x="282" y="0"/>
                        <a:pt x="353" y="26"/>
                        <a:pt x="410" y="68"/>
                      </a:cubicBezTo>
                      <a:close/>
                    </a:path>
                  </a:pathLst>
                </a:custGeom>
                <a:gradFill>
                  <a:gsLst>
                    <a:gs pos="41000">
                      <a:srgbClr val="F2F2F2"/>
                    </a:gs>
                    <a:gs pos="100000">
                      <a:srgbClr val="646464"/>
                    </a:gs>
                  </a:gsLst>
                  <a:lin ang="5400000" scaled="1"/>
                </a:gradFill>
                <a:ln w="38100">
                  <a:noFill/>
                  <a:round/>
                  <a:headEnd/>
                  <a:tailEnd/>
                </a:ln>
                <a:effectLst>
                  <a:outerShdw blurRad="190500" dir="13500000" algn="b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sp>
          <p:nvSpPr>
            <p:cNvPr id="21" name="Textfeld 107">
              <a:extLst>
                <a:ext uri="{FF2B5EF4-FFF2-40B4-BE49-F238E27FC236}">
                  <a16:creationId xmlns:a16="http://schemas.microsoft.com/office/drawing/2014/main" id="{EDFDB572-F06D-4E60-84BC-BCC8097380F1}"/>
                </a:ext>
              </a:extLst>
            </p:cNvPr>
            <p:cNvSpPr txBox="1"/>
            <p:nvPr/>
          </p:nvSpPr>
          <p:spPr bwMode="gray">
            <a:xfrm rot="20614559">
              <a:off x="4947899" y="2628362"/>
              <a:ext cx="3598806" cy="1765758"/>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err="1">
                  <a:solidFill>
                    <a:srgbClr val="FFFFFF"/>
                  </a:solidFill>
                  <a:effectLst>
                    <a:innerShdw blurRad="63500" dist="50800" dir="13500000">
                      <a:prstClr val="black">
                        <a:alpha val="50000"/>
                      </a:prstClr>
                    </a:innerShdw>
                  </a:effectLst>
                </a:rPr>
                <a:t>Bitte</a:t>
              </a:r>
              <a:r>
                <a:rPr lang="en-US" sz="1400" b="1" dirty="0">
                  <a:solidFill>
                    <a:srgbClr val="FFFFFF"/>
                  </a:solidFill>
                  <a:effectLst>
                    <a:innerShdw blurRad="63500" dist="50800" dir="13500000">
                      <a:prstClr val="black">
                        <a:alpha val="50000"/>
                      </a:prstClr>
                    </a:innerShdw>
                  </a:effectLst>
                </a:rPr>
                <a:t> </a:t>
              </a:r>
              <a:r>
                <a:rPr lang="en-US" sz="1400" b="1" dirty="0" err="1">
                  <a:solidFill>
                    <a:srgbClr val="FFFFFF"/>
                  </a:solidFill>
                  <a:effectLst>
                    <a:innerShdw blurRad="63500" dist="50800" dir="13500000">
                      <a:prstClr val="black">
                        <a:alpha val="50000"/>
                      </a:prstClr>
                    </a:innerShdw>
                  </a:effectLst>
                </a:rPr>
                <a:t>stellen</a:t>
              </a:r>
              <a:r>
                <a:rPr lang="en-US" sz="1400" b="1" dirty="0">
                  <a:solidFill>
                    <a:srgbClr val="FFFFFF"/>
                  </a:solidFill>
                  <a:effectLst>
                    <a:innerShdw blurRad="63500" dist="50800" dir="13500000">
                      <a:prstClr val="black">
                        <a:alpha val="50000"/>
                      </a:prstClr>
                    </a:innerShdw>
                  </a:effectLst>
                </a:rPr>
                <a:t> </a:t>
              </a:r>
              <a:r>
                <a:rPr lang="en-US" sz="1400" b="1" dirty="0" err="1">
                  <a:solidFill>
                    <a:srgbClr val="FFFFFF"/>
                  </a:solidFill>
                  <a:effectLst>
                    <a:innerShdw blurRad="63500" dist="50800" dir="13500000">
                      <a:prstClr val="black">
                        <a:alpha val="50000"/>
                      </a:prstClr>
                    </a:innerShdw>
                  </a:effectLst>
                </a:rPr>
                <a:t>Sie</a:t>
              </a:r>
              <a:endParaRPr lang="en-US" sz="1400" b="1" dirty="0">
                <a:solidFill>
                  <a:srgbClr val="FFFFFF"/>
                </a:solidFill>
                <a:effectLst>
                  <a:innerShdw blurRad="63500" dist="50800" dir="13500000">
                    <a:prstClr val="black">
                      <a:alpha val="50000"/>
                    </a:prstClr>
                  </a:innerShdw>
                </a:effectLst>
              </a:endParaRPr>
            </a:p>
            <a:p>
              <a:pPr algn="ctr"/>
              <a:r>
                <a:rPr lang="en-US" sz="1400" b="1" dirty="0">
                  <a:solidFill>
                    <a:srgbClr val="FFFFFF"/>
                  </a:solidFill>
                  <a:effectLst>
                    <a:innerShdw blurRad="63500" dist="50800" dir="13500000">
                      <a:prstClr val="black">
                        <a:alpha val="50000"/>
                      </a:prstClr>
                    </a:innerShdw>
                  </a:effectLst>
                </a:rPr>
                <a:t> 6 </a:t>
              </a:r>
              <a:r>
                <a:rPr lang="en-US" sz="1400" b="1" dirty="0" err="1">
                  <a:solidFill>
                    <a:srgbClr val="FFFFFF"/>
                  </a:solidFill>
                  <a:effectLst>
                    <a:innerShdw blurRad="63500" dist="50800" dir="13500000">
                      <a:prstClr val="black">
                        <a:alpha val="50000"/>
                      </a:prstClr>
                    </a:innerShdw>
                  </a:effectLst>
                </a:rPr>
                <a:t>Gruppentische</a:t>
              </a:r>
              <a:r>
                <a:rPr lang="en-US" sz="1400" b="1" dirty="0">
                  <a:solidFill>
                    <a:srgbClr val="FFFFFF"/>
                  </a:solidFill>
                  <a:effectLst>
                    <a:innerShdw blurRad="63500" dist="50800" dir="13500000">
                      <a:prstClr val="black">
                        <a:alpha val="50000"/>
                      </a:prstClr>
                    </a:innerShdw>
                  </a:effectLst>
                </a:rPr>
                <a:t>!</a:t>
              </a:r>
            </a:p>
            <a:p>
              <a:pPr algn="ctr"/>
              <a:r>
                <a:rPr lang="en-US" sz="1400" b="1" dirty="0" err="1">
                  <a:solidFill>
                    <a:srgbClr val="FFFFFF"/>
                  </a:solidFill>
                  <a:effectLst>
                    <a:innerShdw blurRad="63500" dist="50800" dir="13500000">
                      <a:prstClr val="black">
                        <a:alpha val="50000"/>
                      </a:prstClr>
                    </a:innerShdw>
                  </a:effectLst>
                </a:rPr>
                <a:t>Danke</a:t>
              </a:r>
              <a:r>
                <a:rPr lang="en-US" sz="1400" b="1" dirty="0">
                  <a:solidFill>
                    <a:srgbClr val="FFFFFF"/>
                  </a:solidFill>
                  <a:effectLst>
                    <a:innerShdw blurRad="63500" dist="50800" dir="13500000">
                      <a:prstClr val="black">
                        <a:alpha val="50000"/>
                      </a:prstClr>
                    </a:innerShdw>
                  </a:effectLst>
                </a:rPr>
                <a:t>!</a:t>
              </a:r>
            </a:p>
          </p:txBody>
        </p:sp>
      </p:grpSp>
      <p:pic>
        <p:nvPicPr>
          <p:cNvPr id="15" name="Grafik 14">
            <a:extLst>
              <a:ext uri="{FF2B5EF4-FFF2-40B4-BE49-F238E27FC236}">
                <a16:creationId xmlns:a16="http://schemas.microsoft.com/office/drawing/2014/main" id="{F1955781-50F4-4115-991B-1B162A3B13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0773" y="283167"/>
            <a:ext cx="5140467" cy="5134837"/>
          </a:xfrm>
          <a:prstGeom prst="rect">
            <a:avLst/>
          </a:prstGeom>
        </p:spPr>
      </p:pic>
      <p:sp>
        <p:nvSpPr>
          <p:cNvPr id="31" name="Textfeld 30">
            <a:extLst>
              <a:ext uri="{FF2B5EF4-FFF2-40B4-BE49-F238E27FC236}">
                <a16:creationId xmlns:a16="http://schemas.microsoft.com/office/drawing/2014/main" id="{32BBCBAA-7196-4316-B18D-C4269E81A117}"/>
              </a:ext>
            </a:extLst>
          </p:cNvPr>
          <p:cNvSpPr txBox="1"/>
          <p:nvPr/>
        </p:nvSpPr>
        <p:spPr>
          <a:xfrm>
            <a:off x="10359483" y="144965"/>
            <a:ext cx="1739589" cy="369332"/>
          </a:xfrm>
          <a:prstGeom prst="rect">
            <a:avLst/>
          </a:prstGeom>
          <a:noFill/>
        </p:spPr>
        <p:txBody>
          <a:bodyPr wrap="square" rtlCol="0">
            <a:spAutoFit/>
          </a:bodyPr>
          <a:lstStyle/>
          <a:p>
            <a:r>
              <a:rPr lang="de-DE" sz="900" dirty="0">
                <a:solidFill>
                  <a:schemeClr val="tx1">
                    <a:lumMod val="50000"/>
                    <a:lumOff val="50000"/>
                  </a:schemeClr>
                </a:solidFill>
              </a:rPr>
              <a:t>Foto: CC-BY | Raphael Fehrmann www.wwu.de/Lernroboter</a:t>
            </a:r>
          </a:p>
        </p:txBody>
      </p:sp>
    </p:spTree>
    <p:extLst>
      <p:ext uri="{BB962C8B-B14F-4D97-AF65-F5344CB8AC3E}">
        <p14:creationId xmlns:p14="http://schemas.microsoft.com/office/powerpoint/2010/main" val="985932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Der Blue-Bot in der Praxis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Tipps zur Anwendung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241819"/>
            <a:ext cx="11414184" cy="6343981"/>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Setzen Sie den Blue-Bot zu Beginn mittig auf ein Feld. Ansonsten geht die Präzision (Richtung, Bewegungslänge,…) bei langen Programmierungen verloren.</a:t>
            </a:r>
          </a:p>
          <a:p>
            <a:pPr marL="342900"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r>
              <a:rPr lang="de-DE" sz="2100" i="1" dirty="0">
                <a:solidFill>
                  <a:prstClr val="black"/>
                </a:solidFill>
                <a:effectLst>
                  <a:innerShdw blurRad="76200" dist="25400" dir="13500000">
                    <a:prstClr val="black">
                      <a:alpha val="40000"/>
                    </a:prstClr>
                  </a:innerShdw>
                </a:effectLst>
              </a:rPr>
              <a:t>Praxis-Hinweis allgemein zur Stationsarbeit: Ist eine Station in mehrfacher, aber identischer Ausführung vorhanden, sind die Materialien, die zu je einer Ausführung gehören, mit farbigen Punkten in derselben Farbe versehen</a:t>
            </a:r>
            <a:r>
              <a:rPr lang="de-DE" sz="2100" i="1">
                <a:solidFill>
                  <a:prstClr val="black"/>
                </a:solidFill>
                <a:effectLst>
                  <a:innerShdw blurRad="76200" dist="25400" dir="13500000">
                    <a:prstClr val="black">
                      <a:alpha val="40000"/>
                    </a:prstClr>
                  </a:innerShdw>
                </a:effectLst>
              </a:rPr>
              <a:t>. </a:t>
            </a:r>
            <a:br>
              <a:rPr lang="de-DE" sz="2100" i="1">
                <a:solidFill>
                  <a:prstClr val="black"/>
                </a:solidFill>
                <a:effectLst>
                  <a:innerShdw blurRad="76200" dist="25400" dir="13500000">
                    <a:prstClr val="black">
                      <a:alpha val="40000"/>
                    </a:prstClr>
                  </a:innerShdw>
                </a:effectLst>
              </a:rPr>
            </a:br>
            <a:br>
              <a:rPr lang="de-DE" sz="2100" i="1" dirty="0">
                <a:solidFill>
                  <a:prstClr val="black"/>
                </a:solidFill>
                <a:effectLst>
                  <a:innerShdw blurRad="76200" dist="25400" dir="13500000">
                    <a:prstClr val="black">
                      <a:alpha val="40000"/>
                    </a:prstClr>
                  </a:innerShdw>
                </a:effectLst>
              </a:rPr>
            </a:br>
            <a:r>
              <a:rPr lang="de-DE" sz="2100" i="1" dirty="0">
                <a:solidFill>
                  <a:prstClr val="black"/>
                </a:solidFill>
                <a:effectLst>
                  <a:innerShdw blurRad="76200" dist="25400" dir="13500000">
                    <a:prstClr val="black">
                      <a:alpha val="40000"/>
                    </a:prstClr>
                  </a:innerShdw>
                </a:effectLst>
              </a:rPr>
              <a:t>Diese Kennzeichnung erleichtert die Zuordnung der Materialien zu den Ausführungen.</a:t>
            </a:r>
            <a:br>
              <a:rPr lang="de-DE" sz="2100" i="1" dirty="0">
                <a:solidFill>
                  <a:prstClr val="black"/>
                </a:solidFill>
                <a:effectLst>
                  <a:innerShdw blurRad="76200" dist="25400" dir="13500000">
                    <a:prstClr val="black">
                      <a:alpha val="40000"/>
                    </a:prstClr>
                  </a:innerShdw>
                </a:effectLst>
              </a:rPr>
            </a:br>
            <a:r>
              <a:rPr lang="de-DE" sz="2100" i="1" dirty="0">
                <a:solidFill>
                  <a:prstClr val="black"/>
                </a:solidFill>
                <a:effectLst>
                  <a:innerShdw blurRad="76200" dist="25400" dir="13500000">
                    <a:prstClr val="black">
                      <a:alpha val="40000"/>
                    </a:prstClr>
                  </a:innerShdw>
                </a:effectLst>
              </a:rPr>
              <a:t>Beispiel: 	Alle Materialien der Station 1 in der Version A sind gelb bepunktet, </a:t>
            </a:r>
            <a:br>
              <a:rPr lang="de-DE" sz="2100" i="1" dirty="0">
                <a:solidFill>
                  <a:prstClr val="black"/>
                </a:solidFill>
                <a:effectLst>
                  <a:innerShdw blurRad="76200" dist="25400" dir="13500000">
                    <a:prstClr val="black">
                      <a:alpha val="40000"/>
                    </a:prstClr>
                  </a:innerShdw>
                </a:effectLst>
              </a:rPr>
            </a:br>
            <a:r>
              <a:rPr lang="de-DE" sz="2100" i="1" dirty="0">
                <a:solidFill>
                  <a:prstClr val="black"/>
                </a:solidFill>
                <a:effectLst>
                  <a:innerShdw blurRad="76200" dist="25400" dir="13500000">
                    <a:prstClr val="black">
                      <a:alpha val="40000"/>
                    </a:prstClr>
                  </a:innerShdw>
                </a:effectLst>
              </a:rPr>
              <a:t>	  	alle Materialien der Station 1 in der Version B sind blau bepunktet</a:t>
            </a:r>
          </a:p>
          <a:p>
            <a:pPr marL="342900"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a:p>
            <a:pPr marL="800100" lvl="1"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20</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152699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Stationsarbeit zum Bluebot</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Stationen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3757439"/>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Überblick über die Stationen</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Station 1: Geschichten erzählen im Deutschunterricht</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Station 2: Level-Karten mit Differenzierungsmöglichkeiten</a:t>
            </a:r>
          </a:p>
          <a:p>
            <a:pPr marL="800100" lvl="1"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Station 3: Geometrische Formen im Mathematikunterricht</a:t>
            </a:r>
          </a:p>
          <a:p>
            <a:pPr>
              <a:lnSpc>
                <a:spcPct val="150000"/>
              </a:lnSpc>
            </a:pPr>
            <a:endParaRPr lang="de-DE" sz="1050" dirty="0">
              <a:solidFill>
                <a:prstClr val="black"/>
              </a:solidFill>
              <a:effectLst>
                <a:innerShdw blurRad="76200" dist="25400" dir="13500000">
                  <a:prstClr val="black">
                    <a:alpha val="40000"/>
                  </a:prstClr>
                </a:innerShdw>
              </a:effectLst>
            </a:endParaRPr>
          </a:p>
          <a:p>
            <a:pPr>
              <a:lnSpc>
                <a:spcPct val="150000"/>
              </a:lnSpc>
            </a:pPr>
            <a:r>
              <a:rPr lang="de-DE" sz="2150" b="1" dirty="0">
                <a:solidFill>
                  <a:srgbClr val="094C74"/>
                </a:solidFill>
                <a:effectLst>
                  <a:innerShdw blurRad="76200" dist="25400" dir="13500000">
                    <a:prstClr val="black">
                      <a:alpha val="40000"/>
                    </a:prstClr>
                  </a:innerShdw>
                </a:effectLst>
              </a:rPr>
              <a:t>Pro Station haben Sie ca. 12 Minuten Zeit!</a:t>
            </a:r>
          </a:p>
          <a:p>
            <a:pPr>
              <a:lnSpc>
                <a:spcPct val="150000"/>
              </a:lnSpc>
            </a:pPr>
            <a:r>
              <a:rPr lang="de-DE" sz="2150" b="1" dirty="0">
                <a:solidFill>
                  <a:srgbClr val="094C74"/>
                </a:solidFill>
                <a:effectLst>
                  <a:innerShdw blurRad="76200" dist="25400" dir="13500000">
                    <a:prstClr val="black">
                      <a:alpha val="40000"/>
                    </a:prstClr>
                  </a:innerShdw>
                </a:effectLst>
              </a:rPr>
              <a:t>Bitte notieren Sie parallel </a:t>
            </a:r>
            <a:r>
              <a:rPr lang="de-DE" sz="2150" b="1" dirty="0">
                <a:solidFill>
                  <a:srgbClr val="66A300"/>
                </a:solidFill>
                <a:effectLst>
                  <a:innerShdw blurRad="76200" dist="25400" dir="13500000">
                    <a:prstClr val="black">
                      <a:alpha val="40000"/>
                    </a:prstClr>
                  </a:innerShdw>
                </a:effectLst>
              </a:rPr>
              <a:t>Eindrücke und Erfahrungen, Erkenntnisse, Ideen, Impulse, Probleme / Schwierigkeiten und Beachtenswertes aus der Erprobung im </a:t>
            </a:r>
            <a:r>
              <a:rPr lang="de-DE" sz="2150" b="1" dirty="0" err="1">
                <a:solidFill>
                  <a:srgbClr val="66A300"/>
                </a:solidFill>
                <a:effectLst>
                  <a:innerShdw blurRad="76200" dist="25400" dir="13500000">
                    <a:prstClr val="black">
                      <a:alpha val="40000"/>
                    </a:prstClr>
                  </a:innerShdw>
                </a:effectLst>
              </a:rPr>
              <a:t>etherpad</a:t>
            </a:r>
            <a:r>
              <a:rPr lang="de-DE" sz="2150" b="1" dirty="0">
                <a:solidFill>
                  <a:srgbClr val="66A300"/>
                </a:solidFill>
                <a:effectLst>
                  <a:innerShdw blurRad="76200" dist="25400" dir="13500000">
                    <a:prstClr val="black">
                      <a:alpha val="40000"/>
                    </a:prstClr>
                  </a:innerShdw>
                </a:effectLst>
              </a:rPr>
              <a:t>   </a:t>
            </a:r>
            <a:r>
              <a:rPr lang="de-DE" sz="2150" b="1" dirty="0">
                <a:solidFill>
                  <a:srgbClr val="094C74"/>
                </a:solidFill>
                <a:effectLst>
                  <a:innerShdw blurRad="76200" dist="25400" dir="13500000">
                    <a:prstClr val="black">
                      <a:alpha val="40000"/>
                    </a:prstClr>
                  </a:innerShdw>
                </a:effectLst>
              </a:rPr>
              <a:t>(Link siehe </a:t>
            </a:r>
            <a:r>
              <a:rPr lang="de-DE" sz="2150" b="1" dirty="0" err="1">
                <a:solidFill>
                  <a:srgbClr val="094C74"/>
                </a:solidFill>
                <a:effectLst>
                  <a:innerShdw blurRad="76200" dist="25400" dir="13500000">
                    <a:prstClr val="black">
                      <a:alpha val="40000"/>
                    </a:prstClr>
                  </a:innerShdw>
                </a:effectLst>
              </a:rPr>
              <a:t>moodle</a:t>
            </a:r>
            <a:r>
              <a:rPr lang="de-DE" sz="2150" b="1" dirty="0">
                <a:solidFill>
                  <a:srgbClr val="094C74"/>
                </a:solidFill>
                <a:effectLst>
                  <a:innerShdw blurRad="76200" dist="25400" dir="13500000">
                    <a:prstClr val="black">
                      <a:alpha val="40000"/>
                    </a:prstClr>
                  </a:innerShdw>
                </a:effectLst>
              </a:rPr>
              <a:t>!)</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a:xfrm>
            <a:off x="9731761" y="6318583"/>
            <a:ext cx="2134800" cy="360000"/>
          </a:xfrm>
        </p:spPr>
        <p:txBody>
          <a:bodyPr/>
          <a:lstStyle/>
          <a:p>
            <a:fld id="{9DC1E638-3F78-4E0D-883A-B278700C48C0}" type="slidenum">
              <a:rPr lang="de-DE" smtClean="0"/>
              <a:pPr/>
              <a:t>21</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grpSp>
        <p:nvGrpSpPr>
          <p:cNvPr id="12" name="Gruppieren 11">
            <a:extLst>
              <a:ext uri="{FF2B5EF4-FFF2-40B4-BE49-F238E27FC236}">
                <a16:creationId xmlns:a16="http://schemas.microsoft.com/office/drawing/2014/main" id="{CAE7D493-DE48-4936-8621-5BD67DAE23A3}"/>
              </a:ext>
            </a:extLst>
          </p:cNvPr>
          <p:cNvGrpSpPr/>
          <p:nvPr/>
        </p:nvGrpSpPr>
        <p:grpSpPr>
          <a:xfrm>
            <a:off x="336977" y="5130084"/>
            <a:ext cx="1639726" cy="1559512"/>
            <a:chOff x="4770248" y="1565016"/>
            <a:chExt cx="3919725" cy="3727975"/>
          </a:xfrm>
        </p:grpSpPr>
        <p:grpSp>
          <p:nvGrpSpPr>
            <p:cNvPr id="13" name="Gruppieren 12">
              <a:extLst>
                <a:ext uri="{FF2B5EF4-FFF2-40B4-BE49-F238E27FC236}">
                  <a16:creationId xmlns:a16="http://schemas.microsoft.com/office/drawing/2014/main" id="{47D5C466-CA82-4A2E-A4F3-D701FB3F056F}"/>
                </a:ext>
              </a:extLst>
            </p:cNvPr>
            <p:cNvGrpSpPr/>
            <p:nvPr/>
          </p:nvGrpSpPr>
          <p:grpSpPr bwMode="gray">
            <a:xfrm>
              <a:off x="4770248" y="1565016"/>
              <a:ext cx="3919725" cy="3727975"/>
              <a:chOff x="5074629" y="2089476"/>
              <a:chExt cx="3367088" cy="3202370"/>
            </a:xfrm>
            <a:effectLst/>
          </p:grpSpPr>
          <p:sp>
            <p:nvSpPr>
              <p:cNvPr id="21" name="Ellipse 20">
                <a:extLst>
                  <a:ext uri="{FF2B5EF4-FFF2-40B4-BE49-F238E27FC236}">
                    <a16:creationId xmlns:a16="http://schemas.microsoft.com/office/drawing/2014/main" id="{7375C453-DEA9-4513-8D4A-29AF35C57F58}"/>
                  </a:ext>
                </a:extLst>
              </p:cNvPr>
              <p:cNvSpPr/>
              <p:nvPr/>
            </p:nvSpPr>
            <p:spPr bwMode="gray">
              <a:xfrm rot="20700000">
                <a:off x="6186525" y="4873714"/>
                <a:ext cx="1917040" cy="418132"/>
              </a:xfrm>
              <a:prstGeom prst="ellipse">
                <a:avLst/>
              </a:prstGeom>
              <a:solidFill>
                <a:srgbClr val="000000">
                  <a:alpha val="20784"/>
                </a:srgbClr>
              </a:solidFill>
              <a:ln w="12700">
                <a:noFill/>
                <a:round/>
                <a:headEnd/>
                <a:tailEnd/>
              </a:ln>
              <a:effectLst>
                <a:softEdge rad="63500"/>
              </a:effectLst>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grpSp>
            <p:nvGrpSpPr>
              <p:cNvPr id="22" name="Gruppieren 21">
                <a:extLst>
                  <a:ext uri="{FF2B5EF4-FFF2-40B4-BE49-F238E27FC236}">
                    <a16:creationId xmlns:a16="http://schemas.microsoft.com/office/drawing/2014/main" id="{CDAA6BC2-CED4-41F6-A41E-0054CD8DD5DB}"/>
                  </a:ext>
                </a:extLst>
              </p:cNvPr>
              <p:cNvGrpSpPr/>
              <p:nvPr/>
            </p:nvGrpSpPr>
            <p:grpSpPr bwMode="gray">
              <a:xfrm rot="20700000">
                <a:off x="5074629" y="2089476"/>
                <a:ext cx="3367088" cy="3047006"/>
                <a:chOff x="4867275" y="2168525"/>
                <a:chExt cx="3367088" cy="3047006"/>
              </a:xfrm>
              <a:effectLst>
                <a:outerShdw blurRad="63500" sx="102000" sy="102000" algn="ctr" rotWithShape="0">
                  <a:prstClr val="black">
                    <a:alpha val="40000"/>
                  </a:prstClr>
                </a:outerShdw>
              </a:effectLst>
            </p:grpSpPr>
            <p:sp>
              <p:nvSpPr>
                <p:cNvPr id="23" name="Freeform 14">
                  <a:extLst>
                    <a:ext uri="{FF2B5EF4-FFF2-40B4-BE49-F238E27FC236}">
                      <a16:creationId xmlns:a16="http://schemas.microsoft.com/office/drawing/2014/main" id="{E930607C-D5F5-41FD-BDF9-9CAA09E313FB}"/>
                    </a:ext>
                  </a:extLst>
                </p:cNvPr>
                <p:cNvSpPr>
                  <a:spLocks/>
                </p:cNvSpPr>
                <p:nvPr/>
              </p:nvSpPr>
              <p:spPr bwMode="gray">
                <a:xfrm>
                  <a:off x="4867275" y="2168525"/>
                  <a:ext cx="3367088" cy="3036887"/>
                </a:xfrm>
                <a:custGeom>
                  <a:avLst/>
                  <a:gdLst/>
                  <a:ahLst/>
                  <a:cxnLst>
                    <a:cxn ang="0">
                      <a:pos x="346" y="0"/>
                    </a:cxn>
                    <a:cxn ang="0">
                      <a:pos x="0" y="346"/>
                    </a:cxn>
                    <a:cxn ang="0">
                      <a:pos x="141" y="624"/>
                    </a:cxn>
                    <a:cxn ang="0">
                      <a:pos x="219" y="624"/>
                    </a:cxn>
                    <a:cxn ang="0">
                      <a:pos x="39" y="344"/>
                    </a:cxn>
                    <a:cxn ang="0">
                      <a:pos x="346" y="37"/>
                    </a:cxn>
                    <a:cxn ang="0">
                      <a:pos x="653" y="344"/>
                    </a:cxn>
                    <a:cxn ang="0">
                      <a:pos x="473" y="624"/>
                    </a:cxn>
                    <a:cxn ang="0">
                      <a:pos x="551" y="624"/>
                    </a:cxn>
                    <a:cxn ang="0">
                      <a:pos x="692" y="346"/>
                    </a:cxn>
                    <a:cxn ang="0">
                      <a:pos x="346" y="0"/>
                    </a:cxn>
                  </a:cxnLst>
                  <a:rect l="0" t="0" r="r" b="b"/>
                  <a:pathLst>
                    <a:path w="692" h="624">
                      <a:moveTo>
                        <a:pt x="346" y="0"/>
                      </a:moveTo>
                      <a:cubicBezTo>
                        <a:pt x="155" y="0"/>
                        <a:pt x="0" y="155"/>
                        <a:pt x="0" y="346"/>
                      </a:cubicBezTo>
                      <a:cubicBezTo>
                        <a:pt x="0" y="460"/>
                        <a:pt x="56" y="561"/>
                        <a:pt x="141" y="624"/>
                      </a:cubicBezTo>
                      <a:cubicBezTo>
                        <a:pt x="219" y="624"/>
                        <a:pt x="219" y="624"/>
                        <a:pt x="219" y="624"/>
                      </a:cubicBezTo>
                      <a:cubicBezTo>
                        <a:pt x="113" y="576"/>
                        <a:pt x="39" y="469"/>
                        <a:pt x="39" y="344"/>
                      </a:cubicBezTo>
                      <a:cubicBezTo>
                        <a:pt x="39" y="174"/>
                        <a:pt x="176" y="37"/>
                        <a:pt x="346" y="37"/>
                      </a:cubicBezTo>
                      <a:cubicBezTo>
                        <a:pt x="516" y="37"/>
                        <a:pt x="653" y="174"/>
                        <a:pt x="653" y="344"/>
                      </a:cubicBezTo>
                      <a:cubicBezTo>
                        <a:pt x="653" y="469"/>
                        <a:pt x="579" y="576"/>
                        <a:pt x="473" y="624"/>
                      </a:cubicBezTo>
                      <a:cubicBezTo>
                        <a:pt x="551" y="624"/>
                        <a:pt x="551" y="624"/>
                        <a:pt x="551" y="624"/>
                      </a:cubicBezTo>
                      <a:cubicBezTo>
                        <a:pt x="636" y="561"/>
                        <a:pt x="692" y="460"/>
                        <a:pt x="692" y="346"/>
                      </a:cubicBezTo>
                      <a:cubicBezTo>
                        <a:pt x="692" y="155"/>
                        <a:pt x="537" y="0"/>
                        <a:pt x="346" y="0"/>
                      </a:cubicBezTo>
                      <a:close/>
                    </a:path>
                  </a:pathLst>
                </a:custGeom>
                <a:gradFill rotWithShape="1">
                  <a:gsLst>
                    <a:gs pos="0">
                      <a:srgbClr val="525252"/>
                    </a:gs>
                    <a:gs pos="50000">
                      <a:srgbClr val="B2B2B2"/>
                    </a:gs>
                    <a:gs pos="100000">
                      <a:srgbClr val="525252"/>
                    </a:gs>
                  </a:gsLst>
                  <a:lin ang="2700000" scaled="1"/>
                </a:gradFill>
                <a:ln w="9525">
                  <a:noFill/>
                  <a:miter lim="800000"/>
                  <a:headEnd/>
                  <a:tailEnd/>
                </a:ln>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Freeform 15">
                  <a:extLst>
                    <a:ext uri="{FF2B5EF4-FFF2-40B4-BE49-F238E27FC236}">
                      <a16:creationId xmlns:a16="http://schemas.microsoft.com/office/drawing/2014/main" id="{905CEE8F-BC1C-4A67-B69A-3BBF83F53F52}"/>
                    </a:ext>
                  </a:extLst>
                </p:cNvPr>
                <p:cNvSpPr>
                  <a:spLocks/>
                </p:cNvSpPr>
                <p:nvPr/>
              </p:nvSpPr>
              <p:spPr bwMode="gray">
                <a:xfrm>
                  <a:off x="5056188" y="2347913"/>
                  <a:ext cx="2987675" cy="2808287"/>
                </a:xfrm>
                <a:custGeom>
                  <a:avLst/>
                  <a:gdLst/>
                  <a:ahLst/>
                  <a:cxnLst>
                    <a:cxn ang="0">
                      <a:pos x="614" y="307"/>
                    </a:cxn>
                    <a:cxn ang="0">
                      <a:pos x="307" y="0"/>
                    </a:cxn>
                    <a:cxn ang="0">
                      <a:pos x="0" y="307"/>
                    </a:cxn>
                    <a:cxn ang="0">
                      <a:pos x="161" y="577"/>
                    </a:cxn>
                    <a:cxn ang="0">
                      <a:pos x="453" y="577"/>
                    </a:cxn>
                    <a:cxn ang="0">
                      <a:pos x="614" y="307"/>
                    </a:cxn>
                  </a:cxnLst>
                  <a:rect l="0" t="0" r="r" b="b"/>
                  <a:pathLst>
                    <a:path w="614" h="577">
                      <a:moveTo>
                        <a:pt x="614" y="307"/>
                      </a:moveTo>
                      <a:cubicBezTo>
                        <a:pt x="614" y="137"/>
                        <a:pt x="477" y="0"/>
                        <a:pt x="307" y="0"/>
                      </a:cubicBezTo>
                      <a:cubicBezTo>
                        <a:pt x="137" y="0"/>
                        <a:pt x="0" y="137"/>
                        <a:pt x="0" y="307"/>
                      </a:cubicBezTo>
                      <a:cubicBezTo>
                        <a:pt x="0" y="424"/>
                        <a:pt x="65" y="525"/>
                        <a:pt x="161" y="577"/>
                      </a:cubicBezTo>
                      <a:cubicBezTo>
                        <a:pt x="453" y="577"/>
                        <a:pt x="453" y="577"/>
                        <a:pt x="453" y="577"/>
                      </a:cubicBezTo>
                      <a:cubicBezTo>
                        <a:pt x="549" y="525"/>
                        <a:pt x="614" y="424"/>
                        <a:pt x="614" y="307"/>
                      </a:cubicBezTo>
                      <a:close/>
                    </a:path>
                  </a:pathLst>
                </a:custGeom>
                <a:gradFill flip="none" rotWithShape="1">
                  <a:gsLst>
                    <a:gs pos="0">
                      <a:schemeClr val="accent1"/>
                    </a:gs>
                    <a:gs pos="45000">
                      <a:schemeClr val="accent1">
                        <a:lumMod val="75000"/>
                      </a:schemeClr>
                    </a:gs>
                    <a:gs pos="100000">
                      <a:schemeClr val="bg2">
                        <a:lumMod val="10000"/>
                      </a:schemeClr>
                    </a:gs>
                  </a:gsLst>
                  <a:lin ang="5400000" scaled="1"/>
                  <a:tileRect/>
                </a:gradFill>
                <a:ln w="28575">
                  <a:solidFill>
                    <a:srgbClr val="A6A6A6"/>
                  </a:solidFill>
                  <a:round/>
                  <a:headEnd/>
                  <a:tailEnd/>
                </a:ln>
                <a:effectLst>
                  <a:outerShdw blurRad="215900" sx="102000" sy="102000" algn="ctr" rotWithShape="0">
                    <a:prstClr val="black">
                      <a:alpha val="34000"/>
                    </a:prstClr>
                  </a:outerShdw>
                </a:effectLst>
                <a:scene3d>
                  <a:camera prst="orthographicFront"/>
                  <a:lightRig rig="threePt" dir="t"/>
                </a:scene3d>
                <a:sp3d>
                  <a:bevelT h="25400"/>
                </a:sp3d>
              </p:spPr>
              <p:txBody>
                <a:bodyPr vert="horz" wrap="square" lIns="91440" tIns="144000" rIns="91440" bIns="45720" numCol="1" anchor="ctr"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800" b="1" dirty="0">
                    <a:solidFill>
                      <a:srgbClr val="FFFFFF"/>
                    </a:solidFill>
                  </a:endParaRPr>
                </a:p>
              </p:txBody>
            </p:sp>
            <p:sp>
              <p:nvSpPr>
                <p:cNvPr id="25" name="Freeform 16">
                  <a:extLst>
                    <a:ext uri="{FF2B5EF4-FFF2-40B4-BE49-F238E27FC236}">
                      <a16:creationId xmlns:a16="http://schemas.microsoft.com/office/drawing/2014/main" id="{64534EBF-A052-4BAC-B04D-320CE0CA2C34}"/>
                    </a:ext>
                  </a:extLst>
                </p:cNvPr>
                <p:cNvSpPr>
                  <a:spLocks/>
                </p:cNvSpPr>
                <p:nvPr/>
              </p:nvSpPr>
              <p:spPr bwMode="gray">
                <a:xfrm>
                  <a:off x="5550364" y="4885331"/>
                  <a:ext cx="1995488" cy="330200"/>
                </a:xfrm>
                <a:custGeom>
                  <a:avLst/>
                  <a:gdLst/>
                  <a:ahLst/>
                  <a:cxnLst>
                    <a:cxn ang="0">
                      <a:pos x="410" y="68"/>
                    </a:cxn>
                    <a:cxn ang="0">
                      <a:pos x="0" y="68"/>
                    </a:cxn>
                    <a:cxn ang="0">
                      <a:pos x="205" y="0"/>
                    </a:cxn>
                    <a:cxn ang="0">
                      <a:pos x="410" y="68"/>
                    </a:cxn>
                  </a:cxnLst>
                  <a:rect l="0" t="0" r="r" b="b"/>
                  <a:pathLst>
                    <a:path w="410" h="68">
                      <a:moveTo>
                        <a:pt x="410" y="68"/>
                      </a:moveTo>
                      <a:cubicBezTo>
                        <a:pt x="0" y="68"/>
                        <a:pt x="0" y="68"/>
                        <a:pt x="0" y="68"/>
                      </a:cubicBezTo>
                      <a:cubicBezTo>
                        <a:pt x="57" y="26"/>
                        <a:pt x="128" y="0"/>
                        <a:pt x="205" y="0"/>
                      </a:cubicBezTo>
                      <a:cubicBezTo>
                        <a:pt x="282" y="0"/>
                        <a:pt x="353" y="26"/>
                        <a:pt x="410" y="68"/>
                      </a:cubicBezTo>
                      <a:close/>
                    </a:path>
                  </a:pathLst>
                </a:custGeom>
                <a:gradFill>
                  <a:gsLst>
                    <a:gs pos="41000">
                      <a:srgbClr val="F2F2F2"/>
                    </a:gs>
                    <a:gs pos="100000">
                      <a:srgbClr val="646464"/>
                    </a:gs>
                  </a:gsLst>
                  <a:lin ang="5400000" scaled="1"/>
                </a:gradFill>
                <a:ln w="38100">
                  <a:noFill/>
                  <a:round/>
                  <a:headEnd/>
                  <a:tailEnd/>
                </a:ln>
                <a:effectLst>
                  <a:outerShdw blurRad="190500" dir="13500000" algn="b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sp>
          <p:nvSpPr>
            <p:cNvPr id="20" name="Textfeld 107">
              <a:extLst>
                <a:ext uri="{FF2B5EF4-FFF2-40B4-BE49-F238E27FC236}">
                  <a16:creationId xmlns:a16="http://schemas.microsoft.com/office/drawing/2014/main" id="{EDFDB572-F06D-4E60-84BC-BCC8097380F1}"/>
                </a:ext>
              </a:extLst>
            </p:cNvPr>
            <p:cNvSpPr txBox="1"/>
            <p:nvPr/>
          </p:nvSpPr>
          <p:spPr bwMode="gray">
            <a:xfrm rot="20614559">
              <a:off x="4911083" y="2360392"/>
              <a:ext cx="3539180" cy="1765758"/>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FFFFFF"/>
                  </a:solidFill>
                  <a:effectLst>
                    <a:innerShdw blurRad="63500" dist="50800" dir="13500000">
                      <a:prstClr val="black">
                        <a:alpha val="50000"/>
                      </a:prstClr>
                    </a:innerShdw>
                  </a:effectLst>
                </a:rPr>
                <a:t>Timer per </a:t>
              </a:r>
              <a:br>
                <a:rPr lang="en-US" sz="1400" b="1" dirty="0">
                  <a:solidFill>
                    <a:srgbClr val="FFFFFF"/>
                  </a:solidFill>
                  <a:effectLst>
                    <a:innerShdw blurRad="63500" dist="50800" dir="13500000">
                      <a:prstClr val="black">
                        <a:alpha val="50000"/>
                      </a:prstClr>
                    </a:innerShdw>
                  </a:effectLst>
                </a:rPr>
              </a:br>
              <a:r>
                <a:rPr lang="en-US" sz="1400" b="1" dirty="0" err="1">
                  <a:solidFill>
                    <a:srgbClr val="FFFFFF"/>
                  </a:solidFill>
                  <a:effectLst>
                    <a:innerShdw blurRad="63500" dist="50800" dir="13500000">
                      <a:prstClr val="black">
                        <a:alpha val="50000"/>
                      </a:prstClr>
                    </a:innerShdw>
                  </a:effectLst>
                </a:rPr>
                <a:t>classroomscreen</a:t>
              </a:r>
              <a:r>
                <a:rPr lang="en-US" sz="1400" b="1" dirty="0">
                  <a:solidFill>
                    <a:srgbClr val="FFFFFF"/>
                  </a:solidFill>
                  <a:effectLst>
                    <a:innerShdw blurRad="63500" dist="50800" dir="13500000">
                      <a:prstClr val="black">
                        <a:alpha val="50000"/>
                      </a:prstClr>
                    </a:innerShdw>
                  </a:effectLst>
                </a:rPr>
                <a:t>!</a:t>
              </a:r>
            </a:p>
            <a:p>
              <a:pPr algn="ctr"/>
              <a:r>
                <a:rPr lang="en-US" sz="1400" b="1" dirty="0">
                  <a:solidFill>
                    <a:srgbClr val="FFFFFF"/>
                  </a:solidFill>
                  <a:effectLst>
                    <a:innerShdw blurRad="63500" dist="50800" dir="13500000">
                      <a:prstClr val="black">
                        <a:alpha val="50000"/>
                      </a:prstClr>
                    </a:innerShdw>
                  </a:effectLst>
                </a:rPr>
                <a:t>(+ </a:t>
              </a:r>
              <a:r>
                <a:rPr lang="en-US" sz="1400" b="1" dirty="0" err="1">
                  <a:solidFill>
                    <a:srgbClr val="FFFFFF"/>
                  </a:solidFill>
                  <a:effectLst>
                    <a:innerShdw blurRad="63500" dist="50800" dir="13500000">
                      <a:prstClr val="black">
                        <a:alpha val="50000"/>
                      </a:prstClr>
                    </a:innerShdw>
                  </a:effectLst>
                </a:rPr>
                <a:t>Fotos</a:t>
              </a:r>
              <a:r>
                <a:rPr lang="en-US" sz="1400" b="1" dirty="0">
                  <a:solidFill>
                    <a:srgbClr val="FFFFFF"/>
                  </a:solidFill>
                  <a:effectLst>
                    <a:innerShdw blurRad="63500" dist="50800" dir="13500000">
                      <a:prstClr val="black">
                        <a:alpha val="50000"/>
                      </a:prstClr>
                    </a:innerShdw>
                  </a:effectLst>
                </a:rPr>
                <a:t>)</a:t>
              </a:r>
            </a:p>
          </p:txBody>
        </p:sp>
      </p:grpSp>
      <p:grpSp>
        <p:nvGrpSpPr>
          <p:cNvPr id="7" name="Gruppieren 6"/>
          <p:cNvGrpSpPr/>
          <p:nvPr/>
        </p:nvGrpSpPr>
        <p:grpSpPr>
          <a:xfrm>
            <a:off x="2256157" y="5217608"/>
            <a:ext cx="9761368" cy="1064635"/>
            <a:chOff x="2380607" y="5258701"/>
            <a:chExt cx="9761368" cy="1064635"/>
          </a:xfrm>
        </p:grpSpPr>
        <p:sp>
          <p:nvSpPr>
            <p:cNvPr id="38" name="Rectangle 2">
              <a:extLst>
                <a:ext uri="{FF2B5EF4-FFF2-40B4-BE49-F238E27FC236}">
                  <a16:creationId xmlns:a16="http://schemas.microsoft.com/office/drawing/2014/main" id="{3146B4C5-7E3C-4F64-A8C1-3EB191722C7F}"/>
                </a:ext>
              </a:extLst>
            </p:cNvPr>
            <p:cNvSpPr/>
            <p:nvPr/>
          </p:nvSpPr>
          <p:spPr>
            <a:xfrm>
              <a:off x="3527494" y="5403806"/>
              <a:ext cx="8535069" cy="764864"/>
            </a:xfrm>
            <a:prstGeom prst="rect">
              <a:avLst/>
            </a:prstGeom>
            <a:solidFill>
              <a:srgbClr val="66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srgbClr val="FFFFFF"/>
                </a:solidFill>
                <a:latin typeface="Calibri" panose="020F0502020204030204"/>
              </a:endParaRPr>
            </a:p>
          </p:txBody>
        </p:sp>
        <p:sp>
          <p:nvSpPr>
            <p:cNvPr id="57" name="TextBox 44">
              <a:extLst>
                <a:ext uri="{FF2B5EF4-FFF2-40B4-BE49-F238E27FC236}">
                  <a16:creationId xmlns:a16="http://schemas.microsoft.com/office/drawing/2014/main" id="{D89E7B6C-D0D6-4459-9D8F-656628E95391}"/>
                </a:ext>
              </a:extLst>
            </p:cNvPr>
            <p:cNvSpPr txBox="1"/>
            <p:nvPr/>
          </p:nvSpPr>
          <p:spPr>
            <a:xfrm>
              <a:off x="3606906" y="5415265"/>
              <a:ext cx="8535069" cy="738664"/>
            </a:xfrm>
            <a:prstGeom prst="rect">
              <a:avLst/>
            </a:prstGeom>
            <a:noFill/>
          </p:spPr>
          <p:txBody>
            <a:bodyPr wrap="square" rtlCol="0">
              <a:spAutoFit/>
            </a:bodyPr>
            <a:lstStyle/>
            <a:p>
              <a:pPr defTabSz="914309">
                <a:defRPr/>
              </a:pPr>
              <a:r>
                <a:rPr lang="en-US" sz="1400" dirty="0" err="1">
                  <a:solidFill>
                    <a:srgbClr val="FFFFFF"/>
                  </a:solidFill>
                  <a:latin typeface="Open Sans" panose="020B0606030504020204" pitchFamily="34" charset="0"/>
                </a:rPr>
                <a:t>Methodenkarte</a:t>
              </a:r>
              <a:r>
                <a:rPr lang="en-US" sz="1400" dirty="0">
                  <a:solidFill>
                    <a:srgbClr val="FFFFFF"/>
                  </a:solidFill>
                  <a:latin typeface="Open Sans" panose="020B0606030504020204" pitchFamily="34" charset="0"/>
                </a:rPr>
                <a:t> </a:t>
              </a:r>
              <a:r>
                <a:rPr lang="en-US" sz="1400" dirty="0" err="1">
                  <a:solidFill>
                    <a:srgbClr val="FFFFFF"/>
                  </a:solidFill>
                  <a:latin typeface="Open Sans" panose="020B0606030504020204" pitchFamily="34" charset="0"/>
                </a:rPr>
                <a:t>zu</a:t>
              </a:r>
              <a:r>
                <a:rPr lang="en-US" sz="1400" dirty="0">
                  <a:solidFill>
                    <a:srgbClr val="FFFFFF"/>
                  </a:solidFill>
                  <a:latin typeface="Open Sans" panose="020B0606030504020204" pitchFamily="34" charset="0"/>
                </a:rPr>
                <a:t> </a:t>
              </a:r>
              <a:r>
                <a:rPr lang="en-US" sz="1400" b="1" dirty="0">
                  <a:solidFill>
                    <a:srgbClr val="FFFFFF"/>
                  </a:solidFill>
                  <a:latin typeface="Open Sans" panose="020B0606030504020204" pitchFamily="34" charset="0"/>
                </a:rPr>
                <a:t>classroomscreen.com</a:t>
              </a:r>
              <a:r>
                <a:rPr lang="en-US" sz="1400" dirty="0">
                  <a:solidFill>
                    <a:srgbClr val="FFFFFF"/>
                  </a:solidFill>
                  <a:latin typeface="Open Sans" panose="020B0606030504020204" pitchFamily="34" charset="0"/>
                </a:rPr>
                <a:t> </a:t>
              </a:r>
              <a:r>
                <a:rPr lang="en-US" sz="1400" dirty="0" err="1">
                  <a:solidFill>
                    <a:srgbClr val="FFFFFF"/>
                  </a:solidFill>
                  <a:latin typeface="Open Sans" panose="020B0606030504020204" pitchFamily="34" charset="0"/>
                </a:rPr>
                <a:t>sowie</a:t>
              </a:r>
              <a:r>
                <a:rPr lang="en-US" sz="1400" dirty="0">
                  <a:solidFill>
                    <a:srgbClr val="FFFFFF"/>
                  </a:solidFill>
                  <a:latin typeface="Open Sans" panose="020B0606030504020204" pitchFamily="34" charset="0"/>
                </a:rPr>
                <a:t> </a:t>
              </a:r>
              <a:r>
                <a:rPr lang="en-US" sz="1400" dirty="0" err="1">
                  <a:solidFill>
                    <a:srgbClr val="FFFFFF"/>
                  </a:solidFill>
                  <a:latin typeface="Open Sans" panose="020B0606030504020204" pitchFamily="34" charset="0"/>
                </a:rPr>
                <a:t>zum</a:t>
              </a:r>
              <a:r>
                <a:rPr lang="en-US" sz="1400" dirty="0">
                  <a:solidFill>
                    <a:srgbClr val="FFFFFF"/>
                  </a:solidFill>
                  <a:latin typeface="Open Sans" panose="020B0606030504020204" pitchFamily="34" charset="0"/>
                </a:rPr>
                <a:t> </a:t>
              </a:r>
              <a:r>
                <a:rPr lang="en-US" sz="1400" b="1" dirty="0" err="1">
                  <a:solidFill>
                    <a:srgbClr val="FFFFFF"/>
                  </a:solidFill>
                  <a:latin typeface="Open Sans" panose="020B0606030504020204" pitchFamily="34" charset="0"/>
                </a:rPr>
                <a:t>etherpad</a:t>
              </a:r>
              <a:r>
                <a:rPr lang="en-US" sz="1400" dirty="0">
                  <a:solidFill>
                    <a:srgbClr val="FFFFFF"/>
                  </a:solidFill>
                  <a:latin typeface="Open Sans" panose="020B0606030504020204" pitchFamily="34" charset="0"/>
                </a:rPr>
                <a:t> im </a:t>
              </a:r>
              <a:r>
                <a:rPr lang="en-US" sz="1400" dirty="0" err="1">
                  <a:solidFill>
                    <a:srgbClr val="FFFFFF"/>
                  </a:solidFill>
                  <a:latin typeface="Open Sans" panose="020B0606030504020204" pitchFamily="34" charset="0"/>
                </a:rPr>
                <a:t>moodle</a:t>
              </a:r>
              <a:r>
                <a:rPr lang="en-US" sz="1400" dirty="0">
                  <a:solidFill>
                    <a:srgbClr val="FFFFFF"/>
                  </a:solidFill>
                  <a:latin typeface="Open Sans" panose="020B0606030504020204" pitchFamily="34" charset="0"/>
                </a:rPr>
                <a:t> (</a:t>
              </a:r>
              <a:r>
                <a:rPr lang="de-DE" sz="1400" dirty="0">
                  <a:solidFill>
                    <a:srgbClr val="FFFFFF"/>
                  </a:solidFill>
                  <a:latin typeface="Open Sans" panose="020B0606030504020204" pitchFamily="34" charset="0"/>
                </a:rPr>
                <a:t>digitale Weboberfläche mit Timer, Uhr, Ampel, Zufallsgenerator, Arbeitssymbolen, Lautstärkemessers in einer Weboberfläche) | Tipp: mit einem </a:t>
              </a:r>
              <a:r>
                <a:rPr lang="de-DE" sz="1400" dirty="0" err="1">
                  <a:solidFill>
                    <a:srgbClr val="FFFFFF"/>
                  </a:solidFill>
                  <a:latin typeface="Open Sans" panose="020B0606030504020204" pitchFamily="34" charset="0"/>
                </a:rPr>
                <a:t>etherpad</a:t>
              </a:r>
              <a:r>
                <a:rPr lang="de-DE" sz="1400" dirty="0">
                  <a:solidFill>
                    <a:srgbClr val="FFFFFF"/>
                  </a:solidFill>
                  <a:latin typeface="Open Sans" panose="020B0606030504020204" pitchFamily="34" charset="0"/>
                </a:rPr>
                <a:t> kann man auch gemeinsam Geschichten schreiben!</a:t>
              </a:r>
              <a:endParaRPr lang="en-US" sz="1400" b="1" dirty="0">
                <a:solidFill>
                  <a:srgbClr val="FFFFFF"/>
                </a:solidFill>
                <a:latin typeface="Open Sans" panose="020B0606030504020204" pitchFamily="34" charset="0"/>
              </a:endParaRPr>
            </a:p>
          </p:txBody>
        </p:sp>
        <p:grpSp>
          <p:nvGrpSpPr>
            <p:cNvPr id="2" name="Gruppieren 1"/>
            <p:cNvGrpSpPr/>
            <p:nvPr/>
          </p:nvGrpSpPr>
          <p:grpSpPr>
            <a:xfrm>
              <a:off x="2380607" y="5258701"/>
              <a:ext cx="1167997" cy="1064635"/>
              <a:chOff x="5309192" y="5268360"/>
              <a:chExt cx="1167997" cy="1064635"/>
            </a:xfrm>
          </p:grpSpPr>
          <p:sp>
            <p:nvSpPr>
              <p:cNvPr id="39" name="Rectangle: Rounded Corners 1">
                <a:extLst>
                  <a:ext uri="{FF2B5EF4-FFF2-40B4-BE49-F238E27FC236}">
                    <a16:creationId xmlns:a16="http://schemas.microsoft.com/office/drawing/2014/main" id="{9792DA7F-7C25-442A-8D71-ED2C4FF34DA1}"/>
                  </a:ext>
                </a:extLst>
              </p:cNvPr>
              <p:cNvSpPr/>
              <p:nvPr/>
            </p:nvSpPr>
            <p:spPr>
              <a:xfrm>
                <a:off x="5309192" y="5268360"/>
                <a:ext cx="1167997" cy="1064635"/>
              </a:xfrm>
              <a:prstGeom prst="roundRect">
                <a:avLst>
                  <a:gd name="adj" fmla="val 63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srgbClr val="FFFFFF"/>
                  </a:solidFill>
                  <a:latin typeface="Calibri" panose="020F0502020204030204"/>
                </a:endParaRPr>
              </a:p>
            </p:txBody>
          </p:sp>
          <p:grpSp>
            <p:nvGrpSpPr>
              <p:cNvPr id="34" name="Group 117">
                <a:extLst>
                  <a:ext uri="{FF2B5EF4-FFF2-40B4-BE49-F238E27FC236}">
                    <a16:creationId xmlns:a16="http://schemas.microsoft.com/office/drawing/2014/main" id="{A0DCBF0A-0EE7-40C1-AB5A-530F5E9E9EA1}"/>
                  </a:ext>
                </a:extLst>
              </p:cNvPr>
              <p:cNvGrpSpPr/>
              <p:nvPr/>
            </p:nvGrpSpPr>
            <p:grpSpPr>
              <a:xfrm rot="21096882">
                <a:off x="5480990" y="5380153"/>
                <a:ext cx="767843" cy="799297"/>
                <a:chOff x="1601806" y="2829808"/>
                <a:chExt cx="3126835" cy="3254924"/>
              </a:xfrm>
              <a:solidFill>
                <a:srgbClr val="094C74"/>
              </a:solidFill>
            </p:grpSpPr>
            <p:sp>
              <p:nvSpPr>
                <p:cNvPr id="35" name="Freeform 46">
                  <a:extLst>
                    <a:ext uri="{FF2B5EF4-FFF2-40B4-BE49-F238E27FC236}">
                      <a16:creationId xmlns:a16="http://schemas.microsoft.com/office/drawing/2014/main" id="{8F570BAD-326E-4676-936D-05D477DE08F9}"/>
                    </a:ext>
                  </a:extLst>
                </p:cNvPr>
                <p:cNvSpPr>
                  <a:spLocks/>
                </p:cNvSpPr>
                <p:nvPr/>
              </p:nvSpPr>
              <p:spPr bwMode="auto">
                <a:xfrm>
                  <a:off x="2405448" y="5210903"/>
                  <a:ext cx="1112465" cy="873829"/>
                </a:xfrm>
                <a:custGeom>
                  <a:avLst/>
                  <a:gdLst>
                    <a:gd name="T0" fmla="*/ 404 w 806"/>
                    <a:gd name="T1" fmla="*/ 628 h 628"/>
                    <a:gd name="T2" fmla="*/ 285 w 806"/>
                    <a:gd name="T3" fmla="*/ 538 h 628"/>
                    <a:gd name="T4" fmla="*/ 13 w 806"/>
                    <a:gd name="T5" fmla="*/ 154 h 628"/>
                    <a:gd name="T6" fmla="*/ 0 w 806"/>
                    <a:gd name="T7" fmla="*/ 135 h 628"/>
                    <a:gd name="T8" fmla="*/ 77 w 806"/>
                    <a:gd name="T9" fmla="*/ 111 h 628"/>
                    <a:gd name="T10" fmla="*/ 410 w 806"/>
                    <a:gd name="T11" fmla="*/ 5 h 628"/>
                    <a:gd name="T12" fmla="*/ 442 w 806"/>
                    <a:gd name="T13" fmla="*/ 15 h 628"/>
                    <a:gd name="T14" fmla="*/ 620 w 806"/>
                    <a:gd name="T15" fmla="*/ 279 h 628"/>
                    <a:gd name="T16" fmla="*/ 756 w 806"/>
                    <a:gd name="T17" fmla="*/ 389 h 628"/>
                    <a:gd name="T18" fmla="*/ 804 w 806"/>
                    <a:gd name="T19" fmla="*/ 464 h 628"/>
                    <a:gd name="T20" fmla="*/ 750 w 806"/>
                    <a:gd name="T21" fmla="*/ 530 h 628"/>
                    <a:gd name="T22" fmla="*/ 465 w 806"/>
                    <a:gd name="T23" fmla="*/ 620 h 628"/>
                    <a:gd name="T24" fmla="*/ 436 w 806"/>
                    <a:gd name="T25" fmla="*/ 628 h 628"/>
                    <a:gd name="T26" fmla="*/ 404 w 806"/>
                    <a:gd name="T2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6" h="628">
                      <a:moveTo>
                        <a:pt x="404" y="628"/>
                      </a:moveTo>
                      <a:cubicBezTo>
                        <a:pt x="349" y="618"/>
                        <a:pt x="316" y="582"/>
                        <a:pt x="285" y="538"/>
                      </a:cubicBezTo>
                      <a:cubicBezTo>
                        <a:pt x="196" y="409"/>
                        <a:pt x="104" y="282"/>
                        <a:pt x="13" y="154"/>
                      </a:cubicBezTo>
                      <a:cubicBezTo>
                        <a:pt x="9" y="148"/>
                        <a:pt x="5" y="143"/>
                        <a:pt x="0" y="135"/>
                      </a:cubicBezTo>
                      <a:cubicBezTo>
                        <a:pt x="27" y="126"/>
                        <a:pt x="52" y="119"/>
                        <a:pt x="77" y="111"/>
                      </a:cubicBezTo>
                      <a:cubicBezTo>
                        <a:pt x="188" y="75"/>
                        <a:pt x="299" y="41"/>
                        <a:pt x="410" y="5"/>
                      </a:cubicBezTo>
                      <a:cubicBezTo>
                        <a:pt x="425" y="0"/>
                        <a:pt x="433" y="2"/>
                        <a:pt x="442" y="15"/>
                      </a:cubicBezTo>
                      <a:cubicBezTo>
                        <a:pt x="501" y="104"/>
                        <a:pt x="561" y="191"/>
                        <a:pt x="620" y="279"/>
                      </a:cubicBezTo>
                      <a:cubicBezTo>
                        <a:pt x="654" y="329"/>
                        <a:pt x="699" y="366"/>
                        <a:pt x="756" y="389"/>
                      </a:cubicBezTo>
                      <a:cubicBezTo>
                        <a:pt x="790" y="403"/>
                        <a:pt x="806" y="428"/>
                        <a:pt x="804" y="464"/>
                      </a:cubicBezTo>
                      <a:cubicBezTo>
                        <a:pt x="803" y="495"/>
                        <a:pt x="783" y="519"/>
                        <a:pt x="750" y="530"/>
                      </a:cubicBezTo>
                      <a:cubicBezTo>
                        <a:pt x="655" y="560"/>
                        <a:pt x="560" y="590"/>
                        <a:pt x="465" y="620"/>
                      </a:cubicBezTo>
                      <a:cubicBezTo>
                        <a:pt x="455" y="623"/>
                        <a:pt x="446" y="625"/>
                        <a:pt x="436" y="628"/>
                      </a:cubicBezTo>
                      <a:cubicBezTo>
                        <a:pt x="425" y="628"/>
                        <a:pt x="415" y="628"/>
                        <a:pt x="404" y="6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en-GB">
                    <a:solidFill>
                      <a:srgbClr val="282F39"/>
                    </a:solidFill>
                    <a:latin typeface="Calibri" panose="020F0502020204030204"/>
                  </a:endParaRPr>
                </a:p>
              </p:txBody>
            </p:sp>
            <p:sp>
              <p:nvSpPr>
                <p:cNvPr id="36" name="Freeform 47">
                  <a:extLst>
                    <a:ext uri="{FF2B5EF4-FFF2-40B4-BE49-F238E27FC236}">
                      <a16:creationId xmlns:a16="http://schemas.microsoft.com/office/drawing/2014/main" id="{2700A20F-ACCE-4D6C-9F5D-9834C59EB1FA}"/>
                    </a:ext>
                  </a:extLst>
                </p:cNvPr>
                <p:cNvSpPr>
                  <a:spLocks/>
                </p:cNvSpPr>
                <p:nvPr/>
              </p:nvSpPr>
              <p:spPr bwMode="auto">
                <a:xfrm>
                  <a:off x="2779194" y="2829808"/>
                  <a:ext cx="1949447" cy="2244230"/>
                </a:xfrm>
                <a:custGeom>
                  <a:avLst/>
                  <a:gdLst>
                    <a:gd name="T0" fmla="*/ 0 w 1413"/>
                    <a:gd name="T1" fmla="*/ 723 h 1613"/>
                    <a:gd name="T2" fmla="*/ 906 w 1413"/>
                    <a:gd name="T3" fmla="*/ 0 h 1613"/>
                    <a:gd name="T4" fmla="*/ 1413 w 1413"/>
                    <a:gd name="T5" fmla="*/ 1613 h 1613"/>
                    <a:gd name="T6" fmla="*/ 257 w 1413"/>
                    <a:gd name="T7" fmla="*/ 1540 h 1613"/>
                    <a:gd name="T8" fmla="*/ 0 w 1413"/>
                    <a:gd name="T9" fmla="*/ 723 h 1613"/>
                  </a:gdLst>
                  <a:ahLst/>
                  <a:cxnLst>
                    <a:cxn ang="0">
                      <a:pos x="T0" y="T1"/>
                    </a:cxn>
                    <a:cxn ang="0">
                      <a:pos x="T2" y="T3"/>
                    </a:cxn>
                    <a:cxn ang="0">
                      <a:pos x="T4" y="T5"/>
                    </a:cxn>
                    <a:cxn ang="0">
                      <a:pos x="T6" y="T7"/>
                    </a:cxn>
                    <a:cxn ang="0">
                      <a:pos x="T8" y="T9"/>
                    </a:cxn>
                  </a:cxnLst>
                  <a:rect l="0" t="0" r="r" b="b"/>
                  <a:pathLst>
                    <a:path w="1413" h="1613">
                      <a:moveTo>
                        <a:pt x="0" y="723"/>
                      </a:moveTo>
                      <a:cubicBezTo>
                        <a:pt x="359" y="555"/>
                        <a:pt x="648" y="300"/>
                        <a:pt x="906" y="0"/>
                      </a:cubicBezTo>
                      <a:cubicBezTo>
                        <a:pt x="1075" y="539"/>
                        <a:pt x="1244" y="1074"/>
                        <a:pt x="1413" y="1613"/>
                      </a:cubicBezTo>
                      <a:cubicBezTo>
                        <a:pt x="1031" y="1516"/>
                        <a:pt x="648" y="1473"/>
                        <a:pt x="257" y="1540"/>
                      </a:cubicBezTo>
                      <a:cubicBezTo>
                        <a:pt x="171" y="1267"/>
                        <a:pt x="86" y="996"/>
                        <a:pt x="0" y="7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en-GB">
                    <a:solidFill>
                      <a:srgbClr val="282F39"/>
                    </a:solidFill>
                    <a:latin typeface="Calibri" panose="020F0502020204030204"/>
                  </a:endParaRPr>
                </a:p>
              </p:txBody>
            </p:sp>
            <p:sp>
              <p:nvSpPr>
                <p:cNvPr id="37" name="Freeform 48">
                  <a:extLst>
                    <a:ext uri="{FF2B5EF4-FFF2-40B4-BE49-F238E27FC236}">
                      <a16:creationId xmlns:a16="http://schemas.microsoft.com/office/drawing/2014/main" id="{19F999A8-2577-4F2D-83C4-117104AAFD45}"/>
                    </a:ext>
                  </a:extLst>
                </p:cNvPr>
                <p:cNvSpPr>
                  <a:spLocks/>
                </p:cNvSpPr>
                <p:nvPr/>
              </p:nvSpPr>
              <p:spPr bwMode="auto">
                <a:xfrm>
                  <a:off x="1601806" y="3896651"/>
                  <a:ext cx="1338819" cy="1400232"/>
                </a:xfrm>
                <a:custGeom>
                  <a:avLst/>
                  <a:gdLst>
                    <a:gd name="T0" fmla="*/ 713 w 970"/>
                    <a:gd name="T1" fmla="*/ 0 h 1006"/>
                    <a:gd name="T2" fmla="*/ 970 w 970"/>
                    <a:gd name="T3" fmla="*/ 817 h 1006"/>
                    <a:gd name="T4" fmla="*/ 825 w 970"/>
                    <a:gd name="T5" fmla="*/ 862 h 1006"/>
                    <a:gd name="T6" fmla="*/ 541 w 970"/>
                    <a:gd name="T7" fmla="*/ 948 h 1006"/>
                    <a:gd name="T8" fmla="*/ 26 w 970"/>
                    <a:gd name="T9" fmla="*/ 587 h 1006"/>
                    <a:gd name="T10" fmla="*/ 318 w 970"/>
                    <a:gd name="T11" fmla="*/ 125 h 1006"/>
                    <a:gd name="T12" fmla="*/ 713 w 970"/>
                    <a:gd name="T13" fmla="*/ 0 h 1006"/>
                  </a:gdLst>
                  <a:ahLst/>
                  <a:cxnLst>
                    <a:cxn ang="0">
                      <a:pos x="T0" y="T1"/>
                    </a:cxn>
                    <a:cxn ang="0">
                      <a:pos x="T2" y="T3"/>
                    </a:cxn>
                    <a:cxn ang="0">
                      <a:pos x="T4" y="T5"/>
                    </a:cxn>
                    <a:cxn ang="0">
                      <a:pos x="T6" y="T7"/>
                    </a:cxn>
                    <a:cxn ang="0">
                      <a:pos x="T8" y="T9"/>
                    </a:cxn>
                    <a:cxn ang="0">
                      <a:pos x="T10" y="T11"/>
                    </a:cxn>
                    <a:cxn ang="0">
                      <a:pos x="T12" y="T13"/>
                    </a:cxn>
                  </a:cxnLst>
                  <a:rect l="0" t="0" r="r" b="b"/>
                  <a:pathLst>
                    <a:path w="970" h="1006">
                      <a:moveTo>
                        <a:pt x="713" y="0"/>
                      </a:moveTo>
                      <a:cubicBezTo>
                        <a:pt x="799" y="274"/>
                        <a:pt x="884" y="544"/>
                        <a:pt x="970" y="817"/>
                      </a:cubicBezTo>
                      <a:cubicBezTo>
                        <a:pt x="920" y="832"/>
                        <a:pt x="873" y="847"/>
                        <a:pt x="825" y="862"/>
                      </a:cubicBezTo>
                      <a:cubicBezTo>
                        <a:pt x="731" y="891"/>
                        <a:pt x="638" y="926"/>
                        <a:pt x="541" y="948"/>
                      </a:cubicBezTo>
                      <a:cubicBezTo>
                        <a:pt x="297" y="1006"/>
                        <a:pt x="58" y="835"/>
                        <a:pt x="26" y="587"/>
                      </a:cubicBezTo>
                      <a:cubicBezTo>
                        <a:pt x="0" y="381"/>
                        <a:pt x="121" y="190"/>
                        <a:pt x="318" y="125"/>
                      </a:cubicBezTo>
                      <a:cubicBezTo>
                        <a:pt x="449" y="83"/>
                        <a:pt x="580" y="42"/>
                        <a:pt x="7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en-GB">
                    <a:solidFill>
                      <a:srgbClr val="282F39"/>
                    </a:solidFill>
                    <a:latin typeface="Calibri" panose="020F0502020204030204"/>
                  </a:endParaRPr>
                </a:p>
              </p:txBody>
            </p:sp>
          </p:grpSp>
        </p:grpSp>
      </p:grpSp>
      <p:sp>
        <p:nvSpPr>
          <p:cNvPr id="28" name="Textfeld 27">
            <a:extLst>
              <a:ext uri="{FF2B5EF4-FFF2-40B4-BE49-F238E27FC236}">
                <a16:creationId xmlns:a16="http://schemas.microsoft.com/office/drawing/2014/main" id="{35DE47E9-6863-4DA3-A7DD-A89863D956D6}"/>
              </a:ext>
            </a:extLst>
          </p:cNvPr>
          <p:cNvSpPr txBox="1"/>
          <p:nvPr/>
        </p:nvSpPr>
        <p:spPr>
          <a:xfrm rot="1130891">
            <a:off x="6251063" y="973397"/>
            <a:ext cx="5745210" cy="1569660"/>
          </a:xfrm>
          <a:prstGeom prst="rect">
            <a:avLst/>
          </a:prstGeom>
          <a:solidFill>
            <a:srgbClr val="FFC000"/>
          </a:solidFill>
          <a:ln w="38100">
            <a:solidFill>
              <a:srgbClr val="66A300"/>
            </a:solidFill>
          </a:ln>
        </p:spPr>
        <p:txBody>
          <a:bodyPr wrap="square" rtlCol="0">
            <a:spAutoFit/>
          </a:bodyPr>
          <a:lstStyle/>
          <a:p>
            <a:pPr algn="ctr"/>
            <a:endParaRPr lang="de-DE" sz="1200" dirty="0"/>
          </a:p>
          <a:p>
            <a:pPr algn="ctr"/>
            <a:r>
              <a:rPr lang="de-DE" dirty="0"/>
              <a:t>Materialien zur Erprobung in Stationsarbeit sowie eine Videoeinführung finden Sie hinter hinterlegt: </a:t>
            </a:r>
          </a:p>
          <a:p>
            <a:pPr algn="ctr"/>
            <a:endParaRPr lang="de-DE" dirty="0"/>
          </a:p>
          <a:p>
            <a:pPr algn="ctr"/>
            <a:r>
              <a:rPr lang="de-DE" dirty="0">
                <a:hlinkClick r:id="rId10"/>
              </a:rPr>
              <a:t>https://www.uni-muenster.de/Lernroboter/video/#bluebot</a:t>
            </a:r>
            <a:endParaRPr lang="de-DE" dirty="0"/>
          </a:p>
          <a:p>
            <a:pPr algn="ctr"/>
            <a:r>
              <a:rPr lang="de-DE" sz="1200" dirty="0"/>
              <a:t> </a:t>
            </a:r>
          </a:p>
        </p:txBody>
      </p:sp>
    </p:spTree>
    <p:extLst>
      <p:ext uri="{BB962C8B-B14F-4D97-AF65-F5344CB8AC3E}">
        <p14:creationId xmlns:p14="http://schemas.microsoft.com/office/powerpoint/2010/main" val="3478377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Der Blue-Bot in der Praxis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App</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297327"/>
            <a:ext cx="11414184" cy="4889737"/>
          </a:xfrm>
          <a:prstGeom prst="rect">
            <a:avLst/>
          </a:prstGeom>
          <a:noFill/>
        </p:spPr>
        <p:txBody>
          <a:bodyPr wrap="square" rtlCol="0">
            <a:spAutoFit/>
          </a:bodyPr>
          <a:lstStyle/>
          <a:p>
            <a:pPr>
              <a:lnSpc>
                <a:spcPct val="150000"/>
              </a:lnSpc>
            </a:pPr>
            <a:r>
              <a:rPr lang="de-DE" sz="2100" dirty="0">
                <a:solidFill>
                  <a:prstClr val="black"/>
                </a:solidFill>
                <a:effectLst>
                  <a:innerShdw blurRad="76200" dist="25400" dir="13500000">
                    <a:prstClr val="black">
                      <a:alpha val="40000"/>
                    </a:prstClr>
                  </a:innerShdw>
                </a:effectLst>
              </a:rPr>
              <a:t>App: </a:t>
            </a:r>
          </a:p>
          <a:p>
            <a:pPr marL="342900"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„Blue Bot“, TTS-Group</a:t>
            </a:r>
          </a:p>
          <a:p>
            <a:pPr marL="342900"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stellt Aufgaben und Spielpläne </a:t>
            </a:r>
          </a:p>
          <a:p>
            <a:pPr>
              <a:lnSpc>
                <a:spcPct val="150000"/>
              </a:lnSpc>
            </a:pPr>
            <a:r>
              <a:rPr lang="de-DE" sz="2100" dirty="0">
                <a:solidFill>
                  <a:prstClr val="black"/>
                </a:solidFill>
                <a:effectLst>
                  <a:innerShdw blurRad="76200" dist="25400" dir="13500000">
                    <a:prstClr val="black">
                      <a:alpha val="40000"/>
                    </a:prstClr>
                  </a:innerShdw>
                </a:effectLst>
              </a:rPr>
              <a:t>       digital bereit</a:t>
            </a:r>
          </a:p>
          <a:p>
            <a:pPr marL="342900"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Programmierung erfolgt über App</a:t>
            </a:r>
          </a:p>
          <a:p>
            <a:pPr marL="342900"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hlinkClick r:id="rId2"/>
              </a:rPr>
              <a:t>Link zur Download-Seite</a:t>
            </a:r>
            <a:endParaRPr lang="de-DE" sz="210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a:p>
            <a:pPr>
              <a:lnSpc>
                <a:spcPct val="150000"/>
              </a:lnSpc>
            </a:pPr>
            <a:r>
              <a:rPr lang="de-DE" sz="2100" dirty="0">
                <a:solidFill>
                  <a:prstClr val="black"/>
                </a:solidFill>
                <a:effectLst>
                  <a:innerShdw blurRad="76200" dist="25400" dir="13500000">
                    <a:prstClr val="black">
                      <a:alpha val="40000"/>
                    </a:prstClr>
                  </a:innerShdw>
                </a:effectLst>
              </a:rPr>
              <a:t>„Digitale Zusatzfeatures“:</a:t>
            </a:r>
          </a:p>
          <a:p>
            <a:pPr>
              <a:lnSpc>
                <a:spcPct val="150000"/>
              </a:lnSpc>
            </a:pPr>
            <a:r>
              <a:rPr lang="de-DE" sz="2100" dirty="0">
                <a:solidFill>
                  <a:prstClr val="black"/>
                </a:solidFill>
                <a:effectLst>
                  <a:innerShdw blurRad="76200" dist="25400" dir="13500000">
                    <a:prstClr val="black">
                      <a:alpha val="40000"/>
                    </a:prstClr>
                  </a:innerShdw>
                </a:effectLst>
              </a:rPr>
              <a:t>Schleifen und 45°-Drehungen möglich</a:t>
            </a:r>
          </a:p>
          <a:p>
            <a:pPr marL="342900"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22</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99769" y="208774"/>
            <a:ext cx="723900" cy="723900"/>
          </a:xfrm>
          <a:prstGeom prst="rect">
            <a:avLst/>
          </a:prstGeom>
        </p:spPr>
      </p:pic>
      <p:pic>
        <p:nvPicPr>
          <p:cNvPr id="4" name="Grafik 3"/>
          <p:cNvPicPr>
            <a:picLocks noChangeAspect="1"/>
          </p:cNvPicPr>
          <p:nvPr/>
        </p:nvPicPr>
        <p:blipFill rotWithShape="1">
          <a:blip r:embed="rId11">
            <a:extLst>
              <a:ext uri="{28A0092B-C50C-407E-A947-70E740481C1C}">
                <a14:useLocalDpi xmlns:a14="http://schemas.microsoft.com/office/drawing/2010/main" val="0"/>
              </a:ext>
            </a:extLst>
          </a:blip>
          <a:srcRect t="5149"/>
          <a:stretch/>
        </p:blipFill>
        <p:spPr>
          <a:xfrm>
            <a:off x="4913745" y="1161376"/>
            <a:ext cx="7160302" cy="5119634"/>
          </a:xfrm>
          <a:prstGeom prst="rect">
            <a:avLst/>
          </a:prstGeom>
        </p:spPr>
      </p:pic>
      <p:sp>
        <p:nvSpPr>
          <p:cNvPr id="2" name="Rechteck 1"/>
          <p:cNvSpPr/>
          <p:nvPr/>
        </p:nvSpPr>
        <p:spPr>
          <a:xfrm>
            <a:off x="4835019" y="6373390"/>
            <a:ext cx="3717493" cy="307777"/>
          </a:xfrm>
          <a:prstGeom prst="rect">
            <a:avLst/>
          </a:prstGeom>
        </p:spPr>
        <p:txBody>
          <a:bodyPr wrap="none">
            <a:spAutoFit/>
          </a:bodyPr>
          <a:lstStyle/>
          <a:p>
            <a:r>
              <a:rPr lang="de-DE" sz="1400" dirty="0" err="1">
                <a:solidFill>
                  <a:schemeClr val="tx1">
                    <a:lumMod val="65000"/>
                    <a:lumOff val="35000"/>
                  </a:schemeClr>
                </a:solidFill>
              </a:rPr>
              <a:t>Screeenshots</a:t>
            </a:r>
            <a:r>
              <a:rPr lang="de-DE" sz="1400" dirty="0">
                <a:solidFill>
                  <a:schemeClr val="tx1">
                    <a:lumMod val="65000"/>
                    <a:lumOff val="35000"/>
                  </a:schemeClr>
                </a:solidFill>
              </a:rPr>
              <a:t> aus der App „Blue Bot“, TTS-Group</a:t>
            </a:r>
          </a:p>
        </p:txBody>
      </p:sp>
    </p:spTree>
    <p:extLst>
      <p:ext uri="{BB962C8B-B14F-4D97-AF65-F5344CB8AC3E}">
        <p14:creationId xmlns:p14="http://schemas.microsoft.com/office/powerpoint/2010/main" val="428838268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Der Blue-Bot in der Praxis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App</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23</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pic>
        <p:nvPicPr>
          <p:cNvPr id="7" name="Grafik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271" y="1429761"/>
            <a:ext cx="6111742" cy="4614863"/>
          </a:xfrm>
          <a:prstGeom prst="rect">
            <a:avLst/>
          </a:prstGeom>
        </p:spPr>
      </p:pic>
      <p:grpSp>
        <p:nvGrpSpPr>
          <p:cNvPr id="12" name="Gruppieren 11"/>
          <p:cNvGrpSpPr/>
          <p:nvPr/>
        </p:nvGrpSpPr>
        <p:grpSpPr>
          <a:xfrm>
            <a:off x="6613235" y="1429761"/>
            <a:ext cx="5253325" cy="3199171"/>
            <a:chOff x="5144707" y="1429761"/>
            <a:chExt cx="6721854" cy="3959214"/>
          </a:xfrm>
        </p:grpSpPr>
        <p:pic>
          <p:nvPicPr>
            <p:cNvPr id="6" name="Grafik 5"/>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5621" t="29693" r="35395" b="24731"/>
            <a:stretch/>
          </p:blipFill>
          <p:spPr>
            <a:xfrm>
              <a:off x="5144707" y="1429761"/>
              <a:ext cx="3343511" cy="3959214"/>
            </a:xfrm>
            <a:prstGeom prst="rect">
              <a:avLst/>
            </a:prstGeom>
          </p:spPr>
        </p:pic>
        <p:pic>
          <p:nvPicPr>
            <p:cNvPr id="10" name="Grafik 9"/>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5394" t="29272" r="34933" b="24465"/>
            <a:stretch/>
          </p:blipFill>
          <p:spPr>
            <a:xfrm>
              <a:off x="8642910" y="1429761"/>
              <a:ext cx="3223651" cy="3788784"/>
            </a:xfrm>
            <a:prstGeom prst="rect">
              <a:avLst/>
            </a:prstGeom>
          </p:spPr>
        </p:pic>
      </p:grpSp>
      <p:sp>
        <p:nvSpPr>
          <p:cNvPr id="20" name="Rechteck 19"/>
          <p:cNvSpPr/>
          <p:nvPr/>
        </p:nvSpPr>
        <p:spPr>
          <a:xfrm>
            <a:off x="311271" y="6202461"/>
            <a:ext cx="3717493" cy="307777"/>
          </a:xfrm>
          <a:prstGeom prst="rect">
            <a:avLst/>
          </a:prstGeom>
        </p:spPr>
        <p:txBody>
          <a:bodyPr wrap="none">
            <a:spAutoFit/>
          </a:bodyPr>
          <a:lstStyle/>
          <a:p>
            <a:r>
              <a:rPr lang="de-DE" sz="1400" dirty="0" err="1">
                <a:solidFill>
                  <a:schemeClr val="tx1">
                    <a:lumMod val="65000"/>
                    <a:lumOff val="35000"/>
                  </a:schemeClr>
                </a:solidFill>
              </a:rPr>
              <a:t>Screeenshots</a:t>
            </a:r>
            <a:r>
              <a:rPr lang="de-DE" sz="1400" dirty="0">
                <a:solidFill>
                  <a:schemeClr val="tx1">
                    <a:lumMod val="65000"/>
                    <a:lumOff val="35000"/>
                  </a:schemeClr>
                </a:solidFill>
              </a:rPr>
              <a:t> aus der App „Blue Bot“, TTS-Group</a:t>
            </a:r>
          </a:p>
        </p:txBody>
      </p:sp>
    </p:spTree>
    <p:extLst>
      <p:ext uri="{BB962C8B-B14F-4D97-AF65-F5344CB8AC3E}">
        <p14:creationId xmlns:p14="http://schemas.microsoft.com/office/powerpoint/2010/main" val="390425226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Der Blue-Bot in der Praxis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Didaktischer Kommentar</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010999"/>
            <a:ext cx="11414184" cy="5859233"/>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00" b="1" dirty="0">
                <a:solidFill>
                  <a:prstClr val="black"/>
                </a:solidFill>
                <a:effectLst>
                  <a:innerShdw blurRad="76200" dist="25400" dir="13500000">
                    <a:prstClr val="black">
                      <a:alpha val="40000"/>
                    </a:prstClr>
                  </a:innerShdw>
                </a:effectLst>
              </a:rPr>
              <a:t>Das Niveau der Aufgaben kann gesteigert / differenziert werden.</a:t>
            </a:r>
          </a:p>
          <a:p>
            <a:pPr marL="800100" lvl="1"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bspw. im Bereich der Gestaltung der Abläufe (Steigerung der Anzahl der Schritte, Erweiterung durch das Einfügen von Pausen,…)</a:t>
            </a:r>
          </a:p>
          <a:p>
            <a:pPr marL="800100" lvl="1"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bspw. im Bereich der Gestaltung des Weges (Legen einzelner Untergrundkarten, legen vorgefertigter Felder,…)</a:t>
            </a:r>
          </a:p>
          <a:p>
            <a:pPr marL="800100" lvl="1"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bspw. im Bereich der Notation (Legen der Algorithmen mit Karten und gleichzeitigem händischem Bewegen des Roboters, Blue-Bot bei der Eingabe händisch mitbewegen, das Programm durch Notation vor der Eingabe planen, das Programm ohne visuelle oder haptische Unterstützung eingeben, das Programm beim Auftreten von Fehlern mit und ohne Unterstützungsmedien verändern,…)</a:t>
            </a:r>
          </a:p>
          <a:p>
            <a:pPr lvl="1">
              <a:lnSpc>
                <a:spcPct val="150000"/>
              </a:lnSpc>
            </a:pPr>
            <a:r>
              <a:rPr lang="de-DE" sz="2100" dirty="0">
                <a:solidFill>
                  <a:prstClr val="black"/>
                </a:solidFill>
                <a:effectLst>
                  <a:innerShdw blurRad="76200" dist="25400" dir="13500000">
                    <a:prstClr val="black">
                      <a:alpha val="40000"/>
                    </a:prstClr>
                  </a:innerShdw>
                </a:effectLst>
              </a:rPr>
              <a:t>			</a:t>
            </a:r>
            <a:r>
              <a:rPr lang="de-DE" sz="2100" i="1" dirty="0">
                <a:solidFill>
                  <a:prstClr val="black"/>
                </a:solidFill>
                <a:effectLst>
                  <a:innerShdw blurRad="76200" dist="25400" dir="13500000">
                    <a:prstClr val="black">
                      <a:alpha val="40000"/>
                    </a:prstClr>
                  </a:innerShdw>
                </a:effectLst>
              </a:rPr>
              <a:t>…Folienwechsel</a:t>
            </a:r>
          </a:p>
          <a:p>
            <a:pPr marL="342900"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24</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45261650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Der Blue-Bot in der Praxis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Didaktischer Kommentar</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010999"/>
            <a:ext cx="11414184" cy="590931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00" b="1" dirty="0">
                <a:solidFill>
                  <a:prstClr val="black"/>
                </a:solidFill>
                <a:effectLst>
                  <a:innerShdw blurRad="76200" dist="25400" dir="13500000">
                    <a:prstClr val="black">
                      <a:alpha val="40000"/>
                    </a:prstClr>
                  </a:innerShdw>
                </a:effectLst>
              </a:rPr>
              <a:t>Das Niveau der Aufgaben kann gesteigert / differenziert werden.</a:t>
            </a:r>
          </a:p>
          <a:p>
            <a:pPr marL="800100" lvl="1"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bspw. in der Wahl der Unterstützungsmedien (Pfeilkarten, Notationsbögen, </a:t>
            </a:r>
            <a:r>
              <a:rPr lang="de-DE" sz="2100" dirty="0" err="1">
                <a:solidFill>
                  <a:prstClr val="black"/>
                </a:solidFill>
                <a:effectLst>
                  <a:innerShdw blurRad="76200" dist="25400" dir="13500000">
                    <a:prstClr val="black">
                      <a:alpha val="40000"/>
                    </a:prstClr>
                  </a:innerShdw>
                </a:effectLst>
              </a:rPr>
              <a:t>Tactile</a:t>
            </a:r>
            <a:r>
              <a:rPr lang="de-DE" sz="2100" dirty="0">
                <a:solidFill>
                  <a:prstClr val="black"/>
                </a:solidFill>
                <a:effectLst>
                  <a:innerShdw blurRad="76200" dist="25400" dir="13500000">
                    <a:prstClr val="black">
                      <a:alpha val="40000"/>
                    </a:prstClr>
                  </a:innerShdw>
                </a:effectLst>
              </a:rPr>
              <a:t>-Reader, </a:t>
            </a:r>
            <a:r>
              <a:rPr lang="de-DE" sz="2100" dirty="0" err="1">
                <a:solidFill>
                  <a:prstClr val="black"/>
                </a:solidFill>
                <a:effectLst>
                  <a:innerShdw blurRad="76200" dist="25400" dir="13500000">
                    <a:prstClr val="black">
                      <a:alpha val="40000"/>
                    </a:prstClr>
                  </a:innerShdw>
                </a:effectLst>
              </a:rPr>
              <a:t>Tactile</a:t>
            </a:r>
            <a:r>
              <a:rPr lang="de-DE" sz="2100" dirty="0">
                <a:solidFill>
                  <a:prstClr val="black"/>
                </a:solidFill>
                <a:effectLst>
                  <a:innerShdw blurRad="76200" dist="25400" dir="13500000">
                    <a:prstClr val="black">
                      <a:alpha val="40000"/>
                    </a:prstClr>
                  </a:innerShdw>
                </a:effectLst>
              </a:rPr>
              <a:t>-Reader-Karten, App-Einsatz,…)</a:t>
            </a:r>
          </a:p>
          <a:p>
            <a:pPr marL="800100" lvl="1"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bspw. durch die Veränderung der Anzahl der Roboter auf dem Spielfeld (mehrere Roboter gleichzeitig auf ein Spielfeld setzen als Gruppenarbeit, gleichzeitig laufen lassen, Ziel: genaue Absprachen, um Blockierungen zu vermeiden)</a:t>
            </a:r>
          </a:p>
          <a:p>
            <a:pPr marL="800100" lvl="1" indent="-342900">
              <a:lnSpc>
                <a:spcPct val="150000"/>
              </a:lnSpc>
              <a:buFont typeface="Wingdings" panose="05000000000000000000" pitchFamily="2" charset="2"/>
              <a:buChar char="§"/>
            </a:pPr>
            <a:r>
              <a:rPr lang="de-DE" sz="2100" dirty="0">
                <a:solidFill>
                  <a:prstClr val="black"/>
                </a:solidFill>
                <a:effectLst>
                  <a:innerShdw blurRad="76200" dist="25400" dir="13500000">
                    <a:prstClr val="black">
                      <a:alpha val="40000"/>
                    </a:prstClr>
                  </a:innerShdw>
                </a:effectLst>
              </a:rPr>
              <a:t>bspw. durch die Verbindung der Bee-Bots miteinander per Bluetooth</a:t>
            </a:r>
          </a:p>
          <a:p>
            <a:pPr marL="800100" lvl="1"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a:p>
            <a:pPr marL="800100" lvl="1"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a:p>
            <a:pPr lvl="1">
              <a:lnSpc>
                <a:spcPct val="150000"/>
              </a:lnSpc>
            </a:pPr>
            <a:r>
              <a:rPr lang="de-DE" dirty="0">
                <a:solidFill>
                  <a:schemeClr val="bg1">
                    <a:lumMod val="50000"/>
                  </a:schemeClr>
                </a:solidFill>
                <a:effectLst>
                  <a:innerShdw blurRad="76200" dist="25400" dir="13500000">
                    <a:prstClr val="black">
                      <a:alpha val="40000"/>
                    </a:prstClr>
                  </a:innerShdw>
                </a:effectLst>
              </a:rPr>
              <a:t>Weiterführende Literatur zum </a:t>
            </a:r>
            <a:r>
              <a:rPr lang="de-DE" dirty="0" err="1">
                <a:solidFill>
                  <a:schemeClr val="bg1">
                    <a:lumMod val="50000"/>
                  </a:schemeClr>
                </a:solidFill>
                <a:effectLst>
                  <a:innerShdw blurRad="76200" dist="25400" dir="13500000">
                    <a:prstClr val="black">
                      <a:alpha val="40000"/>
                    </a:prstClr>
                  </a:innerShdw>
                </a:effectLst>
              </a:rPr>
              <a:t>Bluebot</a:t>
            </a:r>
            <a:r>
              <a:rPr lang="de-DE" dirty="0">
                <a:solidFill>
                  <a:schemeClr val="bg1">
                    <a:lumMod val="50000"/>
                  </a:schemeClr>
                </a:solidFill>
                <a:effectLst>
                  <a:innerShdw blurRad="76200" dist="25400" dir="13500000">
                    <a:prstClr val="black">
                      <a:alpha val="40000"/>
                    </a:prstClr>
                  </a:innerShdw>
                </a:effectLst>
              </a:rPr>
              <a:t>-Einsatz: </a:t>
            </a:r>
          </a:p>
          <a:p>
            <a:pPr lvl="1">
              <a:lnSpc>
                <a:spcPct val="150000"/>
              </a:lnSpc>
            </a:pPr>
            <a:r>
              <a:rPr lang="da-DK" dirty="0">
                <a:solidFill>
                  <a:schemeClr val="bg1">
                    <a:lumMod val="50000"/>
                  </a:schemeClr>
                </a:solidFill>
                <a:effectLst>
                  <a:innerShdw blurRad="76200" dist="25400" dir="13500000">
                    <a:prstClr val="black">
                      <a:alpha val="40000"/>
                    </a:prstClr>
                  </a:innerShdw>
                </a:effectLst>
              </a:rPr>
              <a:t>Stiftung H. d. kl. F. 2017, S. 269-301; Lepold et al. 2018, S. 90-96 ff. (KiGa-Bezug)</a:t>
            </a:r>
          </a:p>
          <a:p>
            <a:pPr marL="800100" lvl="1" indent="-342900">
              <a:lnSpc>
                <a:spcPct val="150000"/>
              </a:lnSpc>
              <a:buFont typeface="Wingdings" panose="05000000000000000000" pitchFamily="2" charset="2"/>
              <a:buChar char="§"/>
            </a:pPr>
            <a:endParaRPr lang="de-DE" sz="210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25</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427524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Lernroboter in der Praxis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Ankündigung: Trello-Verwendung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5003934"/>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Ankündigung für die Sammlung der Unterrichtsthemen / HA: Verwendung von </a:t>
            </a:r>
            <a:r>
              <a:rPr lang="de-DE" sz="2150" dirty="0" err="1">
                <a:solidFill>
                  <a:prstClr val="black"/>
                </a:solidFill>
                <a:effectLst>
                  <a:innerShdw blurRad="76200" dist="25400" dir="13500000">
                    <a:prstClr val="black">
                      <a:alpha val="40000"/>
                    </a:prstClr>
                  </a:innerShdw>
                </a:effectLst>
              </a:rPr>
              <a:t>trello</a:t>
            </a:r>
            <a:endParaRPr lang="de-DE" sz="215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Kurzpräsentation des Tools, Methodenkarte siehe </a:t>
            </a:r>
            <a:r>
              <a:rPr lang="de-DE" sz="2150" dirty="0" err="1">
                <a:solidFill>
                  <a:prstClr val="black"/>
                </a:solidFill>
                <a:effectLst>
                  <a:innerShdw blurRad="76200" dist="25400" dir="13500000">
                    <a:prstClr val="black">
                      <a:alpha val="40000"/>
                    </a:prstClr>
                  </a:innerShdw>
                </a:effectLst>
              </a:rPr>
              <a:t>moodle</a:t>
            </a:r>
            <a:endParaRPr lang="de-DE" sz="215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Login-Daten:     </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Link:			</a:t>
            </a:r>
            <a:r>
              <a:rPr lang="de-DE" sz="2150" dirty="0">
                <a:solidFill>
                  <a:prstClr val="black"/>
                </a:solidFill>
                <a:effectLst>
                  <a:innerShdw blurRad="76200" dist="25400" dir="13500000">
                    <a:prstClr val="black">
                      <a:alpha val="40000"/>
                    </a:prstClr>
                  </a:innerShdw>
                </a:effectLst>
                <a:hlinkClick r:id="rId2"/>
              </a:rPr>
              <a:t>https://trello.com/login</a:t>
            </a:r>
            <a:r>
              <a:rPr lang="de-DE" sz="2150" dirty="0">
                <a:solidFill>
                  <a:prstClr val="black"/>
                </a:solidFill>
                <a:effectLst>
                  <a:innerShdw blurRad="76200" dist="25400" dir="13500000">
                    <a:prstClr val="black">
                      <a:alpha val="40000"/>
                    </a:prstClr>
                  </a:innerShdw>
                </a:effectLst>
              </a:rPr>
              <a:t> </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Nutzername: 	</a:t>
            </a:r>
            <a:r>
              <a:rPr lang="de-DE" sz="2150" dirty="0">
                <a:solidFill>
                  <a:prstClr val="black"/>
                </a:solidFill>
                <a:effectLst>
                  <a:innerShdw blurRad="76200" dist="25400" dir="13500000">
                    <a:prstClr val="black">
                      <a:alpha val="40000"/>
                    </a:prstClr>
                  </a:innerShdw>
                </a:effectLst>
                <a:highlight>
                  <a:srgbClr val="FFFF00"/>
                </a:highlight>
              </a:rPr>
              <a:t>(durch Kursleiter zu ergänzen)</a:t>
            </a:r>
          </a:p>
          <a:p>
            <a:pPr marL="1257300" lvl="2"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Passwort: 		</a:t>
            </a:r>
            <a:r>
              <a:rPr lang="de-DE" sz="2150" dirty="0">
                <a:solidFill>
                  <a:prstClr val="black"/>
                </a:solidFill>
                <a:effectLst>
                  <a:innerShdw blurRad="76200" dist="25400" dir="13500000">
                    <a:prstClr val="black">
                      <a:alpha val="40000"/>
                    </a:prstClr>
                  </a:innerShdw>
                </a:effectLst>
                <a:highlight>
                  <a:srgbClr val="FFFF00"/>
                </a:highlight>
              </a:rPr>
              <a:t>(durch Kursleiter zu ergänzen)</a:t>
            </a:r>
          </a:p>
          <a:p>
            <a:pPr marL="1257300" lvl="2" indent="-342900">
              <a:lnSpc>
                <a:spcPct val="150000"/>
              </a:lnSpc>
              <a:buFont typeface="Wingdings" panose="05000000000000000000" pitchFamily="2" charset="2"/>
              <a:buChar char="§"/>
            </a:pPr>
            <a:endParaRPr lang="de-DE" sz="2150" dirty="0">
              <a:solidFill>
                <a:prstClr val="black"/>
              </a:solidFill>
              <a:effectLst>
                <a:innerShdw blurRad="76200" dist="25400" dir="13500000">
                  <a:prstClr val="black">
                    <a:alpha val="40000"/>
                  </a:prstClr>
                </a:innerShdw>
              </a:effectLst>
            </a:endParaRPr>
          </a:p>
          <a:p>
            <a:pPr>
              <a:lnSpc>
                <a:spcPct val="150000"/>
              </a:lnSpc>
            </a:pPr>
            <a:endParaRPr lang="de-DE" sz="2150" dirty="0">
              <a:solidFill>
                <a:prstClr val="black"/>
              </a:solidFill>
              <a:effectLst>
                <a:innerShdw blurRad="76200" dist="25400" dir="13500000">
                  <a:prstClr val="black">
                    <a:alpha val="40000"/>
                  </a:prstClr>
                </a:innerShdw>
              </a:effectLst>
            </a:endParaRPr>
          </a:p>
          <a:p>
            <a:pPr algn="ctr">
              <a:lnSpc>
                <a:spcPct val="150000"/>
              </a:lnSpc>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26</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127082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Lernroboter in der Praxis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Didaktische Reflexion im etherpad</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252248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Bitte diskutieren Sie jetzt im </a:t>
            </a:r>
            <a:r>
              <a:rPr lang="de-DE" sz="2150" dirty="0" err="1">
                <a:solidFill>
                  <a:prstClr val="black"/>
                </a:solidFill>
                <a:effectLst>
                  <a:innerShdw blurRad="76200" dist="25400" dir="13500000">
                    <a:prstClr val="black">
                      <a:alpha val="40000"/>
                    </a:prstClr>
                  </a:innerShdw>
                </a:effectLst>
              </a:rPr>
              <a:t>etherpad</a:t>
            </a:r>
            <a:r>
              <a:rPr lang="de-DE" sz="2150" dirty="0">
                <a:solidFill>
                  <a:prstClr val="black"/>
                </a:solidFill>
                <a:effectLst>
                  <a:innerShdw blurRad="76200" dist="25400" dir="13500000">
                    <a:prstClr val="black">
                      <a:alpha val="40000"/>
                    </a:prstClr>
                  </a:innerShdw>
                </a:effectLst>
              </a:rPr>
              <a:t> folgende Fragen:</a:t>
            </a:r>
          </a:p>
          <a:p>
            <a:pPr>
              <a:lnSpc>
                <a:spcPct val="150000"/>
              </a:lnSpc>
            </a:pPr>
            <a:r>
              <a:rPr lang="de-DE" sz="2150" dirty="0">
                <a:solidFill>
                  <a:prstClr val="black"/>
                </a:solidFill>
                <a:effectLst>
                  <a:innerShdw blurRad="76200" dist="25400" dir="13500000">
                    <a:prstClr val="black">
                      <a:alpha val="40000"/>
                    </a:prstClr>
                  </a:innerShdw>
                </a:effectLst>
              </a:rPr>
              <a:t>	1.) Bitte ordnen Sie den Roboter in das Modell „</a:t>
            </a:r>
            <a:r>
              <a:rPr lang="de-DE" sz="2150" dirty="0" err="1">
                <a:solidFill>
                  <a:prstClr val="black"/>
                </a:solidFill>
                <a:effectLst>
                  <a:innerShdw blurRad="76200" dist="25400" dir="13500000">
                    <a:prstClr val="black">
                      <a:alpha val="40000"/>
                    </a:prstClr>
                  </a:innerShdw>
                </a:effectLst>
              </a:rPr>
              <a:t>low</a:t>
            </a:r>
            <a:r>
              <a:rPr lang="de-DE" sz="2150" dirty="0">
                <a:solidFill>
                  <a:prstClr val="black"/>
                </a:solidFill>
                <a:effectLst>
                  <a:innerShdw blurRad="76200" dist="25400" dir="13500000">
                    <a:prstClr val="black">
                      <a:alpha val="40000"/>
                    </a:prstClr>
                  </a:innerShdw>
                </a:effectLst>
              </a:rPr>
              <a:t> </a:t>
            </a:r>
            <a:r>
              <a:rPr lang="de-DE" sz="2150" dirty="0" err="1">
                <a:solidFill>
                  <a:prstClr val="black"/>
                </a:solidFill>
                <a:effectLst>
                  <a:innerShdw blurRad="76200" dist="25400" dir="13500000">
                    <a:prstClr val="black">
                      <a:alpha val="40000"/>
                    </a:prstClr>
                  </a:innerShdw>
                </a:effectLst>
              </a:rPr>
              <a:t>floor</a:t>
            </a:r>
            <a:r>
              <a:rPr lang="de-DE" sz="2150" dirty="0">
                <a:solidFill>
                  <a:prstClr val="black"/>
                </a:solidFill>
                <a:effectLst>
                  <a:innerShdw blurRad="76200" dist="25400" dir="13500000">
                    <a:prstClr val="black">
                      <a:alpha val="40000"/>
                    </a:prstClr>
                  </a:innerShdw>
                </a:effectLst>
              </a:rPr>
              <a:t> – </a:t>
            </a:r>
            <a:r>
              <a:rPr lang="de-DE" sz="2150" dirty="0" err="1">
                <a:solidFill>
                  <a:prstClr val="black"/>
                </a:solidFill>
                <a:effectLst>
                  <a:innerShdw blurRad="76200" dist="25400" dir="13500000">
                    <a:prstClr val="black">
                      <a:alpha val="40000"/>
                    </a:prstClr>
                  </a:innerShdw>
                </a:effectLst>
              </a:rPr>
              <a:t>wide</a:t>
            </a:r>
            <a:r>
              <a:rPr lang="de-DE" sz="2150" dirty="0">
                <a:solidFill>
                  <a:prstClr val="black"/>
                </a:solidFill>
                <a:effectLst>
                  <a:innerShdw blurRad="76200" dist="25400" dir="13500000">
                    <a:prstClr val="black">
                      <a:alpha val="40000"/>
                    </a:prstClr>
                  </a:innerShdw>
                </a:effectLst>
              </a:rPr>
              <a:t> </a:t>
            </a:r>
            <a:r>
              <a:rPr lang="de-DE" sz="2150" dirty="0" err="1">
                <a:solidFill>
                  <a:prstClr val="black"/>
                </a:solidFill>
                <a:effectLst>
                  <a:innerShdw blurRad="76200" dist="25400" dir="13500000">
                    <a:prstClr val="black">
                      <a:alpha val="40000"/>
                    </a:prstClr>
                  </a:innerShdw>
                </a:effectLst>
              </a:rPr>
              <a:t>walls</a:t>
            </a:r>
            <a:r>
              <a:rPr lang="de-DE" sz="2150" dirty="0">
                <a:solidFill>
                  <a:prstClr val="black"/>
                </a:solidFill>
                <a:effectLst>
                  <a:innerShdw blurRad="76200" dist="25400" dir="13500000">
                    <a:prstClr val="black">
                      <a:alpha val="40000"/>
                    </a:prstClr>
                  </a:innerShdw>
                </a:effectLst>
              </a:rPr>
              <a:t> – high </a:t>
            </a:r>
            <a:r>
              <a:rPr lang="de-DE" sz="2150" dirty="0" err="1">
                <a:solidFill>
                  <a:prstClr val="black"/>
                </a:solidFill>
                <a:effectLst>
                  <a:innerShdw blurRad="76200" dist="25400" dir="13500000">
                    <a:prstClr val="black">
                      <a:alpha val="40000"/>
                    </a:prstClr>
                  </a:innerShdw>
                </a:effectLst>
              </a:rPr>
              <a:t>ceiling</a:t>
            </a:r>
            <a:r>
              <a:rPr lang="de-DE" sz="2150" dirty="0">
                <a:solidFill>
                  <a:prstClr val="black"/>
                </a:solidFill>
                <a:effectLst>
                  <a:innerShdw blurRad="76200" dist="25400" dir="13500000">
                    <a:prstClr val="black">
                      <a:alpha val="40000"/>
                    </a:prstClr>
                  </a:innerShdw>
                </a:effectLst>
              </a:rPr>
              <a:t>“ ein!</a:t>
            </a:r>
          </a:p>
          <a:p>
            <a:pPr>
              <a:lnSpc>
                <a:spcPct val="150000"/>
              </a:lnSpc>
            </a:pPr>
            <a:r>
              <a:rPr lang="de-DE" sz="2150" dirty="0">
                <a:solidFill>
                  <a:prstClr val="black"/>
                </a:solidFill>
                <a:effectLst>
                  <a:innerShdw blurRad="76200" dist="25400" dir="13500000">
                    <a:prstClr val="black">
                      <a:alpha val="40000"/>
                    </a:prstClr>
                  </a:innerShdw>
                </a:effectLst>
              </a:rPr>
              <a:t>	2.) Bitte diskutieren Sie Vor- und Nachteile bzw. Schwierigkeiten im Einsatz des Roboters!</a:t>
            </a:r>
          </a:p>
          <a:p>
            <a:pPr>
              <a:lnSpc>
                <a:spcPct val="150000"/>
              </a:lnSpc>
            </a:pPr>
            <a:endParaRPr lang="de-DE" sz="2150" dirty="0">
              <a:solidFill>
                <a:prstClr val="black"/>
              </a:solidFill>
              <a:effectLst>
                <a:innerShdw blurRad="76200" dist="25400" dir="13500000">
                  <a:prstClr val="black">
                    <a:alpha val="40000"/>
                  </a:prstClr>
                </a:innerShdw>
              </a:effectLst>
            </a:endParaRPr>
          </a:p>
          <a:p>
            <a:pPr algn="ctr">
              <a:lnSpc>
                <a:spcPct val="150000"/>
              </a:lnSpc>
            </a:pPr>
            <a:r>
              <a:rPr lang="de-DE" sz="2150" dirty="0">
                <a:solidFill>
                  <a:prstClr val="black"/>
                </a:solidFill>
                <a:effectLst>
                  <a:innerShdw blurRad="76200" dist="25400" dir="13500000">
                    <a:prstClr val="black">
                      <a:alpha val="40000"/>
                    </a:prstClr>
                  </a:innerShdw>
                </a:effectLst>
              </a:rPr>
              <a:t>(Link im </a:t>
            </a:r>
            <a:r>
              <a:rPr lang="de-DE" sz="2150" dirty="0" err="1">
                <a:solidFill>
                  <a:prstClr val="black"/>
                </a:solidFill>
                <a:effectLst>
                  <a:innerShdw blurRad="76200" dist="25400" dir="13500000">
                    <a:prstClr val="black">
                      <a:alpha val="40000"/>
                    </a:prstClr>
                  </a:innerShdw>
                </a:effectLst>
              </a:rPr>
              <a:t>moodle</a:t>
            </a:r>
            <a:r>
              <a:rPr lang="de-DE" sz="2150" dirty="0">
                <a:solidFill>
                  <a:prstClr val="black"/>
                </a:solidFill>
                <a:effectLst>
                  <a:innerShdw blurRad="76200" dist="25400" dir="13500000">
                    <a:prstClr val="black">
                      <a:alpha val="40000"/>
                    </a:prstClr>
                  </a:innerShdw>
                </a:effectLst>
              </a:rPr>
              <a:t>)</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27</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988955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Lernroboter in der Praxis</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Hausaufgabe: Ergänzung der kollaborativen Arbeitsbereiche</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505523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Bitte sammeln Sie im </a:t>
            </a:r>
            <a:r>
              <a:rPr lang="de-DE" sz="2150" b="1" dirty="0" err="1">
                <a:solidFill>
                  <a:prstClr val="black"/>
                </a:solidFill>
                <a:effectLst>
                  <a:innerShdw blurRad="76200" dist="25400" dir="13500000">
                    <a:prstClr val="black">
                      <a:alpha val="40000"/>
                    </a:prstClr>
                  </a:innerShdw>
                </a:effectLst>
              </a:rPr>
              <a:t>trello</a:t>
            </a:r>
            <a:r>
              <a:rPr lang="de-DE" sz="2150" b="1" dirty="0">
                <a:solidFill>
                  <a:prstClr val="black"/>
                </a:solidFill>
                <a:effectLst>
                  <a:innerShdw blurRad="76200" dist="25400" dir="13500000">
                    <a:prstClr val="black">
                      <a:alpha val="40000"/>
                    </a:prstClr>
                  </a:innerShdw>
                </a:effectLst>
              </a:rPr>
              <a:t>-Board Unterrichtsideen </a:t>
            </a:r>
            <a:r>
              <a:rPr lang="de-DE" sz="2150" dirty="0">
                <a:solidFill>
                  <a:prstClr val="black"/>
                </a:solidFill>
                <a:effectLst>
                  <a:innerShdw blurRad="76200" dist="25400" dir="13500000">
                    <a:prstClr val="black">
                      <a:alpha val="40000"/>
                    </a:prstClr>
                  </a:innerShdw>
                </a:effectLst>
              </a:rPr>
              <a:t>zum Einsatz des heutigen Roboters!</a:t>
            </a:r>
          </a:p>
          <a:p>
            <a:pPr lvl="1">
              <a:lnSpc>
                <a:spcPct val="150000"/>
              </a:lnSpc>
            </a:pPr>
            <a:r>
              <a:rPr lang="de-DE" sz="2150" dirty="0">
                <a:solidFill>
                  <a:prstClr val="black"/>
                </a:solidFill>
                <a:effectLst>
                  <a:innerShdw blurRad="76200" dist="25400" dir="13500000">
                    <a:prstClr val="black">
                      <a:alpha val="40000"/>
                    </a:prstClr>
                  </a:innerShdw>
                </a:effectLst>
              </a:rPr>
              <a:t> </a:t>
            </a:r>
            <a:r>
              <a:rPr lang="de-DE" sz="2150" dirty="0">
                <a:solidFill>
                  <a:srgbClr val="C00000"/>
                </a:solidFill>
                <a:effectLst>
                  <a:innerShdw blurRad="76200" dist="25400" dir="13500000">
                    <a:prstClr val="black">
                      <a:alpha val="40000"/>
                    </a:prstClr>
                  </a:innerShdw>
                </a:effectLst>
              </a:rPr>
              <a:t>Diese Ideen bilden die Basis für Ihre späteren Unterrichtsentwürfe! </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Bitte ergänzen Sie das </a:t>
            </a:r>
            <a:r>
              <a:rPr lang="de-DE" sz="2150" dirty="0" err="1">
                <a:solidFill>
                  <a:prstClr val="black"/>
                </a:solidFill>
                <a:effectLst>
                  <a:innerShdw blurRad="76200" dist="25400" dir="13500000">
                    <a:prstClr val="black">
                      <a:alpha val="40000"/>
                    </a:prstClr>
                  </a:innerShdw>
                </a:effectLst>
              </a:rPr>
              <a:t>etherpad</a:t>
            </a:r>
            <a:r>
              <a:rPr lang="de-DE" sz="2150" dirty="0">
                <a:solidFill>
                  <a:prstClr val="black"/>
                </a:solidFill>
                <a:effectLst>
                  <a:innerShdw blurRad="76200" dist="25400" dir="13500000">
                    <a:prstClr val="black">
                      <a:alpha val="40000"/>
                    </a:prstClr>
                  </a:innerShdw>
                </a:effectLst>
              </a:rPr>
              <a:t> zum heute kennengelernten Roboter (Modell „</a:t>
            </a:r>
            <a:r>
              <a:rPr lang="de-DE" sz="2150" dirty="0" err="1">
                <a:solidFill>
                  <a:prstClr val="black"/>
                </a:solidFill>
                <a:effectLst>
                  <a:innerShdw blurRad="76200" dist="25400" dir="13500000">
                    <a:prstClr val="black">
                      <a:alpha val="40000"/>
                    </a:prstClr>
                  </a:innerShdw>
                </a:effectLst>
              </a:rPr>
              <a:t>low</a:t>
            </a:r>
            <a:r>
              <a:rPr lang="de-DE" sz="2150" dirty="0">
                <a:solidFill>
                  <a:prstClr val="black"/>
                </a:solidFill>
                <a:effectLst>
                  <a:innerShdw blurRad="76200" dist="25400" dir="13500000">
                    <a:prstClr val="black">
                      <a:alpha val="40000"/>
                    </a:prstClr>
                  </a:innerShdw>
                </a:effectLst>
              </a:rPr>
              <a:t> </a:t>
            </a:r>
            <a:r>
              <a:rPr lang="de-DE" sz="2150" dirty="0" err="1">
                <a:solidFill>
                  <a:prstClr val="black"/>
                </a:solidFill>
                <a:effectLst>
                  <a:innerShdw blurRad="76200" dist="25400" dir="13500000">
                    <a:prstClr val="black">
                      <a:alpha val="40000"/>
                    </a:prstClr>
                  </a:innerShdw>
                </a:effectLst>
              </a:rPr>
              <a:t>floor</a:t>
            </a:r>
            <a:r>
              <a:rPr lang="de-DE" sz="2150" dirty="0">
                <a:solidFill>
                  <a:prstClr val="black"/>
                </a:solidFill>
                <a:effectLst>
                  <a:innerShdw blurRad="76200" dist="25400" dir="13500000">
                    <a:prstClr val="black">
                      <a:alpha val="40000"/>
                    </a:prstClr>
                  </a:innerShdw>
                </a:effectLst>
              </a:rPr>
              <a:t> – </a:t>
            </a:r>
            <a:r>
              <a:rPr lang="de-DE" sz="2150" dirty="0" err="1">
                <a:solidFill>
                  <a:prstClr val="black"/>
                </a:solidFill>
                <a:effectLst>
                  <a:innerShdw blurRad="76200" dist="25400" dir="13500000">
                    <a:prstClr val="black">
                      <a:alpha val="40000"/>
                    </a:prstClr>
                  </a:innerShdw>
                </a:effectLst>
              </a:rPr>
              <a:t>wide</a:t>
            </a:r>
            <a:r>
              <a:rPr lang="de-DE" sz="2150" dirty="0">
                <a:solidFill>
                  <a:prstClr val="black"/>
                </a:solidFill>
                <a:effectLst>
                  <a:innerShdw blurRad="76200" dist="25400" dir="13500000">
                    <a:prstClr val="black">
                      <a:alpha val="40000"/>
                    </a:prstClr>
                  </a:innerShdw>
                </a:effectLst>
              </a:rPr>
              <a:t> </a:t>
            </a:r>
            <a:r>
              <a:rPr lang="de-DE" sz="2150" dirty="0" err="1">
                <a:solidFill>
                  <a:prstClr val="black"/>
                </a:solidFill>
                <a:effectLst>
                  <a:innerShdw blurRad="76200" dist="25400" dir="13500000">
                    <a:prstClr val="black">
                      <a:alpha val="40000"/>
                    </a:prstClr>
                  </a:innerShdw>
                </a:effectLst>
              </a:rPr>
              <a:t>walls</a:t>
            </a:r>
            <a:r>
              <a:rPr lang="de-DE" sz="2150" dirty="0">
                <a:solidFill>
                  <a:prstClr val="black"/>
                </a:solidFill>
                <a:effectLst>
                  <a:innerShdw blurRad="76200" dist="25400" dir="13500000">
                    <a:prstClr val="black">
                      <a:alpha val="40000"/>
                    </a:prstClr>
                  </a:innerShdw>
                </a:effectLst>
              </a:rPr>
              <a:t> – high </a:t>
            </a:r>
            <a:r>
              <a:rPr lang="de-DE" sz="2150" dirty="0" err="1">
                <a:solidFill>
                  <a:prstClr val="black"/>
                </a:solidFill>
                <a:effectLst>
                  <a:innerShdw blurRad="76200" dist="25400" dir="13500000">
                    <a:prstClr val="black">
                      <a:alpha val="40000"/>
                    </a:prstClr>
                  </a:innerShdw>
                </a:effectLst>
              </a:rPr>
              <a:t>ceiling</a:t>
            </a:r>
            <a:r>
              <a:rPr lang="de-DE" sz="2150" dirty="0">
                <a:solidFill>
                  <a:prstClr val="black"/>
                </a:solidFill>
                <a:effectLst>
                  <a:innerShdw blurRad="76200" dist="25400" dir="13500000">
                    <a:prstClr val="black">
                      <a:alpha val="40000"/>
                    </a:prstClr>
                  </a:innerShdw>
                </a:effectLst>
              </a:rPr>
              <a:t>“, Vor- und Nachteile bzw. Schwierigkeiten im Einsatz).</a:t>
            </a:r>
          </a:p>
          <a:p>
            <a:pPr lvl="1">
              <a:lnSpc>
                <a:spcPct val="150000"/>
              </a:lnSpc>
            </a:pPr>
            <a:r>
              <a:rPr lang="de-DE" sz="2150" dirty="0">
                <a:solidFill>
                  <a:prstClr val="black"/>
                </a:solidFill>
                <a:effectLst>
                  <a:innerShdw blurRad="76200" dist="25400" dir="13500000">
                    <a:prstClr val="black">
                      <a:alpha val="40000"/>
                    </a:prstClr>
                  </a:innerShdw>
                </a:effectLst>
              </a:rPr>
              <a:t> </a:t>
            </a:r>
            <a:r>
              <a:rPr lang="de-DE" sz="2150" dirty="0">
                <a:solidFill>
                  <a:srgbClr val="C00000"/>
                </a:solidFill>
                <a:effectLst>
                  <a:innerShdw blurRad="76200" dist="25400" dir="13500000">
                    <a:prstClr val="black">
                      <a:alpha val="40000"/>
                    </a:prstClr>
                  </a:innerShdw>
                </a:effectLst>
              </a:rPr>
              <a:t>Dies hilft Ihnen bei der didaktischen Begründung Ihrer späteren Unterrichtsentwürfe!</a:t>
            </a:r>
          </a:p>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Bitte ergänzen Sie ggfs. das Fachbegriffsglossar.</a:t>
            </a:r>
          </a:p>
          <a:p>
            <a:pPr>
              <a:lnSpc>
                <a:spcPct val="150000"/>
              </a:lnSpc>
            </a:pPr>
            <a:endParaRPr lang="de-DE" sz="2150" dirty="0">
              <a:solidFill>
                <a:prstClr val="black"/>
              </a:solidFill>
              <a:effectLst>
                <a:innerShdw blurRad="76200" dist="25400" dir="13500000">
                  <a:prstClr val="black">
                    <a:alpha val="40000"/>
                  </a:prstClr>
                </a:innerShdw>
              </a:effectLst>
            </a:endParaRPr>
          </a:p>
          <a:p>
            <a:pPr>
              <a:lnSpc>
                <a:spcPct val="150000"/>
              </a:lnSpc>
            </a:pPr>
            <a:r>
              <a:rPr lang="de-DE" sz="2150" dirty="0">
                <a:solidFill>
                  <a:prstClr val="black"/>
                </a:solidFill>
                <a:effectLst>
                  <a:innerShdw blurRad="76200" dist="25400" dir="13500000">
                    <a:prstClr val="black">
                      <a:alpha val="40000"/>
                    </a:prstClr>
                  </a:innerShdw>
                </a:effectLst>
              </a:rPr>
              <a:t>	</a:t>
            </a:r>
            <a:r>
              <a:rPr lang="de-DE" sz="2150" dirty="0">
                <a:solidFill>
                  <a:srgbClr val="C00000"/>
                </a:solidFill>
                <a:effectLst>
                  <a:innerShdw blurRad="76200" dist="25400" dir="13500000">
                    <a:prstClr val="black">
                      <a:alpha val="40000"/>
                    </a:prstClr>
                  </a:innerShdw>
                </a:effectLst>
              </a:rPr>
              <a:t>Die Links zu den Tools sowie Zugangsdaten zum </a:t>
            </a:r>
            <a:r>
              <a:rPr lang="de-DE" sz="2150" dirty="0" err="1">
                <a:solidFill>
                  <a:srgbClr val="C00000"/>
                </a:solidFill>
                <a:effectLst>
                  <a:innerShdw blurRad="76200" dist="25400" dir="13500000">
                    <a:prstClr val="black">
                      <a:alpha val="40000"/>
                    </a:prstClr>
                  </a:innerShdw>
                </a:effectLst>
              </a:rPr>
              <a:t>Trello</a:t>
            </a:r>
            <a:r>
              <a:rPr lang="de-DE" sz="2150" dirty="0">
                <a:solidFill>
                  <a:srgbClr val="C00000"/>
                </a:solidFill>
                <a:effectLst>
                  <a:innerShdw blurRad="76200" dist="25400" dir="13500000">
                    <a:prstClr val="black">
                      <a:alpha val="40000"/>
                    </a:prstClr>
                  </a:innerShdw>
                </a:effectLst>
              </a:rPr>
              <a:t> finden Sie im </a:t>
            </a:r>
            <a:r>
              <a:rPr lang="de-DE" sz="2150" dirty="0" err="1">
                <a:solidFill>
                  <a:srgbClr val="C00000"/>
                </a:solidFill>
                <a:effectLst>
                  <a:innerShdw blurRad="76200" dist="25400" dir="13500000">
                    <a:prstClr val="black">
                      <a:alpha val="40000"/>
                    </a:prstClr>
                  </a:innerShdw>
                </a:effectLst>
              </a:rPr>
              <a:t>moodle</a:t>
            </a:r>
            <a:r>
              <a:rPr lang="de-DE" sz="2150" dirty="0">
                <a:solidFill>
                  <a:srgbClr val="C00000"/>
                </a:solidFill>
                <a:effectLst>
                  <a:innerShdw blurRad="76200" dist="25400" dir="13500000">
                    <a:prstClr val="black">
                      <a:alpha val="40000"/>
                    </a:prstClr>
                  </a:innerShdw>
                </a:effectLst>
              </a:rPr>
              <a:t>! </a:t>
            </a:r>
          </a:p>
          <a:p>
            <a:pPr algn="ctr">
              <a:lnSpc>
                <a:spcPct val="150000"/>
              </a:lnSpc>
            </a:pPr>
            <a:r>
              <a:rPr lang="de-DE" sz="2150" b="1" dirty="0">
                <a:solidFill>
                  <a:srgbClr val="66A300"/>
                </a:solidFill>
                <a:effectLst>
                  <a:innerShdw blurRad="76200" dist="25400" dir="13500000">
                    <a:prstClr val="black">
                      <a:alpha val="40000"/>
                    </a:prstClr>
                  </a:innerShdw>
                </a:effectLst>
              </a:rPr>
              <a:t>Ergänzen Sie unsere kollaborativen Arbeitsbereiche gerne fortlaufend, </a:t>
            </a:r>
            <a:br>
              <a:rPr lang="de-DE" sz="2150" b="1" dirty="0">
                <a:solidFill>
                  <a:srgbClr val="66A300"/>
                </a:solidFill>
                <a:effectLst>
                  <a:innerShdw blurRad="76200" dist="25400" dir="13500000">
                    <a:prstClr val="black">
                      <a:alpha val="40000"/>
                    </a:prstClr>
                  </a:innerShdw>
                </a:effectLst>
              </a:rPr>
            </a:br>
            <a:r>
              <a:rPr lang="de-DE" sz="2150" b="1" dirty="0">
                <a:solidFill>
                  <a:srgbClr val="66A300"/>
                </a:solidFill>
                <a:effectLst>
                  <a:innerShdw blurRad="76200" dist="25400" dir="13500000">
                    <a:prstClr val="black">
                      <a:alpha val="40000"/>
                    </a:prstClr>
                  </a:innerShdw>
                </a:effectLst>
              </a:rPr>
              <a:t>wenn Ihnen zu einem späteren Zeitpunkt noch Gedanken zum Thema kommen! </a:t>
            </a: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28</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2182213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1445569" y="-34233"/>
            <a:ext cx="6605145" cy="7383667"/>
            <a:chOff x="1445569" y="-34233"/>
            <a:chExt cx="6605145" cy="7383667"/>
          </a:xfrm>
        </p:grpSpPr>
        <p:sp>
          <p:nvSpPr>
            <p:cNvPr id="3" name="Rechteck 2"/>
            <p:cNvSpPr/>
            <p:nvPr/>
          </p:nvSpPr>
          <p:spPr bwMode="gray">
            <a:xfrm>
              <a:off x="6867377" y="1871222"/>
              <a:ext cx="1183337" cy="3770263"/>
            </a:xfrm>
            <a:prstGeom prst="rect">
              <a:avLst/>
            </a:prstGeom>
            <a:noFill/>
            <a:ln>
              <a:noFill/>
            </a:ln>
          </p:spPr>
          <p:txBody>
            <a:bodyPr wrap="none" lIns="91440" tIns="45720" rIns="91440" bIns="45720">
              <a:spAutoFit/>
              <a:scene3d>
                <a:camera prst="perspectiveRelaxed">
                  <a:rot lat="3216920" lon="18441394" rev="6897346"/>
                </a:camera>
                <a:lightRig rig="threePt" dir="t"/>
              </a:scene3d>
              <a:sp3d extrusionH="285750">
                <a:bevelT w="25400" h="25400"/>
              </a:sp3d>
            </a:bodyPr>
            <a:lstStyle/>
            <a:p>
              <a:pPr algn="ctr"/>
              <a:r>
                <a:rPr lang="en-US" sz="239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4" name="Rechteck 3"/>
            <p:cNvSpPr/>
            <p:nvPr/>
          </p:nvSpPr>
          <p:spPr bwMode="gray">
            <a:xfrm>
              <a:off x="1445569" y="2092429"/>
              <a:ext cx="1015021" cy="3154710"/>
            </a:xfrm>
            <a:prstGeom prst="rect">
              <a:avLst/>
            </a:prstGeom>
            <a:noFill/>
            <a:ln>
              <a:noFill/>
            </a:ln>
          </p:spPr>
          <p:txBody>
            <a:bodyPr wrap="none" lIns="91440" tIns="45720" rIns="91440" bIns="45720">
              <a:spAutoFit/>
              <a:scene3d>
                <a:camera prst="perspectiveRelaxed">
                  <a:rot lat="20289142" lon="17477284" rev="5199779"/>
                </a:camera>
                <a:lightRig rig="threePt" dir="t"/>
              </a:scene3d>
              <a:sp3d extrusionH="285750">
                <a:bevelT w="25400" h="25400"/>
              </a:sp3d>
            </a:bodyPr>
            <a:lstStyle/>
            <a:p>
              <a:pPr algn="ctr"/>
              <a:r>
                <a:rPr lang="en-US" sz="199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5" name="Rechteck 4"/>
            <p:cNvSpPr/>
            <p:nvPr/>
          </p:nvSpPr>
          <p:spPr bwMode="gray">
            <a:xfrm>
              <a:off x="5766820" y="1732511"/>
              <a:ext cx="761747" cy="2215991"/>
            </a:xfrm>
            <a:prstGeom prst="rect">
              <a:avLst/>
            </a:prstGeom>
            <a:noFill/>
            <a:ln>
              <a:noFill/>
            </a:ln>
          </p:spPr>
          <p:txBody>
            <a:bodyPr wrap="none" lIns="91440" tIns="45720" rIns="91440" bIns="45720">
              <a:spAutoFit/>
              <a:scene3d>
                <a:camera prst="perspectiveRelaxed">
                  <a:rot lat="785949" lon="17359409" rev="5509202"/>
                </a:camera>
                <a:lightRig rig="threePt" dir="t"/>
              </a:scene3d>
              <a:sp3d extrusionH="215900">
                <a:bevelT w="25400" h="25400"/>
              </a:sp3d>
            </a:bodyPr>
            <a:lstStyle/>
            <a:p>
              <a:pPr algn="ctr"/>
              <a:r>
                <a:rPr lang="en-US" sz="13800" b="1" cap="none" spc="0" dirty="0">
                  <a:ln w="12700">
                    <a:noFill/>
                    <a:prstDash val="solid"/>
                  </a:ln>
                  <a:solidFill>
                    <a:srgbClr val="FFFFFF"/>
                  </a:solidFill>
                  <a:effectLst>
                    <a:outerShdw blurRad="215900" dist="12700" dir="2700000" algn="tl" rotWithShape="0">
                      <a:prstClr val="black">
                        <a:alpha val="70000"/>
                      </a:prstClr>
                    </a:outerShdw>
                  </a:effectLst>
                </a:rPr>
                <a:t>!</a:t>
              </a:r>
            </a:p>
          </p:txBody>
        </p:sp>
        <p:sp>
          <p:nvSpPr>
            <p:cNvPr id="6" name="Rechteck 5"/>
            <p:cNvSpPr/>
            <p:nvPr/>
          </p:nvSpPr>
          <p:spPr bwMode="gray">
            <a:xfrm>
              <a:off x="2972804" y="1101190"/>
              <a:ext cx="761747" cy="2215991"/>
            </a:xfrm>
            <a:prstGeom prst="rect">
              <a:avLst/>
            </a:prstGeom>
            <a:noFill/>
            <a:ln>
              <a:noFill/>
            </a:ln>
          </p:spPr>
          <p:txBody>
            <a:bodyPr wrap="none" lIns="91440" tIns="45720" rIns="91440" bIns="45720">
              <a:spAutoFit/>
              <a:scene3d>
                <a:camera prst="perspectiveRelaxed">
                  <a:rot lat="17670334" lon="3279169" rev="18116806"/>
                </a:camera>
                <a:lightRig rig="threePt" dir="t">
                  <a:rot lat="0" lon="0" rev="13200000"/>
                </a:lightRig>
              </a:scene3d>
              <a:sp3d extrusionH="190500">
                <a:bevelT w="25400" h="25400"/>
              </a:sp3d>
            </a:bodyPr>
            <a:lstStyle/>
            <a:p>
              <a:pPr algn="ctr"/>
              <a:r>
                <a:rPr lang="en-US" sz="138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7" name="Rechteck 6"/>
            <p:cNvSpPr/>
            <p:nvPr/>
          </p:nvSpPr>
          <p:spPr bwMode="gray">
            <a:xfrm>
              <a:off x="1819043" y="1161405"/>
              <a:ext cx="665568" cy="1862048"/>
            </a:xfrm>
            <a:prstGeom prst="rect">
              <a:avLst/>
            </a:prstGeom>
            <a:noFill/>
            <a:ln>
              <a:noFill/>
            </a:ln>
          </p:spPr>
          <p:txBody>
            <a:bodyPr wrap="none" lIns="91440" tIns="45720" rIns="91440" bIns="45720">
              <a:spAutoFit/>
              <a:scene3d>
                <a:camera prst="perspectiveRelaxed">
                  <a:rot lat="20420090" lon="16780881" rev="5266741"/>
                </a:camera>
                <a:lightRig rig="threePt" dir="t"/>
              </a:scene3d>
              <a:sp3d extrusionH="158750">
                <a:bevelT w="25400" h="25400"/>
              </a:sp3d>
            </a:bodyPr>
            <a:lstStyle/>
            <a:p>
              <a:pPr algn="ctr"/>
              <a:r>
                <a:rPr lang="en-US" sz="11500" b="1" dirty="0">
                  <a:ln w="12700">
                    <a:noFill/>
                    <a:prstDash val="solid"/>
                  </a:ln>
                  <a:solidFill>
                    <a:srgbClr val="FFFFFF"/>
                  </a:solidFill>
                  <a:effectLst>
                    <a:outerShdw blurRad="215900" dist="12700" dir="2700000" algn="tl" rotWithShape="0">
                      <a:prstClr val="black">
                        <a:alpha val="70000"/>
                      </a:prstClr>
                    </a:outerShdw>
                  </a:effectLst>
                </a:rPr>
                <a:t>!</a:t>
              </a:r>
              <a:endParaRPr lang="en-US" sz="11500" b="1" cap="none" spc="0" dirty="0">
                <a:ln w="12700">
                  <a:noFill/>
                  <a:prstDash val="solid"/>
                </a:ln>
                <a:solidFill>
                  <a:srgbClr val="FFFFFF"/>
                </a:solidFill>
                <a:effectLst>
                  <a:outerShdw blurRad="215900" dist="12700" dir="2700000" algn="tl" rotWithShape="0">
                    <a:prstClr val="black">
                      <a:alpha val="70000"/>
                    </a:prstClr>
                  </a:outerShdw>
                </a:effectLst>
              </a:endParaRPr>
            </a:p>
          </p:txBody>
        </p:sp>
        <p:sp>
          <p:nvSpPr>
            <p:cNvPr id="8" name="Rechteck 7"/>
            <p:cNvSpPr/>
            <p:nvPr/>
          </p:nvSpPr>
          <p:spPr bwMode="gray">
            <a:xfrm>
              <a:off x="6528567" y="978459"/>
              <a:ext cx="665567" cy="1862048"/>
            </a:xfrm>
            <a:prstGeom prst="rect">
              <a:avLst/>
            </a:prstGeom>
            <a:noFill/>
            <a:ln>
              <a:noFill/>
            </a:ln>
          </p:spPr>
          <p:txBody>
            <a:bodyPr wrap="none" lIns="91440" tIns="45720" rIns="91440" bIns="45720">
              <a:spAutoFit/>
              <a:scene3d>
                <a:camera prst="perspectiveRelaxed">
                  <a:rot lat="4268736" lon="3311397" rev="14011558"/>
                </a:camera>
                <a:lightRig rig="threePt" dir="t">
                  <a:rot lat="0" lon="0" rev="7800000"/>
                </a:lightRig>
              </a:scene3d>
              <a:sp3d extrusionH="158750">
                <a:bevelT w="25400" h="25400"/>
              </a:sp3d>
            </a:bodyPr>
            <a:lstStyle/>
            <a:p>
              <a:pPr algn="ctr"/>
              <a:r>
                <a:rPr lang="en-US" sz="115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9" name="Rechteck 8"/>
            <p:cNvSpPr/>
            <p:nvPr/>
          </p:nvSpPr>
          <p:spPr bwMode="gray">
            <a:xfrm>
              <a:off x="5766820" y="2840507"/>
              <a:ext cx="1383712" cy="4508927"/>
            </a:xfrm>
            <a:prstGeom prst="rect">
              <a:avLst/>
            </a:prstGeom>
            <a:noFill/>
            <a:ln>
              <a:noFill/>
            </a:ln>
          </p:spPr>
          <p:txBody>
            <a:bodyPr wrap="none" lIns="91440" tIns="45720" rIns="91440" bIns="45720">
              <a:spAutoFit/>
              <a:scene3d>
                <a:camera prst="perspectiveRelaxed">
                  <a:rot lat="19188035" lon="19196580" rev="2724996"/>
                </a:camera>
                <a:lightRig rig="threePt" dir="t"/>
              </a:scene3d>
              <a:sp3d extrusionH="381000">
                <a:bevelT w="25400" h="25400"/>
              </a:sp3d>
            </a:bodyPr>
            <a:lstStyle/>
            <a:p>
              <a:pPr algn="ctr"/>
              <a:r>
                <a:rPr lang="en-US" sz="28700" b="1" cap="none" spc="0" dirty="0">
                  <a:ln w="12700">
                    <a:noFill/>
                    <a:prstDash val="solid"/>
                  </a:ln>
                  <a:solidFill>
                    <a:srgbClr val="E6E6E6"/>
                  </a:solidFill>
                  <a:effectLst>
                    <a:outerShdw blurRad="215900" dist="12700" dir="2700000" algn="tl" rotWithShape="0">
                      <a:prstClr val="black">
                        <a:alpha val="70000"/>
                      </a:prstClr>
                    </a:outerShdw>
                  </a:effectLst>
                </a:rPr>
                <a:t>!</a:t>
              </a:r>
            </a:p>
          </p:txBody>
        </p:sp>
        <p:sp>
          <p:nvSpPr>
            <p:cNvPr id="10" name="Rechteck 9"/>
            <p:cNvSpPr/>
            <p:nvPr/>
          </p:nvSpPr>
          <p:spPr bwMode="gray">
            <a:xfrm>
              <a:off x="1876157" y="3021482"/>
              <a:ext cx="1269899" cy="4093428"/>
            </a:xfrm>
            <a:prstGeom prst="rect">
              <a:avLst/>
            </a:prstGeom>
            <a:noFill/>
            <a:ln>
              <a:noFill/>
            </a:ln>
          </p:spPr>
          <p:txBody>
            <a:bodyPr wrap="none" lIns="91440" tIns="45720" rIns="91440" bIns="45720">
              <a:spAutoFit/>
              <a:scene3d>
                <a:camera prst="perspectiveRelaxed">
                  <a:rot lat="20427507" lon="3392954" rev="17768812"/>
                </a:camera>
                <a:lightRig rig="threePt" dir="t">
                  <a:rot lat="0" lon="0" rev="8400000"/>
                </a:lightRig>
              </a:scene3d>
              <a:sp3d extrusionH="381000">
                <a:bevelT w="25400" h="25400"/>
              </a:sp3d>
            </a:bodyPr>
            <a:lstStyle/>
            <a:p>
              <a:pPr algn="ctr"/>
              <a:r>
                <a:rPr lang="en-US" sz="26000" b="1" cap="none" spc="0" dirty="0">
                  <a:ln w="12700">
                    <a:noFill/>
                    <a:prstDash val="solid"/>
                  </a:ln>
                  <a:solidFill>
                    <a:srgbClr val="FFFFFF"/>
                  </a:solidFill>
                  <a:effectLst>
                    <a:outerShdw blurRad="215900" dist="12700" dir="2700000" algn="tl" rotWithShape="0">
                      <a:prstClr val="black">
                        <a:alpha val="70000"/>
                      </a:prstClr>
                    </a:outerShdw>
                  </a:effectLst>
                </a:rPr>
                <a:t>!</a:t>
              </a:r>
            </a:p>
          </p:txBody>
        </p:sp>
        <p:sp>
          <p:nvSpPr>
            <p:cNvPr id="11" name="Ellipse 30"/>
            <p:cNvSpPr/>
            <p:nvPr/>
          </p:nvSpPr>
          <p:spPr bwMode="gray">
            <a:xfrm>
              <a:off x="3252419" y="4408647"/>
              <a:ext cx="2638864" cy="773762"/>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algn="ctr"/>
              <a:endParaRPr lang="en-US" dirty="0"/>
            </a:p>
          </p:txBody>
        </p:sp>
        <p:sp>
          <p:nvSpPr>
            <p:cNvPr id="12" name="_color1"/>
            <p:cNvSpPr/>
            <p:nvPr/>
          </p:nvSpPr>
          <p:spPr bwMode="gray">
            <a:xfrm>
              <a:off x="3376244" y="-34233"/>
              <a:ext cx="2638864" cy="6447919"/>
            </a:xfrm>
            <a:prstGeom prst="rect">
              <a:avLst/>
            </a:prstGeom>
            <a:noFill/>
            <a:ln>
              <a:noFill/>
            </a:ln>
          </p:spPr>
          <p:txBody>
            <a:bodyPr wrap="none" lIns="91440" tIns="45720" rIns="91440" bIns="45720">
              <a:spAutoFit/>
              <a:scene3d>
                <a:camera prst="perspectiveHeroicExtremeLeftFacing" fov="1800000">
                  <a:rot lat="896495" lon="0" rev="0"/>
                </a:camera>
                <a:lightRig rig="threePt" dir="t"/>
              </a:scene3d>
              <a:sp3d extrusionH="635000">
                <a:bevelT w="50800" h="50800"/>
                <a:bevelB w="25400" h="25400"/>
              </a:sp3d>
            </a:bodyPr>
            <a:lstStyle/>
            <a:p>
              <a:pPr algn="ctr"/>
              <a:r>
                <a:rPr lang="en-US" sz="41300" b="1" cap="none" spc="0" dirty="0">
                  <a:ln w="12700">
                    <a:noFill/>
                    <a:prstDash val="solid"/>
                  </a:ln>
                  <a:solidFill>
                    <a:srgbClr val="094C74"/>
                  </a:solidFill>
                  <a:effectLst/>
                </a:rPr>
                <a:t>?</a:t>
              </a:r>
            </a:p>
          </p:txBody>
        </p:sp>
      </p:grpSp>
      <p:sp>
        <p:nvSpPr>
          <p:cNvPr id="13" name="Foliennummernplatzhalter 12">
            <a:extLst>
              <a:ext uri="{FF2B5EF4-FFF2-40B4-BE49-F238E27FC236}">
                <a16:creationId xmlns:a16="http://schemas.microsoft.com/office/drawing/2014/main" id="{E2E7E5AF-9B52-4302-89AE-9C1F58AA1CAA}"/>
              </a:ext>
            </a:extLst>
          </p:cNvPr>
          <p:cNvSpPr>
            <a:spLocks noGrp="1"/>
          </p:cNvSpPr>
          <p:nvPr>
            <p:ph type="sldNum" sz="quarter" idx="12"/>
          </p:nvPr>
        </p:nvSpPr>
        <p:spPr/>
        <p:txBody>
          <a:bodyPr/>
          <a:lstStyle/>
          <a:p>
            <a:fld id="{9DC1E638-3F78-4E0D-883A-B278700C48C0}" type="slidenum">
              <a:rPr lang="de-DE" smtClean="0"/>
              <a:pPr/>
              <a:t>29</a:t>
            </a:fld>
            <a:endParaRPr lang="de-DE" dirty="0"/>
          </a:p>
        </p:txBody>
      </p:sp>
    </p:spTree>
    <p:extLst>
      <p:ext uri="{BB962C8B-B14F-4D97-AF65-F5344CB8AC3E}">
        <p14:creationId xmlns:p14="http://schemas.microsoft.com/office/powerpoint/2010/main" val="921246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50166" y="238125"/>
            <a:ext cx="11541125" cy="617538"/>
          </a:xfrm>
          <a:prstGeom prst="rect">
            <a:avLst/>
          </a:prstGeom>
        </p:spPr>
        <p:txBody>
          <a:bodyPr/>
          <a:lstStyle/>
          <a:p>
            <a:r>
              <a:rPr lang="de-DE" altLang="en-US" dirty="0"/>
              <a:t>Inhaltsverzeichnis</a:t>
            </a:r>
            <a:endParaRPr lang="en-US" dirty="0"/>
          </a:p>
        </p:txBody>
      </p:sp>
      <p:grpSp>
        <p:nvGrpSpPr>
          <p:cNvPr id="4" name="Gruppieren 3">
            <a:extLst>
              <a:ext uri="{FF2B5EF4-FFF2-40B4-BE49-F238E27FC236}">
                <a16:creationId xmlns:a16="http://schemas.microsoft.com/office/drawing/2014/main" id="{FFCC3805-4711-45C4-AEBF-9850204DB148}"/>
              </a:ext>
            </a:extLst>
          </p:cNvPr>
          <p:cNvGrpSpPr/>
          <p:nvPr/>
        </p:nvGrpSpPr>
        <p:grpSpPr>
          <a:xfrm>
            <a:off x="324814" y="1439069"/>
            <a:ext cx="11540785" cy="3360738"/>
            <a:chOff x="324814" y="1439069"/>
            <a:chExt cx="11540785" cy="3360738"/>
          </a:xfrm>
        </p:grpSpPr>
        <p:sp>
          <p:nvSpPr>
            <p:cNvPr id="28" name="Rectangle 9">
              <a:extLst>
                <a:ext uri="{FF2B5EF4-FFF2-40B4-BE49-F238E27FC236}">
                  <a16:creationId xmlns:a16="http://schemas.microsoft.com/office/drawing/2014/main" id="{59F98EAE-AAF8-4CA5-83AA-79CAF4AC1467}"/>
                </a:ext>
              </a:extLst>
            </p:cNvPr>
            <p:cNvSpPr>
              <a:spLocks noChangeArrowheads="1"/>
            </p:cNvSpPr>
            <p:nvPr/>
          </p:nvSpPr>
          <p:spPr bwMode="gray">
            <a:xfrm>
              <a:off x="328615" y="1441334"/>
              <a:ext cx="708448" cy="725487"/>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de-DE" altLang="de-DE" sz="2800" b="1" noProof="1">
                <a:solidFill>
                  <a:srgbClr val="000000"/>
                </a:solidFill>
                <a:cs typeface="Arial" charset="0"/>
              </a:endParaRPr>
            </a:p>
          </p:txBody>
        </p:sp>
        <p:grpSp>
          <p:nvGrpSpPr>
            <p:cNvPr id="3" name="Gruppieren 2">
              <a:extLst>
                <a:ext uri="{FF2B5EF4-FFF2-40B4-BE49-F238E27FC236}">
                  <a16:creationId xmlns:a16="http://schemas.microsoft.com/office/drawing/2014/main" id="{7052ED78-F089-4F15-B572-BA3762FA3D2B}"/>
                </a:ext>
              </a:extLst>
            </p:cNvPr>
            <p:cNvGrpSpPr/>
            <p:nvPr/>
          </p:nvGrpSpPr>
          <p:grpSpPr>
            <a:xfrm>
              <a:off x="324814" y="1439069"/>
              <a:ext cx="11540785" cy="3360738"/>
              <a:chOff x="324814" y="1728278"/>
              <a:chExt cx="11540785" cy="3360738"/>
            </a:xfrm>
          </p:grpSpPr>
          <p:sp>
            <p:nvSpPr>
              <p:cNvPr id="22" name="Rectangle 9">
                <a:extLst>
                  <a:ext uri="{FF2B5EF4-FFF2-40B4-BE49-F238E27FC236}">
                    <a16:creationId xmlns:a16="http://schemas.microsoft.com/office/drawing/2014/main" id="{C8357977-80E4-4C1D-BA9B-51089514F6F0}"/>
                  </a:ext>
                </a:extLst>
              </p:cNvPr>
              <p:cNvSpPr>
                <a:spLocks noChangeArrowheads="1"/>
              </p:cNvSpPr>
              <p:nvPr/>
            </p:nvSpPr>
            <p:spPr bwMode="gray">
              <a:xfrm>
                <a:off x="324814" y="2606166"/>
                <a:ext cx="708448" cy="725487"/>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de-DE" altLang="de-DE" sz="2800" b="1" noProof="1">
                  <a:solidFill>
                    <a:srgbClr val="000000"/>
                  </a:solidFill>
                  <a:cs typeface="Arial" charset="0"/>
                </a:endParaRPr>
              </a:p>
            </p:txBody>
          </p:sp>
          <p:sp>
            <p:nvSpPr>
              <p:cNvPr id="44" name="Rectangle 13"/>
              <p:cNvSpPr>
                <a:spLocks noChangeArrowheads="1"/>
              </p:cNvSpPr>
              <p:nvPr/>
            </p:nvSpPr>
            <p:spPr bwMode="gray">
              <a:xfrm>
                <a:off x="1037062" y="2606166"/>
                <a:ext cx="10828537"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en-US" sz="2400" dirty="0">
                    <a:solidFill>
                      <a:srgbClr val="080808"/>
                    </a:solidFill>
                  </a:rPr>
                  <a:t>Kurzpräsentation des Blue-Bots</a:t>
                </a:r>
                <a:endParaRPr lang="de-DE" altLang="de-DE" sz="2400" noProof="1">
                  <a:solidFill>
                    <a:srgbClr val="000000"/>
                  </a:solidFill>
                  <a:cs typeface="Arial" charset="0"/>
                </a:endParaRPr>
              </a:p>
            </p:txBody>
          </p:sp>
          <p:sp>
            <p:nvSpPr>
              <p:cNvPr id="42" name="Rectangle 3"/>
              <p:cNvSpPr>
                <a:spLocks noChangeArrowheads="1"/>
              </p:cNvSpPr>
              <p:nvPr/>
            </p:nvSpPr>
            <p:spPr bwMode="gray">
              <a:xfrm>
                <a:off x="1037062" y="1728278"/>
                <a:ext cx="10828537"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r>
                  <a:rPr lang="de-DE" altLang="en-US" sz="2400" dirty="0">
                    <a:solidFill>
                      <a:srgbClr val="080808"/>
                    </a:solidFill>
                  </a:rPr>
                  <a:t>Rückblick und Fresh-Up</a:t>
                </a:r>
              </a:p>
            </p:txBody>
          </p:sp>
          <p:grpSp>
            <p:nvGrpSpPr>
              <p:cNvPr id="32" name="Gruppieren 31"/>
              <p:cNvGrpSpPr/>
              <p:nvPr/>
            </p:nvGrpSpPr>
            <p:grpSpPr>
              <a:xfrm>
                <a:off x="328613" y="3485641"/>
                <a:ext cx="11536984" cy="725487"/>
                <a:chOff x="328613" y="3313113"/>
                <a:chExt cx="11536984" cy="725487"/>
              </a:xfrm>
            </p:grpSpPr>
            <p:sp>
              <p:nvSpPr>
                <p:cNvPr id="39" name="Rectangle 9"/>
                <p:cNvSpPr>
                  <a:spLocks noChangeArrowheads="1"/>
                </p:cNvSpPr>
                <p:nvPr/>
              </p:nvSpPr>
              <p:spPr bwMode="gray">
                <a:xfrm>
                  <a:off x="328613" y="3313113"/>
                  <a:ext cx="708448" cy="725487"/>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de-DE" altLang="de-DE" sz="2800" b="1" noProof="1">
                    <a:solidFill>
                      <a:srgbClr val="000000"/>
                    </a:solidFill>
                    <a:cs typeface="Arial" charset="0"/>
                  </a:endParaRPr>
                </a:p>
              </p:txBody>
            </p:sp>
            <p:sp>
              <p:nvSpPr>
                <p:cNvPr id="40" name="Rectangle 4"/>
                <p:cNvSpPr>
                  <a:spLocks noChangeArrowheads="1"/>
                </p:cNvSpPr>
                <p:nvPr/>
              </p:nvSpPr>
              <p:spPr bwMode="gray">
                <a:xfrm>
                  <a:off x="1037062" y="3313113"/>
                  <a:ext cx="10828535" cy="725487"/>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r>
                    <a:rPr lang="de-DE" altLang="en-US" sz="2400" dirty="0">
                      <a:solidFill>
                        <a:srgbClr val="080808"/>
                      </a:solidFill>
                    </a:rPr>
                    <a:t>Stationsarbeit</a:t>
                  </a:r>
                </a:p>
              </p:txBody>
            </p:sp>
          </p:grpSp>
          <p:grpSp>
            <p:nvGrpSpPr>
              <p:cNvPr id="33" name="Gruppieren 32"/>
              <p:cNvGrpSpPr/>
              <p:nvPr/>
            </p:nvGrpSpPr>
            <p:grpSpPr>
              <a:xfrm>
                <a:off x="328613" y="4365116"/>
                <a:ext cx="11536986" cy="723900"/>
                <a:chOff x="328613" y="4192588"/>
                <a:chExt cx="11536986" cy="723900"/>
              </a:xfrm>
            </p:grpSpPr>
            <p:sp>
              <p:nvSpPr>
                <p:cNvPr id="37" name="Rectangle 10"/>
                <p:cNvSpPr>
                  <a:spLocks noChangeArrowheads="1"/>
                </p:cNvSpPr>
                <p:nvPr/>
              </p:nvSpPr>
              <p:spPr bwMode="gray">
                <a:xfrm>
                  <a:off x="328613" y="4192588"/>
                  <a:ext cx="708450" cy="723900"/>
                </a:xfrm>
                <a:prstGeom prst="rect">
                  <a:avLst/>
                </a:prstGeom>
                <a:gradFill>
                  <a:gsLst>
                    <a:gs pos="0">
                      <a:srgbClr val="E6E6E6"/>
                    </a:gs>
                    <a:gs pos="100000">
                      <a:srgbClr val="AFAFAF"/>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de-DE" altLang="de-DE" sz="2800" b="1" noProof="1">
                    <a:solidFill>
                      <a:srgbClr val="000000"/>
                    </a:solidFill>
                    <a:cs typeface="Arial" charset="0"/>
                  </a:endParaRPr>
                </a:p>
              </p:txBody>
            </p:sp>
            <p:sp>
              <p:nvSpPr>
                <p:cNvPr id="38" name="Rectangle 5"/>
                <p:cNvSpPr>
                  <a:spLocks noChangeArrowheads="1"/>
                </p:cNvSpPr>
                <p:nvPr/>
              </p:nvSpPr>
              <p:spPr bwMode="gray">
                <a:xfrm>
                  <a:off x="1037062" y="4192588"/>
                  <a:ext cx="10828537" cy="723900"/>
                </a:xfrm>
                <a:prstGeom prst="rect">
                  <a:avLst/>
                </a:pr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noProof="1">
                      <a:solidFill>
                        <a:srgbClr val="080808"/>
                      </a:solidFill>
                    </a:rPr>
                    <a:t>Einordnung des Roboters in die Theorie, didaktische Reflexion</a:t>
                  </a:r>
                  <a:endParaRPr lang="de-DE" altLang="de-DE" sz="2400" noProof="1">
                    <a:solidFill>
                      <a:srgbClr val="000000"/>
                    </a:solidFill>
                    <a:cs typeface="Arial" charset="0"/>
                  </a:endParaRPr>
                </a:p>
              </p:txBody>
            </p:sp>
          </p:grpSp>
        </p:grpSp>
      </p:grpSp>
      <p:grpSp>
        <p:nvGrpSpPr>
          <p:cNvPr id="29" name="Gruppieren 28">
            <a:extLst>
              <a:ext uri="{FF2B5EF4-FFF2-40B4-BE49-F238E27FC236}">
                <a16:creationId xmlns:a16="http://schemas.microsoft.com/office/drawing/2014/main" id="{FEBB6276-3A01-415E-9131-6FB09293CE02}"/>
              </a:ext>
            </a:extLst>
          </p:cNvPr>
          <p:cNvGrpSpPr/>
          <p:nvPr/>
        </p:nvGrpSpPr>
        <p:grpSpPr>
          <a:xfrm flipV="1">
            <a:off x="250166" y="727869"/>
            <a:ext cx="9315451" cy="554038"/>
            <a:chOff x="-15876" y="2994005"/>
            <a:chExt cx="12891701" cy="766736"/>
          </a:xfrm>
          <a:solidFill>
            <a:schemeClr val="accent1"/>
          </a:solidFill>
        </p:grpSpPr>
        <p:sp>
          <p:nvSpPr>
            <p:cNvPr id="30" name="Freeform 7">
              <a:extLst>
                <a:ext uri="{FF2B5EF4-FFF2-40B4-BE49-F238E27FC236}">
                  <a16:creationId xmlns:a16="http://schemas.microsoft.com/office/drawing/2014/main" id="{E2A5517B-954E-4C2C-92E0-8E5CEB70C291}"/>
                </a:ext>
              </a:extLst>
            </p:cNvPr>
            <p:cNvSpPr>
              <a:spLocks/>
            </p:cNvSpPr>
            <p:nvPr/>
          </p:nvSpPr>
          <p:spPr bwMode="auto">
            <a:xfrm>
              <a:off x="-15876" y="3140102"/>
              <a:ext cx="9767637" cy="474541"/>
            </a:xfrm>
            <a:custGeom>
              <a:avLst/>
              <a:gdLst>
                <a:gd name="T0" fmla="*/ 0 w 2212"/>
                <a:gd name="T1" fmla="*/ 46 h 207"/>
                <a:gd name="T2" fmla="*/ 0 w 2212"/>
                <a:gd name="T3" fmla="*/ 58 h 207"/>
                <a:gd name="T4" fmla="*/ 281 w 2212"/>
                <a:gd name="T5" fmla="*/ 32 h 207"/>
                <a:gd name="T6" fmla="*/ 738 w 2212"/>
                <a:gd name="T7" fmla="*/ 110 h 207"/>
                <a:gd name="T8" fmla="*/ 1095 w 2212"/>
                <a:gd name="T9" fmla="*/ 179 h 207"/>
                <a:gd name="T10" fmla="*/ 1460 w 2212"/>
                <a:gd name="T11" fmla="*/ 202 h 207"/>
                <a:gd name="T12" fmla="*/ 1924 w 2212"/>
                <a:gd name="T13" fmla="*/ 137 h 207"/>
                <a:gd name="T14" fmla="*/ 2212 w 2212"/>
                <a:gd name="T15" fmla="*/ 30 h 207"/>
                <a:gd name="T16" fmla="*/ 1916 w 2212"/>
                <a:gd name="T17" fmla="*/ 107 h 207"/>
                <a:gd name="T18" fmla="*/ 1459 w 2212"/>
                <a:gd name="T19" fmla="*/ 171 h 207"/>
                <a:gd name="T20" fmla="*/ 1100 w 2212"/>
                <a:gd name="T21" fmla="*/ 148 h 207"/>
                <a:gd name="T22" fmla="*/ 744 w 2212"/>
                <a:gd name="T23" fmla="*/ 80 h 207"/>
                <a:gd name="T24" fmla="*/ 282 w 2212"/>
                <a:gd name="T25" fmla="*/ 1 h 207"/>
                <a:gd name="T26" fmla="*/ 0 w 2212"/>
                <a:gd name="T27" fmla="*/ 4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2" h="207">
                  <a:moveTo>
                    <a:pt x="0" y="46"/>
                  </a:moveTo>
                  <a:cubicBezTo>
                    <a:pt x="0" y="58"/>
                    <a:pt x="0" y="58"/>
                    <a:pt x="0" y="58"/>
                  </a:cubicBezTo>
                  <a:cubicBezTo>
                    <a:pt x="105" y="39"/>
                    <a:pt x="156" y="30"/>
                    <a:pt x="281" y="32"/>
                  </a:cubicBezTo>
                  <a:cubicBezTo>
                    <a:pt x="416" y="40"/>
                    <a:pt x="551" y="73"/>
                    <a:pt x="738" y="110"/>
                  </a:cubicBezTo>
                  <a:cubicBezTo>
                    <a:pt x="924" y="149"/>
                    <a:pt x="1095" y="179"/>
                    <a:pt x="1095" y="179"/>
                  </a:cubicBezTo>
                  <a:cubicBezTo>
                    <a:pt x="1095" y="179"/>
                    <a:pt x="1268" y="207"/>
                    <a:pt x="1460" y="202"/>
                  </a:cubicBezTo>
                  <a:cubicBezTo>
                    <a:pt x="1652" y="202"/>
                    <a:pt x="1858" y="156"/>
                    <a:pt x="1924" y="137"/>
                  </a:cubicBezTo>
                  <a:cubicBezTo>
                    <a:pt x="2048" y="104"/>
                    <a:pt x="2115" y="76"/>
                    <a:pt x="2212" y="30"/>
                  </a:cubicBezTo>
                  <a:cubicBezTo>
                    <a:pt x="2108" y="57"/>
                    <a:pt x="2039" y="75"/>
                    <a:pt x="1916" y="107"/>
                  </a:cubicBezTo>
                  <a:cubicBezTo>
                    <a:pt x="1850" y="126"/>
                    <a:pt x="1648" y="171"/>
                    <a:pt x="1459" y="171"/>
                  </a:cubicBezTo>
                  <a:cubicBezTo>
                    <a:pt x="1270" y="176"/>
                    <a:pt x="1099" y="148"/>
                    <a:pt x="1100" y="148"/>
                  </a:cubicBezTo>
                  <a:cubicBezTo>
                    <a:pt x="1100" y="148"/>
                    <a:pt x="930" y="118"/>
                    <a:pt x="744" y="80"/>
                  </a:cubicBezTo>
                  <a:cubicBezTo>
                    <a:pt x="558" y="43"/>
                    <a:pt x="388" y="6"/>
                    <a:pt x="282" y="1"/>
                  </a:cubicBezTo>
                  <a:cubicBezTo>
                    <a:pt x="189" y="0"/>
                    <a:pt x="75" y="9"/>
                    <a:pt x="0" y="46"/>
                  </a:cubicBezTo>
                  <a:close/>
                </a:path>
              </a:pathLst>
            </a:custGeom>
            <a:solidFill>
              <a:srgbClr val="71AE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CE925C23-820A-4A70-8B83-5568DFB84A38}"/>
                </a:ext>
              </a:extLst>
            </p:cNvPr>
            <p:cNvSpPr>
              <a:spLocks/>
            </p:cNvSpPr>
            <p:nvPr/>
          </p:nvSpPr>
          <p:spPr bwMode="auto">
            <a:xfrm>
              <a:off x="-15875" y="2994005"/>
              <a:ext cx="12891700" cy="766736"/>
            </a:xfrm>
            <a:custGeom>
              <a:avLst/>
              <a:gdLst>
                <a:gd name="T0" fmla="*/ 0 w 3260"/>
                <a:gd name="T1" fmla="*/ 181 h 257"/>
                <a:gd name="T2" fmla="*/ 0 w 3260"/>
                <a:gd name="T3" fmla="*/ 195 h 257"/>
                <a:gd name="T4" fmla="*/ 441 w 3260"/>
                <a:gd name="T5" fmla="*/ 134 h 257"/>
                <a:gd name="T6" fmla="*/ 1106 w 3260"/>
                <a:gd name="T7" fmla="*/ 44 h 257"/>
                <a:gd name="T8" fmla="*/ 1629 w 3260"/>
                <a:gd name="T9" fmla="*/ 64 h 257"/>
                <a:gd name="T10" fmla="*/ 2148 w 3260"/>
                <a:gd name="T11" fmla="*/ 136 h 257"/>
                <a:gd name="T12" fmla="*/ 2816 w 3260"/>
                <a:gd name="T13" fmla="*/ 240 h 257"/>
                <a:gd name="T14" fmla="*/ 3260 w 3260"/>
                <a:gd name="T15" fmla="*/ 221 h 257"/>
                <a:gd name="T16" fmla="*/ 2819 w 3260"/>
                <a:gd name="T17" fmla="*/ 209 h 257"/>
                <a:gd name="T18" fmla="*/ 2153 w 3260"/>
                <a:gd name="T19" fmla="*/ 105 h 257"/>
                <a:gd name="T20" fmla="*/ 1632 w 3260"/>
                <a:gd name="T21" fmla="*/ 33 h 257"/>
                <a:gd name="T22" fmla="*/ 1105 w 3260"/>
                <a:gd name="T23" fmla="*/ 12 h 257"/>
                <a:gd name="T24" fmla="*/ 434 w 3260"/>
                <a:gd name="T25" fmla="*/ 104 h 257"/>
                <a:gd name="T26" fmla="*/ 0 w 3260"/>
                <a:gd name="T27" fmla="*/ 18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0" h="257">
                  <a:moveTo>
                    <a:pt x="0" y="181"/>
                  </a:moveTo>
                  <a:cubicBezTo>
                    <a:pt x="0" y="195"/>
                    <a:pt x="0" y="195"/>
                    <a:pt x="0" y="195"/>
                  </a:cubicBezTo>
                  <a:cubicBezTo>
                    <a:pt x="114" y="194"/>
                    <a:pt x="295" y="166"/>
                    <a:pt x="441" y="134"/>
                  </a:cubicBezTo>
                  <a:cubicBezTo>
                    <a:pt x="538" y="110"/>
                    <a:pt x="832" y="51"/>
                    <a:pt x="1106" y="44"/>
                  </a:cubicBezTo>
                  <a:cubicBezTo>
                    <a:pt x="1380" y="32"/>
                    <a:pt x="1629" y="65"/>
                    <a:pt x="1629" y="64"/>
                  </a:cubicBezTo>
                  <a:cubicBezTo>
                    <a:pt x="1629" y="63"/>
                    <a:pt x="1877" y="91"/>
                    <a:pt x="2148" y="136"/>
                  </a:cubicBezTo>
                  <a:cubicBezTo>
                    <a:pt x="2420" y="177"/>
                    <a:pt x="2715" y="233"/>
                    <a:pt x="2816" y="240"/>
                  </a:cubicBezTo>
                  <a:cubicBezTo>
                    <a:pt x="3001" y="257"/>
                    <a:pt x="3108" y="250"/>
                    <a:pt x="3260" y="221"/>
                  </a:cubicBezTo>
                  <a:cubicBezTo>
                    <a:pt x="3106" y="230"/>
                    <a:pt x="3002" y="226"/>
                    <a:pt x="2819" y="209"/>
                  </a:cubicBezTo>
                  <a:cubicBezTo>
                    <a:pt x="2720" y="202"/>
                    <a:pt x="2426" y="147"/>
                    <a:pt x="2153" y="105"/>
                  </a:cubicBezTo>
                  <a:cubicBezTo>
                    <a:pt x="1882" y="60"/>
                    <a:pt x="1632" y="32"/>
                    <a:pt x="1632" y="33"/>
                  </a:cubicBezTo>
                  <a:cubicBezTo>
                    <a:pt x="1632" y="34"/>
                    <a:pt x="1382" y="0"/>
                    <a:pt x="1105" y="12"/>
                  </a:cubicBezTo>
                  <a:cubicBezTo>
                    <a:pt x="828" y="19"/>
                    <a:pt x="531" y="79"/>
                    <a:pt x="434" y="104"/>
                  </a:cubicBezTo>
                  <a:cubicBezTo>
                    <a:pt x="255" y="143"/>
                    <a:pt x="154" y="169"/>
                    <a:pt x="0" y="181"/>
                  </a:cubicBezTo>
                  <a:close/>
                </a:path>
              </a:pathLst>
            </a:custGeom>
            <a:solidFill>
              <a:srgbClr val="094C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fik 5" descr="Roboter">
            <a:extLst>
              <a:ext uri="{FF2B5EF4-FFF2-40B4-BE49-F238E27FC236}">
                <a16:creationId xmlns:a16="http://schemas.microsoft.com/office/drawing/2014/main" id="{9C6A2EF9-46B6-4473-867F-DA33ACC2AE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8615" y="2306735"/>
            <a:ext cx="723900" cy="723900"/>
          </a:xfrm>
          <a:prstGeom prst="rect">
            <a:avLst/>
          </a:prstGeom>
        </p:spPr>
      </p:pic>
      <p:pic>
        <p:nvPicPr>
          <p:cNvPr id="8" name="Grafik 7" descr="Glühbirne und Zahnrad">
            <a:extLst>
              <a:ext uri="{FF2B5EF4-FFF2-40B4-BE49-F238E27FC236}">
                <a16:creationId xmlns:a16="http://schemas.microsoft.com/office/drawing/2014/main" id="{A164022F-FA95-4ECA-8890-A87190F67A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615" y="4065685"/>
            <a:ext cx="723900" cy="723900"/>
          </a:xfrm>
          <a:prstGeom prst="rect">
            <a:avLst/>
          </a:prstGeom>
        </p:spPr>
      </p:pic>
      <p:pic>
        <p:nvPicPr>
          <p:cNvPr id="12" name="Grafik 11" descr="Besprechung">
            <a:extLst>
              <a:ext uri="{FF2B5EF4-FFF2-40B4-BE49-F238E27FC236}">
                <a16:creationId xmlns:a16="http://schemas.microsoft.com/office/drawing/2014/main" id="{D0B2F00A-0BA3-4030-B408-89079701084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8615" y="3230623"/>
            <a:ext cx="723900" cy="723900"/>
          </a:xfrm>
          <a:prstGeom prst="rect">
            <a:avLst/>
          </a:prstGeom>
        </p:spPr>
      </p:pic>
      <p:pic>
        <p:nvPicPr>
          <p:cNvPr id="16" name="Grafik 15" descr="Gedankenblase">
            <a:extLst>
              <a:ext uri="{FF2B5EF4-FFF2-40B4-BE49-F238E27FC236}">
                <a16:creationId xmlns:a16="http://schemas.microsoft.com/office/drawing/2014/main" id="{67AE407B-EB1E-4920-BEDB-0F129EEF57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8615" y="1428847"/>
            <a:ext cx="723900" cy="723900"/>
          </a:xfrm>
          <a:prstGeom prst="rect">
            <a:avLst/>
          </a:prstGeom>
        </p:spPr>
      </p:pic>
    </p:spTree>
    <p:extLst>
      <p:ext uri="{BB962C8B-B14F-4D97-AF65-F5344CB8AC3E}">
        <p14:creationId xmlns:p14="http://schemas.microsoft.com/office/powerpoint/2010/main" val="85362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80585" y="1199982"/>
            <a:ext cx="10738625" cy="4503797"/>
          </a:xfrm>
          <a:prstGeom prst="rect">
            <a:avLst/>
          </a:prstGeom>
          <a:noFill/>
        </p:spPr>
        <p:txBody>
          <a:bodyPr wrap="square" rtlCol="0">
            <a:spAutoFit/>
          </a:bodyPr>
          <a:lstStyle/>
          <a:p>
            <a:pPr marL="450000" indent="-450000">
              <a:spcAft>
                <a:spcPts val="800"/>
              </a:spcAft>
            </a:pPr>
            <a:r>
              <a:rPr lang="de-DE" sz="2000" b="1" dirty="0"/>
              <a:t>Hersteller:</a:t>
            </a:r>
            <a:r>
              <a:rPr lang="de-DE" sz="2000" dirty="0"/>
              <a:t>	TTS, Vertrieb über </a:t>
            </a:r>
            <a:r>
              <a:rPr lang="de-DE" sz="2000" dirty="0" err="1"/>
              <a:t>Betzold</a:t>
            </a:r>
            <a:endParaRPr lang="de-DE" sz="2000" dirty="0"/>
          </a:p>
          <a:p>
            <a:pPr marL="450000" indent="-450000">
              <a:spcAft>
                <a:spcPts val="800"/>
              </a:spcAft>
            </a:pPr>
            <a:endParaRPr lang="de-DE" sz="2000" dirty="0"/>
          </a:p>
          <a:p>
            <a:pPr marL="450000" indent="-450000">
              <a:spcAft>
                <a:spcPts val="800"/>
              </a:spcAft>
            </a:pPr>
            <a:r>
              <a:rPr lang="de-DE" sz="2000" b="1" dirty="0"/>
              <a:t>Maße:</a:t>
            </a:r>
            <a:r>
              <a:rPr lang="de-DE" sz="2000" dirty="0"/>
              <a:t>		ca. 14,5 x 15,0 x 8,0 cm</a:t>
            </a:r>
          </a:p>
          <a:p>
            <a:pPr marL="450000" indent="-450000">
              <a:spcAft>
                <a:spcPts val="800"/>
              </a:spcAft>
            </a:pPr>
            <a:endParaRPr lang="de-DE" sz="2000" dirty="0"/>
          </a:p>
          <a:p>
            <a:pPr marL="450000" indent="-450000">
              <a:spcAft>
                <a:spcPts val="800"/>
              </a:spcAft>
            </a:pPr>
            <a:r>
              <a:rPr lang="de-DE" sz="2000" b="1" dirty="0"/>
              <a:t>Preis:</a:t>
            </a:r>
            <a:r>
              <a:rPr lang="de-DE" sz="2000" dirty="0"/>
              <a:t>		Blue-Bot / Einzelstück: ca. 110 €</a:t>
            </a:r>
          </a:p>
          <a:p>
            <a:pPr marL="450000" indent="-450000">
              <a:spcAft>
                <a:spcPts val="800"/>
              </a:spcAft>
            </a:pPr>
            <a:r>
              <a:rPr lang="de-DE" sz="2000" dirty="0"/>
              <a:t>			Blue-Bot / Klassensatz (6 Stück): 600 €</a:t>
            </a:r>
          </a:p>
          <a:p>
            <a:pPr marL="450000" indent="-450000">
              <a:spcAft>
                <a:spcPts val="800"/>
              </a:spcAft>
            </a:pPr>
            <a:endParaRPr lang="de-DE" sz="2000" dirty="0"/>
          </a:p>
          <a:p>
            <a:pPr marL="450000" indent="-450000">
              <a:spcAft>
                <a:spcPts val="800"/>
              </a:spcAft>
            </a:pPr>
            <a:endParaRPr lang="de-DE" sz="2000" dirty="0"/>
          </a:p>
          <a:p>
            <a:pPr marL="450000" indent="-450000">
              <a:spcAft>
                <a:spcPts val="800"/>
              </a:spcAft>
            </a:pPr>
            <a:endParaRPr lang="de-DE" sz="2000" dirty="0"/>
          </a:p>
          <a:p>
            <a:pPr marL="450000" indent="-450000">
              <a:spcAft>
                <a:spcPts val="800"/>
              </a:spcAft>
            </a:pPr>
            <a:endParaRPr lang="de-DE" sz="2000" dirty="0"/>
          </a:p>
          <a:p>
            <a:pPr marL="450000" indent="-450000" algn="r">
              <a:spcAft>
                <a:spcPts val="800"/>
              </a:spcAft>
            </a:pPr>
            <a:r>
              <a:rPr lang="de-DE" sz="2000" dirty="0">
                <a:solidFill>
                  <a:srgbClr val="66A300"/>
                </a:solidFill>
              </a:rPr>
              <a:t>Stand: 29.01.2020</a:t>
            </a:r>
          </a:p>
        </p:txBody>
      </p:sp>
      <p:sp>
        <p:nvSpPr>
          <p:cNvPr id="5" name="Foliennummernplatzhalter 4"/>
          <p:cNvSpPr>
            <a:spLocks noGrp="1"/>
          </p:cNvSpPr>
          <p:nvPr>
            <p:ph type="sldNum" sz="quarter" idx="16"/>
          </p:nvPr>
        </p:nvSpPr>
        <p:spPr/>
        <p:txBody>
          <a:bodyPr/>
          <a:lstStyle/>
          <a:p>
            <a:fld id="{9DC1E638-3F78-4E0D-883A-B278700C48C0}" type="slidenum">
              <a:rPr lang="de-DE" smtClean="0"/>
              <a:pPr/>
              <a:t>30</a:t>
            </a:fld>
            <a:endParaRPr lang="de-DE" dirty="0"/>
          </a:p>
        </p:txBody>
      </p:sp>
      <p:sp>
        <p:nvSpPr>
          <p:cNvPr id="10" name="Rectangle 6">
            <a:extLst>
              <a:ext uri="{FF2B5EF4-FFF2-40B4-BE49-F238E27FC236}">
                <a16:creationId xmlns:a16="http://schemas.microsoft.com/office/drawing/2014/main" id="{4160143F-2BFC-43AC-9AE0-D5721829B013}"/>
              </a:ext>
            </a:extLst>
          </p:cNvPr>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Herstellerinformation zum Blue-Bot</a:t>
            </a:r>
          </a:p>
        </p:txBody>
      </p:sp>
    </p:spTree>
    <p:extLst>
      <p:ext uri="{BB962C8B-B14F-4D97-AF65-F5344CB8AC3E}">
        <p14:creationId xmlns:p14="http://schemas.microsoft.com/office/powerpoint/2010/main" val="3810655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80585" y="1199982"/>
            <a:ext cx="10738625" cy="3447098"/>
          </a:xfrm>
          <a:prstGeom prst="rect">
            <a:avLst/>
          </a:prstGeom>
          <a:solidFill>
            <a:schemeClr val="bg1"/>
          </a:solidFill>
        </p:spPr>
        <p:txBody>
          <a:bodyPr wrap="square" rtlCol="0">
            <a:spAutoFit/>
          </a:bodyPr>
          <a:lstStyle/>
          <a:p>
            <a:pPr marL="450000" indent="-450000">
              <a:spcAft>
                <a:spcPts val="800"/>
              </a:spcAft>
            </a:pPr>
            <a:r>
              <a:rPr lang="de-DE" dirty="0"/>
              <a:t>Buller, Laura; Gifford, Clive; Mills, Andrea (2019): Roboter. Wie funktionieren die Maschinen der Zukunft? München: DK.</a:t>
            </a:r>
          </a:p>
          <a:p>
            <a:pPr marL="450000" indent="-450000">
              <a:spcAft>
                <a:spcPts val="800"/>
              </a:spcAft>
            </a:pPr>
            <a:r>
              <a:rPr lang="de-DE" dirty="0" err="1"/>
              <a:t>Lepold</a:t>
            </a:r>
            <a:r>
              <a:rPr lang="de-DE" dirty="0"/>
              <a:t>, Marion &amp; Ullmann, Monika (2018): Digitale Medien in der Kita – Alltagsintegrierte Medienbildung in der pädagogischen Praxis. Freiburg: </a:t>
            </a:r>
            <a:r>
              <a:rPr lang="de-DE" dirty="0" err="1"/>
              <a:t>herder</a:t>
            </a:r>
            <a:r>
              <a:rPr lang="de-DE" dirty="0"/>
              <a:t>.</a:t>
            </a:r>
          </a:p>
          <a:p>
            <a:pPr marL="450000" indent="-450000">
              <a:spcAft>
                <a:spcPts val="800"/>
              </a:spcAft>
            </a:pPr>
            <a:r>
              <a:rPr lang="en-US" dirty="0"/>
              <a:t>Resnick, Mitchel; Robinson, Ken (2017): Lifelong Kindergarten. Cultivating creativity through projects, passion, peers, and play. Cambridge, Massachusetts, London: The MIT Press.</a:t>
            </a:r>
          </a:p>
          <a:p>
            <a:pPr marL="450000" indent="-450000">
              <a:spcAft>
                <a:spcPts val="800"/>
              </a:spcAft>
            </a:pPr>
            <a:r>
              <a:rPr lang="de-DE" dirty="0"/>
              <a:t>Stiftung Haus der kleinen Forscher (Hrsg., 2017): Frühe informatische Bildung - Ziele und Gelingensbedingungen für den Elementar- und Primarbereich. Opladen, Berlin, Toronto: Verlag Barbara </a:t>
            </a:r>
            <a:r>
              <a:rPr lang="de-DE" dirty="0" err="1"/>
              <a:t>Budrich</a:t>
            </a:r>
            <a:r>
              <a:rPr lang="de-DE" dirty="0"/>
              <a:t>. Online-Bezug über URL: https://www.haus-der-kleinen-forscher.de/fileadmin/Redaktion/4_Ueber_Uns/Evaluation/Wissenschaftliche_Schriftenreihe_aktualisiert/180925_E-Book_Band_9_final.pdf, Tag des letzten Zugriffs: 15.11.2019.</a:t>
            </a:r>
          </a:p>
        </p:txBody>
      </p:sp>
      <p:sp>
        <p:nvSpPr>
          <p:cNvPr id="5" name="Foliennummernplatzhalter 4"/>
          <p:cNvSpPr>
            <a:spLocks noGrp="1"/>
          </p:cNvSpPr>
          <p:nvPr>
            <p:ph type="sldNum" sz="quarter" idx="16"/>
          </p:nvPr>
        </p:nvSpPr>
        <p:spPr/>
        <p:txBody>
          <a:bodyPr/>
          <a:lstStyle/>
          <a:p>
            <a:fld id="{9DC1E638-3F78-4E0D-883A-B278700C48C0}" type="slidenum">
              <a:rPr lang="de-DE" smtClean="0"/>
              <a:pPr/>
              <a:t>31</a:t>
            </a:fld>
            <a:endParaRPr lang="de-DE" dirty="0"/>
          </a:p>
        </p:txBody>
      </p:sp>
      <p:sp>
        <p:nvSpPr>
          <p:cNvPr id="10" name="Rectangle 6">
            <a:extLst>
              <a:ext uri="{FF2B5EF4-FFF2-40B4-BE49-F238E27FC236}">
                <a16:creationId xmlns:a16="http://schemas.microsoft.com/office/drawing/2014/main" id="{4160143F-2BFC-43AC-9AE0-D5721829B013}"/>
              </a:ext>
            </a:extLst>
          </p:cNvPr>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Literaturverzeichnis</a:t>
            </a:r>
          </a:p>
        </p:txBody>
      </p:sp>
    </p:spTree>
    <p:extLst>
      <p:ext uri="{BB962C8B-B14F-4D97-AF65-F5344CB8AC3E}">
        <p14:creationId xmlns:p14="http://schemas.microsoft.com/office/powerpoint/2010/main" val="312640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Urheber-Nachweis bei Grafiken</a:t>
            </a:r>
          </a:p>
        </p:txBody>
      </p:sp>
      <p:sp>
        <p:nvSpPr>
          <p:cNvPr id="7" name="Textfeld 6"/>
          <p:cNvSpPr txBox="1"/>
          <p:nvPr/>
        </p:nvSpPr>
        <p:spPr>
          <a:xfrm>
            <a:off x="691375" y="1199982"/>
            <a:ext cx="10816683" cy="4708981"/>
          </a:xfrm>
          <a:prstGeom prst="rect">
            <a:avLst/>
          </a:prstGeom>
          <a:noFill/>
        </p:spPr>
        <p:txBody>
          <a:bodyPr wrap="square" rtlCol="0">
            <a:spAutoFit/>
          </a:bodyPr>
          <a:lstStyle/>
          <a:p>
            <a:pPr algn="just"/>
            <a:r>
              <a:rPr lang="de-DE" sz="2400" b="1" dirty="0">
                <a:solidFill>
                  <a:srgbClr val="C00000"/>
                </a:solidFill>
              </a:rPr>
              <a:t>Diese Folie gehört zum Material und darf nicht entfernt werden.</a:t>
            </a:r>
          </a:p>
          <a:p>
            <a:pPr algn="just"/>
            <a:endParaRPr lang="de-DE" dirty="0"/>
          </a:p>
          <a:p>
            <a:pPr algn="just"/>
            <a:r>
              <a:rPr lang="de-DE" sz="1600" dirty="0"/>
              <a:t>Sofern die in der Präsentation abgebildeten Grafiken einer Urheberrechtseinschränkung unterliegen oder im direkten Projektkontext entwickelt wurden, wurde die Quelle der Entlehnung unter- oder oberhalb der Grafik vermerkt. Sofern kein Vermerk an der Grafik vorliegt, wurde diese </a:t>
            </a:r>
          </a:p>
          <a:p>
            <a:pPr algn="just"/>
            <a:endParaRPr lang="de-DE" sz="1600" dirty="0"/>
          </a:p>
          <a:p>
            <a:pPr marL="742950" lvl="1" indent="-285750" algn="just">
              <a:buFont typeface="Wingdings" panose="05000000000000000000" pitchFamily="2" charset="2"/>
              <a:buChar char="§"/>
            </a:pPr>
            <a:r>
              <a:rPr lang="de-DE" sz="1600" dirty="0"/>
              <a:t>vom Autor der Präsentation selbst erstellt oder </a:t>
            </a:r>
          </a:p>
          <a:p>
            <a:pPr marL="742950" lvl="1" indent="-285750" algn="just">
              <a:buFont typeface="Wingdings" panose="05000000000000000000" pitchFamily="2" charset="2"/>
              <a:buChar char="§"/>
            </a:pPr>
            <a:endParaRPr lang="de-DE" sz="1600" dirty="0"/>
          </a:p>
          <a:p>
            <a:pPr marL="742950" lvl="1" indent="-285750" algn="just">
              <a:buFont typeface="Wingdings" panose="05000000000000000000" pitchFamily="2" charset="2"/>
              <a:buChar char="§"/>
            </a:pPr>
            <a:r>
              <a:rPr lang="de-DE" sz="1600" dirty="0"/>
              <a:t>dem Portal </a:t>
            </a:r>
            <a:r>
              <a:rPr lang="de-DE" sz="1600" dirty="0">
                <a:hlinkClick r:id="rId2"/>
              </a:rPr>
              <a:t>pixabay.com</a:t>
            </a:r>
            <a:r>
              <a:rPr lang="de-DE" sz="1600" dirty="0"/>
              <a:t> im Rahmen einer </a:t>
            </a:r>
            <a:r>
              <a:rPr lang="de-DE" sz="1600" dirty="0" err="1"/>
              <a:t>Pixabay</a:t>
            </a:r>
            <a:r>
              <a:rPr lang="de-DE" sz="1600" dirty="0"/>
              <a:t>-Lizenz entnommen – diese Grafiken unterliegen damit keinem Kopierrecht und können kostenlos für kommerzielle und nicht kommerzielle Anwendungen in digitaler oder gedruckter Form ohne Bildnachweis oder Quellenangabe verwendet werden (Bildliste siehe nachfolgende Folie).</a:t>
            </a:r>
          </a:p>
          <a:p>
            <a:pPr marL="742950" lvl="1" indent="-285750" algn="just">
              <a:buFont typeface="Wingdings" panose="05000000000000000000" pitchFamily="2" charset="2"/>
              <a:buChar char="§"/>
            </a:pPr>
            <a:endParaRPr lang="de-DE" sz="1600" dirty="0"/>
          </a:p>
          <a:p>
            <a:pPr marL="742950" lvl="1" indent="-285750" algn="just">
              <a:buFont typeface="Wingdings" panose="05000000000000000000" pitchFamily="2" charset="2"/>
              <a:buChar char="§"/>
            </a:pPr>
            <a:r>
              <a:rPr lang="de-DE" sz="1600" dirty="0"/>
              <a:t>Einzelne Infografiken können zudem aus kostenfreien und unter der Bedingung der </a:t>
            </a:r>
            <a:r>
              <a:rPr lang="de-DE" sz="1600" dirty="0" err="1"/>
              <a:t>Rückverlinkung</a:t>
            </a:r>
            <a:r>
              <a:rPr lang="de-DE" sz="1600" dirty="0"/>
              <a:t> auf den Anbieter freigegebenen Folien der Portale </a:t>
            </a:r>
            <a:r>
              <a:rPr lang="de-DE" sz="1600" dirty="0">
                <a:hlinkClick r:id="rId3"/>
              </a:rPr>
              <a:t>presentationload.de</a:t>
            </a:r>
            <a:r>
              <a:rPr lang="de-DE" sz="1600" dirty="0"/>
              <a:t> und </a:t>
            </a:r>
            <a:r>
              <a:rPr lang="de-DE" sz="1600" dirty="0">
                <a:hlinkClick r:id="rId4"/>
              </a:rPr>
              <a:t>smiletemplates.com</a:t>
            </a:r>
            <a:r>
              <a:rPr lang="de-DE" sz="1600" dirty="0"/>
              <a:t> entstammen. Die vom Anbieter geforderte </a:t>
            </a:r>
            <a:r>
              <a:rPr lang="de-DE" sz="1600" dirty="0" err="1"/>
              <a:t>Rückverlinkung</a:t>
            </a:r>
            <a:r>
              <a:rPr lang="de-DE" sz="1600" dirty="0"/>
              <a:t> wird hiermit umgesetzt. Weitere Infografiken können zudem aus dem Office-Integrierten Piktogramm-Set entstammen.</a:t>
            </a:r>
          </a:p>
          <a:p>
            <a:pPr lvl="1" algn="just"/>
            <a:endParaRPr lang="de-DE" sz="1600" dirty="0"/>
          </a:p>
          <a:p>
            <a:pPr algn="just"/>
            <a:endParaRPr lang="de-DE" dirty="0"/>
          </a:p>
        </p:txBody>
      </p:sp>
      <p:sp>
        <p:nvSpPr>
          <p:cNvPr id="5" name="Foliennummernplatzhalter 4"/>
          <p:cNvSpPr>
            <a:spLocks noGrp="1"/>
          </p:cNvSpPr>
          <p:nvPr>
            <p:ph type="sldNum" sz="quarter" idx="16"/>
          </p:nvPr>
        </p:nvSpPr>
        <p:spPr/>
        <p:txBody>
          <a:bodyPr/>
          <a:lstStyle/>
          <a:p>
            <a:fld id="{9DC1E638-3F78-4E0D-883A-B278700C48C0}" type="slidenum">
              <a:rPr lang="de-DE" smtClean="0"/>
              <a:pPr/>
              <a:t>32</a:t>
            </a:fld>
            <a:endParaRPr lang="de-DE" dirty="0"/>
          </a:p>
        </p:txBody>
      </p:sp>
    </p:spTree>
    <p:extLst>
      <p:ext uri="{BB962C8B-B14F-4D97-AF65-F5344CB8AC3E}">
        <p14:creationId xmlns:p14="http://schemas.microsoft.com/office/powerpoint/2010/main" val="2026608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gray">
          <a:xfrm>
            <a:off x="691375" y="366942"/>
            <a:ext cx="10816683" cy="575094"/>
          </a:xfrm>
          <a:prstGeom prst="rect">
            <a:avLst/>
          </a:prstGeom>
          <a:solidFill>
            <a:schemeClr val="bg1">
              <a:lumMod val="95000"/>
            </a:schemeClr>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400" b="1" noProof="1">
                <a:solidFill>
                  <a:schemeClr val="tx1">
                    <a:lumMod val="75000"/>
                    <a:lumOff val="25000"/>
                  </a:schemeClr>
                </a:solidFill>
              </a:rPr>
              <a:t>Urheber-Nachweis bei Grafiken | pixabay-Bildliste</a:t>
            </a:r>
          </a:p>
        </p:txBody>
      </p:sp>
      <p:sp>
        <p:nvSpPr>
          <p:cNvPr id="5" name="Foliennummernplatzhalter 4"/>
          <p:cNvSpPr>
            <a:spLocks noGrp="1"/>
          </p:cNvSpPr>
          <p:nvPr>
            <p:ph type="sldNum" sz="quarter" idx="16"/>
          </p:nvPr>
        </p:nvSpPr>
        <p:spPr/>
        <p:txBody>
          <a:bodyPr/>
          <a:lstStyle/>
          <a:p>
            <a:fld id="{9DC1E638-3F78-4E0D-883A-B278700C48C0}" type="slidenum">
              <a:rPr lang="de-DE" smtClean="0"/>
              <a:pPr/>
              <a:t>33</a:t>
            </a:fld>
            <a:endParaRPr lang="de-DE" dirty="0"/>
          </a:p>
        </p:txBody>
      </p:sp>
      <p:graphicFrame>
        <p:nvGraphicFramePr>
          <p:cNvPr id="3" name="Objekt 2">
            <a:extLst>
              <a:ext uri="{FF2B5EF4-FFF2-40B4-BE49-F238E27FC236}">
                <a16:creationId xmlns:a16="http://schemas.microsoft.com/office/drawing/2014/main" id="{EFDB45EC-8BAF-42A1-BC7B-AC519E894F6C}"/>
              </a:ext>
            </a:extLst>
          </p:cNvPr>
          <p:cNvGraphicFramePr>
            <a:graphicFrameLocks noChangeAspect="1"/>
          </p:cNvGraphicFramePr>
          <p:nvPr>
            <p:extLst>
              <p:ext uri="{D42A27DB-BD31-4B8C-83A1-F6EECF244321}">
                <p14:modId xmlns:p14="http://schemas.microsoft.com/office/powerpoint/2010/main" val="2928130881"/>
              </p:ext>
            </p:extLst>
          </p:nvPr>
        </p:nvGraphicFramePr>
        <p:xfrm>
          <a:off x="1198563" y="2667000"/>
          <a:ext cx="9793287" cy="1524000"/>
        </p:xfrm>
        <a:graphic>
          <a:graphicData uri="http://schemas.openxmlformats.org/presentationml/2006/ole">
            <mc:AlternateContent xmlns:mc="http://schemas.openxmlformats.org/markup-compatibility/2006">
              <mc:Choice xmlns:v="urn:schemas-microsoft-com:vml" Requires="v">
                <p:oleObj spid="_x0000_s1029" name="Document" r:id="rId3" imgW="9793194" imgH="1523390" progId="Word.Document.12">
                  <p:embed/>
                </p:oleObj>
              </mc:Choice>
              <mc:Fallback>
                <p:oleObj name="Document" r:id="rId3" imgW="9793194" imgH="1523390" progId="Word.Document.12">
                  <p:embed/>
                  <p:pic>
                    <p:nvPicPr>
                      <p:cNvPr id="0" name=""/>
                      <p:cNvPicPr/>
                      <p:nvPr/>
                    </p:nvPicPr>
                    <p:blipFill>
                      <a:blip r:embed="rId4"/>
                      <a:stretch>
                        <a:fillRect/>
                      </a:stretch>
                    </p:blipFill>
                    <p:spPr>
                      <a:xfrm>
                        <a:off x="1198563" y="2667000"/>
                        <a:ext cx="9793287" cy="1524000"/>
                      </a:xfrm>
                      <a:prstGeom prst="rect">
                        <a:avLst/>
                      </a:prstGeom>
                    </p:spPr>
                  </p:pic>
                </p:oleObj>
              </mc:Fallback>
            </mc:AlternateContent>
          </a:graphicData>
        </a:graphic>
      </p:graphicFrame>
    </p:spTree>
    <p:extLst>
      <p:ext uri="{BB962C8B-B14F-4D97-AF65-F5344CB8AC3E}">
        <p14:creationId xmlns:p14="http://schemas.microsoft.com/office/powerpoint/2010/main" val="895051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5D25E22D-E96D-4E8D-90F0-1124D09867B2}"/>
              </a:ext>
            </a:extLst>
          </p:cNvPr>
          <p:cNvGrpSpPr/>
          <p:nvPr/>
        </p:nvGrpSpPr>
        <p:grpSpPr>
          <a:xfrm>
            <a:off x="2956138" y="2997750"/>
            <a:ext cx="6278136" cy="2466350"/>
            <a:chOff x="5839741" y="863595"/>
            <a:chExt cx="3571330" cy="1402988"/>
          </a:xfrm>
        </p:grpSpPr>
        <p:pic>
          <p:nvPicPr>
            <p:cNvPr id="7" name="Grafik 6">
              <a:hlinkClick r:id="rId2"/>
              <a:extLst>
                <a:ext uri="{FF2B5EF4-FFF2-40B4-BE49-F238E27FC236}">
                  <a16:creationId xmlns:a16="http://schemas.microsoft.com/office/drawing/2014/main" id="{41917892-14D6-4DF1-A7A8-C4F7AC5AA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6788" y="1486346"/>
              <a:ext cx="2297237" cy="780237"/>
            </a:xfrm>
            <a:prstGeom prst="rect">
              <a:avLst/>
            </a:prstGeom>
          </p:spPr>
        </p:pic>
        <p:sp>
          <p:nvSpPr>
            <p:cNvPr id="8" name="Textfeld 7">
              <a:extLst>
                <a:ext uri="{FF2B5EF4-FFF2-40B4-BE49-F238E27FC236}">
                  <a16:creationId xmlns:a16="http://schemas.microsoft.com/office/drawing/2014/main" id="{EA370DD0-1FF3-4064-9D7E-FFBC3E53A0F7}"/>
                </a:ext>
              </a:extLst>
            </p:cNvPr>
            <p:cNvSpPr txBox="1"/>
            <p:nvPr/>
          </p:nvSpPr>
          <p:spPr>
            <a:xfrm>
              <a:off x="5839741" y="863595"/>
              <a:ext cx="3571330" cy="472714"/>
            </a:xfrm>
            <a:prstGeom prst="rect">
              <a:avLst/>
            </a:prstGeom>
            <a:noFill/>
          </p:spPr>
          <p:txBody>
            <a:bodyPr wrap="square" rtlCol="0">
              <a:spAutoFit/>
            </a:bodyPr>
            <a:lstStyle/>
            <a:p>
              <a:pPr algn="ctr"/>
              <a:r>
                <a:rPr lang="de-DE" sz="2400" dirty="0">
                  <a:solidFill>
                    <a:srgbClr val="5F2668"/>
                  </a:solidFill>
                </a:rPr>
                <a:t>Das Projekt „Lernroboter im Unterricht“ wird als „Leuchtturmprojekt 2020“ gefördert durch die </a:t>
              </a:r>
            </a:p>
          </p:txBody>
        </p:sp>
      </p:grpSp>
      <p:sp>
        <p:nvSpPr>
          <p:cNvPr id="11" name="Textfeld 10">
            <a:extLst>
              <a:ext uri="{FF2B5EF4-FFF2-40B4-BE49-F238E27FC236}">
                <a16:creationId xmlns:a16="http://schemas.microsoft.com/office/drawing/2014/main" id="{35759339-ADC3-4BC4-BD14-3F147E4E0977}"/>
              </a:ext>
            </a:extLst>
          </p:cNvPr>
          <p:cNvSpPr txBox="1"/>
          <p:nvPr/>
        </p:nvSpPr>
        <p:spPr>
          <a:xfrm>
            <a:off x="494710" y="555477"/>
            <a:ext cx="10816680" cy="707886"/>
          </a:xfrm>
          <a:prstGeom prst="rect">
            <a:avLst/>
          </a:prstGeom>
          <a:noFill/>
        </p:spPr>
        <p:txBody>
          <a:bodyPr wrap="square" rtlCol="0">
            <a:spAutoFit/>
          </a:bodyPr>
          <a:lstStyle/>
          <a:p>
            <a:r>
              <a:rPr lang="de-DE" sz="2000" dirty="0">
                <a:solidFill>
                  <a:schemeClr val="tx1">
                    <a:lumMod val="75000"/>
                    <a:lumOff val="25000"/>
                  </a:schemeClr>
                </a:solidFill>
              </a:rPr>
              <a:t>Weitere Informationen zum Projekt „Lernroboter im Unterricht“ </a:t>
            </a:r>
            <a:br>
              <a:rPr lang="de-DE" sz="2000" dirty="0">
                <a:solidFill>
                  <a:schemeClr val="tx1">
                    <a:lumMod val="75000"/>
                    <a:lumOff val="25000"/>
                  </a:schemeClr>
                </a:solidFill>
              </a:rPr>
            </a:br>
            <a:r>
              <a:rPr lang="de-DE" sz="2000" dirty="0">
                <a:solidFill>
                  <a:schemeClr val="tx1">
                    <a:lumMod val="75000"/>
                    <a:lumOff val="25000"/>
                  </a:schemeClr>
                </a:solidFill>
              </a:rPr>
              <a:t>finden Sie fortlaufend unter </a:t>
            </a:r>
            <a:r>
              <a:rPr lang="de-DE" sz="2000" dirty="0">
                <a:solidFill>
                  <a:schemeClr val="tx1">
                    <a:lumMod val="75000"/>
                    <a:lumOff val="25000"/>
                  </a:schemeClr>
                </a:solidFill>
                <a:hlinkClick r:id="rId4">
                  <a:extLst>
                    <a:ext uri="{A12FA001-AC4F-418D-AE19-62706E023703}">
                      <ahyp:hlinkClr xmlns:ahyp="http://schemas.microsoft.com/office/drawing/2018/hyperlinkcolor" val="tx"/>
                    </a:ext>
                  </a:extLst>
                </a:hlinkClick>
              </a:rPr>
              <a:t>www.wwu.de/Lernroboter/</a:t>
            </a:r>
            <a:r>
              <a:rPr lang="de-DE" sz="2000" dirty="0">
                <a:solidFill>
                  <a:schemeClr val="tx1">
                    <a:lumMod val="75000"/>
                    <a:lumOff val="25000"/>
                  </a:schemeClr>
                </a:solidFill>
              </a:rPr>
              <a:t> .</a:t>
            </a:r>
          </a:p>
        </p:txBody>
      </p:sp>
      <p:pic>
        <p:nvPicPr>
          <p:cNvPr id="9" name="Grafik 8">
            <a:extLst>
              <a:ext uri="{FF2B5EF4-FFF2-40B4-BE49-F238E27FC236}">
                <a16:creationId xmlns:a16="http://schemas.microsoft.com/office/drawing/2014/main" id="{53CD6DA6-1B5E-4241-BBC5-C9890A1B62F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7910" y="244889"/>
            <a:ext cx="2875235" cy="1329063"/>
          </a:xfrm>
          <a:prstGeom prst="rect">
            <a:avLst/>
          </a:prstGeom>
        </p:spPr>
      </p:pic>
    </p:spTree>
    <p:extLst>
      <p:ext uri="{BB962C8B-B14F-4D97-AF65-F5344CB8AC3E}">
        <p14:creationId xmlns:p14="http://schemas.microsoft.com/office/powerpoint/2010/main" val="3147213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0" y="0"/>
            <a:ext cx="3046413" cy="6858000"/>
          </a:xfrm>
          <a:prstGeom prst="rect">
            <a:avLst/>
          </a:prstGeom>
          <a:solidFill>
            <a:srgbClr val="C9C9C9"/>
          </a:solidFill>
          <a:ln w="12700">
            <a:noFill/>
            <a:round/>
            <a:headEnd/>
            <a:tailEnd/>
          </a:ln>
        </p:spPr>
        <p:txBody>
          <a:bodyPr rtlCol="0" anchor="ctr"/>
          <a:lstStyle/>
          <a:p>
            <a:pPr algn="ctr"/>
            <a:endParaRPr lang="en-US" dirty="0"/>
          </a:p>
        </p:txBody>
      </p:sp>
      <p:pic>
        <p:nvPicPr>
          <p:cNvPr id="12" name="Picture 2" descr="C:\Users\lukas.o\Desktop\Neuer Ordner\Abstract\10.jpg"/>
          <p:cNvPicPr>
            <a:picLocks noChangeAspect="1" noChangeArrowheads="1"/>
          </p:cNvPicPr>
          <p:nvPr/>
        </p:nvPicPr>
        <p:blipFill>
          <a:blip r:embed="rId2" cstate="print"/>
          <a:srcRect/>
          <a:stretch>
            <a:fillRect/>
          </a:stretch>
        </p:blipFill>
        <p:spPr bwMode="gray">
          <a:xfrm flipH="1">
            <a:off x="3046413" y="0"/>
            <a:ext cx="9144000" cy="6858001"/>
          </a:xfrm>
          <a:prstGeom prst="rect">
            <a:avLst/>
          </a:prstGeom>
          <a:noFill/>
        </p:spPr>
      </p:pic>
      <p:grpSp>
        <p:nvGrpSpPr>
          <p:cNvPr id="13" name="Gruppieren 12"/>
          <p:cNvGrpSpPr/>
          <p:nvPr/>
        </p:nvGrpSpPr>
        <p:grpSpPr>
          <a:xfrm>
            <a:off x="913624" y="2098753"/>
            <a:ext cx="7962560" cy="2215991"/>
            <a:chOff x="577074" y="2475959"/>
            <a:chExt cx="6040309" cy="2215991"/>
          </a:xfrm>
        </p:grpSpPr>
        <p:sp>
          <p:nvSpPr>
            <p:cNvPr id="14" name="Textfeld 13"/>
            <p:cNvSpPr txBox="1"/>
            <p:nvPr/>
          </p:nvSpPr>
          <p:spPr bwMode="gray">
            <a:xfrm>
              <a:off x="577074" y="2881135"/>
              <a:ext cx="5200189" cy="1567801"/>
            </a:xfrm>
            <a:prstGeom prst="rect">
              <a:avLst/>
            </a:prstGeom>
            <a:noFill/>
          </p:spPr>
          <p:txBody>
            <a:bodyPr wrap="none" lIns="0" tIns="0" rIns="0" bIns="0" rtlCol="0">
              <a:spAutoFit/>
            </a:bodyPr>
            <a:lstStyle/>
            <a:p>
              <a:pPr>
                <a:lnSpc>
                  <a:spcPct val="80000"/>
                </a:lnSpc>
              </a:pPr>
              <a:r>
                <a:rPr lang="de-DE" sz="7200" b="1" noProof="1">
                  <a:ln w="12700">
                    <a:noFill/>
                  </a:ln>
                  <a:solidFill>
                    <a:srgbClr val="094C74"/>
                  </a:solidFill>
                  <a:effectLst>
                    <a:innerShdw blurRad="63500" dist="50800" dir="13500000">
                      <a:prstClr val="black">
                        <a:alpha val="50000"/>
                      </a:prstClr>
                    </a:innerShdw>
                  </a:effectLst>
                </a:rPr>
                <a:t>Herzlichen Dank</a:t>
              </a:r>
            </a:p>
            <a:p>
              <a:pPr>
                <a:lnSpc>
                  <a:spcPct val="80000"/>
                </a:lnSpc>
              </a:pPr>
              <a:r>
                <a:rPr lang="de-DE" sz="5400" noProof="1">
                  <a:ln w="12700">
                    <a:noFill/>
                  </a:ln>
                  <a:solidFill>
                    <a:srgbClr val="66A300"/>
                  </a:solidFill>
                  <a:effectLst>
                    <a:innerShdw blurRad="63500" dist="50800" dir="13500000">
                      <a:prstClr val="black">
                        <a:alpha val="50000"/>
                      </a:prstClr>
                    </a:innerShdw>
                  </a:effectLst>
                </a:rPr>
                <a:t>für Ihre Aufmerksamkeit</a:t>
              </a:r>
            </a:p>
          </p:txBody>
        </p:sp>
        <p:sp>
          <p:nvSpPr>
            <p:cNvPr id="15" name="Textfeld 14"/>
            <p:cNvSpPr txBox="1"/>
            <p:nvPr/>
          </p:nvSpPr>
          <p:spPr>
            <a:xfrm>
              <a:off x="6039530" y="2475959"/>
              <a:ext cx="577853" cy="2215991"/>
            </a:xfrm>
            <a:prstGeom prst="rect">
              <a:avLst/>
            </a:prstGeom>
            <a:noFill/>
          </p:spPr>
          <p:txBody>
            <a:bodyPr wrap="none" rtlCol="0">
              <a:spAutoFit/>
            </a:bodyPr>
            <a:lstStyle/>
            <a:p>
              <a:r>
                <a:rPr lang="de-DE" sz="13800" b="1" noProof="1">
                  <a:ln w="12700">
                    <a:noFill/>
                  </a:ln>
                  <a:solidFill>
                    <a:srgbClr val="66A300"/>
                  </a:solidFill>
                  <a:effectLst>
                    <a:innerShdw blurRad="63500" dist="50800" dir="13500000">
                      <a:prstClr val="black">
                        <a:alpha val="50000"/>
                      </a:prstClr>
                    </a:innerShdw>
                  </a:effectLst>
                </a:rPr>
                <a:t>!</a:t>
              </a:r>
            </a:p>
          </p:txBody>
        </p:sp>
      </p:grpSp>
      <p:sp>
        <p:nvSpPr>
          <p:cNvPr id="6" name="Foliennummernplatzhalter 5">
            <a:extLst>
              <a:ext uri="{FF2B5EF4-FFF2-40B4-BE49-F238E27FC236}">
                <a16:creationId xmlns:a16="http://schemas.microsoft.com/office/drawing/2014/main" id="{0F60E963-2909-49FA-A099-2131292331FF}"/>
              </a:ext>
            </a:extLst>
          </p:cNvPr>
          <p:cNvSpPr>
            <a:spLocks noGrp="1"/>
          </p:cNvSpPr>
          <p:nvPr>
            <p:ph type="sldNum" sz="quarter" idx="16"/>
          </p:nvPr>
        </p:nvSpPr>
        <p:spPr/>
        <p:txBody>
          <a:bodyPr/>
          <a:lstStyle/>
          <a:p>
            <a:fld id="{9DC1E638-3F78-4E0D-883A-B278700C48C0}" type="slidenum">
              <a:rPr lang="de-DE" smtClean="0"/>
              <a:pPr/>
              <a:t>35</a:t>
            </a:fld>
            <a:endParaRPr lang="de-DE" dirty="0"/>
          </a:p>
        </p:txBody>
      </p:sp>
    </p:spTree>
    <p:extLst>
      <p:ext uri="{BB962C8B-B14F-4D97-AF65-F5344CB8AC3E}">
        <p14:creationId xmlns:p14="http://schemas.microsoft.com/office/powerpoint/2010/main" val="3846868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Fresh-Up mit Kahoot!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85567" y="1377733"/>
            <a:ext cx="11414184" cy="2026196"/>
          </a:xfrm>
          <a:prstGeom prst="rect">
            <a:avLst/>
          </a:prstGeom>
          <a:noFill/>
        </p:spPr>
        <p:txBody>
          <a:bodyPr wrap="square" rtlCol="0">
            <a:spAutoFit/>
          </a:bodyPr>
          <a:lstStyle/>
          <a:p>
            <a:pPr>
              <a:lnSpc>
                <a:spcPct val="150000"/>
              </a:lnSpc>
            </a:pPr>
            <a:r>
              <a:rPr lang="de-DE" sz="2150" dirty="0">
                <a:solidFill>
                  <a:prstClr val="black"/>
                </a:solidFill>
                <a:effectLst>
                  <a:innerShdw blurRad="76200" dist="25400" dir="13500000">
                    <a:prstClr val="black">
                      <a:alpha val="40000"/>
                    </a:prstClr>
                  </a:innerShdw>
                </a:effectLst>
              </a:rPr>
              <a:t>Bitte rufen Sie die folgende Website auf:</a:t>
            </a:r>
          </a:p>
          <a:p>
            <a:pPr>
              <a:lnSpc>
                <a:spcPct val="150000"/>
              </a:lnSpc>
            </a:pPr>
            <a:endParaRPr lang="de-DE" sz="2150" dirty="0">
              <a:solidFill>
                <a:prstClr val="black"/>
              </a:solidFill>
              <a:effectLst>
                <a:innerShdw blurRad="76200" dist="25400" dir="13500000">
                  <a:prstClr val="black">
                    <a:alpha val="40000"/>
                  </a:prstClr>
                </a:innerShdw>
              </a:effectLst>
            </a:endParaRPr>
          </a:p>
          <a:p>
            <a:pPr algn="ctr">
              <a:lnSpc>
                <a:spcPct val="150000"/>
              </a:lnSpc>
            </a:pPr>
            <a:r>
              <a:rPr lang="de-DE" sz="2150" dirty="0" err="1">
                <a:solidFill>
                  <a:prstClr val="black"/>
                </a:solidFill>
                <a:effectLst>
                  <a:innerShdw blurRad="76200" dist="25400" dir="13500000">
                    <a:prstClr val="black">
                      <a:alpha val="40000"/>
                    </a:prstClr>
                  </a:innerShdw>
                </a:effectLst>
              </a:rPr>
              <a:t>Kahoot</a:t>
            </a:r>
            <a:r>
              <a:rPr lang="de-DE" sz="2150" dirty="0">
                <a:solidFill>
                  <a:prstClr val="black"/>
                </a:solidFill>
                <a:effectLst>
                  <a:innerShdw blurRad="76200" dist="25400" dir="13500000">
                    <a:prstClr val="black">
                      <a:alpha val="40000"/>
                    </a:prstClr>
                  </a:innerShdw>
                </a:effectLst>
              </a:rPr>
              <a:t> / Einwahl per Live-Daten</a:t>
            </a:r>
          </a:p>
          <a:p>
            <a:pPr>
              <a:lnSpc>
                <a:spcPct val="150000"/>
              </a:lnSpc>
            </a:pPr>
            <a:endParaRPr lang="de-DE" sz="2150" dirty="0">
              <a:solidFill>
                <a:prstClr val="black"/>
              </a:solidFill>
              <a:effectLst>
                <a:innerShdw blurRad="76200" dist="25400" dir="13500000">
                  <a:prstClr val="black">
                    <a:alpha val="40000"/>
                  </a:prstClr>
                </a:innerShdw>
              </a:effectLst>
            </a:endParaRPr>
          </a:p>
        </p:txBody>
      </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4</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Tree>
    <p:extLst>
      <p:ext uri="{BB962C8B-B14F-4D97-AF65-F5344CB8AC3E}">
        <p14:creationId xmlns:p14="http://schemas.microsoft.com/office/powerpoint/2010/main" val="3264404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lvl="0">
                <a:lnSpc>
                  <a:spcPct val="95000"/>
                </a:lnSpc>
                <a:spcAft>
                  <a:spcPts val="400"/>
                </a:spcAft>
                <a:buClr>
                  <a:srgbClr val="969696"/>
                </a:buClr>
              </a:pPr>
              <a:r>
                <a:rPr lang="de-DE" altLang="de-DE" sz="2300" noProof="1">
                  <a:solidFill>
                    <a:prstClr val="black">
                      <a:lumMod val="75000"/>
                      <a:lumOff val="25000"/>
                    </a:prstClr>
                  </a:solidFill>
                  <a:cs typeface="Arial" charset="0"/>
                </a:rPr>
                <a:t>   </a:t>
              </a:r>
              <a:r>
                <a:rPr lang="de-DE" altLang="de-DE" sz="2000" noProof="1">
                  <a:solidFill>
                    <a:prstClr val="black">
                      <a:lumMod val="75000"/>
                      <a:lumOff val="25000"/>
                    </a:prstClr>
                  </a:solidFill>
                  <a:cs typeface="Arial" charset="0"/>
                </a:rPr>
                <a:t>Webquiz in Einzel- oder Gruppenarbeit</a:t>
              </a:r>
              <a:endParaRPr lang="de-DE" altLang="de-DE" sz="2300" noProof="1">
                <a:solidFill>
                  <a:prstClr val="black">
                    <a:lumMod val="75000"/>
                    <a:lumOff val="25000"/>
                  </a:prstClr>
                </a:solidFill>
                <a:cs typeface="Arial" charset="0"/>
              </a:endParaRPr>
            </a:p>
            <a:p>
              <a:pPr lvl="0">
                <a:lnSpc>
                  <a:spcPct val="95000"/>
                </a:lnSpc>
                <a:spcAft>
                  <a:spcPts val="400"/>
                </a:spcAft>
                <a:buClr>
                  <a:srgbClr val="969696"/>
                </a:buClr>
              </a:pPr>
              <a:r>
                <a:rPr lang="de-DE" altLang="de-DE" sz="2300" b="1" noProof="1">
                  <a:solidFill>
                    <a:prstClr val="black">
                      <a:lumMod val="75000"/>
                      <a:lumOff val="25000"/>
                    </a:prstClr>
                  </a:solidFill>
                </a:rPr>
                <a:t>   Kahoot!</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66A300"/>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5</a:t>
            </a:fld>
            <a:endParaRPr lang="de-DE" dirty="0"/>
          </a:p>
        </p:txBody>
      </p:sp>
      <p:sp>
        <p:nvSpPr>
          <p:cNvPr id="19" name="Rectangle 6">
            <a:extLst>
              <a:ext uri="{FF2B5EF4-FFF2-40B4-BE49-F238E27FC236}">
                <a16:creationId xmlns:a16="http://schemas.microsoft.com/office/drawing/2014/main" id="{FA42A105-8145-4B2E-B968-3939C23C9A3B}"/>
              </a:ext>
            </a:extLst>
          </p:cNvPr>
          <p:cNvSpPr>
            <a:spLocks noChangeArrowheads="1"/>
          </p:cNvSpPr>
          <p:nvPr/>
        </p:nvSpPr>
        <p:spPr bwMode="gray">
          <a:xfrm>
            <a:off x="7950820" y="141649"/>
            <a:ext cx="3925929" cy="899115"/>
          </a:xfrm>
          <a:prstGeom prst="rect">
            <a:avLst/>
          </a:prstGeom>
          <a:solidFill>
            <a:srgbClr val="66A300"/>
          </a:solidFill>
          <a:ln w="12700">
            <a:noFill/>
            <a:miter lim="800000"/>
            <a:headEnd/>
            <a:tailEnd/>
          </a:ln>
          <a:effectLst/>
        </p:spPr>
        <p:txBody>
          <a:bodyPr lIns="216000" tIns="108000" rIns="144000" bIns="72000" anchor="ctr"/>
          <a:lstStyle/>
          <a:p>
            <a:pPr>
              <a:lnSpc>
                <a:spcPct val="95000"/>
              </a:lnSpc>
              <a:spcAft>
                <a:spcPts val="400"/>
              </a:spcAft>
              <a:buClr>
                <a:srgbClr val="969696"/>
              </a:buClr>
            </a:pPr>
            <a:r>
              <a:rPr lang="de-DE" altLang="de-DE" sz="2400" b="1" noProof="1">
                <a:solidFill>
                  <a:schemeClr val="bg1"/>
                </a:solidFill>
                <a:cs typeface="Arial" charset="0"/>
              </a:rPr>
              <a:t>  Methodenkarte</a:t>
            </a:r>
          </a:p>
        </p:txBody>
      </p:sp>
      <p:pic>
        <p:nvPicPr>
          <p:cNvPr id="22" name="Grafik 21" descr="Zahnräder">
            <a:extLst>
              <a:ext uri="{FF2B5EF4-FFF2-40B4-BE49-F238E27FC236}">
                <a16:creationId xmlns:a16="http://schemas.microsoft.com/office/drawing/2014/main" id="{3A14784C-8876-437A-9806-804EC915FBE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99755" y="271347"/>
            <a:ext cx="665120" cy="665120"/>
          </a:xfrm>
          <a:prstGeom prst="rect">
            <a:avLst/>
          </a:prstGeom>
        </p:spPr>
      </p:pic>
      <p:cxnSp>
        <p:nvCxnSpPr>
          <p:cNvPr id="10" name="Gerader Verbinder 9">
            <a:extLst>
              <a:ext uri="{FF2B5EF4-FFF2-40B4-BE49-F238E27FC236}">
                <a16:creationId xmlns:a16="http://schemas.microsoft.com/office/drawing/2014/main" id="{E437C497-7127-40D0-B2B4-76C3A8388E1E}"/>
              </a:ext>
            </a:extLst>
          </p:cNvPr>
          <p:cNvCxnSpPr>
            <a:cxnSpLocks/>
          </p:cNvCxnSpPr>
          <p:nvPr/>
        </p:nvCxnSpPr>
        <p:spPr>
          <a:xfrm>
            <a:off x="307552" y="157654"/>
            <a:ext cx="11554327" cy="0"/>
          </a:xfrm>
          <a:prstGeom prst="line">
            <a:avLst/>
          </a:prstGeom>
          <a:ln w="38100">
            <a:solidFill>
              <a:srgbClr val="66A300"/>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2796988" y="5944889"/>
            <a:ext cx="8614568" cy="646331"/>
          </a:xfrm>
          <a:prstGeom prst="rect">
            <a:avLst/>
          </a:prstGeom>
          <a:noFill/>
        </p:spPr>
        <p:txBody>
          <a:bodyPr wrap="square" rtlCol="0">
            <a:spAutoFit/>
          </a:bodyPr>
          <a:lstStyle/>
          <a:p>
            <a:pPr algn="r"/>
            <a:r>
              <a:rPr lang="de-DE" dirty="0">
                <a:solidFill>
                  <a:srgbClr val="094C74"/>
                </a:solidFill>
              </a:rPr>
              <a:t>Die vollständige Methodenkarte mit weiterführenden Hinweisen und den Links zum Produkt finden Sie im </a:t>
            </a:r>
            <a:r>
              <a:rPr lang="de-DE" dirty="0" err="1">
                <a:solidFill>
                  <a:srgbClr val="094C74"/>
                </a:solidFill>
              </a:rPr>
              <a:t>moodle</a:t>
            </a:r>
            <a:r>
              <a:rPr lang="de-DE" dirty="0">
                <a:solidFill>
                  <a:srgbClr val="094C74"/>
                </a:solidFill>
              </a:rPr>
              <a:t> sowie unter </a:t>
            </a:r>
            <a:r>
              <a:rPr lang="de-DE" dirty="0">
                <a:solidFill>
                  <a:srgbClr val="094C74"/>
                </a:solidFill>
                <a:hlinkClick r:id="rId4"/>
              </a:rPr>
              <a:t>www.wwu.de/Lernroboter</a:t>
            </a:r>
            <a:r>
              <a:rPr lang="de-DE" dirty="0">
                <a:solidFill>
                  <a:srgbClr val="094C74"/>
                </a:solidFill>
              </a:rPr>
              <a:t> (CC-BY-lizensiert).</a:t>
            </a:r>
          </a:p>
        </p:txBody>
      </p:sp>
      <p:pic>
        <p:nvPicPr>
          <p:cNvPr id="4" name="Grafik 3">
            <a:extLst>
              <a:ext uri="{FF2B5EF4-FFF2-40B4-BE49-F238E27FC236}">
                <a16:creationId xmlns:a16="http://schemas.microsoft.com/office/drawing/2014/main" id="{11C686C7-DC3A-4445-8801-231397586F6C}"/>
              </a:ext>
            </a:extLst>
          </p:cNvPr>
          <p:cNvPicPr>
            <a:picLocks noChangeAspect="1"/>
          </p:cNvPicPr>
          <p:nvPr/>
        </p:nvPicPr>
        <p:blipFill>
          <a:blip r:embed="rId5"/>
          <a:stretch>
            <a:fillRect/>
          </a:stretch>
        </p:blipFill>
        <p:spPr>
          <a:xfrm>
            <a:off x="536494" y="1154456"/>
            <a:ext cx="11128381" cy="4820714"/>
          </a:xfrm>
          <a:prstGeom prst="rect">
            <a:avLst/>
          </a:prstGeom>
        </p:spPr>
      </p:pic>
    </p:spTree>
    <p:extLst>
      <p:ext uri="{BB962C8B-B14F-4D97-AF65-F5344CB8AC3E}">
        <p14:creationId xmlns:p14="http://schemas.microsoft.com/office/powerpoint/2010/main" val="198111987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Wiederholung – Bestandteile eines Roboters</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6</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
        <p:nvSpPr>
          <p:cNvPr id="12" name="Foliennummernplatzhalter 2">
            <a:extLst>
              <a:ext uri="{FF2B5EF4-FFF2-40B4-BE49-F238E27FC236}">
                <a16:creationId xmlns:a16="http://schemas.microsoft.com/office/drawing/2014/main" id="{51CB29A3-E8C7-45C9-9EFC-603F5CAA936B}"/>
              </a:ext>
            </a:extLst>
          </p:cNvPr>
          <p:cNvSpPr txBox="1">
            <a:spLocks/>
          </p:cNvSpPr>
          <p:nvPr/>
        </p:nvSpPr>
        <p:spPr>
          <a:xfrm>
            <a:off x="9731761" y="6356350"/>
            <a:ext cx="2134800" cy="360000"/>
          </a:xfrm>
          <a:prstGeom prst="rect">
            <a:avLst/>
          </a:prstGeom>
        </p:spPr>
        <p:txBody>
          <a:bodyPr vert="horz" lIns="0" tIns="0" rIns="0" bIns="0" rtlCol="0" anchor="ctr"/>
          <a:lstStyle>
            <a:defPPr>
              <a:defRPr lang="de-DE"/>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1E638-3F78-4E0D-883A-B278700C48C0}" type="slidenum">
              <a:rPr lang="de-DE" smtClean="0"/>
              <a:pPr/>
              <a:t>6</a:t>
            </a:fld>
            <a:endParaRPr lang="de-DE" dirty="0"/>
          </a:p>
        </p:txBody>
      </p:sp>
      <p:sp>
        <p:nvSpPr>
          <p:cNvPr id="13" name="Textfeld 12">
            <a:extLst>
              <a:ext uri="{FF2B5EF4-FFF2-40B4-BE49-F238E27FC236}">
                <a16:creationId xmlns:a16="http://schemas.microsoft.com/office/drawing/2014/main" id="{0EF43418-88F8-4954-9858-E9F2F83A0813}"/>
              </a:ext>
            </a:extLst>
          </p:cNvPr>
          <p:cNvSpPr txBox="1"/>
          <p:nvPr/>
        </p:nvSpPr>
        <p:spPr>
          <a:xfrm>
            <a:off x="9066641" y="5996349"/>
            <a:ext cx="2865863" cy="307777"/>
          </a:xfrm>
          <a:prstGeom prst="rect">
            <a:avLst/>
          </a:prstGeom>
          <a:noFill/>
        </p:spPr>
        <p:txBody>
          <a:bodyPr wrap="square" rtlCol="0">
            <a:spAutoFit/>
          </a:bodyPr>
          <a:lstStyle/>
          <a:p>
            <a:pPr algn="r"/>
            <a:r>
              <a:rPr lang="de-DE" sz="1400" dirty="0">
                <a:solidFill>
                  <a:schemeClr val="bg1">
                    <a:lumMod val="50000"/>
                  </a:schemeClr>
                </a:solidFill>
              </a:rPr>
              <a:t>vgl. Buller et al. 2019, S. 14,15</a:t>
            </a:r>
          </a:p>
        </p:txBody>
      </p:sp>
      <p:pic>
        <p:nvPicPr>
          <p:cNvPr id="20" name="Picture 4" descr="Android, Künstliche, Doodle, Roboter, Wissenschaft">
            <a:hlinkClick r:id="rId10"/>
            <a:extLst>
              <a:ext uri="{FF2B5EF4-FFF2-40B4-BE49-F238E27FC236}">
                <a16:creationId xmlns:a16="http://schemas.microsoft.com/office/drawing/2014/main" id="{6138A984-46F0-496E-A32E-359D6D9AD92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6331" y="2239326"/>
            <a:ext cx="2317750" cy="2731228"/>
          </a:xfrm>
          <a:prstGeom prst="rect">
            <a:avLst/>
          </a:prstGeom>
          <a:noFill/>
          <a:extLst>
            <a:ext uri="{909E8E84-426E-40DD-AFC4-6F175D3DCCD1}">
              <a14:hiddenFill xmlns:a14="http://schemas.microsoft.com/office/drawing/2010/main">
                <a:solidFill>
                  <a:srgbClr val="FFFFFF"/>
                </a:solidFill>
              </a14:hiddenFill>
            </a:ext>
          </a:extLst>
        </p:spPr>
      </p:pic>
      <p:sp>
        <p:nvSpPr>
          <p:cNvPr id="21" name="Sprechblase: rechteckig mit abgerundeten Ecken 20">
            <a:extLst>
              <a:ext uri="{FF2B5EF4-FFF2-40B4-BE49-F238E27FC236}">
                <a16:creationId xmlns:a16="http://schemas.microsoft.com/office/drawing/2014/main" id="{DB0C57F8-A19C-4A5A-8ED6-301D5ABC18CC}"/>
              </a:ext>
            </a:extLst>
          </p:cNvPr>
          <p:cNvSpPr/>
          <p:nvPr/>
        </p:nvSpPr>
        <p:spPr bwMode="auto">
          <a:xfrm>
            <a:off x="6578648" y="1342241"/>
            <a:ext cx="2172748" cy="1073789"/>
          </a:xfrm>
          <a:prstGeom prst="wedgeRoundRectCallout">
            <a:avLst>
              <a:gd name="adj1" fmla="val -64076"/>
              <a:gd name="adj2" fmla="val 80701"/>
              <a:gd name="adj3" fmla="val 16667"/>
            </a:avLst>
          </a:prstGeom>
          <a:solidFill>
            <a:srgbClr val="C2C923"/>
          </a:solidFill>
          <a:ln w="12700">
            <a:noFill/>
            <a:round/>
            <a:headEnd/>
            <a:tailEnd/>
          </a:ln>
        </p:spPr>
        <p:txBody>
          <a:bodyPr rtlCol="0" anchor="ctr"/>
          <a:lstStyle/>
          <a:p>
            <a:pPr algn="ctr"/>
            <a:r>
              <a:rPr lang="de-DE" dirty="0">
                <a:solidFill>
                  <a:schemeClr val="bg1"/>
                </a:solidFill>
              </a:rPr>
              <a:t>Körper / </a:t>
            </a:r>
            <a:r>
              <a:rPr lang="de-DE" b="1" dirty="0">
                <a:solidFill>
                  <a:schemeClr val="bg1"/>
                </a:solidFill>
              </a:rPr>
              <a:t>Grundgerüst</a:t>
            </a:r>
            <a:r>
              <a:rPr lang="de-DE" dirty="0">
                <a:solidFill>
                  <a:schemeClr val="bg1"/>
                </a:solidFill>
              </a:rPr>
              <a:t> als Hülle</a:t>
            </a:r>
          </a:p>
        </p:txBody>
      </p:sp>
      <p:sp>
        <p:nvSpPr>
          <p:cNvPr id="22" name="Sprechblase: rechteckig mit abgerundeten Ecken 21">
            <a:extLst>
              <a:ext uri="{FF2B5EF4-FFF2-40B4-BE49-F238E27FC236}">
                <a16:creationId xmlns:a16="http://schemas.microsoft.com/office/drawing/2014/main" id="{D6145B64-F4B4-45EB-8548-ED5A0A92663D}"/>
              </a:ext>
            </a:extLst>
          </p:cNvPr>
          <p:cNvSpPr/>
          <p:nvPr/>
        </p:nvSpPr>
        <p:spPr bwMode="auto">
          <a:xfrm>
            <a:off x="1619075" y="1329859"/>
            <a:ext cx="3194653" cy="1505620"/>
          </a:xfrm>
          <a:prstGeom prst="wedgeRoundRectCallout">
            <a:avLst>
              <a:gd name="adj1" fmla="val 88706"/>
              <a:gd name="adj2" fmla="val 19342"/>
              <a:gd name="adj3" fmla="val 16667"/>
            </a:avLst>
          </a:prstGeom>
          <a:solidFill>
            <a:srgbClr val="FCB414"/>
          </a:solidFill>
          <a:ln w="12700">
            <a:noFill/>
            <a:round/>
            <a:headEnd/>
            <a:tailEnd/>
          </a:ln>
        </p:spPr>
        <p:txBody>
          <a:bodyPr rtlCol="0" anchor="ctr"/>
          <a:lstStyle/>
          <a:p>
            <a:pPr algn="ctr"/>
            <a:r>
              <a:rPr lang="de-DE" b="1" dirty="0">
                <a:solidFill>
                  <a:schemeClr val="bg1"/>
                </a:solidFill>
              </a:rPr>
              <a:t>Sensoren</a:t>
            </a:r>
            <a:r>
              <a:rPr lang="de-DE" dirty="0">
                <a:solidFill>
                  <a:schemeClr val="bg1"/>
                </a:solidFill>
              </a:rPr>
              <a:t> zur Sammlung von Informationen aus der Umwelt (hier: Antenne, „Augen“ / Bewegungssensoren oder Kamera,…)</a:t>
            </a:r>
          </a:p>
        </p:txBody>
      </p:sp>
      <p:sp>
        <p:nvSpPr>
          <p:cNvPr id="23" name="Sprechblase: rechteckig mit abgerundeten Ecken 22">
            <a:extLst>
              <a:ext uri="{FF2B5EF4-FFF2-40B4-BE49-F238E27FC236}">
                <a16:creationId xmlns:a16="http://schemas.microsoft.com/office/drawing/2014/main" id="{6A794CC6-D5DA-49CC-B98C-5DFE7D500B49}"/>
              </a:ext>
            </a:extLst>
          </p:cNvPr>
          <p:cNvSpPr/>
          <p:nvPr/>
        </p:nvSpPr>
        <p:spPr bwMode="auto">
          <a:xfrm>
            <a:off x="630572" y="3269712"/>
            <a:ext cx="3194653" cy="1505620"/>
          </a:xfrm>
          <a:prstGeom prst="wedgeRoundRectCallout">
            <a:avLst>
              <a:gd name="adj1" fmla="val 87918"/>
              <a:gd name="adj2" fmla="val 21014"/>
              <a:gd name="adj3" fmla="val 16667"/>
            </a:avLst>
          </a:prstGeom>
          <a:solidFill>
            <a:srgbClr val="007A7D"/>
          </a:solidFill>
          <a:ln w="12700">
            <a:noFill/>
            <a:round/>
            <a:headEnd/>
            <a:tailEnd/>
          </a:ln>
        </p:spPr>
        <p:txBody>
          <a:bodyPr rtlCol="0" anchor="ctr"/>
          <a:lstStyle/>
          <a:p>
            <a:pPr algn="ctr"/>
            <a:r>
              <a:rPr lang="de-DE" b="1" dirty="0">
                <a:solidFill>
                  <a:schemeClr val="bg1"/>
                </a:solidFill>
              </a:rPr>
              <a:t>Aktoren </a:t>
            </a:r>
            <a:r>
              <a:rPr lang="de-DE" dirty="0">
                <a:solidFill>
                  <a:schemeClr val="bg1"/>
                </a:solidFill>
              </a:rPr>
              <a:t>(inkl. Bewegungssystem und Interaktionssystemen, hier: Display, Greifer, „Füße“)</a:t>
            </a:r>
          </a:p>
        </p:txBody>
      </p:sp>
      <p:grpSp>
        <p:nvGrpSpPr>
          <p:cNvPr id="24" name="Gruppieren 23">
            <a:extLst>
              <a:ext uri="{FF2B5EF4-FFF2-40B4-BE49-F238E27FC236}">
                <a16:creationId xmlns:a16="http://schemas.microsoft.com/office/drawing/2014/main" id="{2B8CC7E2-1A57-4B9E-9E3F-CB983FC2FC7C}"/>
              </a:ext>
            </a:extLst>
          </p:cNvPr>
          <p:cNvGrpSpPr/>
          <p:nvPr/>
        </p:nvGrpSpPr>
        <p:grpSpPr>
          <a:xfrm>
            <a:off x="722851" y="4563084"/>
            <a:ext cx="5119614" cy="2013123"/>
            <a:chOff x="722851" y="4563084"/>
            <a:chExt cx="5119614" cy="2013123"/>
          </a:xfrm>
        </p:grpSpPr>
        <p:sp>
          <p:nvSpPr>
            <p:cNvPr id="25" name="Bogen 24">
              <a:extLst>
                <a:ext uri="{FF2B5EF4-FFF2-40B4-BE49-F238E27FC236}">
                  <a16:creationId xmlns:a16="http://schemas.microsoft.com/office/drawing/2014/main" id="{703991E9-03CE-4FA8-9F01-B52E1AA10213}"/>
                </a:ext>
              </a:extLst>
            </p:cNvPr>
            <p:cNvSpPr/>
            <p:nvPr/>
          </p:nvSpPr>
          <p:spPr>
            <a:xfrm rot="7448049">
              <a:off x="4817871" y="4690593"/>
              <a:ext cx="1152103" cy="897085"/>
            </a:xfrm>
            <a:prstGeom prst="arc">
              <a:avLst>
                <a:gd name="adj1" fmla="val 12737925"/>
                <a:gd name="adj2" fmla="val 20200819"/>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solidFill>
              </a:endParaRPr>
            </a:p>
          </p:txBody>
        </p:sp>
        <p:sp>
          <p:nvSpPr>
            <p:cNvPr id="26" name="Sprechblase: rechteckig mit abgerundeten Ecken 25">
              <a:extLst>
                <a:ext uri="{FF2B5EF4-FFF2-40B4-BE49-F238E27FC236}">
                  <a16:creationId xmlns:a16="http://schemas.microsoft.com/office/drawing/2014/main" id="{BE86A21D-C64A-4542-BF27-11DD9FDC5945}"/>
                </a:ext>
              </a:extLst>
            </p:cNvPr>
            <p:cNvSpPr/>
            <p:nvPr/>
          </p:nvSpPr>
          <p:spPr bwMode="auto">
            <a:xfrm>
              <a:off x="722851" y="5070587"/>
              <a:ext cx="3194653" cy="1505620"/>
            </a:xfrm>
            <a:prstGeom prst="wedgeRoundRectCallout">
              <a:avLst>
                <a:gd name="adj1" fmla="val 92383"/>
                <a:gd name="adj2" fmla="val -10188"/>
                <a:gd name="adj3" fmla="val 16667"/>
              </a:avLst>
            </a:prstGeom>
            <a:solidFill>
              <a:srgbClr val="CB1B4A"/>
            </a:solidFill>
            <a:ln w="12700">
              <a:noFill/>
              <a:round/>
              <a:headEnd/>
              <a:tailEnd/>
            </a:ln>
          </p:spPr>
          <p:txBody>
            <a:bodyPr rtlCol="0" anchor="ctr"/>
            <a:lstStyle/>
            <a:p>
              <a:pPr algn="ctr"/>
              <a:r>
                <a:rPr lang="de-DE" b="1" dirty="0">
                  <a:solidFill>
                    <a:schemeClr val="bg1"/>
                  </a:solidFill>
                </a:rPr>
                <a:t>Energiequelle </a:t>
              </a:r>
              <a:r>
                <a:rPr lang="de-DE" dirty="0">
                  <a:solidFill>
                    <a:schemeClr val="bg1"/>
                  </a:solidFill>
                </a:rPr>
                <a:t>(als Akku mit Ladestation bzw. Lademöglichkeit wie Solar oder dauerhafte Stromzufuhr)</a:t>
              </a:r>
            </a:p>
          </p:txBody>
        </p:sp>
      </p:grpSp>
      <p:grpSp>
        <p:nvGrpSpPr>
          <p:cNvPr id="27" name="Gruppieren 26">
            <a:extLst>
              <a:ext uri="{FF2B5EF4-FFF2-40B4-BE49-F238E27FC236}">
                <a16:creationId xmlns:a16="http://schemas.microsoft.com/office/drawing/2014/main" id="{AB8712E5-C1EE-4CB5-9245-2FBAB7081534}"/>
              </a:ext>
            </a:extLst>
          </p:cNvPr>
          <p:cNvGrpSpPr/>
          <p:nvPr/>
        </p:nvGrpSpPr>
        <p:grpSpPr>
          <a:xfrm>
            <a:off x="6237456" y="3040298"/>
            <a:ext cx="4613978" cy="1716329"/>
            <a:chOff x="6185183" y="2840431"/>
            <a:chExt cx="4613978" cy="1716329"/>
          </a:xfrm>
        </p:grpSpPr>
        <p:sp>
          <p:nvSpPr>
            <p:cNvPr id="28" name="Bogen 27">
              <a:extLst>
                <a:ext uri="{FF2B5EF4-FFF2-40B4-BE49-F238E27FC236}">
                  <a16:creationId xmlns:a16="http://schemas.microsoft.com/office/drawing/2014/main" id="{7D755F3C-6C83-4C6C-836D-897FD7BF0D23}"/>
                </a:ext>
              </a:extLst>
            </p:cNvPr>
            <p:cNvSpPr/>
            <p:nvPr/>
          </p:nvSpPr>
          <p:spPr>
            <a:xfrm rot="2172556">
              <a:off x="6185183" y="2840431"/>
              <a:ext cx="1152103" cy="897085"/>
            </a:xfrm>
            <a:prstGeom prst="arc">
              <a:avLst>
                <a:gd name="adj1" fmla="val 12737925"/>
                <a:gd name="adj2" fmla="val 20200819"/>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bg1"/>
                </a:solidFill>
              </a:endParaRPr>
            </a:p>
          </p:txBody>
        </p:sp>
        <p:sp>
          <p:nvSpPr>
            <p:cNvPr id="29" name="Sprechblase: rechteckig mit abgerundeten Ecken 28">
              <a:extLst>
                <a:ext uri="{FF2B5EF4-FFF2-40B4-BE49-F238E27FC236}">
                  <a16:creationId xmlns:a16="http://schemas.microsoft.com/office/drawing/2014/main" id="{4AF40E1E-0270-40C9-ADFF-A1CA7ED4FCBC}"/>
                </a:ext>
              </a:extLst>
            </p:cNvPr>
            <p:cNvSpPr/>
            <p:nvPr/>
          </p:nvSpPr>
          <p:spPr bwMode="auto">
            <a:xfrm>
              <a:off x="7604508" y="3051140"/>
              <a:ext cx="3194653" cy="1505620"/>
            </a:xfrm>
            <a:prstGeom prst="wedgeRoundRectCallout">
              <a:avLst>
                <a:gd name="adj1" fmla="val -59397"/>
                <a:gd name="adj2" fmla="val -26903"/>
                <a:gd name="adj3" fmla="val 16667"/>
              </a:avLst>
            </a:prstGeom>
            <a:solidFill>
              <a:srgbClr val="074D67"/>
            </a:solidFill>
            <a:ln w="12700">
              <a:noFill/>
              <a:round/>
              <a:headEnd/>
              <a:tailEnd/>
            </a:ln>
          </p:spPr>
          <p:txBody>
            <a:bodyPr rtlCol="0" anchor="ctr"/>
            <a:lstStyle/>
            <a:p>
              <a:pPr algn="ctr"/>
              <a:r>
                <a:rPr lang="de-DE" b="1" dirty="0">
                  <a:solidFill>
                    <a:schemeClr val="bg1"/>
                  </a:solidFill>
                </a:rPr>
                <a:t>„Computer-Gehirn“ </a:t>
              </a:r>
              <a:r>
                <a:rPr lang="de-DE" dirty="0">
                  <a:solidFill>
                    <a:schemeClr val="bg1"/>
                  </a:solidFill>
                </a:rPr>
                <a:t>/ Steuereinheit zur Informationsverarbeitung (CPU / Central Processing Unit, bestehend aus Leiterplatten)</a:t>
              </a:r>
            </a:p>
          </p:txBody>
        </p:sp>
      </p:grpSp>
    </p:spTree>
    <p:extLst>
      <p:ext uri="{BB962C8B-B14F-4D97-AF65-F5344CB8AC3E}">
        <p14:creationId xmlns:p14="http://schemas.microsoft.com/office/powerpoint/2010/main" val="3598015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Wiederholung – Zusammenspiel der Komponenten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7</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
        <p:nvSpPr>
          <p:cNvPr id="10" name="Foliennummernplatzhalter 2">
            <a:extLst>
              <a:ext uri="{FF2B5EF4-FFF2-40B4-BE49-F238E27FC236}">
                <a16:creationId xmlns:a16="http://schemas.microsoft.com/office/drawing/2014/main" id="{6F14E843-95C9-43B3-8325-4E3CA2272A4D}"/>
              </a:ext>
            </a:extLst>
          </p:cNvPr>
          <p:cNvSpPr txBox="1">
            <a:spLocks/>
          </p:cNvSpPr>
          <p:nvPr/>
        </p:nvSpPr>
        <p:spPr>
          <a:xfrm>
            <a:off x="9731761" y="6356350"/>
            <a:ext cx="2134800" cy="360000"/>
          </a:xfrm>
          <a:prstGeom prst="rect">
            <a:avLst/>
          </a:prstGeom>
        </p:spPr>
        <p:txBody>
          <a:bodyPr vert="horz" lIns="0" tIns="0" rIns="0" bIns="0" rtlCol="0" anchor="ctr"/>
          <a:lstStyle>
            <a:defPPr>
              <a:defRPr lang="de-DE"/>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1E638-3F78-4E0D-883A-B278700C48C0}" type="slidenum">
              <a:rPr lang="de-DE" smtClean="0"/>
              <a:pPr/>
              <a:t>7</a:t>
            </a:fld>
            <a:endParaRPr lang="de-DE" dirty="0"/>
          </a:p>
        </p:txBody>
      </p:sp>
      <p:sp>
        <p:nvSpPr>
          <p:cNvPr id="11" name="TextBox 87">
            <a:extLst>
              <a:ext uri="{FF2B5EF4-FFF2-40B4-BE49-F238E27FC236}">
                <a16:creationId xmlns:a16="http://schemas.microsoft.com/office/drawing/2014/main" id="{D3D4E17F-9AAB-44B2-83E1-8110A953ADAD}"/>
              </a:ext>
            </a:extLst>
          </p:cNvPr>
          <p:cNvSpPr txBox="1"/>
          <p:nvPr/>
        </p:nvSpPr>
        <p:spPr>
          <a:xfrm>
            <a:off x="739117" y="3900475"/>
            <a:ext cx="3373689" cy="2893100"/>
          </a:xfrm>
          <a:prstGeom prst="rect">
            <a:avLst/>
          </a:prstGeom>
          <a:solidFill>
            <a:srgbClr val="F9F9E9"/>
          </a:solidFill>
          <a:ln w="28575">
            <a:solidFill>
              <a:srgbClr val="C2C923"/>
            </a:solidFill>
          </a:ln>
        </p:spPr>
        <p:txBody>
          <a:bodyPr wrap="square" rtlCol="0">
            <a:spAutoFit/>
          </a:bodyPr>
          <a:lstStyle/>
          <a:p>
            <a:pPr marL="171450" indent="-171450" algn="just" defTabSz="914309">
              <a:buFont typeface="Wingdings" panose="05000000000000000000" pitchFamily="2" charset="2"/>
              <a:buChar char="§"/>
              <a:defRPr/>
            </a:pPr>
            <a:r>
              <a:rPr lang="de-DE" sz="1400" dirty="0">
                <a:solidFill>
                  <a:srgbClr val="282F39"/>
                </a:solidFill>
                <a:latin typeface="Open Sans" panose="020B0606030504020204" pitchFamily="34" charset="0"/>
              </a:rPr>
              <a:t>empfangen Informationen aus der Umwelt als physikalisches Signal (Lichtsensor: Helligkeitsveränderung, Temperatursensor: Veränderung der Umgebungstemperatur, Ultraschallsensor: zur Wahrnehmung von Gegenständen / Hindernissen…)</a:t>
            </a:r>
          </a:p>
          <a:p>
            <a:pPr algn="just" defTabSz="914309">
              <a:defRPr/>
            </a:pPr>
            <a:r>
              <a:rPr lang="de-DE" sz="1400" dirty="0">
                <a:solidFill>
                  <a:srgbClr val="282F39"/>
                </a:solidFill>
                <a:latin typeface="Open Sans" panose="020B0606030504020204" pitchFamily="34" charset="0"/>
              </a:rPr>
              <a:t> </a:t>
            </a:r>
          </a:p>
          <a:p>
            <a:pPr marL="171450" indent="-171450" algn="just" defTabSz="914309">
              <a:buFont typeface="Wingdings" panose="05000000000000000000" pitchFamily="2" charset="2"/>
              <a:buChar char="§"/>
              <a:defRPr/>
            </a:pPr>
            <a:r>
              <a:rPr lang="de-DE" sz="1400" dirty="0">
                <a:solidFill>
                  <a:srgbClr val="282F39"/>
                </a:solidFill>
                <a:latin typeface="Open Sans" panose="020B0606030504020204" pitchFamily="34" charset="0"/>
              </a:rPr>
              <a:t>geben Information als elektrisches Signal an Steuereinheit</a:t>
            </a:r>
          </a:p>
          <a:p>
            <a:pPr algn="just" defTabSz="914309">
              <a:defRPr/>
            </a:pPr>
            <a:endParaRPr lang="de-DE" sz="1400" dirty="0">
              <a:solidFill>
                <a:srgbClr val="282F39"/>
              </a:solidFill>
              <a:latin typeface="Open Sans" panose="020B0606030504020204" pitchFamily="34" charset="0"/>
            </a:endParaRPr>
          </a:p>
          <a:p>
            <a:pPr algn="just" defTabSz="914309">
              <a:defRPr/>
            </a:pPr>
            <a:endParaRPr lang="de-DE" sz="1400" dirty="0">
              <a:solidFill>
                <a:srgbClr val="282F39"/>
              </a:solidFill>
              <a:latin typeface="Open Sans" panose="020B0606030504020204" pitchFamily="34" charset="0"/>
            </a:endParaRPr>
          </a:p>
          <a:p>
            <a:pPr algn="just" defTabSz="914309">
              <a:defRPr/>
            </a:pPr>
            <a:endParaRPr lang="de-DE" sz="1400" dirty="0">
              <a:solidFill>
                <a:srgbClr val="282F39"/>
              </a:solidFill>
              <a:latin typeface="Open Sans" panose="020B0606030504020204" pitchFamily="34" charset="0"/>
            </a:endParaRPr>
          </a:p>
        </p:txBody>
      </p:sp>
      <p:sp>
        <p:nvSpPr>
          <p:cNvPr id="12" name="Textfeld 11">
            <a:extLst>
              <a:ext uri="{FF2B5EF4-FFF2-40B4-BE49-F238E27FC236}">
                <a16:creationId xmlns:a16="http://schemas.microsoft.com/office/drawing/2014/main" id="{B57B4BE7-CB3E-47C6-951F-65CD7D0CC9E8}"/>
              </a:ext>
            </a:extLst>
          </p:cNvPr>
          <p:cNvSpPr txBox="1"/>
          <p:nvPr/>
        </p:nvSpPr>
        <p:spPr>
          <a:xfrm>
            <a:off x="311271" y="1208039"/>
            <a:ext cx="11540783" cy="1754326"/>
          </a:xfrm>
          <a:prstGeom prst="rect">
            <a:avLst/>
          </a:prstGeom>
          <a:solidFill>
            <a:srgbClr val="074D67"/>
          </a:solidFill>
          <a:ln w="12700">
            <a:solidFill>
              <a:srgbClr val="074D67"/>
            </a:solidFill>
          </a:ln>
        </p:spPr>
        <p:txBody>
          <a:bodyPr wrap="square" rtlCol="0">
            <a:spAutoFit/>
          </a:bodyPr>
          <a:lstStyle/>
          <a:p>
            <a:r>
              <a:rPr lang="de-DE" b="1" dirty="0">
                <a:solidFill>
                  <a:schemeClr val="bg1"/>
                </a:solidFill>
              </a:rPr>
              <a:t>   Umwelt</a:t>
            </a:r>
          </a:p>
          <a:p>
            <a:endParaRPr lang="de-DE" b="1" dirty="0">
              <a:solidFill>
                <a:schemeClr val="bg1"/>
              </a:solidFill>
            </a:endParaRPr>
          </a:p>
          <a:p>
            <a:endParaRPr lang="de-DE" b="1" dirty="0">
              <a:solidFill>
                <a:schemeClr val="bg1"/>
              </a:solidFill>
            </a:endParaRPr>
          </a:p>
          <a:p>
            <a:endParaRPr lang="de-DE" b="1" dirty="0">
              <a:solidFill>
                <a:schemeClr val="bg1"/>
              </a:solidFill>
            </a:endParaRPr>
          </a:p>
          <a:p>
            <a:endParaRPr lang="de-DE" b="1" dirty="0">
              <a:solidFill>
                <a:schemeClr val="bg1"/>
              </a:solidFill>
            </a:endParaRPr>
          </a:p>
          <a:p>
            <a:endParaRPr lang="de-DE" dirty="0">
              <a:solidFill>
                <a:schemeClr val="bg1"/>
              </a:solidFill>
            </a:endParaRPr>
          </a:p>
        </p:txBody>
      </p:sp>
      <p:sp>
        <p:nvSpPr>
          <p:cNvPr id="13" name="Textfeld 12">
            <a:extLst>
              <a:ext uri="{FF2B5EF4-FFF2-40B4-BE49-F238E27FC236}">
                <a16:creationId xmlns:a16="http://schemas.microsoft.com/office/drawing/2014/main" id="{37739989-AA16-4FFD-B2ED-9E99872A5B29}"/>
              </a:ext>
            </a:extLst>
          </p:cNvPr>
          <p:cNvSpPr txBox="1"/>
          <p:nvPr/>
        </p:nvSpPr>
        <p:spPr>
          <a:xfrm>
            <a:off x="739117" y="1637777"/>
            <a:ext cx="10536959" cy="369332"/>
          </a:xfrm>
          <a:prstGeom prst="rect">
            <a:avLst/>
          </a:prstGeom>
          <a:solidFill>
            <a:srgbClr val="00B0F0"/>
          </a:solidFill>
          <a:ln w="12700">
            <a:solidFill>
              <a:srgbClr val="074D67"/>
            </a:solidFill>
          </a:ln>
        </p:spPr>
        <p:txBody>
          <a:bodyPr wrap="square" rtlCol="0">
            <a:spAutoFit/>
          </a:bodyPr>
          <a:lstStyle/>
          <a:p>
            <a:pPr algn="ctr"/>
            <a:r>
              <a:rPr lang="de-DE" b="1" dirty="0">
                <a:solidFill>
                  <a:schemeClr val="bg1"/>
                </a:solidFill>
              </a:rPr>
              <a:t>   Robotersystem</a:t>
            </a:r>
            <a:endParaRPr lang="de-DE" dirty="0">
              <a:solidFill>
                <a:schemeClr val="bg1"/>
              </a:solidFill>
            </a:endParaRPr>
          </a:p>
        </p:txBody>
      </p:sp>
      <p:sp>
        <p:nvSpPr>
          <p:cNvPr id="20" name="Arrow: Chevron 1">
            <a:extLst>
              <a:ext uri="{FF2B5EF4-FFF2-40B4-BE49-F238E27FC236}">
                <a16:creationId xmlns:a16="http://schemas.microsoft.com/office/drawing/2014/main" id="{E364A1B8-B110-4BC6-9B7E-F52A2FF4B7C9}"/>
              </a:ext>
            </a:extLst>
          </p:cNvPr>
          <p:cNvSpPr/>
          <p:nvPr/>
        </p:nvSpPr>
        <p:spPr>
          <a:xfrm>
            <a:off x="736917" y="2085202"/>
            <a:ext cx="3566363" cy="645064"/>
          </a:xfrm>
          <a:prstGeom prst="chevron">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chemeClr val="tx1">
                    <a:lumMod val="95000"/>
                    <a:lumOff val="5000"/>
                  </a:schemeClr>
                </a:solidFill>
                <a:effectLst/>
                <a:uLnTx/>
                <a:uFillTx/>
                <a:latin typeface="Calibri" panose="020F0502020204030204"/>
                <a:ea typeface="+mn-ea"/>
                <a:cs typeface="+mn-cs"/>
              </a:rPr>
              <a:t>Sensoren</a:t>
            </a:r>
            <a:endParaRPr kumimoji="0" lang="en-US" sz="18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endParaRPr>
          </a:p>
          <a:p>
            <a:pPr marL="0" marR="0" lvl="0" indent="0" algn="ctr" defTabSz="914309" eaLnBrk="1" fontAlgn="auto" latinLnBrk="0" hangingPunct="1">
              <a:lnSpc>
                <a:spcPct val="100000"/>
              </a:lnSpc>
              <a:spcBef>
                <a:spcPts val="0"/>
              </a:spcBef>
              <a:spcAft>
                <a:spcPts val="0"/>
              </a:spcAft>
              <a:buClrTx/>
              <a:buSzTx/>
              <a:buFontTx/>
              <a:buNone/>
              <a:tabLst/>
              <a:defRPr/>
            </a:pPr>
            <a:r>
              <a:rPr lang="en-US" sz="1600" kern="0" dirty="0" err="1">
                <a:solidFill>
                  <a:schemeClr val="tx1">
                    <a:lumMod val="95000"/>
                    <a:lumOff val="5000"/>
                  </a:schemeClr>
                </a:solidFill>
                <a:latin typeface="Calibri" panose="020F0502020204030204"/>
              </a:rPr>
              <a:t>zur</a:t>
            </a:r>
            <a:r>
              <a:rPr lang="en-US" sz="1600" kern="0" dirty="0">
                <a:solidFill>
                  <a:schemeClr val="tx1">
                    <a:lumMod val="95000"/>
                    <a:lumOff val="5000"/>
                  </a:schemeClr>
                </a:solidFill>
                <a:latin typeface="Calibri" panose="020F0502020204030204"/>
              </a:rPr>
              <a:t> </a:t>
            </a:r>
            <a:r>
              <a:rPr lang="en-US" sz="1600" kern="0" dirty="0" err="1">
                <a:solidFill>
                  <a:schemeClr val="tx1">
                    <a:lumMod val="95000"/>
                    <a:lumOff val="5000"/>
                  </a:schemeClr>
                </a:solidFill>
                <a:latin typeface="Calibri" panose="020F0502020204030204"/>
              </a:rPr>
              <a:t>Orientierung</a:t>
            </a:r>
            <a:r>
              <a:rPr lang="en-US" sz="1600" kern="0" dirty="0">
                <a:solidFill>
                  <a:schemeClr val="tx1">
                    <a:lumMod val="95000"/>
                    <a:lumOff val="5000"/>
                  </a:schemeClr>
                </a:solidFill>
                <a:latin typeface="Calibri" panose="020F0502020204030204"/>
              </a:rPr>
              <a:t> in der Umwelt</a:t>
            </a:r>
            <a:endParaRPr kumimoji="0" lang="en-US" sz="1600" b="0" i="0" u="none" strike="noStrike" kern="0" cap="none" spc="0" normalizeH="0" baseline="0" noProof="0" dirty="0">
              <a:ln>
                <a:noFill/>
              </a:ln>
              <a:solidFill>
                <a:schemeClr val="tx1">
                  <a:lumMod val="95000"/>
                  <a:lumOff val="5000"/>
                </a:schemeClr>
              </a:solidFill>
              <a:effectLst/>
              <a:uLnTx/>
              <a:uFillTx/>
              <a:latin typeface="Calibri" panose="020F0502020204030204"/>
            </a:endParaRPr>
          </a:p>
        </p:txBody>
      </p:sp>
      <p:sp>
        <p:nvSpPr>
          <p:cNvPr id="21" name="Arrow: Chevron 2">
            <a:extLst>
              <a:ext uri="{FF2B5EF4-FFF2-40B4-BE49-F238E27FC236}">
                <a16:creationId xmlns:a16="http://schemas.microsoft.com/office/drawing/2014/main" id="{58A973AC-DD95-4D85-9D9E-A458B9E32153}"/>
              </a:ext>
            </a:extLst>
          </p:cNvPr>
          <p:cNvSpPr/>
          <p:nvPr/>
        </p:nvSpPr>
        <p:spPr>
          <a:xfrm>
            <a:off x="4223315" y="2085202"/>
            <a:ext cx="3566363" cy="645064"/>
          </a:xfrm>
          <a:prstGeom prst="chevron">
            <a:avLst/>
          </a:prstGeom>
          <a:solidFill>
            <a:srgbClr val="FCB414"/>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chemeClr val="tx1">
                    <a:lumMod val="95000"/>
                    <a:lumOff val="5000"/>
                  </a:schemeClr>
                </a:solidFill>
                <a:effectLst/>
                <a:uLnTx/>
                <a:uFillTx/>
                <a:latin typeface="Calibri" panose="020F0502020204030204"/>
                <a:ea typeface="+mn-ea"/>
                <a:cs typeface="+mn-cs"/>
              </a:rPr>
              <a:t>Steuereinheit</a:t>
            </a:r>
            <a:endParaRPr kumimoji="0" lang="en-US" sz="18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endParaRPr>
          </a:p>
          <a:p>
            <a:pPr lvl="0" algn="ctr" defTabSz="914309">
              <a:defRPr/>
            </a:pPr>
            <a:r>
              <a:rPr lang="en-US" sz="1600" kern="0" dirty="0" err="1">
                <a:solidFill>
                  <a:schemeClr val="tx1">
                    <a:lumMod val="95000"/>
                    <a:lumOff val="5000"/>
                  </a:schemeClr>
                </a:solidFill>
              </a:rPr>
              <a:t>zur</a:t>
            </a:r>
            <a:r>
              <a:rPr lang="en-US" sz="1600" kern="0" dirty="0">
                <a:solidFill>
                  <a:schemeClr val="tx1">
                    <a:lumMod val="95000"/>
                    <a:lumOff val="5000"/>
                  </a:schemeClr>
                </a:solidFill>
              </a:rPr>
              <a:t> Informationsverarbeitung</a:t>
            </a:r>
            <a:endParaRPr kumimoji="0" lang="en-US" sz="1600" b="0" i="0" u="none" strike="noStrike" kern="0" cap="none" spc="0" normalizeH="0" baseline="0" noProof="0" dirty="0">
              <a:ln>
                <a:noFill/>
              </a:ln>
              <a:solidFill>
                <a:schemeClr val="tx1">
                  <a:lumMod val="95000"/>
                  <a:lumOff val="5000"/>
                </a:schemeClr>
              </a:solidFill>
              <a:effectLst/>
              <a:uLnTx/>
              <a:uFillTx/>
              <a:latin typeface="Calibri" panose="020F0502020204030204"/>
            </a:endParaRPr>
          </a:p>
        </p:txBody>
      </p:sp>
      <p:sp>
        <p:nvSpPr>
          <p:cNvPr id="22" name="Arrow: Chevron 4">
            <a:extLst>
              <a:ext uri="{FF2B5EF4-FFF2-40B4-BE49-F238E27FC236}">
                <a16:creationId xmlns:a16="http://schemas.microsoft.com/office/drawing/2014/main" id="{549346C6-6D2D-46E1-9130-97A1B8736B25}"/>
              </a:ext>
            </a:extLst>
          </p:cNvPr>
          <p:cNvSpPr/>
          <p:nvPr/>
        </p:nvSpPr>
        <p:spPr>
          <a:xfrm>
            <a:off x="7709713" y="2085202"/>
            <a:ext cx="3566363" cy="645064"/>
          </a:xfrm>
          <a:prstGeom prst="chevron">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chemeClr val="bg1"/>
                </a:solidFill>
                <a:effectLst/>
                <a:uLnTx/>
                <a:uFillTx/>
                <a:latin typeface="Calibri" panose="020F0502020204030204"/>
                <a:ea typeface="+mn-ea"/>
                <a:cs typeface="+mn-cs"/>
              </a:rPr>
              <a:t>Aktoren</a:t>
            </a:r>
            <a:endPar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endParaRPr>
          </a:p>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chemeClr val="bg1"/>
                </a:solidFill>
                <a:effectLst/>
                <a:uLnTx/>
                <a:uFillTx/>
                <a:latin typeface="Calibri" panose="020F0502020204030204"/>
                <a:ea typeface="+mn-ea"/>
                <a:cs typeface="+mn-cs"/>
              </a:rPr>
              <a:t>zur</a:t>
            </a:r>
            <a:r>
              <a:rPr kumimoji="0" lang="en-US" sz="1600" b="0" i="0" u="none" strike="noStrike" kern="0" cap="none" spc="0" normalizeH="0" baseline="0" noProof="0" dirty="0">
                <a:ln>
                  <a:noFill/>
                </a:ln>
                <a:solidFill>
                  <a:schemeClr val="bg1"/>
                </a:solidFill>
                <a:effectLst/>
                <a:uLnTx/>
                <a:uFillTx/>
                <a:latin typeface="Calibri" panose="020F0502020204030204"/>
                <a:ea typeface="+mn-ea"/>
                <a:cs typeface="+mn-cs"/>
              </a:rPr>
              <a:t> </a:t>
            </a:r>
            <a:r>
              <a:rPr kumimoji="0" lang="en-US" sz="1600" b="0" i="0" u="none" strike="noStrike" kern="0" cap="none" spc="0" normalizeH="0" baseline="0" noProof="0" dirty="0" err="1">
                <a:ln>
                  <a:noFill/>
                </a:ln>
                <a:solidFill>
                  <a:schemeClr val="bg1"/>
                </a:solidFill>
                <a:effectLst/>
                <a:uLnTx/>
                <a:uFillTx/>
                <a:latin typeface="Calibri" panose="020F0502020204030204"/>
                <a:ea typeface="+mn-ea"/>
                <a:cs typeface="+mn-cs"/>
              </a:rPr>
              <a:t>Ausführung</a:t>
            </a:r>
            <a:r>
              <a:rPr kumimoji="0" lang="en-US" sz="1600" b="0" i="0" u="none" strike="noStrike" kern="0" cap="none" spc="0" normalizeH="0" baseline="0" noProof="0" dirty="0">
                <a:ln>
                  <a:noFill/>
                </a:ln>
                <a:solidFill>
                  <a:schemeClr val="bg1"/>
                </a:solidFill>
                <a:effectLst/>
                <a:uLnTx/>
                <a:uFillTx/>
                <a:latin typeface="Calibri" panose="020F0502020204030204"/>
                <a:ea typeface="+mn-ea"/>
                <a:cs typeface="+mn-cs"/>
              </a:rPr>
              <a:t> von </a:t>
            </a:r>
            <a:r>
              <a:rPr kumimoji="0" lang="en-US" sz="1600" b="0" i="0" u="none" strike="noStrike" kern="0" cap="none" spc="0" normalizeH="0" baseline="0" noProof="0" dirty="0" err="1">
                <a:ln>
                  <a:noFill/>
                </a:ln>
                <a:solidFill>
                  <a:schemeClr val="bg1"/>
                </a:solidFill>
                <a:effectLst/>
                <a:uLnTx/>
                <a:uFillTx/>
                <a:latin typeface="Calibri" panose="020F0502020204030204"/>
                <a:ea typeface="+mn-ea"/>
                <a:cs typeface="+mn-cs"/>
              </a:rPr>
              <a:t>Aktionen</a:t>
            </a:r>
            <a:endParaRPr kumimoji="0" lang="en-US" sz="1600" b="0" i="0" u="none" strike="noStrike" kern="0" cap="none" spc="0" normalizeH="0" baseline="0" noProof="0" dirty="0">
              <a:ln>
                <a:noFill/>
              </a:ln>
              <a:solidFill>
                <a:schemeClr val="bg1"/>
              </a:solidFill>
              <a:effectLst/>
              <a:uLnTx/>
              <a:uFillTx/>
              <a:latin typeface="Calibri" panose="020F0502020204030204"/>
              <a:ea typeface="+mn-ea"/>
              <a:cs typeface="+mn-cs"/>
            </a:endParaRPr>
          </a:p>
        </p:txBody>
      </p:sp>
      <p:cxnSp>
        <p:nvCxnSpPr>
          <p:cNvPr id="23" name="Straight Connector 14">
            <a:extLst>
              <a:ext uri="{FF2B5EF4-FFF2-40B4-BE49-F238E27FC236}">
                <a16:creationId xmlns:a16="http://schemas.microsoft.com/office/drawing/2014/main" id="{8F34E15D-6602-42EA-8651-3794304FFAF3}"/>
              </a:ext>
            </a:extLst>
          </p:cNvPr>
          <p:cNvCxnSpPr>
            <a:cxnSpLocks/>
            <a:stCxn id="20" idx="2"/>
            <a:endCxn id="27" idx="0"/>
          </p:cNvCxnSpPr>
          <p:nvPr/>
        </p:nvCxnSpPr>
        <p:spPr>
          <a:xfrm>
            <a:off x="2358833" y="2730266"/>
            <a:ext cx="0" cy="406440"/>
          </a:xfrm>
          <a:prstGeom prst="line">
            <a:avLst/>
          </a:prstGeom>
          <a:noFill/>
          <a:ln w="38100" cap="flat" cmpd="sng" algn="ctr">
            <a:solidFill>
              <a:srgbClr val="C2C923"/>
            </a:solidFill>
            <a:prstDash val="solid"/>
            <a:miter lim="800000"/>
          </a:ln>
          <a:effectLst/>
        </p:spPr>
      </p:cxnSp>
      <p:cxnSp>
        <p:nvCxnSpPr>
          <p:cNvPr id="24" name="Straight Connector 22">
            <a:extLst>
              <a:ext uri="{FF2B5EF4-FFF2-40B4-BE49-F238E27FC236}">
                <a16:creationId xmlns:a16="http://schemas.microsoft.com/office/drawing/2014/main" id="{9B18D7F9-7BC4-46E1-8B83-BEF968C2A724}"/>
              </a:ext>
            </a:extLst>
          </p:cNvPr>
          <p:cNvCxnSpPr>
            <a:cxnSpLocks/>
            <a:stCxn id="21" idx="2"/>
            <a:endCxn id="30" idx="0"/>
          </p:cNvCxnSpPr>
          <p:nvPr/>
        </p:nvCxnSpPr>
        <p:spPr>
          <a:xfrm>
            <a:off x="5845231" y="2730266"/>
            <a:ext cx="834" cy="463398"/>
          </a:xfrm>
          <a:prstGeom prst="line">
            <a:avLst/>
          </a:prstGeom>
          <a:noFill/>
          <a:ln w="38100" cap="flat" cmpd="sng" algn="ctr">
            <a:solidFill>
              <a:srgbClr val="FCB414"/>
            </a:solidFill>
            <a:prstDash val="solid"/>
            <a:miter lim="800000"/>
          </a:ln>
          <a:effectLst/>
        </p:spPr>
      </p:cxnSp>
      <p:cxnSp>
        <p:nvCxnSpPr>
          <p:cNvPr id="25" name="Straight Connector 30">
            <a:extLst>
              <a:ext uri="{FF2B5EF4-FFF2-40B4-BE49-F238E27FC236}">
                <a16:creationId xmlns:a16="http://schemas.microsoft.com/office/drawing/2014/main" id="{4A9A8A8B-D358-4F49-9104-953EAA079987}"/>
              </a:ext>
            </a:extLst>
          </p:cNvPr>
          <p:cNvCxnSpPr>
            <a:cxnSpLocks/>
            <a:stCxn id="22" idx="2"/>
            <a:endCxn id="33" idx="0"/>
          </p:cNvCxnSpPr>
          <p:nvPr/>
        </p:nvCxnSpPr>
        <p:spPr>
          <a:xfrm>
            <a:off x="9331629" y="2730266"/>
            <a:ext cx="11378" cy="465223"/>
          </a:xfrm>
          <a:prstGeom prst="line">
            <a:avLst/>
          </a:prstGeom>
          <a:noFill/>
          <a:ln w="38100" cap="flat" cmpd="sng" algn="ctr">
            <a:solidFill>
              <a:srgbClr val="CB1B4A"/>
            </a:solidFill>
            <a:prstDash val="solid"/>
            <a:miter lim="800000"/>
          </a:ln>
          <a:effectLst/>
        </p:spPr>
      </p:cxnSp>
      <p:grpSp>
        <p:nvGrpSpPr>
          <p:cNvPr id="26" name="Gruppieren 25">
            <a:extLst>
              <a:ext uri="{FF2B5EF4-FFF2-40B4-BE49-F238E27FC236}">
                <a16:creationId xmlns:a16="http://schemas.microsoft.com/office/drawing/2014/main" id="{A2805A54-9E08-4C2C-931C-733FC32F2733}"/>
              </a:ext>
            </a:extLst>
          </p:cNvPr>
          <p:cNvGrpSpPr/>
          <p:nvPr/>
        </p:nvGrpSpPr>
        <p:grpSpPr>
          <a:xfrm>
            <a:off x="2041706" y="3136706"/>
            <a:ext cx="634254" cy="634254"/>
            <a:chOff x="2095575" y="2909842"/>
            <a:chExt cx="634254" cy="634254"/>
          </a:xfrm>
        </p:grpSpPr>
        <p:sp>
          <p:nvSpPr>
            <p:cNvPr id="27" name="Oval 16">
              <a:extLst>
                <a:ext uri="{FF2B5EF4-FFF2-40B4-BE49-F238E27FC236}">
                  <a16:creationId xmlns:a16="http://schemas.microsoft.com/office/drawing/2014/main" id="{AC698F24-697C-44DB-9C87-1B3E196F10DF}"/>
                </a:ext>
              </a:extLst>
            </p:cNvPr>
            <p:cNvSpPr/>
            <p:nvPr/>
          </p:nvSpPr>
          <p:spPr>
            <a:xfrm>
              <a:off x="2095575" y="2909842"/>
              <a:ext cx="634254" cy="634254"/>
            </a:xfrm>
            <a:prstGeom prst="ellipse">
              <a:avLst/>
            </a:prstGeom>
            <a:solidFill>
              <a:srgbClr val="C2C923">
                <a:alpha val="10000"/>
              </a:srgbClr>
            </a:solidFill>
            <a:ln w="38100" cap="flat" cmpd="sng" algn="ctr">
              <a:solidFill>
                <a:srgbClr val="C2C923"/>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28" name="Grafik 27" descr="Lupe">
              <a:extLst>
                <a:ext uri="{FF2B5EF4-FFF2-40B4-BE49-F238E27FC236}">
                  <a16:creationId xmlns:a16="http://schemas.microsoft.com/office/drawing/2014/main" id="{E2D16BD5-0220-48D5-9C44-7426810CE88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22227" y="3009923"/>
              <a:ext cx="380950" cy="380950"/>
            </a:xfrm>
            <a:prstGeom prst="rect">
              <a:avLst/>
            </a:prstGeom>
          </p:spPr>
        </p:pic>
      </p:grpSp>
      <p:grpSp>
        <p:nvGrpSpPr>
          <p:cNvPr id="29" name="Gruppieren 28">
            <a:extLst>
              <a:ext uri="{FF2B5EF4-FFF2-40B4-BE49-F238E27FC236}">
                <a16:creationId xmlns:a16="http://schemas.microsoft.com/office/drawing/2014/main" id="{B43A1402-07BE-4D5F-8E7F-84D0FDE0F61D}"/>
              </a:ext>
            </a:extLst>
          </p:cNvPr>
          <p:cNvGrpSpPr/>
          <p:nvPr/>
        </p:nvGrpSpPr>
        <p:grpSpPr>
          <a:xfrm>
            <a:off x="5528938" y="3193664"/>
            <a:ext cx="634254" cy="634254"/>
            <a:chOff x="5740970" y="2883271"/>
            <a:chExt cx="634254" cy="634254"/>
          </a:xfrm>
        </p:grpSpPr>
        <p:sp>
          <p:nvSpPr>
            <p:cNvPr id="30" name="Oval 23">
              <a:extLst>
                <a:ext uri="{FF2B5EF4-FFF2-40B4-BE49-F238E27FC236}">
                  <a16:creationId xmlns:a16="http://schemas.microsoft.com/office/drawing/2014/main" id="{22F4C5C3-7848-4C30-A98F-E01919B66A0C}"/>
                </a:ext>
              </a:extLst>
            </p:cNvPr>
            <p:cNvSpPr/>
            <p:nvPr/>
          </p:nvSpPr>
          <p:spPr>
            <a:xfrm>
              <a:off x="5740970" y="2883271"/>
              <a:ext cx="634254" cy="634254"/>
            </a:xfrm>
            <a:prstGeom prst="ellipse">
              <a:avLst/>
            </a:prstGeom>
            <a:solidFill>
              <a:srgbClr val="FCB414">
                <a:alpha val="10000"/>
              </a:srgbClr>
            </a:solidFill>
            <a:ln w="38100" cap="flat" cmpd="sng" algn="ctr">
              <a:solidFill>
                <a:srgbClr val="FCB414"/>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31" name="Grafik 30" descr="Webdesign">
              <a:extLst>
                <a:ext uri="{FF2B5EF4-FFF2-40B4-BE49-F238E27FC236}">
                  <a16:creationId xmlns:a16="http://schemas.microsoft.com/office/drawing/2014/main" id="{76000432-AFB7-4832-80CF-3782C353C2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15228" y="2957529"/>
              <a:ext cx="485737" cy="485737"/>
            </a:xfrm>
            <a:prstGeom prst="rect">
              <a:avLst/>
            </a:prstGeom>
          </p:spPr>
        </p:pic>
      </p:grpSp>
      <p:grpSp>
        <p:nvGrpSpPr>
          <p:cNvPr id="32" name="Gruppieren 31">
            <a:extLst>
              <a:ext uri="{FF2B5EF4-FFF2-40B4-BE49-F238E27FC236}">
                <a16:creationId xmlns:a16="http://schemas.microsoft.com/office/drawing/2014/main" id="{3A66505B-2F29-4426-B16B-BF36FDB3D8A0}"/>
              </a:ext>
            </a:extLst>
          </p:cNvPr>
          <p:cNvGrpSpPr/>
          <p:nvPr/>
        </p:nvGrpSpPr>
        <p:grpSpPr>
          <a:xfrm>
            <a:off x="9025880" y="3195489"/>
            <a:ext cx="634254" cy="634254"/>
            <a:chOff x="9081631" y="2885096"/>
            <a:chExt cx="634254" cy="634254"/>
          </a:xfrm>
        </p:grpSpPr>
        <p:sp>
          <p:nvSpPr>
            <p:cNvPr id="33" name="Oval 31">
              <a:extLst>
                <a:ext uri="{FF2B5EF4-FFF2-40B4-BE49-F238E27FC236}">
                  <a16:creationId xmlns:a16="http://schemas.microsoft.com/office/drawing/2014/main" id="{56FF39FF-CB55-439E-86C0-67AA268C5456}"/>
                </a:ext>
              </a:extLst>
            </p:cNvPr>
            <p:cNvSpPr/>
            <p:nvPr/>
          </p:nvSpPr>
          <p:spPr>
            <a:xfrm>
              <a:off x="9081631" y="2885096"/>
              <a:ext cx="634254" cy="634254"/>
            </a:xfrm>
            <a:prstGeom prst="ellipse">
              <a:avLst/>
            </a:prstGeom>
            <a:solidFill>
              <a:srgbClr val="CB1B4A">
                <a:alpha val="10000"/>
              </a:srgbClr>
            </a:solidFill>
            <a:ln w="38100" cap="flat" cmpd="sng" algn="ctr">
              <a:solidFill>
                <a:srgbClr val="CB1B4A"/>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4" name="Grafik 33" descr="Zahnräder">
              <a:extLst>
                <a:ext uri="{FF2B5EF4-FFF2-40B4-BE49-F238E27FC236}">
                  <a16:creationId xmlns:a16="http://schemas.microsoft.com/office/drawing/2014/main" id="{480F27E9-3266-48F1-8CB1-1C4A9CE1D04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70158" y="2973623"/>
              <a:ext cx="457200" cy="457200"/>
            </a:xfrm>
            <a:prstGeom prst="rect">
              <a:avLst/>
            </a:prstGeom>
          </p:spPr>
        </p:pic>
      </p:grpSp>
      <p:sp>
        <p:nvSpPr>
          <p:cNvPr id="35" name="TextBox 87">
            <a:extLst>
              <a:ext uri="{FF2B5EF4-FFF2-40B4-BE49-F238E27FC236}">
                <a16:creationId xmlns:a16="http://schemas.microsoft.com/office/drawing/2014/main" id="{B0F3643C-C08E-4A75-ABA4-BA7F6080684C}"/>
              </a:ext>
            </a:extLst>
          </p:cNvPr>
          <p:cNvSpPr txBox="1"/>
          <p:nvPr/>
        </p:nvSpPr>
        <p:spPr>
          <a:xfrm>
            <a:off x="4159220" y="3900475"/>
            <a:ext cx="3550493" cy="2893100"/>
          </a:xfrm>
          <a:prstGeom prst="rect">
            <a:avLst/>
          </a:prstGeom>
          <a:solidFill>
            <a:srgbClr val="FFF7E7"/>
          </a:solidFill>
          <a:ln w="28575">
            <a:solidFill>
              <a:srgbClr val="FCB414"/>
            </a:solidFill>
          </a:ln>
        </p:spPr>
        <p:txBody>
          <a:bodyPr wrap="square" rtlCol="0">
            <a:spAutoFit/>
          </a:bodyPr>
          <a:lstStyle/>
          <a:p>
            <a:pPr marL="285750" indent="-285750" defTabSz="914309">
              <a:buFont typeface="Wingdings" panose="05000000000000000000" pitchFamily="2" charset="2"/>
              <a:buChar char="§"/>
              <a:defRPr/>
            </a:pPr>
            <a:r>
              <a:rPr lang="de-DE" sz="1400" dirty="0">
                <a:solidFill>
                  <a:srgbClr val="282F39"/>
                </a:solidFill>
                <a:latin typeface="Open Sans" panose="020B0606030504020204" pitchFamily="34" charset="0"/>
              </a:rPr>
              <a:t>„Computer“, bestehend aus Leiterplatten</a:t>
            </a:r>
          </a:p>
          <a:p>
            <a:pPr marL="285750" indent="-285750" defTabSz="914309">
              <a:buFont typeface="Wingdings" panose="05000000000000000000" pitchFamily="2" charset="2"/>
              <a:buChar char="§"/>
              <a:defRPr/>
            </a:pPr>
            <a:r>
              <a:rPr lang="de-DE" sz="1400" dirty="0">
                <a:solidFill>
                  <a:srgbClr val="282F39"/>
                </a:solidFill>
                <a:latin typeface="Open Sans" panose="020B0606030504020204" pitchFamily="34" charset="0"/>
              </a:rPr>
              <a:t>enthält Programm mit spezifischen, algorithmischen Anweisungen („Wenn…, dann….“):</a:t>
            </a:r>
          </a:p>
          <a:p>
            <a:pPr marL="742950" lvl="1" indent="-285750" defTabSz="914309">
              <a:buFont typeface="Wingdings" panose="05000000000000000000" pitchFamily="2" charset="2"/>
              <a:buChar char="§"/>
              <a:defRPr/>
            </a:pPr>
            <a:r>
              <a:rPr lang="de-DE" sz="1400" dirty="0">
                <a:solidFill>
                  <a:srgbClr val="282F39"/>
                </a:solidFill>
                <a:latin typeface="Open Sans" panose="020B0606030504020204" pitchFamily="34" charset="0"/>
              </a:rPr>
              <a:t>umfasst Gesamtablaufplan mit allen nötigen Algorithmen,</a:t>
            </a:r>
          </a:p>
          <a:p>
            <a:pPr marL="742950" lvl="1" indent="-285750" defTabSz="914309">
              <a:buFont typeface="Wingdings" panose="05000000000000000000" pitchFamily="2" charset="2"/>
              <a:buChar char="§"/>
              <a:defRPr/>
            </a:pPr>
            <a:r>
              <a:rPr lang="de-DE" sz="1400" dirty="0">
                <a:solidFill>
                  <a:srgbClr val="282F39"/>
                </a:solidFill>
                <a:latin typeface="Open Sans" panose="020B0606030504020204" pitchFamily="34" charset="0"/>
              </a:rPr>
              <a:t>wertet Sensordaten aus und „interpretiert“ diese</a:t>
            </a:r>
            <a:endParaRPr lang="de-DE" sz="600" dirty="0">
              <a:solidFill>
                <a:srgbClr val="282F39"/>
              </a:solidFill>
              <a:latin typeface="Open Sans" panose="020B0606030504020204" pitchFamily="34" charset="0"/>
            </a:endParaRPr>
          </a:p>
          <a:p>
            <a:pPr marL="285750" indent="-285750" defTabSz="914309">
              <a:buFont typeface="Wingdings" panose="05000000000000000000" pitchFamily="2" charset="2"/>
              <a:buChar char="§"/>
              <a:defRPr/>
            </a:pPr>
            <a:endParaRPr lang="de-DE" sz="1400" dirty="0">
              <a:solidFill>
                <a:srgbClr val="282F39"/>
              </a:solidFill>
              <a:latin typeface="Open Sans" panose="020B0606030504020204" pitchFamily="34" charset="0"/>
            </a:endParaRPr>
          </a:p>
          <a:p>
            <a:pPr marL="285750" indent="-285750" defTabSz="914309">
              <a:buFont typeface="Wingdings" panose="05000000000000000000" pitchFamily="2" charset="2"/>
              <a:buChar char="§"/>
              <a:defRPr/>
            </a:pPr>
            <a:r>
              <a:rPr lang="de-DE" sz="1400" dirty="0">
                <a:solidFill>
                  <a:srgbClr val="282F39"/>
                </a:solidFill>
                <a:latin typeface="Open Sans" panose="020B0606030504020204" pitchFamily="34" charset="0"/>
              </a:rPr>
              <a:t>und steuert auf Basis der über die Sensoren empfangenen Informationen die Aktoren an</a:t>
            </a:r>
          </a:p>
        </p:txBody>
      </p:sp>
      <p:sp>
        <p:nvSpPr>
          <p:cNvPr id="36" name="TextBox 87">
            <a:extLst>
              <a:ext uri="{FF2B5EF4-FFF2-40B4-BE49-F238E27FC236}">
                <a16:creationId xmlns:a16="http://schemas.microsoft.com/office/drawing/2014/main" id="{CF6B6B03-1962-4533-B27D-CF468E2D86CD}"/>
              </a:ext>
            </a:extLst>
          </p:cNvPr>
          <p:cNvSpPr txBox="1"/>
          <p:nvPr/>
        </p:nvSpPr>
        <p:spPr>
          <a:xfrm>
            <a:off x="7792009" y="3900475"/>
            <a:ext cx="3373689" cy="2893100"/>
          </a:xfrm>
          <a:prstGeom prst="rect">
            <a:avLst/>
          </a:prstGeom>
          <a:solidFill>
            <a:srgbClr val="FAE8ED"/>
          </a:solidFill>
          <a:ln w="28575">
            <a:solidFill>
              <a:srgbClr val="CB1B4A"/>
            </a:solidFill>
          </a:ln>
        </p:spPr>
        <p:txBody>
          <a:bodyPr wrap="square" rtlCol="0">
            <a:spAutoFit/>
          </a:bodyPr>
          <a:lstStyle/>
          <a:p>
            <a:pPr marL="285750" indent="-285750" algn="just" defTabSz="914309">
              <a:buFont typeface="Wingdings" panose="05000000000000000000" pitchFamily="2" charset="2"/>
              <a:buChar char="§"/>
              <a:defRPr/>
            </a:pPr>
            <a:r>
              <a:rPr lang="de-DE" sz="1400" dirty="0">
                <a:solidFill>
                  <a:srgbClr val="282F39"/>
                </a:solidFill>
                <a:latin typeface="Open Sans" panose="020B0606030504020204" pitchFamily="34" charset="0"/>
              </a:rPr>
              <a:t>vollziehen physikalische Aktion auf Basis der von der Steuereinheit weitergegebenen Informationen</a:t>
            </a:r>
          </a:p>
          <a:p>
            <a:pPr marL="285750" indent="-285750" algn="just" defTabSz="914309">
              <a:buFont typeface="Wingdings" panose="05000000000000000000" pitchFamily="2" charset="2"/>
              <a:buChar char="§"/>
              <a:defRPr/>
            </a:pPr>
            <a:endParaRPr lang="de-DE" sz="1400" dirty="0">
              <a:solidFill>
                <a:srgbClr val="282F39"/>
              </a:solidFill>
              <a:latin typeface="Open Sans" panose="020B0606030504020204" pitchFamily="34" charset="0"/>
              <a:ea typeface="Noto Sans" panose="020B0502040504020204" pitchFamily="34"/>
              <a:cs typeface="Noto Sans" panose="020B0502040504020204" pitchFamily="34"/>
            </a:endParaRPr>
          </a:p>
          <a:p>
            <a:pPr marL="285750" indent="-285750" algn="just" defTabSz="914309">
              <a:buFont typeface="Wingdings" panose="05000000000000000000" pitchFamily="2" charset="2"/>
              <a:buChar char="§"/>
              <a:defRPr/>
            </a:pPr>
            <a:endParaRPr lang="de-DE" sz="1400" dirty="0">
              <a:solidFill>
                <a:srgbClr val="282F39"/>
              </a:solidFill>
              <a:latin typeface="Open Sans" panose="020B0606030504020204" pitchFamily="34" charset="0"/>
              <a:ea typeface="Noto Sans" panose="020B0502040504020204" pitchFamily="34"/>
              <a:cs typeface="Noto Sans" panose="020B0502040504020204" pitchFamily="34"/>
            </a:endParaRPr>
          </a:p>
          <a:p>
            <a:pPr marL="285750" indent="-285750" algn="just" defTabSz="914309">
              <a:buFont typeface="Wingdings" panose="05000000000000000000" pitchFamily="2" charset="2"/>
              <a:buChar char="§"/>
              <a:defRPr/>
            </a:pPr>
            <a:endParaRPr lang="de-DE" sz="1400" dirty="0">
              <a:solidFill>
                <a:srgbClr val="282F39"/>
              </a:solidFill>
              <a:latin typeface="Open Sans" panose="020B0606030504020204" pitchFamily="34" charset="0"/>
              <a:ea typeface="Noto Sans" panose="020B0502040504020204" pitchFamily="34"/>
              <a:cs typeface="Noto Sans" panose="020B0502040504020204" pitchFamily="34"/>
            </a:endParaRPr>
          </a:p>
          <a:p>
            <a:pPr marL="285750" indent="-285750" algn="just" defTabSz="914309">
              <a:buFont typeface="Wingdings" panose="05000000000000000000" pitchFamily="2" charset="2"/>
              <a:buChar char="§"/>
              <a:defRPr/>
            </a:pPr>
            <a:endParaRPr lang="de-DE" sz="1400" dirty="0">
              <a:solidFill>
                <a:srgbClr val="282F39"/>
              </a:solidFill>
              <a:latin typeface="Open Sans" panose="020B0606030504020204" pitchFamily="34" charset="0"/>
              <a:ea typeface="Noto Sans" panose="020B0502040504020204" pitchFamily="34"/>
              <a:cs typeface="Noto Sans" panose="020B0502040504020204" pitchFamily="34"/>
            </a:endParaRPr>
          </a:p>
          <a:p>
            <a:pPr marL="285750" indent="-285750" algn="just" defTabSz="914309">
              <a:buFont typeface="Wingdings" panose="05000000000000000000" pitchFamily="2" charset="2"/>
              <a:buChar char="§"/>
              <a:defRPr/>
            </a:pPr>
            <a:endParaRPr lang="de-DE" sz="1400" dirty="0">
              <a:solidFill>
                <a:srgbClr val="282F39"/>
              </a:solidFill>
              <a:latin typeface="Open Sans" panose="020B0606030504020204" pitchFamily="34" charset="0"/>
              <a:ea typeface="Noto Sans" panose="020B0502040504020204" pitchFamily="34"/>
              <a:cs typeface="Noto Sans" panose="020B0502040504020204" pitchFamily="34"/>
            </a:endParaRPr>
          </a:p>
          <a:p>
            <a:pPr marL="285750" indent="-285750" algn="just" defTabSz="914309">
              <a:buFont typeface="Wingdings" panose="05000000000000000000" pitchFamily="2" charset="2"/>
              <a:buChar char="§"/>
              <a:defRPr/>
            </a:pPr>
            <a:endParaRPr lang="de-DE" sz="1400" dirty="0">
              <a:solidFill>
                <a:srgbClr val="282F39"/>
              </a:solidFill>
              <a:latin typeface="Open Sans" panose="020B0606030504020204" pitchFamily="34" charset="0"/>
              <a:ea typeface="Noto Sans" panose="020B0502040504020204" pitchFamily="34"/>
              <a:cs typeface="Noto Sans" panose="020B0502040504020204" pitchFamily="34"/>
            </a:endParaRPr>
          </a:p>
          <a:p>
            <a:pPr marL="285750" indent="-285750" algn="just" defTabSz="914309">
              <a:buFont typeface="Wingdings" panose="05000000000000000000" pitchFamily="2" charset="2"/>
              <a:buChar char="§"/>
              <a:defRPr/>
            </a:pPr>
            <a:endParaRPr lang="de-DE" sz="1400" dirty="0">
              <a:solidFill>
                <a:srgbClr val="282F39"/>
              </a:solidFill>
              <a:latin typeface="Open Sans" panose="020B0606030504020204" pitchFamily="34" charset="0"/>
              <a:ea typeface="Noto Sans" panose="020B0502040504020204" pitchFamily="34"/>
              <a:cs typeface="Noto Sans" panose="020B0502040504020204" pitchFamily="34"/>
            </a:endParaRPr>
          </a:p>
          <a:p>
            <a:pPr marL="285750" indent="-285750" algn="just" defTabSz="914309">
              <a:buFont typeface="Wingdings" panose="05000000000000000000" pitchFamily="2" charset="2"/>
              <a:buChar char="§"/>
              <a:defRPr/>
            </a:pPr>
            <a:endParaRPr lang="de-DE" sz="1400" dirty="0">
              <a:solidFill>
                <a:srgbClr val="282F39"/>
              </a:solidFill>
              <a:latin typeface="Open Sans" panose="020B0606030504020204" pitchFamily="34" charset="0"/>
              <a:ea typeface="Noto Sans" panose="020B0502040504020204" pitchFamily="34"/>
              <a:cs typeface="Noto Sans" panose="020B0502040504020204" pitchFamily="34"/>
            </a:endParaRPr>
          </a:p>
          <a:p>
            <a:pPr marL="285750" indent="-285750" algn="just" defTabSz="914309">
              <a:buFont typeface="Wingdings" panose="05000000000000000000" pitchFamily="2" charset="2"/>
              <a:buChar char="§"/>
              <a:defRPr/>
            </a:pPr>
            <a:endParaRPr lang="de-DE" sz="1400" dirty="0">
              <a:solidFill>
                <a:srgbClr val="282F39"/>
              </a:solidFill>
              <a:latin typeface="Open Sans" panose="020B0606030504020204" pitchFamily="34" charset="0"/>
              <a:ea typeface="Noto Sans" panose="020B0502040504020204" pitchFamily="34"/>
              <a:cs typeface="Noto Sans" panose="020B0502040504020204" pitchFamily="34"/>
            </a:endParaRPr>
          </a:p>
          <a:p>
            <a:pPr marL="285750" indent="-285750" algn="just" defTabSz="914309">
              <a:buFont typeface="Wingdings" panose="05000000000000000000" pitchFamily="2" charset="2"/>
              <a:buChar char="§"/>
              <a:defRPr/>
            </a:pPr>
            <a:endParaRPr lang="en-GB" sz="1400" dirty="0">
              <a:solidFill>
                <a:srgbClr val="282F39"/>
              </a:solidFill>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2100689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Wiederholung – Zentrale Begrifflichkeiten</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sp>
        <p:nvSpPr>
          <p:cNvPr id="3" name="Foliennummernplatzhalter 2">
            <a:extLst>
              <a:ext uri="{FF2B5EF4-FFF2-40B4-BE49-F238E27FC236}">
                <a16:creationId xmlns:a16="http://schemas.microsoft.com/office/drawing/2014/main" id="{4DC22994-7FCC-490B-9D3B-DBF3CA6007C1}"/>
              </a:ext>
            </a:extLst>
          </p:cNvPr>
          <p:cNvSpPr>
            <a:spLocks noGrp="1"/>
          </p:cNvSpPr>
          <p:nvPr>
            <p:ph type="sldNum" sz="quarter" idx="16"/>
          </p:nvPr>
        </p:nvSpPr>
        <p:spPr/>
        <p:txBody>
          <a:bodyPr/>
          <a:lstStyle/>
          <a:p>
            <a:fld id="{9DC1E638-3F78-4E0D-883A-B278700C48C0}" type="slidenum">
              <a:rPr lang="de-DE" smtClean="0"/>
              <a:pPr/>
              <a:t>8</a:t>
            </a:fld>
            <a:endParaRPr lang="de-DE" dirty="0"/>
          </a:p>
        </p:txBody>
      </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
        <p:nvSpPr>
          <p:cNvPr id="10" name="Foliennummernplatzhalter 2">
            <a:extLst>
              <a:ext uri="{FF2B5EF4-FFF2-40B4-BE49-F238E27FC236}">
                <a16:creationId xmlns:a16="http://schemas.microsoft.com/office/drawing/2014/main" id="{8E1CCCA9-91C5-4D7E-A332-27A014FAF0BE}"/>
              </a:ext>
            </a:extLst>
          </p:cNvPr>
          <p:cNvSpPr txBox="1">
            <a:spLocks/>
          </p:cNvSpPr>
          <p:nvPr/>
        </p:nvSpPr>
        <p:spPr>
          <a:xfrm>
            <a:off x="9731761" y="6356350"/>
            <a:ext cx="2134800" cy="360000"/>
          </a:xfrm>
          <a:prstGeom prst="rect">
            <a:avLst/>
          </a:prstGeom>
        </p:spPr>
        <p:txBody>
          <a:bodyPr vert="horz" lIns="0" tIns="0" rIns="0" bIns="0" rtlCol="0" anchor="ctr"/>
          <a:lstStyle>
            <a:defPPr>
              <a:defRPr lang="de-DE"/>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1E638-3F78-4E0D-883A-B278700C48C0}" type="slidenum">
              <a:rPr lang="de-DE" smtClean="0"/>
              <a:pPr/>
              <a:t>8</a:t>
            </a:fld>
            <a:endParaRPr lang="de-DE" dirty="0"/>
          </a:p>
        </p:txBody>
      </p:sp>
      <p:sp>
        <p:nvSpPr>
          <p:cNvPr id="11" name="Textfeld 10">
            <a:extLst>
              <a:ext uri="{FF2B5EF4-FFF2-40B4-BE49-F238E27FC236}">
                <a16:creationId xmlns:a16="http://schemas.microsoft.com/office/drawing/2014/main" id="{660BCF35-2B1E-40B2-86CB-13AF1AC369D9}"/>
              </a:ext>
            </a:extLst>
          </p:cNvPr>
          <p:cNvSpPr txBox="1"/>
          <p:nvPr/>
        </p:nvSpPr>
        <p:spPr>
          <a:xfrm>
            <a:off x="9066641" y="5996349"/>
            <a:ext cx="2865863" cy="523220"/>
          </a:xfrm>
          <a:prstGeom prst="rect">
            <a:avLst/>
          </a:prstGeom>
          <a:noFill/>
        </p:spPr>
        <p:txBody>
          <a:bodyPr wrap="square" rtlCol="0">
            <a:spAutoFit/>
          </a:bodyPr>
          <a:lstStyle/>
          <a:p>
            <a:pPr algn="r"/>
            <a:r>
              <a:rPr lang="de-DE" sz="1400" dirty="0">
                <a:solidFill>
                  <a:schemeClr val="bg1">
                    <a:lumMod val="50000"/>
                  </a:schemeClr>
                </a:solidFill>
              </a:rPr>
              <a:t>Geringfügig adaptiert aus: </a:t>
            </a:r>
          </a:p>
          <a:p>
            <a:pPr algn="r"/>
            <a:r>
              <a:rPr lang="de-DE" sz="1400" dirty="0">
                <a:solidFill>
                  <a:schemeClr val="bg1">
                    <a:lumMod val="50000"/>
                  </a:schemeClr>
                </a:solidFill>
              </a:rPr>
              <a:t>Buller et al. 2019, S. 152-155</a:t>
            </a:r>
          </a:p>
        </p:txBody>
      </p:sp>
      <p:grpSp>
        <p:nvGrpSpPr>
          <p:cNvPr id="12" name="Gruppieren 11">
            <a:extLst>
              <a:ext uri="{FF2B5EF4-FFF2-40B4-BE49-F238E27FC236}">
                <a16:creationId xmlns:a16="http://schemas.microsoft.com/office/drawing/2014/main" id="{18BD608F-7246-4626-B780-A336140C6F12}"/>
              </a:ext>
            </a:extLst>
          </p:cNvPr>
          <p:cNvGrpSpPr/>
          <p:nvPr/>
        </p:nvGrpSpPr>
        <p:grpSpPr>
          <a:xfrm>
            <a:off x="298852" y="1313434"/>
            <a:ext cx="1912496" cy="1006720"/>
            <a:chOff x="374159" y="1334618"/>
            <a:chExt cx="1912496" cy="1006720"/>
          </a:xfrm>
        </p:grpSpPr>
        <p:sp>
          <p:nvSpPr>
            <p:cNvPr id="13" name="Rectangle 72">
              <a:extLst>
                <a:ext uri="{FF2B5EF4-FFF2-40B4-BE49-F238E27FC236}">
                  <a16:creationId xmlns:a16="http://schemas.microsoft.com/office/drawing/2014/main" id="{3E1A8619-E0BB-4199-AA4B-401F19DDA81E}"/>
                </a:ext>
              </a:extLst>
            </p:cNvPr>
            <p:cNvSpPr/>
            <p:nvPr/>
          </p:nvSpPr>
          <p:spPr>
            <a:xfrm>
              <a:off x="445953" y="1334618"/>
              <a:ext cx="1840702" cy="1006720"/>
            </a:xfrm>
            <a:prstGeom prst="rect">
              <a:avLst/>
            </a:prstGeom>
            <a:solidFill>
              <a:srgbClr val="C2C923">
                <a:alpha val="2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effectLst/>
                  <a:uLnTx/>
                  <a:uFillTx/>
                  <a:latin typeface="Calibri" panose="020F0502020204030204"/>
                  <a:ea typeface="+mn-ea"/>
                  <a:cs typeface="+mn-cs"/>
                </a:rPr>
                <a:t>Aktor</a:t>
              </a:r>
              <a:endParaRPr kumimoji="0" lang="en-US" sz="1800" b="0" i="0" u="none" strike="noStrike" kern="0" cap="none" spc="0" normalizeH="0" baseline="0" noProof="0" dirty="0">
                <a:ln>
                  <a:noFill/>
                </a:ln>
                <a:effectLst/>
                <a:uLnTx/>
                <a:uFillTx/>
                <a:latin typeface="Calibri" panose="020F0502020204030204"/>
                <a:ea typeface="+mn-ea"/>
                <a:cs typeface="+mn-cs"/>
              </a:endParaRPr>
            </a:p>
          </p:txBody>
        </p:sp>
        <p:sp>
          <p:nvSpPr>
            <p:cNvPr id="20" name="Rectangle 78">
              <a:extLst>
                <a:ext uri="{FF2B5EF4-FFF2-40B4-BE49-F238E27FC236}">
                  <a16:creationId xmlns:a16="http://schemas.microsoft.com/office/drawing/2014/main" id="{A14E5C24-5207-40D0-878A-803824959A10}"/>
                </a:ext>
              </a:extLst>
            </p:cNvPr>
            <p:cNvSpPr/>
            <p:nvPr/>
          </p:nvSpPr>
          <p:spPr>
            <a:xfrm>
              <a:off x="374159" y="1334618"/>
              <a:ext cx="71794" cy="1006720"/>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grpSp>
        <p:nvGrpSpPr>
          <p:cNvPr id="21" name="Gruppieren 20">
            <a:extLst>
              <a:ext uri="{FF2B5EF4-FFF2-40B4-BE49-F238E27FC236}">
                <a16:creationId xmlns:a16="http://schemas.microsoft.com/office/drawing/2014/main" id="{8A267C61-B793-468A-A827-16503EBE953E}"/>
              </a:ext>
            </a:extLst>
          </p:cNvPr>
          <p:cNvGrpSpPr/>
          <p:nvPr/>
        </p:nvGrpSpPr>
        <p:grpSpPr>
          <a:xfrm>
            <a:off x="6616082" y="1334618"/>
            <a:ext cx="1887658" cy="1006720"/>
            <a:chOff x="2372032" y="1334618"/>
            <a:chExt cx="1887658" cy="1006720"/>
          </a:xfrm>
        </p:grpSpPr>
        <p:sp>
          <p:nvSpPr>
            <p:cNvPr id="22" name="Rectangle 68">
              <a:extLst>
                <a:ext uri="{FF2B5EF4-FFF2-40B4-BE49-F238E27FC236}">
                  <a16:creationId xmlns:a16="http://schemas.microsoft.com/office/drawing/2014/main" id="{91E98A76-8ABC-4024-BB7F-DDA80CE4AD54}"/>
                </a:ext>
              </a:extLst>
            </p:cNvPr>
            <p:cNvSpPr/>
            <p:nvPr/>
          </p:nvSpPr>
          <p:spPr>
            <a:xfrm>
              <a:off x="2443826" y="1334618"/>
              <a:ext cx="1815864" cy="1006720"/>
            </a:xfrm>
            <a:prstGeom prst="rect">
              <a:avLst/>
            </a:prstGeom>
            <a:solidFill>
              <a:srgbClr val="42AFB6">
                <a:alpha val="2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effectLst/>
                  <a:uLnTx/>
                  <a:uFillTx/>
                  <a:latin typeface="Calibri" panose="020F0502020204030204"/>
                  <a:ea typeface="+mn-ea"/>
                  <a:cs typeface="+mn-cs"/>
                </a:rPr>
                <a:t>Algorithmus</a:t>
              </a:r>
              <a:endParaRPr kumimoji="0" lang="en-US" sz="1800" b="0" i="0" u="none" strike="noStrike" kern="0" cap="none" spc="0" normalizeH="0" baseline="0" noProof="0" dirty="0">
                <a:ln>
                  <a:noFill/>
                </a:ln>
                <a:effectLst/>
                <a:uLnTx/>
                <a:uFillTx/>
                <a:latin typeface="Calibri" panose="020F0502020204030204"/>
                <a:ea typeface="+mn-ea"/>
                <a:cs typeface="+mn-cs"/>
              </a:endParaRPr>
            </a:p>
          </p:txBody>
        </p:sp>
        <p:sp>
          <p:nvSpPr>
            <p:cNvPr id="23" name="Rectangle 79">
              <a:extLst>
                <a:ext uri="{FF2B5EF4-FFF2-40B4-BE49-F238E27FC236}">
                  <a16:creationId xmlns:a16="http://schemas.microsoft.com/office/drawing/2014/main" id="{E21D1912-CC14-4333-9785-66FEE4005B09}"/>
                </a:ext>
              </a:extLst>
            </p:cNvPr>
            <p:cNvSpPr/>
            <p:nvPr/>
          </p:nvSpPr>
          <p:spPr>
            <a:xfrm>
              <a:off x="2372032" y="1334618"/>
              <a:ext cx="71794" cy="1006720"/>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grpSp>
        <p:nvGrpSpPr>
          <p:cNvPr id="24" name="Gruppieren 23">
            <a:extLst>
              <a:ext uri="{FF2B5EF4-FFF2-40B4-BE49-F238E27FC236}">
                <a16:creationId xmlns:a16="http://schemas.microsoft.com/office/drawing/2014/main" id="{8DAB2208-28FC-40B9-B471-683E8BF7C000}"/>
              </a:ext>
            </a:extLst>
          </p:cNvPr>
          <p:cNvGrpSpPr/>
          <p:nvPr/>
        </p:nvGrpSpPr>
        <p:grpSpPr>
          <a:xfrm>
            <a:off x="311271" y="2446730"/>
            <a:ext cx="1900077" cy="1006720"/>
            <a:chOff x="4365672" y="1334618"/>
            <a:chExt cx="1900077" cy="1006720"/>
          </a:xfrm>
        </p:grpSpPr>
        <p:sp>
          <p:nvSpPr>
            <p:cNvPr id="25" name="Rectangle 69">
              <a:extLst>
                <a:ext uri="{FF2B5EF4-FFF2-40B4-BE49-F238E27FC236}">
                  <a16:creationId xmlns:a16="http://schemas.microsoft.com/office/drawing/2014/main" id="{B9A284A8-B328-48F4-B8A9-CF0227D809C5}"/>
                </a:ext>
              </a:extLst>
            </p:cNvPr>
            <p:cNvSpPr/>
            <p:nvPr/>
          </p:nvSpPr>
          <p:spPr>
            <a:xfrm>
              <a:off x="4437466" y="1334618"/>
              <a:ext cx="1828283" cy="1006720"/>
            </a:xfrm>
            <a:prstGeom prst="rect">
              <a:avLst/>
            </a:prstGeom>
            <a:solidFill>
              <a:srgbClr val="CB1B4A">
                <a:alpha val="2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ea typeface="+mn-ea"/>
                  <a:cs typeface="+mn-cs"/>
                </a:rPr>
                <a:t>Code</a:t>
              </a:r>
            </a:p>
          </p:txBody>
        </p:sp>
        <p:sp>
          <p:nvSpPr>
            <p:cNvPr id="26" name="Rectangle 80">
              <a:extLst>
                <a:ext uri="{FF2B5EF4-FFF2-40B4-BE49-F238E27FC236}">
                  <a16:creationId xmlns:a16="http://schemas.microsoft.com/office/drawing/2014/main" id="{5CFA6529-79F5-4C2D-92EF-A5289397C055}"/>
                </a:ext>
              </a:extLst>
            </p:cNvPr>
            <p:cNvSpPr/>
            <p:nvPr/>
          </p:nvSpPr>
          <p:spPr>
            <a:xfrm>
              <a:off x="4365672" y="1334618"/>
              <a:ext cx="71794" cy="1006720"/>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grpSp>
        <p:nvGrpSpPr>
          <p:cNvPr id="27" name="Gruppieren 26">
            <a:extLst>
              <a:ext uri="{FF2B5EF4-FFF2-40B4-BE49-F238E27FC236}">
                <a16:creationId xmlns:a16="http://schemas.microsoft.com/office/drawing/2014/main" id="{EBABE587-0B08-4BD8-9328-6C0EA73D5E4F}"/>
              </a:ext>
            </a:extLst>
          </p:cNvPr>
          <p:cNvGrpSpPr/>
          <p:nvPr/>
        </p:nvGrpSpPr>
        <p:grpSpPr>
          <a:xfrm>
            <a:off x="6605352" y="2470274"/>
            <a:ext cx="1905024" cy="1006720"/>
            <a:chOff x="6338150" y="1334618"/>
            <a:chExt cx="1905024" cy="1006720"/>
          </a:xfrm>
        </p:grpSpPr>
        <p:sp>
          <p:nvSpPr>
            <p:cNvPr id="28" name="Rectangle 70">
              <a:extLst>
                <a:ext uri="{FF2B5EF4-FFF2-40B4-BE49-F238E27FC236}">
                  <a16:creationId xmlns:a16="http://schemas.microsoft.com/office/drawing/2014/main" id="{7890EC24-D403-4AA1-895E-6B3FF88BD01C}"/>
                </a:ext>
              </a:extLst>
            </p:cNvPr>
            <p:cNvSpPr/>
            <p:nvPr/>
          </p:nvSpPr>
          <p:spPr>
            <a:xfrm>
              <a:off x="6409945" y="1334618"/>
              <a:ext cx="1833229" cy="1006720"/>
            </a:xfrm>
            <a:prstGeom prst="rect">
              <a:avLst/>
            </a:prstGeom>
            <a:solidFill>
              <a:srgbClr val="FCB414">
                <a:alpha val="2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Calibri" panose="020F0502020204030204"/>
                  <a:ea typeface="+mn-ea"/>
                  <a:cs typeface="+mn-cs"/>
                </a:rPr>
                <a:t>Sensor</a:t>
              </a:r>
            </a:p>
          </p:txBody>
        </p:sp>
        <p:sp>
          <p:nvSpPr>
            <p:cNvPr id="29" name="Rectangle 81">
              <a:extLst>
                <a:ext uri="{FF2B5EF4-FFF2-40B4-BE49-F238E27FC236}">
                  <a16:creationId xmlns:a16="http://schemas.microsoft.com/office/drawing/2014/main" id="{A7821CC5-6C22-4C09-A231-276655C8336A}"/>
                </a:ext>
              </a:extLst>
            </p:cNvPr>
            <p:cNvSpPr/>
            <p:nvPr/>
          </p:nvSpPr>
          <p:spPr>
            <a:xfrm>
              <a:off x="6338150" y="1334618"/>
              <a:ext cx="71794" cy="1006720"/>
            </a:xfrm>
            <a:prstGeom prst="rect">
              <a:avLst/>
            </a:prstGeom>
            <a:solidFill>
              <a:srgbClr val="FCB414"/>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grpSp>
        <p:nvGrpSpPr>
          <p:cNvPr id="30" name="Gruppieren 29">
            <a:extLst>
              <a:ext uri="{FF2B5EF4-FFF2-40B4-BE49-F238E27FC236}">
                <a16:creationId xmlns:a16="http://schemas.microsoft.com/office/drawing/2014/main" id="{982E7DED-7305-47DD-9A52-FD79E46FD6C0}"/>
              </a:ext>
            </a:extLst>
          </p:cNvPr>
          <p:cNvGrpSpPr/>
          <p:nvPr/>
        </p:nvGrpSpPr>
        <p:grpSpPr>
          <a:xfrm>
            <a:off x="298852" y="3578731"/>
            <a:ext cx="1900076" cy="1006720"/>
            <a:chOff x="8302160" y="1334618"/>
            <a:chExt cx="1900076" cy="1006720"/>
          </a:xfrm>
        </p:grpSpPr>
        <p:sp>
          <p:nvSpPr>
            <p:cNvPr id="31" name="Rectangle 71">
              <a:extLst>
                <a:ext uri="{FF2B5EF4-FFF2-40B4-BE49-F238E27FC236}">
                  <a16:creationId xmlns:a16="http://schemas.microsoft.com/office/drawing/2014/main" id="{5B253B5C-37A4-46DC-BE81-5368C3518E41}"/>
                </a:ext>
              </a:extLst>
            </p:cNvPr>
            <p:cNvSpPr/>
            <p:nvPr/>
          </p:nvSpPr>
          <p:spPr>
            <a:xfrm>
              <a:off x="8373953" y="1334618"/>
              <a:ext cx="1828283" cy="1006720"/>
            </a:xfrm>
            <a:prstGeom prst="rect">
              <a:avLst/>
            </a:prstGeom>
            <a:solidFill>
              <a:srgbClr val="007A7D">
                <a:alpha val="2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effectLst/>
                  <a:uLnTx/>
                  <a:uFillTx/>
                  <a:latin typeface="Calibri" panose="020F0502020204030204"/>
                  <a:ea typeface="+mn-ea"/>
                  <a:cs typeface="+mn-cs"/>
                </a:rPr>
                <a:t>Programm</a:t>
              </a:r>
              <a:endParaRPr kumimoji="0" lang="en-US" sz="1800" b="0" i="0" u="none" strike="noStrike" kern="0" cap="none" spc="0" normalizeH="0" baseline="0" noProof="0" dirty="0">
                <a:ln>
                  <a:noFill/>
                </a:ln>
                <a:effectLst/>
                <a:uLnTx/>
                <a:uFillTx/>
                <a:latin typeface="Calibri" panose="020F0502020204030204"/>
                <a:ea typeface="+mn-ea"/>
                <a:cs typeface="+mn-cs"/>
              </a:endParaRPr>
            </a:p>
          </p:txBody>
        </p:sp>
        <p:sp>
          <p:nvSpPr>
            <p:cNvPr id="32" name="Rectangle 82">
              <a:extLst>
                <a:ext uri="{FF2B5EF4-FFF2-40B4-BE49-F238E27FC236}">
                  <a16:creationId xmlns:a16="http://schemas.microsoft.com/office/drawing/2014/main" id="{41C57A8E-A312-4A64-915B-46F411AFCF1D}"/>
                </a:ext>
              </a:extLst>
            </p:cNvPr>
            <p:cNvSpPr/>
            <p:nvPr/>
          </p:nvSpPr>
          <p:spPr>
            <a:xfrm>
              <a:off x="8302160" y="1334618"/>
              <a:ext cx="71794" cy="1006720"/>
            </a:xfrm>
            <a:prstGeom prst="rect">
              <a:avLst/>
            </a:prstGeom>
            <a:solidFill>
              <a:srgbClr val="007A7D"/>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grpSp>
        <p:nvGrpSpPr>
          <p:cNvPr id="33" name="Gruppieren 32">
            <a:extLst>
              <a:ext uri="{FF2B5EF4-FFF2-40B4-BE49-F238E27FC236}">
                <a16:creationId xmlns:a16="http://schemas.microsoft.com/office/drawing/2014/main" id="{94C02E27-B5EC-41CF-9673-83B3B61FB4B2}"/>
              </a:ext>
            </a:extLst>
          </p:cNvPr>
          <p:cNvGrpSpPr/>
          <p:nvPr/>
        </p:nvGrpSpPr>
        <p:grpSpPr>
          <a:xfrm>
            <a:off x="6597551" y="3599125"/>
            <a:ext cx="1887658" cy="1006720"/>
            <a:chOff x="4365672" y="2518188"/>
            <a:chExt cx="1887658" cy="1006720"/>
          </a:xfrm>
        </p:grpSpPr>
        <p:sp>
          <p:nvSpPr>
            <p:cNvPr id="34" name="Rectangle 69">
              <a:extLst>
                <a:ext uri="{FF2B5EF4-FFF2-40B4-BE49-F238E27FC236}">
                  <a16:creationId xmlns:a16="http://schemas.microsoft.com/office/drawing/2014/main" id="{37E4AB0C-F3DD-40A3-8127-1E3B6BA7BE41}"/>
                </a:ext>
              </a:extLst>
            </p:cNvPr>
            <p:cNvSpPr/>
            <p:nvPr/>
          </p:nvSpPr>
          <p:spPr>
            <a:xfrm>
              <a:off x="4437466" y="2518188"/>
              <a:ext cx="1815864" cy="1006720"/>
            </a:xfrm>
            <a:prstGeom prst="rect">
              <a:avLst/>
            </a:prstGeom>
            <a:solidFill>
              <a:srgbClr val="00B0F0">
                <a:alpha val="2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effectLst/>
                  <a:uLnTx/>
                  <a:uFillTx/>
                  <a:latin typeface="Calibri" panose="020F0502020204030204"/>
                  <a:ea typeface="+mn-ea"/>
                  <a:cs typeface="+mn-cs"/>
                </a:rPr>
                <a:t>Programmieren</a:t>
              </a:r>
              <a:r>
                <a:rPr kumimoji="0" lang="en-US" sz="1800" b="0" i="0" u="none" strike="noStrike" kern="0" cap="none" spc="0" normalizeH="0" baseline="0" noProof="0" dirty="0">
                  <a:ln>
                    <a:noFill/>
                  </a:ln>
                  <a:effectLst/>
                  <a:uLnTx/>
                  <a:uFillTx/>
                  <a:latin typeface="Calibri" panose="020F0502020204030204"/>
                  <a:ea typeface="+mn-ea"/>
                  <a:cs typeface="+mn-cs"/>
                </a:rPr>
                <a:t> / </a:t>
              </a:r>
              <a:r>
                <a:rPr kumimoji="0" lang="en-US" sz="1800" b="0" i="0" u="none" strike="noStrike" kern="0" cap="none" spc="0" normalizeH="0" baseline="0" noProof="0" dirty="0" err="1">
                  <a:ln>
                    <a:noFill/>
                  </a:ln>
                  <a:effectLst/>
                  <a:uLnTx/>
                  <a:uFillTx/>
                  <a:latin typeface="Calibri" panose="020F0502020204030204"/>
                  <a:ea typeface="+mn-ea"/>
                  <a:cs typeface="+mn-cs"/>
                </a:rPr>
                <a:t>Programmierung</a:t>
              </a:r>
              <a:endParaRPr kumimoji="0" lang="en-US" sz="1800" b="0" i="0" u="none" strike="noStrike" kern="0" cap="none" spc="0" normalizeH="0" baseline="0" noProof="0" dirty="0">
                <a:ln>
                  <a:noFill/>
                </a:ln>
                <a:effectLst/>
                <a:uLnTx/>
                <a:uFillTx/>
                <a:latin typeface="Calibri" panose="020F0502020204030204"/>
                <a:ea typeface="+mn-ea"/>
                <a:cs typeface="+mn-cs"/>
              </a:endParaRPr>
            </a:p>
          </p:txBody>
        </p:sp>
        <p:sp>
          <p:nvSpPr>
            <p:cNvPr id="35" name="Rectangle 80">
              <a:extLst>
                <a:ext uri="{FF2B5EF4-FFF2-40B4-BE49-F238E27FC236}">
                  <a16:creationId xmlns:a16="http://schemas.microsoft.com/office/drawing/2014/main" id="{B8F62DE9-5A19-4B2F-B0E7-A728731164EF}"/>
                </a:ext>
              </a:extLst>
            </p:cNvPr>
            <p:cNvSpPr/>
            <p:nvPr/>
          </p:nvSpPr>
          <p:spPr>
            <a:xfrm>
              <a:off x="4365672" y="2518188"/>
              <a:ext cx="71794" cy="1006720"/>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grpSp>
        <p:nvGrpSpPr>
          <p:cNvPr id="36" name="Gruppieren 35">
            <a:extLst>
              <a:ext uri="{FF2B5EF4-FFF2-40B4-BE49-F238E27FC236}">
                <a16:creationId xmlns:a16="http://schemas.microsoft.com/office/drawing/2014/main" id="{B01293D1-2154-4A1B-8631-F67D8C69C67E}"/>
              </a:ext>
            </a:extLst>
          </p:cNvPr>
          <p:cNvGrpSpPr/>
          <p:nvPr/>
        </p:nvGrpSpPr>
        <p:grpSpPr>
          <a:xfrm>
            <a:off x="298852" y="4712026"/>
            <a:ext cx="1887660" cy="1006720"/>
            <a:chOff x="6338150" y="2518188"/>
            <a:chExt cx="1887660" cy="1006720"/>
          </a:xfrm>
        </p:grpSpPr>
        <p:sp>
          <p:nvSpPr>
            <p:cNvPr id="37" name="Rectangle 70">
              <a:extLst>
                <a:ext uri="{FF2B5EF4-FFF2-40B4-BE49-F238E27FC236}">
                  <a16:creationId xmlns:a16="http://schemas.microsoft.com/office/drawing/2014/main" id="{42306DAF-460A-4424-A545-56FECFF2AC8C}"/>
                </a:ext>
              </a:extLst>
            </p:cNvPr>
            <p:cNvSpPr/>
            <p:nvPr/>
          </p:nvSpPr>
          <p:spPr>
            <a:xfrm>
              <a:off x="6409946" y="2518188"/>
              <a:ext cx="1815864" cy="1006720"/>
            </a:xfrm>
            <a:prstGeom prst="rect">
              <a:avLst/>
            </a:prstGeom>
            <a:solidFill>
              <a:srgbClr val="7030A0">
                <a:alpha val="2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effectLst/>
                  <a:uLnTx/>
                  <a:uFillTx/>
                  <a:latin typeface="Calibri" panose="020F0502020204030204"/>
                  <a:ea typeface="+mn-ea"/>
                  <a:cs typeface="+mn-cs"/>
                </a:rPr>
                <a:t>Roboter</a:t>
              </a:r>
              <a:endParaRPr kumimoji="0" lang="en-US" sz="1800" b="0" i="0" u="none" strike="noStrike" kern="0" cap="none" spc="0" normalizeH="0" baseline="0" noProof="0" dirty="0">
                <a:ln>
                  <a:noFill/>
                </a:ln>
                <a:effectLst/>
                <a:uLnTx/>
                <a:uFillTx/>
                <a:latin typeface="Calibri" panose="020F0502020204030204"/>
                <a:ea typeface="+mn-ea"/>
                <a:cs typeface="+mn-cs"/>
              </a:endParaRPr>
            </a:p>
          </p:txBody>
        </p:sp>
        <p:sp>
          <p:nvSpPr>
            <p:cNvPr id="38" name="Rectangle 81">
              <a:extLst>
                <a:ext uri="{FF2B5EF4-FFF2-40B4-BE49-F238E27FC236}">
                  <a16:creationId xmlns:a16="http://schemas.microsoft.com/office/drawing/2014/main" id="{D17A1436-7D9C-45FB-BBFE-5CC3D134CF40}"/>
                </a:ext>
              </a:extLst>
            </p:cNvPr>
            <p:cNvSpPr/>
            <p:nvPr/>
          </p:nvSpPr>
          <p:spPr>
            <a:xfrm>
              <a:off x="6338150" y="2518188"/>
              <a:ext cx="71794" cy="1006720"/>
            </a:xfrm>
            <a:prstGeom prst="rect">
              <a:avLst/>
            </a:prstGeom>
            <a:solidFill>
              <a:srgbClr val="7030A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grpSp>
        <p:nvGrpSpPr>
          <p:cNvPr id="39" name="Gruppieren 38">
            <a:extLst>
              <a:ext uri="{FF2B5EF4-FFF2-40B4-BE49-F238E27FC236}">
                <a16:creationId xmlns:a16="http://schemas.microsoft.com/office/drawing/2014/main" id="{2E85151D-48E0-42F4-8DD3-385B4CC0B2B9}"/>
              </a:ext>
            </a:extLst>
          </p:cNvPr>
          <p:cNvGrpSpPr/>
          <p:nvPr/>
        </p:nvGrpSpPr>
        <p:grpSpPr>
          <a:xfrm>
            <a:off x="6597551" y="4734781"/>
            <a:ext cx="1887658" cy="1006720"/>
            <a:chOff x="8302160" y="2518188"/>
            <a:chExt cx="1887658" cy="1006720"/>
          </a:xfrm>
        </p:grpSpPr>
        <p:sp>
          <p:nvSpPr>
            <p:cNvPr id="40" name="Rectangle 71">
              <a:extLst>
                <a:ext uri="{FF2B5EF4-FFF2-40B4-BE49-F238E27FC236}">
                  <a16:creationId xmlns:a16="http://schemas.microsoft.com/office/drawing/2014/main" id="{853CD966-6830-40EA-B0A0-EC5A2813387F}"/>
                </a:ext>
              </a:extLst>
            </p:cNvPr>
            <p:cNvSpPr/>
            <p:nvPr/>
          </p:nvSpPr>
          <p:spPr>
            <a:xfrm>
              <a:off x="8373954" y="2518188"/>
              <a:ext cx="1815864" cy="1006720"/>
            </a:xfrm>
            <a:prstGeom prst="rect">
              <a:avLst/>
            </a:prstGeom>
            <a:solidFill>
              <a:srgbClr val="002060">
                <a:alpha val="20000"/>
              </a:srgbClr>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effectLst/>
                  <a:uLnTx/>
                  <a:uFillTx/>
                  <a:latin typeface="Calibri" panose="020F0502020204030204"/>
                  <a:ea typeface="+mn-ea"/>
                  <a:cs typeface="+mn-cs"/>
                </a:rPr>
                <a:t>Umgebung</a:t>
              </a:r>
              <a:endParaRPr kumimoji="0" lang="en-US" sz="1800" b="0" i="0" u="none" strike="noStrike" kern="0" cap="none" spc="0" normalizeH="0" baseline="0" noProof="0" dirty="0">
                <a:ln>
                  <a:noFill/>
                </a:ln>
                <a:effectLst/>
                <a:uLnTx/>
                <a:uFillTx/>
                <a:latin typeface="Calibri" panose="020F0502020204030204"/>
                <a:ea typeface="+mn-ea"/>
                <a:cs typeface="+mn-cs"/>
              </a:endParaRPr>
            </a:p>
          </p:txBody>
        </p:sp>
        <p:sp>
          <p:nvSpPr>
            <p:cNvPr id="41" name="Rectangle 82">
              <a:extLst>
                <a:ext uri="{FF2B5EF4-FFF2-40B4-BE49-F238E27FC236}">
                  <a16:creationId xmlns:a16="http://schemas.microsoft.com/office/drawing/2014/main" id="{7657F186-FDA0-4B4A-A1E4-00641E69EC2D}"/>
                </a:ext>
              </a:extLst>
            </p:cNvPr>
            <p:cNvSpPr/>
            <p:nvPr/>
          </p:nvSpPr>
          <p:spPr>
            <a:xfrm>
              <a:off x="8302160" y="2518188"/>
              <a:ext cx="71794" cy="1006720"/>
            </a:xfrm>
            <a:prstGeom prst="rect">
              <a:avLst/>
            </a:prstGeom>
            <a:solidFill>
              <a:srgbClr val="00206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grpSp>
        <p:nvGrpSpPr>
          <p:cNvPr id="42" name="Gruppieren 41">
            <a:extLst>
              <a:ext uri="{FF2B5EF4-FFF2-40B4-BE49-F238E27FC236}">
                <a16:creationId xmlns:a16="http://schemas.microsoft.com/office/drawing/2014/main" id="{785C7198-E78E-4CC2-BD83-A699E4C8AD18}"/>
              </a:ext>
            </a:extLst>
          </p:cNvPr>
          <p:cNvGrpSpPr/>
          <p:nvPr/>
        </p:nvGrpSpPr>
        <p:grpSpPr>
          <a:xfrm>
            <a:off x="2327547" y="1318608"/>
            <a:ext cx="3011817" cy="1006720"/>
            <a:chOff x="374159" y="1334618"/>
            <a:chExt cx="3011817" cy="1006720"/>
          </a:xfrm>
        </p:grpSpPr>
        <p:sp>
          <p:nvSpPr>
            <p:cNvPr id="43" name="Rectangle 72">
              <a:extLst>
                <a:ext uri="{FF2B5EF4-FFF2-40B4-BE49-F238E27FC236}">
                  <a16:creationId xmlns:a16="http://schemas.microsoft.com/office/drawing/2014/main" id="{81B9F3DD-9EBE-4430-BD61-A29720EAA8BE}"/>
                </a:ext>
              </a:extLst>
            </p:cNvPr>
            <p:cNvSpPr/>
            <p:nvPr/>
          </p:nvSpPr>
          <p:spPr>
            <a:xfrm>
              <a:off x="445952" y="1334618"/>
              <a:ext cx="2940024" cy="1006720"/>
            </a:xfrm>
            <a:prstGeom prst="rect">
              <a:avLst/>
            </a:prstGeom>
            <a:solidFill>
              <a:srgbClr val="C2C923">
                <a:alpha val="20000"/>
              </a:srgbClr>
            </a:solidFill>
            <a:ln w="12700" cap="flat" cmpd="sng" algn="ctr">
              <a:noFill/>
              <a:prstDash val="solid"/>
              <a:miter lim="800000"/>
            </a:ln>
            <a:effectLst/>
          </p:spPr>
          <p:txBody>
            <a:bodyPr rtlCol="0" anchor="ctr"/>
            <a:lstStyle/>
            <a:p>
              <a:pPr lvl="0" algn="ctr" defTabSz="914309">
                <a:defRPr/>
              </a:pPr>
              <a:r>
                <a:rPr lang="de-DE" sz="1600" kern="0" dirty="0"/>
                <a:t>bewegliches Teil eines Roboters, z. B. ein Motor oder ein Roboterarm</a:t>
              </a:r>
              <a:endParaRPr kumimoji="0" lang="en-US" sz="1600" b="0" i="0" u="none" strike="noStrike" kern="0" cap="none" spc="0" normalizeH="0" baseline="0" noProof="0" dirty="0">
                <a:ln>
                  <a:noFill/>
                </a:ln>
                <a:effectLst/>
                <a:uLnTx/>
                <a:uFillTx/>
                <a:latin typeface="Calibri" panose="020F0502020204030204"/>
                <a:ea typeface="+mn-ea"/>
                <a:cs typeface="+mn-cs"/>
              </a:endParaRPr>
            </a:p>
          </p:txBody>
        </p:sp>
        <p:sp>
          <p:nvSpPr>
            <p:cNvPr id="44" name="Rectangle 78">
              <a:extLst>
                <a:ext uri="{FF2B5EF4-FFF2-40B4-BE49-F238E27FC236}">
                  <a16:creationId xmlns:a16="http://schemas.microsoft.com/office/drawing/2014/main" id="{D20AE71C-1767-4BF4-922B-E39A5C3E65EA}"/>
                </a:ext>
              </a:extLst>
            </p:cNvPr>
            <p:cNvSpPr/>
            <p:nvPr/>
          </p:nvSpPr>
          <p:spPr>
            <a:xfrm>
              <a:off x="374159" y="1334618"/>
              <a:ext cx="71794" cy="1006720"/>
            </a:xfrm>
            <a:prstGeom prst="rect">
              <a:avLst/>
            </a:prstGeom>
            <a:solidFill>
              <a:srgbClr val="C2C923"/>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alibri" panose="020F0502020204030204"/>
                <a:ea typeface="+mn-ea"/>
                <a:cs typeface="+mn-cs"/>
              </a:endParaRPr>
            </a:p>
          </p:txBody>
        </p:sp>
      </p:grpSp>
      <p:grpSp>
        <p:nvGrpSpPr>
          <p:cNvPr id="45" name="Gruppieren 44">
            <a:extLst>
              <a:ext uri="{FF2B5EF4-FFF2-40B4-BE49-F238E27FC236}">
                <a16:creationId xmlns:a16="http://schemas.microsoft.com/office/drawing/2014/main" id="{BB335AF9-22D5-4A41-BC0F-D32707ED67FB}"/>
              </a:ext>
            </a:extLst>
          </p:cNvPr>
          <p:cNvGrpSpPr/>
          <p:nvPr/>
        </p:nvGrpSpPr>
        <p:grpSpPr>
          <a:xfrm>
            <a:off x="8674955" y="1334618"/>
            <a:ext cx="3039642" cy="1006720"/>
            <a:chOff x="2372032" y="1334618"/>
            <a:chExt cx="3039642" cy="1006720"/>
          </a:xfrm>
        </p:grpSpPr>
        <p:sp>
          <p:nvSpPr>
            <p:cNvPr id="46" name="Rectangle 68">
              <a:extLst>
                <a:ext uri="{FF2B5EF4-FFF2-40B4-BE49-F238E27FC236}">
                  <a16:creationId xmlns:a16="http://schemas.microsoft.com/office/drawing/2014/main" id="{C588C91F-DEDB-4BF7-9A80-0661D4B30E7E}"/>
                </a:ext>
              </a:extLst>
            </p:cNvPr>
            <p:cNvSpPr/>
            <p:nvPr/>
          </p:nvSpPr>
          <p:spPr>
            <a:xfrm>
              <a:off x="2443826" y="1334618"/>
              <a:ext cx="2967848" cy="1006720"/>
            </a:xfrm>
            <a:prstGeom prst="rect">
              <a:avLst/>
            </a:prstGeom>
            <a:solidFill>
              <a:srgbClr val="42AFB6">
                <a:alpha val="20000"/>
              </a:srgbClr>
            </a:solidFill>
            <a:ln w="12700" cap="flat" cmpd="sng" algn="ctr">
              <a:noFill/>
              <a:prstDash val="solid"/>
              <a:miter lim="800000"/>
            </a:ln>
            <a:effectLst/>
          </p:spPr>
          <p:txBody>
            <a:bodyPr rtlCol="0" anchor="ctr"/>
            <a:lstStyle/>
            <a:p>
              <a:pPr lvl="0" algn="ctr" defTabSz="914309">
                <a:defRPr/>
              </a:pPr>
              <a:r>
                <a:rPr lang="de-DE" sz="1600" kern="0" dirty="0"/>
                <a:t>Reihe von Schritten, die ein Computer beim Lösen von Problemen oder während einer Aufgabe abarbeitet</a:t>
              </a:r>
              <a:endParaRPr kumimoji="0" lang="en-US" sz="1600" b="0" i="0" u="none" strike="noStrike" kern="0" cap="none" spc="0" normalizeH="0" baseline="0" noProof="0" dirty="0">
                <a:ln>
                  <a:noFill/>
                </a:ln>
                <a:effectLst/>
                <a:uLnTx/>
                <a:uFillTx/>
                <a:latin typeface="Calibri" panose="020F0502020204030204"/>
                <a:ea typeface="+mn-ea"/>
                <a:cs typeface="+mn-cs"/>
              </a:endParaRPr>
            </a:p>
          </p:txBody>
        </p:sp>
        <p:sp>
          <p:nvSpPr>
            <p:cNvPr id="47" name="Rectangle 79">
              <a:extLst>
                <a:ext uri="{FF2B5EF4-FFF2-40B4-BE49-F238E27FC236}">
                  <a16:creationId xmlns:a16="http://schemas.microsoft.com/office/drawing/2014/main" id="{E8785B9D-924A-48EB-9372-77C0393CFAED}"/>
                </a:ext>
              </a:extLst>
            </p:cNvPr>
            <p:cNvSpPr/>
            <p:nvPr/>
          </p:nvSpPr>
          <p:spPr>
            <a:xfrm>
              <a:off x="2372032" y="1334618"/>
              <a:ext cx="71794" cy="1006720"/>
            </a:xfrm>
            <a:prstGeom prst="rect">
              <a:avLst/>
            </a:prstGeom>
            <a:solidFill>
              <a:srgbClr val="42AFB6"/>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alibri" panose="020F0502020204030204"/>
                <a:ea typeface="+mn-ea"/>
                <a:cs typeface="+mn-cs"/>
              </a:endParaRPr>
            </a:p>
          </p:txBody>
        </p:sp>
      </p:grpSp>
      <p:grpSp>
        <p:nvGrpSpPr>
          <p:cNvPr id="48" name="Gruppieren 47">
            <a:extLst>
              <a:ext uri="{FF2B5EF4-FFF2-40B4-BE49-F238E27FC236}">
                <a16:creationId xmlns:a16="http://schemas.microsoft.com/office/drawing/2014/main" id="{D1A7D5D1-2205-4CF3-9491-25E041E05AB9}"/>
              </a:ext>
            </a:extLst>
          </p:cNvPr>
          <p:cNvGrpSpPr/>
          <p:nvPr/>
        </p:nvGrpSpPr>
        <p:grpSpPr>
          <a:xfrm>
            <a:off x="2339966" y="2451904"/>
            <a:ext cx="3011818" cy="1006720"/>
            <a:chOff x="4365672" y="1334618"/>
            <a:chExt cx="3011818" cy="1006720"/>
          </a:xfrm>
        </p:grpSpPr>
        <p:sp>
          <p:nvSpPr>
            <p:cNvPr id="49" name="Rectangle 69">
              <a:extLst>
                <a:ext uri="{FF2B5EF4-FFF2-40B4-BE49-F238E27FC236}">
                  <a16:creationId xmlns:a16="http://schemas.microsoft.com/office/drawing/2014/main" id="{6BB89F8D-635F-45F8-A6FB-0749B7E02E19}"/>
                </a:ext>
              </a:extLst>
            </p:cNvPr>
            <p:cNvSpPr/>
            <p:nvPr/>
          </p:nvSpPr>
          <p:spPr>
            <a:xfrm>
              <a:off x="4437466" y="1334618"/>
              <a:ext cx="2940024" cy="1006720"/>
            </a:xfrm>
            <a:prstGeom prst="rect">
              <a:avLst/>
            </a:prstGeom>
            <a:solidFill>
              <a:srgbClr val="CB1B4A">
                <a:alpha val="20000"/>
              </a:srgbClr>
            </a:solidFill>
            <a:ln w="12700" cap="flat" cmpd="sng" algn="ctr">
              <a:noFill/>
              <a:prstDash val="solid"/>
              <a:miter lim="800000"/>
            </a:ln>
            <a:effectLst/>
          </p:spPr>
          <p:txBody>
            <a:bodyPr rtlCol="0" anchor="ctr"/>
            <a:lstStyle/>
            <a:p>
              <a:pPr lvl="0" algn="ctr" defTabSz="914309">
                <a:defRPr/>
              </a:pPr>
              <a:r>
                <a:rPr lang="de-DE" sz="1600" kern="0" dirty="0"/>
                <a:t>anderer Begriff für „Programm“; algorithmische Anweisungen, die in Programmiersprache geschrieben werden </a:t>
              </a:r>
              <a:endParaRPr kumimoji="0" lang="en-US" sz="1600" b="0" i="0" u="none" strike="noStrike" kern="0" cap="none" spc="0" normalizeH="0" baseline="0" noProof="0" dirty="0">
                <a:ln>
                  <a:noFill/>
                </a:ln>
                <a:effectLst/>
                <a:uLnTx/>
                <a:uFillTx/>
                <a:latin typeface="Calibri" panose="020F0502020204030204"/>
                <a:ea typeface="+mn-ea"/>
                <a:cs typeface="+mn-cs"/>
              </a:endParaRPr>
            </a:p>
          </p:txBody>
        </p:sp>
        <p:sp>
          <p:nvSpPr>
            <p:cNvPr id="50" name="Rectangle 80">
              <a:extLst>
                <a:ext uri="{FF2B5EF4-FFF2-40B4-BE49-F238E27FC236}">
                  <a16:creationId xmlns:a16="http://schemas.microsoft.com/office/drawing/2014/main" id="{D8A6F583-1350-4EBA-A779-50D1A6947838}"/>
                </a:ext>
              </a:extLst>
            </p:cNvPr>
            <p:cNvSpPr/>
            <p:nvPr/>
          </p:nvSpPr>
          <p:spPr>
            <a:xfrm>
              <a:off x="4365672" y="1334618"/>
              <a:ext cx="71794" cy="1006720"/>
            </a:xfrm>
            <a:prstGeom prst="rect">
              <a:avLst/>
            </a:prstGeom>
            <a:solidFill>
              <a:srgbClr val="CB1B4A"/>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alibri" panose="020F0502020204030204"/>
                <a:ea typeface="+mn-ea"/>
                <a:cs typeface="+mn-cs"/>
              </a:endParaRPr>
            </a:p>
          </p:txBody>
        </p:sp>
      </p:grpSp>
      <p:grpSp>
        <p:nvGrpSpPr>
          <p:cNvPr id="51" name="Gruppieren 50">
            <a:extLst>
              <a:ext uri="{FF2B5EF4-FFF2-40B4-BE49-F238E27FC236}">
                <a16:creationId xmlns:a16="http://schemas.microsoft.com/office/drawing/2014/main" id="{9C9A5D53-3921-4313-9D4A-9E698BFDDA03}"/>
              </a:ext>
            </a:extLst>
          </p:cNvPr>
          <p:cNvGrpSpPr/>
          <p:nvPr/>
        </p:nvGrpSpPr>
        <p:grpSpPr>
          <a:xfrm>
            <a:off x="8655836" y="2470274"/>
            <a:ext cx="3075539" cy="1006720"/>
            <a:chOff x="6338150" y="1334618"/>
            <a:chExt cx="3075539" cy="1006720"/>
          </a:xfrm>
        </p:grpSpPr>
        <p:sp>
          <p:nvSpPr>
            <p:cNvPr id="52" name="Rectangle 70">
              <a:extLst>
                <a:ext uri="{FF2B5EF4-FFF2-40B4-BE49-F238E27FC236}">
                  <a16:creationId xmlns:a16="http://schemas.microsoft.com/office/drawing/2014/main" id="{25052AB5-D46D-4A9D-889D-45E135AC1ACE}"/>
                </a:ext>
              </a:extLst>
            </p:cNvPr>
            <p:cNvSpPr/>
            <p:nvPr/>
          </p:nvSpPr>
          <p:spPr>
            <a:xfrm>
              <a:off x="6409945" y="1334618"/>
              <a:ext cx="3003744" cy="1006720"/>
            </a:xfrm>
            <a:prstGeom prst="rect">
              <a:avLst/>
            </a:prstGeom>
            <a:solidFill>
              <a:srgbClr val="FCB414">
                <a:alpha val="20000"/>
              </a:srgbClr>
            </a:solidFill>
            <a:ln w="12700" cap="flat" cmpd="sng" algn="ctr">
              <a:noFill/>
              <a:prstDash val="solid"/>
              <a:miter lim="800000"/>
            </a:ln>
            <a:effectLst/>
          </p:spPr>
          <p:txBody>
            <a:bodyPr rtlCol="0" anchor="ctr"/>
            <a:lstStyle/>
            <a:p>
              <a:pPr lvl="0" algn="ctr" defTabSz="914309">
                <a:defRPr/>
              </a:pPr>
              <a:r>
                <a:rPr lang="de-DE" sz="1600" kern="0" dirty="0"/>
                <a:t>Bauteil eines Roboters, das Informationen aus der Umwelt empfängt</a:t>
              </a:r>
              <a:endParaRPr kumimoji="0" lang="en-US" sz="1600" b="0" i="0" u="none" strike="noStrike" kern="0" cap="none" spc="0" normalizeH="0" baseline="0" noProof="0" dirty="0">
                <a:ln>
                  <a:noFill/>
                </a:ln>
                <a:effectLst/>
                <a:uLnTx/>
                <a:uFillTx/>
                <a:latin typeface="Calibri" panose="020F0502020204030204"/>
                <a:ea typeface="+mn-ea"/>
                <a:cs typeface="+mn-cs"/>
              </a:endParaRPr>
            </a:p>
          </p:txBody>
        </p:sp>
        <p:sp>
          <p:nvSpPr>
            <p:cNvPr id="53" name="Rectangle 81">
              <a:extLst>
                <a:ext uri="{FF2B5EF4-FFF2-40B4-BE49-F238E27FC236}">
                  <a16:creationId xmlns:a16="http://schemas.microsoft.com/office/drawing/2014/main" id="{68D94D1E-BAA9-41CD-9708-6B6AF59DEF39}"/>
                </a:ext>
              </a:extLst>
            </p:cNvPr>
            <p:cNvSpPr/>
            <p:nvPr/>
          </p:nvSpPr>
          <p:spPr>
            <a:xfrm>
              <a:off x="6338150" y="1334618"/>
              <a:ext cx="71794" cy="1006720"/>
            </a:xfrm>
            <a:prstGeom prst="rect">
              <a:avLst/>
            </a:prstGeom>
            <a:solidFill>
              <a:srgbClr val="FCB414"/>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alibri" panose="020F0502020204030204"/>
                <a:ea typeface="+mn-ea"/>
                <a:cs typeface="+mn-cs"/>
              </a:endParaRPr>
            </a:p>
          </p:txBody>
        </p:sp>
      </p:grpSp>
      <p:grpSp>
        <p:nvGrpSpPr>
          <p:cNvPr id="54" name="Gruppieren 53">
            <a:extLst>
              <a:ext uri="{FF2B5EF4-FFF2-40B4-BE49-F238E27FC236}">
                <a16:creationId xmlns:a16="http://schemas.microsoft.com/office/drawing/2014/main" id="{90B7C8DF-9A2C-4E3E-9643-2A2C5247CF8C}"/>
              </a:ext>
            </a:extLst>
          </p:cNvPr>
          <p:cNvGrpSpPr/>
          <p:nvPr/>
        </p:nvGrpSpPr>
        <p:grpSpPr>
          <a:xfrm>
            <a:off x="2327547" y="3583905"/>
            <a:ext cx="3024237" cy="1006720"/>
            <a:chOff x="8302160" y="1334618"/>
            <a:chExt cx="3024237" cy="1006720"/>
          </a:xfrm>
        </p:grpSpPr>
        <p:sp>
          <p:nvSpPr>
            <p:cNvPr id="55" name="Rectangle 71">
              <a:extLst>
                <a:ext uri="{FF2B5EF4-FFF2-40B4-BE49-F238E27FC236}">
                  <a16:creationId xmlns:a16="http://schemas.microsoft.com/office/drawing/2014/main" id="{35B27C4E-F991-4C4A-9005-0F75A2E5A31B}"/>
                </a:ext>
              </a:extLst>
            </p:cNvPr>
            <p:cNvSpPr/>
            <p:nvPr/>
          </p:nvSpPr>
          <p:spPr>
            <a:xfrm>
              <a:off x="8373953" y="1334618"/>
              <a:ext cx="2952444" cy="1006720"/>
            </a:xfrm>
            <a:prstGeom prst="rect">
              <a:avLst/>
            </a:prstGeom>
            <a:solidFill>
              <a:srgbClr val="007A7D">
                <a:alpha val="20000"/>
              </a:srgbClr>
            </a:solidFill>
            <a:ln w="12700" cap="flat" cmpd="sng" algn="ctr">
              <a:noFill/>
              <a:prstDash val="solid"/>
              <a:miter lim="800000"/>
            </a:ln>
            <a:effectLst/>
          </p:spPr>
          <p:txBody>
            <a:bodyPr rtlCol="0" anchor="ctr"/>
            <a:lstStyle/>
            <a:p>
              <a:pPr lvl="0" algn="ctr" defTabSz="914309">
                <a:defRPr/>
              </a:pPr>
              <a:r>
                <a:rPr lang="de-DE" sz="1600" kern="0" dirty="0"/>
                <a:t>Reihe von Anweisungen, anhand derer ein Computer oder ein Roboter bestimmte Aufgaben ausführen kann</a:t>
              </a:r>
              <a:endParaRPr kumimoji="0" lang="en-US" sz="1600" b="0" i="0" u="none" strike="noStrike" kern="0" cap="none" spc="0" normalizeH="0" baseline="0" noProof="0" dirty="0">
                <a:ln>
                  <a:noFill/>
                </a:ln>
                <a:effectLst/>
                <a:uLnTx/>
                <a:uFillTx/>
                <a:latin typeface="Calibri" panose="020F0502020204030204"/>
                <a:ea typeface="+mn-ea"/>
                <a:cs typeface="+mn-cs"/>
              </a:endParaRPr>
            </a:p>
          </p:txBody>
        </p:sp>
        <p:sp>
          <p:nvSpPr>
            <p:cNvPr id="56" name="Rectangle 82">
              <a:extLst>
                <a:ext uri="{FF2B5EF4-FFF2-40B4-BE49-F238E27FC236}">
                  <a16:creationId xmlns:a16="http://schemas.microsoft.com/office/drawing/2014/main" id="{9E69A26F-78EE-4890-B189-45F297B146AD}"/>
                </a:ext>
              </a:extLst>
            </p:cNvPr>
            <p:cNvSpPr/>
            <p:nvPr/>
          </p:nvSpPr>
          <p:spPr>
            <a:xfrm>
              <a:off x="8302160" y="1334618"/>
              <a:ext cx="71794" cy="1006720"/>
            </a:xfrm>
            <a:prstGeom prst="rect">
              <a:avLst/>
            </a:prstGeom>
            <a:solidFill>
              <a:srgbClr val="007A7D"/>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alibri" panose="020F0502020204030204"/>
                <a:ea typeface="+mn-ea"/>
                <a:cs typeface="+mn-cs"/>
              </a:endParaRPr>
            </a:p>
          </p:txBody>
        </p:sp>
      </p:grpSp>
      <p:grpSp>
        <p:nvGrpSpPr>
          <p:cNvPr id="57" name="Gruppieren 56">
            <a:extLst>
              <a:ext uri="{FF2B5EF4-FFF2-40B4-BE49-F238E27FC236}">
                <a16:creationId xmlns:a16="http://schemas.microsoft.com/office/drawing/2014/main" id="{4B68FC55-2693-4BA8-9633-7437DF7CBAE6}"/>
              </a:ext>
            </a:extLst>
          </p:cNvPr>
          <p:cNvGrpSpPr/>
          <p:nvPr/>
        </p:nvGrpSpPr>
        <p:grpSpPr>
          <a:xfrm>
            <a:off x="8673202" y="3599125"/>
            <a:ext cx="3058172" cy="1006720"/>
            <a:chOff x="4365672" y="2518188"/>
            <a:chExt cx="3058172" cy="1006720"/>
          </a:xfrm>
        </p:grpSpPr>
        <p:sp>
          <p:nvSpPr>
            <p:cNvPr id="58" name="Rectangle 69">
              <a:extLst>
                <a:ext uri="{FF2B5EF4-FFF2-40B4-BE49-F238E27FC236}">
                  <a16:creationId xmlns:a16="http://schemas.microsoft.com/office/drawing/2014/main" id="{298E8AE3-546C-4815-92C9-E9A8ACBB7D71}"/>
                </a:ext>
              </a:extLst>
            </p:cNvPr>
            <p:cNvSpPr/>
            <p:nvPr/>
          </p:nvSpPr>
          <p:spPr>
            <a:xfrm>
              <a:off x="4437465" y="2518188"/>
              <a:ext cx="2986379" cy="1006720"/>
            </a:xfrm>
            <a:prstGeom prst="rect">
              <a:avLst/>
            </a:prstGeom>
            <a:solidFill>
              <a:srgbClr val="00B0F0">
                <a:alpha val="20000"/>
              </a:srgbClr>
            </a:solidFill>
            <a:ln w="12700" cap="flat" cmpd="sng" algn="ctr">
              <a:noFill/>
              <a:prstDash val="solid"/>
              <a:miter lim="800000"/>
            </a:ln>
            <a:effectLst/>
          </p:spPr>
          <p:txBody>
            <a:bodyPr rtlCol="0" anchor="ctr"/>
            <a:lstStyle/>
            <a:p>
              <a:pPr lvl="0" algn="ctr" defTabSz="914309">
                <a:defRPr/>
              </a:pPr>
              <a:r>
                <a:rPr lang="en-US" sz="1600" kern="0" dirty="0" err="1"/>
                <a:t>Schreiben</a:t>
              </a:r>
              <a:r>
                <a:rPr lang="en-US" sz="1600" kern="0" dirty="0"/>
                <a:t> von </a:t>
              </a:r>
              <a:r>
                <a:rPr lang="en-US" sz="1600" kern="0" dirty="0" err="1"/>
                <a:t>Programmen</a:t>
              </a:r>
              <a:endParaRPr kumimoji="0" lang="en-US" sz="1600" b="0" i="0" u="none" strike="noStrike" kern="0" cap="none" spc="0" normalizeH="0" baseline="0" noProof="0" dirty="0">
                <a:ln>
                  <a:noFill/>
                </a:ln>
                <a:effectLst/>
                <a:uLnTx/>
                <a:uFillTx/>
                <a:latin typeface="Calibri" panose="020F0502020204030204"/>
                <a:ea typeface="+mn-ea"/>
                <a:cs typeface="+mn-cs"/>
              </a:endParaRPr>
            </a:p>
          </p:txBody>
        </p:sp>
        <p:sp>
          <p:nvSpPr>
            <p:cNvPr id="59" name="Rectangle 80">
              <a:extLst>
                <a:ext uri="{FF2B5EF4-FFF2-40B4-BE49-F238E27FC236}">
                  <a16:creationId xmlns:a16="http://schemas.microsoft.com/office/drawing/2014/main" id="{F0DDEFB6-70E8-4BEC-B35F-1B911E1CB07C}"/>
                </a:ext>
              </a:extLst>
            </p:cNvPr>
            <p:cNvSpPr/>
            <p:nvPr/>
          </p:nvSpPr>
          <p:spPr>
            <a:xfrm>
              <a:off x="4365672" y="2518188"/>
              <a:ext cx="71794" cy="1006720"/>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alibri" panose="020F0502020204030204"/>
                <a:ea typeface="+mn-ea"/>
                <a:cs typeface="+mn-cs"/>
              </a:endParaRPr>
            </a:p>
          </p:txBody>
        </p:sp>
      </p:grpSp>
      <p:grpSp>
        <p:nvGrpSpPr>
          <p:cNvPr id="60" name="Gruppieren 59">
            <a:extLst>
              <a:ext uri="{FF2B5EF4-FFF2-40B4-BE49-F238E27FC236}">
                <a16:creationId xmlns:a16="http://schemas.microsoft.com/office/drawing/2014/main" id="{F7BF22BB-D6D7-4804-AAF7-AD71CC959771}"/>
              </a:ext>
            </a:extLst>
          </p:cNvPr>
          <p:cNvGrpSpPr/>
          <p:nvPr/>
        </p:nvGrpSpPr>
        <p:grpSpPr>
          <a:xfrm>
            <a:off x="2327547" y="4717199"/>
            <a:ext cx="3024240" cy="2051897"/>
            <a:chOff x="6338150" y="2518188"/>
            <a:chExt cx="3024240" cy="1006720"/>
          </a:xfrm>
        </p:grpSpPr>
        <p:sp>
          <p:nvSpPr>
            <p:cNvPr id="61" name="Rectangle 70">
              <a:extLst>
                <a:ext uri="{FF2B5EF4-FFF2-40B4-BE49-F238E27FC236}">
                  <a16:creationId xmlns:a16="http://schemas.microsoft.com/office/drawing/2014/main" id="{C9C7A0A1-BEEF-49A4-B647-0E88B79490CE}"/>
                </a:ext>
              </a:extLst>
            </p:cNvPr>
            <p:cNvSpPr/>
            <p:nvPr/>
          </p:nvSpPr>
          <p:spPr>
            <a:xfrm>
              <a:off x="6409946" y="2518188"/>
              <a:ext cx="2952444" cy="1006720"/>
            </a:xfrm>
            <a:prstGeom prst="rect">
              <a:avLst/>
            </a:prstGeom>
            <a:solidFill>
              <a:srgbClr val="7030A0">
                <a:alpha val="20000"/>
              </a:srgbClr>
            </a:solidFill>
            <a:ln w="12700" cap="flat" cmpd="sng" algn="ctr">
              <a:noFill/>
              <a:prstDash val="solid"/>
              <a:miter lim="800000"/>
            </a:ln>
            <a:effectLst/>
          </p:spPr>
          <p:txBody>
            <a:bodyPr rtlCol="0" anchor="ctr"/>
            <a:lstStyle/>
            <a:p>
              <a:pPr lvl="0" algn="ctr" defTabSz="914309">
                <a:defRPr/>
              </a:pPr>
              <a:r>
                <a:rPr lang="de-DE" sz="1600" kern="0" dirty="0"/>
                <a:t>bewegliche Maschine, die von einem Computer so gesteuert wird, dass sie Aufgaben ausführt (Wahrnehmung von Veränderungen in der Umwelt, autonome Reaktion auf diese)</a:t>
              </a:r>
              <a:endParaRPr kumimoji="0" lang="en-US" sz="1600" b="0" i="0" u="none" strike="noStrike" kern="0" cap="none" spc="0" normalizeH="0" baseline="0" noProof="0" dirty="0">
                <a:ln>
                  <a:noFill/>
                </a:ln>
                <a:effectLst/>
                <a:uLnTx/>
                <a:uFillTx/>
                <a:latin typeface="Calibri" panose="020F0502020204030204"/>
                <a:ea typeface="+mn-ea"/>
                <a:cs typeface="+mn-cs"/>
              </a:endParaRPr>
            </a:p>
          </p:txBody>
        </p:sp>
        <p:sp>
          <p:nvSpPr>
            <p:cNvPr id="62" name="Rectangle 81">
              <a:extLst>
                <a:ext uri="{FF2B5EF4-FFF2-40B4-BE49-F238E27FC236}">
                  <a16:creationId xmlns:a16="http://schemas.microsoft.com/office/drawing/2014/main" id="{402CCCB1-20CA-4582-B127-15852C27D3F4}"/>
                </a:ext>
              </a:extLst>
            </p:cNvPr>
            <p:cNvSpPr/>
            <p:nvPr/>
          </p:nvSpPr>
          <p:spPr>
            <a:xfrm>
              <a:off x="6338150" y="2518188"/>
              <a:ext cx="71794" cy="1006720"/>
            </a:xfrm>
            <a:prstGeom prst="rect">
              <a:avLst/>
            </a:prstGeom>
            <a:solidFill>
              <a:srgbClr val="7030A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alibri" panose="020F0502020204030204"/>
                <a:ea typeface="+mn-ea"/>
                <a:cs typeface="+mn-cs"/>
              </a:endParaRPr>
            </a:p>
          </p:txBody>
        </p:sp>
      </p:grpSp>
      <p:grpSp>
        <p:nvGrpSpPr>
          <p:cNvPr id="63" name="Gruppieren 62">
            <a:extLst>
              <a:ext uri="{FF2B5EF4-FFF2-40B4-BE49-F238E27FC236}">
                <a16:creationId xmlns:a16="http://schemas.microsoft.com/office/drawing/2014/main" id="{296D18F3-1A85-4D9E-B4F8-FF6936ABEE7A}"/>
              </a:ext>
            </a:extLst>
          </p:cNvPr>
          <p:cNvGrpSpPr/>
          <p:nvPr/>
        </p:nvGrpSpPr>
        <p:grpSpPr>
          <a:xfrm>
            <a:off x="8673202" y="4734781"/>
            <a:ext cx="3075536" cy="1006720"/>
            <a:chOff x="8302160" y="2518188"/>
            <a:chExt cx="3075536" cy="1006720"/>
          </a:xfrm>
        </p:grpSpPr>
        <p:sp>
          <p:nvSpPr>
            <p:cNvPr id="64" name="Rectangle 71">
              <a:extLst>
                <a:ext uri="{FF2B5EF4-FFF2-40B4-BE49-F238E27FC236}">
                  <a16:creationId xmlns:a16="http://schemas.microsoft.com/office/drawing/2014/main" id="{0E84F3A8-6382-46F4-A7D1-7C22B71B2ED6}"/>
                </a:ext>
              </a:extLst>
            </p:cNvPr>
            <p:cNvSpPr/>
            <p:nvPr/>
          </p:nvSpPr>
          <p:spPr>
            <a:xfrm>
              <a:off x="8373953" y="2518188"/>
              <a:ext cx="3003743" cy="1006720"/>
            </a:xfrm>
            <a:prstGeom prst="rect">
              <a:avLst/>
            </a:prstGeom>
            <a:solidFill>
              <a:srgbClr val="002060">
                <a:alpha val="20000"/>
              </a:srgbClr>
            </a:solidFill>
            <a:ln w="12700" cap="flat" cmpd="sng" algn="ctr">
              <a:noFill/>
              <a:prstDash val="solid"/>
              <a:miter lim="800000"/>
            </a:ln>
            <a:effectLst/>
          </p:spPr>
          <p:txBody>
            <a:bodyPr rtlCol="0" anchor="ctr"/>
            <a:lstStyle/>
            <a:p>
              <a:pPr lvl="0" algn="ctr" defTabSz="914309">
                <a:defRPr/>
              </a:pPr>
              <a:r>
                <a:rPr lang="de-DE" sz="1600" kern="0" dirty="0"/>
                <a:t>Ort und Bedingungen, unter denen der Roboter arbeitet</a:t>
              </a:r>
              <a:endParaRPr kumimoji="0" lang="en-US" sz="1600" b="0" i="0" u="none" strike="noStrike" kern="0" cap="none" spc="0" normalizeH="0" baseline="0" noProof="0" dirty="0">
                <a:ln>
                  <a:noFill/>
                </a:ln>
                <a:effectLst/>
                <a:uLnTx/>
                <a:uFillTx/>
                <a:latin typeface="Calibri" panose="020F0502020204030204"/>
                <a:ea typeface="+mn-ea"/>
                <a:cs typeface="+mn-cs"/>
              </a:endParaRPr>
            </a:p>
          </p:txBody>
        </p:sp>
        <p:sp>
          <p:nvSpPr>
            <p:cNvPr id="65" name="Rectangle 82">
              <a:extLst>
                <a:ext uri="{FF2B5EF4-FFF2-40B4-BE49-F238E27FC236}">
                  <a16:creationId xmlns:a16="http://schemas.microsoft.com/office/drawing/2014/main" id="{AB5457ED-3CF0-41C5-8B0A-EA1DF4443F9A}"/>
                </a:ext>
              </a:extLst>
            </p:cNvPr>
            <p:cNvSpPr/>
            <p:nvPr/>
          </p:nvSpPr>
          <p:spPr>
            <a:xfrm>
              <a:off x="8302160" y="2518188"/>
              <a:ext cx="71794" cy="1006720"/>
            </a:xfrm>
            <a:prstGeom prst="rect">
              <a:avLst/>
            </a:prstGeom>
            <a:solidFill>
              <a:srgbClr val="002060"/>
            </a:solidFill>
            <a:ln w="12700" cap="flat" cmpd="sng" algn="ctr">
              <a:no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1775791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D1C9DBBC-2547-4DE6-BECA-4C6AA665589C}"/>
              </a:ext>
            </a:extLst>
          </p:cNvPr>
          <p:cNvGrpSpPr/>
          <p:nvPr/>
        </p:nvGrpSpPr>
        <p:grpSpPr>
          <a:xfrm>
            <a:off x="311271" y="141649"/>
            <a:ext cx="11554327" cy="924517"/>
            <a:chOff x="311271" y="141649"/>
            <a:chExt cx="11554327" cy="924517"/>
          </a:xfrm>
        </p:grpSpPr>
        <p:sp>
          <p:nvSpPr>
            <p:cNvPr id="16" name="Rectangle 6"/>
            <p:cNvSpPr>
              <a:spLocks noChangeArrowheads="1"/>
            </p:cNvSpPr>
            <p:nvPr/>
          </p:nvSpPr>
          <p:spPr bwMode="gray">
            <a:xfrm>
              <a:off x="311271" y="141649"/>
              <a:ext cx="11554327" cy="924517"/>
            </a:xfrm>
            <a:prstGeom prst="rect">
              <a:avLst/>
            </a:prstGeom>
            <a:solidFill>
              <a:srgbClr val="F9F9F9"/>
            </a:solidFill>
            <a:ln w="12700">
              <a:solidFill>
                <a:srgbClr val="C0C0C0"/>
              </a:solidFill>
              <a:miter lim="800000"/>
              <a:headEnd/>
              <a:tailEnd/>
            </a:ln>
            <a:effectLst>
              <a:outerShdw blurRad="50800" dist="38100" dir="2700000" algn="tl" rotWithShape="0">
                <a:prstClr val="black">
                  <a:alpha val="40000"/>
                </a:prstClr>
              </a:outerShdw>
            </a:effectLst>
          </p:spPr>
          <p:txBody>
            <a:bodyPr lIns="216000" tIns="108000" rIns="144000" bIns="72000" anchor="ctr"/>
            <a:lstStyle/>
            <a:p>
              <a:pPr>
                <a:lnSpc>
                  <a:spcPct val="95000"/>
                </a:lnSpc>
                <a:spcAft>
                  <a:spcPts val="400"/>
                </a:spcAft>
                <a:buClr>
                  <a:srgbClr val="969696"/>
                </a:buClr>
              </a:pPr>
              <a:r>
                <a:rPr lang="de-DE" altLang="de-DE" sz="2300" noProof="1">
                  <a:solidFill>
                    <a:schemeClr val="tx1">
                      <a:lumMod val="75000"/>
                      <a:lumOff val="25000"/>
                    </a:schemeClr>
                  </a:solidFill>
                  <a:cs typeface="Arial" charset="0"/>
                </a:rPr>
                <a:t>   </a:t>
              </a:r>
              <a:r>
                <a:rPr lang="de-DE" altLang="de-DE" sz="2000" noProof="1">
                  <a:solidFill>
                    <a:schemeClr val="tx1">
                      <a:lumMod val="75000"/>
                      <a:lumOff val="25000"/>
                    </a:schemeClr>
                  </a:solidFill>
                  <a:cs typeface="Arial" charset="0"/>
                </a:rPr>
                <a:t> </a:t>
              </a:r>
              <a:endParaRPr lang="de-DE" altLang="de-DE" sz="2300" noProof="1">
                <a:solidFill>
                  <a:schemeClr val="tx1">
                    <a:lumMod val="75000"/>
                    <a:lumOff val="25000"/>
                  </a:schemeClr>
                </a:solidFill>
                <a:cs typeface="Arial" charset="0"/>
              </a:endParaRPr>
            </a:p>
            <a:p>
              <a:pPr>
                <a:lnSpc>
                  <a:spcPct val="95000"/>
                </a:lnSpc>
                <a:spcAft>
                  <a:spcPts val="400"/>
                </a:spcAft>
                <a:buClr>
                  <a:srgbClr val="969696"/>
                </a:buClr>
              </a:pPr>
              <a:r>
                <a:rPr lang="de-DE" altLang="de-DE" sz="2300" b="1" noProof="1">
                  <a:solidFill>
                    <a:schemeClr val="tx1">
                      <a:lumMod val="75000"/>
                      <a:lumOff val="25000"/>
                    </a:schemeClr>
                  </a:solidFill>
                </a:rPr>
                <a:t>   Wiederholung – computational thinking</a:t>
              </a:r>
              <a:endParaRPr lang="de-DE" altLang="de-DE" sz="2300" noProof="1">
                <a:solidFill>
                  <a:schemeClr val="tx1">
                    <a:lumMod val="75000"/>
                    <a:lumOff val="25000"/>
                  </a:schemeClr>
                </a:solidFill>
                <a:cs typeface="Arial" charset="0"/>
              </a:endParaRPr>
            </a:p>
          </p:txBody>
        </p:sp>
        <p:cxnSp>
          <p:nvCxnSpPr>
            <p:cNvPr id="8" name="Gerader Verbinder 7">
              <a:extLst>
                <a:ext uri="{FF2B5EF4-FFF2-40B4-BE49-F238E27FC236}">
                  <a16:creationId xmlns:a16="http://schemas.microsoft.com/office/drawing/2014/main" id="{759F9718-6142-4DCC-87B3-2A6EA465D8C0}"/>
                </a:ext>
              </a:extLst>
            </p:cNvPr>
            <p:cNvCxnSpPr>
              <a:cxnSpLocks/>
            </p:cNvCxnSpPr>
            <p:nvPr/>
          </p:nvCxnSpPr>
          <p:spPr>
            <a:xfrm>
              <a:off x="311271" y="1053466"/>
              <a:ext cx="11554327" cy="0"/>
            </a:xfrm>
            <a:prstGeom prst="line">
              <a:avLst/>
            </a:prstGeom>
            <a:ln w="38100">
              <a:solidFill>
                <a:srgbClr val="094C74"/>
              </a:solidFill>
            </a:ln>
          </p:spPr>
          <p:style>
            <a:lnRef idx="1">
              <a:schemeClr val="accent1"/>
            </a:lnRef>
            <a:fillRef idx="0">
              <a:schemeClr val="accent1"/>
            </a:fillRef>
            <a:effectRef idx="0">
              <a:schemeClr val="accent1"/>
            </a:effectRef>
            <a:fontRef idx="minor">
              <a:schemeClr val="tx1"/>
            </a:fontRef>
          </p:style>
        </p:cxnSp>
      </p:grpSp>
      <p:pic>
        <p:nvPicPr>
          <p:cNvPr id="15" name="Grafik 14" descr="Roboter">
            <a:extLst>
              <a:ext uri="{FF2B5EF4-FFF2-40B4-BE49-F238E27FC236}">
                <a16:creationId xmlns:a16="http://schemas.microsoft.com/office/drawing/2014/main" id="{DD6F180A-8F13-4691-AD86-9DBBCC303A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5959" y="191889"/>
            <a:ext cx="723900" cy="723900"/>
          </a:xfrm>
          <a:prstGeom prst="rect">
            <a:avLst/>
          </a:prstGeom>
        </p:spPr>
      </p:pic>
      <p:pic>
        <p:nvPicPr>
          <p:cNvPr id="17" name="Grafik 16" descr="Glühbirne und Zahnrad">
            <a:extLst>
              <a:ext uri="{FF2B5EF4-FFF2-40B4-BE49-F238E27FC236}">
                <a16:creationId xmlns:a16="http://schemas.microsoft.com/office/drawing/2014/main" id="{A7C21CDA-452A-430A-A6DC-EDB07B5B5C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8606" y="208774"/>
            <a:ext cx="723900" cy="723900"/>
          </a:xfrm>
          <a:prstGeom prst="rect">
            <a:avLst/>
          </a:prstGeom>
        </p:spPr>
      </p:pic>
      <p:pic>
        <p:nvPicPr>
          <p:cNvPr id="18" name="Grafik 17" descr="Besprechung">
            <a:extLst>
              <a:ext uri="{FF2B5EF4-FFF2-40B4-BE49-F238E27FC236}">
                <a16:creationId xmlns:a16="http://schemas.microsoft.com/office/drawing/2014/main" id="{C26F76B1-54C7-4D58-B90E-F621C6A6F3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2149" y="214374"/>
            <a:ext cx="723900" cy="723900"/>
          </a:xfrm>
          <a:prstGeom prst="rect">
            <a:avLst/>
          </a:prstGeom>
        </p:spPr>
      </p:pic>
      <p:pic>
        <p:nvPicPr>
          <p:cNvPr id="19" name="Grafik 18" descr="Gedankenblase">
            <a:extLst>
              <a:ext uri="{FF2B5EF4-FFF2-40B4-BE49-F238E27FC236}">
                <a16:creationId xmlns:a16="http://schemas.microsoft.com/office/drawing/2014/main" id="{CD5F1F17-DF10-444E-A432-57DDEC26B4C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69" y="208774"/>
            <a:ext cx="723900" cy="723900"/>
          </a:xfrm>
          <a:prstGeom prst="rect">
            <a:avLst/>
          </a:prstGeom>
        </p:spPr>
      </p:pic>
      <p:sp>
        <p:nvSpPr>
          <p:cNvPr id="66" name="Rechteck: abgerundete Ecken 65">
            <a:extLst>
              <a:ext uri="{FF2B5EF4-FFF2-40B4-BE49-F238E27FC236}">
                <a16:creationId xmlns:a16="http://schemas.microsoft.com/office/drawing/2014/main" id="{AD0692C8-543B-4CD8-861E-0EB47A857D8A}"/>
              </a:ext>
            </a:extLst>
          </p:cNvPr>
          <p:cNvSpPr/>
          <p:nvPr/>
        </p:nvSpPr>
        <p:spPr bwMode="auto">
          <a:xfrm rot="16200000">
            <a:off x="3341350" y="511466"/>
            <a:ext cx="4369780" cy="7625406"/>
          </a:xfrm>
          <a:prstGeom prst="roundRect">
            <a:avLst>
              <a:gd name="adj" fmla="val 3371"/>
            </a:avLst>
          </a:prstGeom>
          <a:solidFill>
            <a:srgbClr val="66A300"/>
          </a:solidFill>
          <a:ln w="12700">
            <a:solidFill>
              <a:srgbClr val="A50021"/>
            </a:solidFill>
            <a:round/>
            <a:headEnd/>
            <a:tailEnd/>
          </a:ln>
        </p:spPr>
        <p:txBody>
          <a:bodyPr rtlCol="0" anchor="ctr"/>
          <a:lstStyle/>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endParaRPr lang="de-DE" sz="2400" b="1" dirty="0"/>
          </a:p>
          <a:p>
            <a:pPr algn="ctr"/>
            <a:r>
              <a:rPr lang="de-DE" sz="2400" b="1" dirty="0"/>
              <a:t>als Bestandteile</a:t>
            </a:r>
          </a:p>
          <a:p>
            <a:pPr algn="ctr"/>
            <a:r>
              <a:rPr lang="de-DE" sz="2400" b="1" dirty="0"/>
              <a:t>digitaler Bildung</a:t>
            </a:r>
          </a:p>
        </p:txBody>
      </p:sp>
      <p:sp>
        <p:nvSpPr>
          <p:cNvPr id="67" name="Rechteck: abgerundete Ecken 66">
            <a:extLst>
              <a:ext uri="{FF2B5EF4-FFF2-40B4-BE49-F238E27FC236}">
                <a16:creationId xmlns:a16="http://schemas.microsoft.com/office/drawing/2014/main" id="{F08ACD35-2535-4E51-9727-8CD6CFA58713}"/>
              </a:ext>
            </a:extLst>
          </p:cNvPr>
          <p:cNvSpPr/>
          <p:nvPr/>
        </p:nvSpPr>
        <p:spPr bwMode="auto">
          <a:xfrm>
            <a:off x="2113533" y="2291988"/>
            <a:ext cx="5991227" cy="4064362"/>
          </a:xfrm>
          <a:prstGeom prst="roundRect">
            <a:avLst>
              <a:gd name="adj" fmla="val 4949"/>
            </a:avLst>
          </a:prstGeom>
          <a:solidFill>
            <a:schemeClr val="bg1">
              <a:lumMod val="95000"/>
            </a:schemeClr>
          </a:solidFill>
          <a:ln w="12700">
            <a:solidFill>
              <a:srgbClr val="A50021"/>
            </a:solidFill>
            <a:round/>
            <a:headEnd/>
            <a:tailEnd/>
          </a:ln>
        </p:spPr>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sz="2400" b="1" dirty="0"/>
          </a:p>
          <a:p>
            <a:pPr algn="ctr"/>
            <a:r>
              <a:rPr lang="de-DE" sz="2400" b="1" dirty="0"/>
              <a:t>als Elemente des </a:t>
            </a:r>
            <a:r>
              <a:rPr lang="de-DE" sz="2400" b="1" dirty="0" err="1"/>
              <a:t>computational</a:t>
            </a:r>
            <a:r>
              <a:rPr lang="de-DE" sz="2400" b="1" dirty="0"/>
              <a:t> </a:t>
            </a:r>
            <a:r>
              <a:rPr lang="de-DE" sz="2400" b="1" dirty="0" err="1"/>
              <a:t>thinkings</a:t>
            </a:r>
            <a:endParaRPr lang="de-DE" sz="2400" b="1" dirty="0"/>
          </a:p>
        </p:txBody>
      </p:sp>
      <p:sp>
        <p:nvSpPr>
          <p:cNvPr id="68" name="Ellipse 67">
            <a:extLst>
              <a:ext uri="{FF2B5EF4-FFF2-40B4-BE49-F238E27FC236}">
                <a16:creationId xmlns:a16="http://schemas.microsoft.com/office/drawing/2014/main" id="{3EDF0DE8-C89A-4C38-8373-3CE9115365D4}"/>
              </a:ext>
            </a:extLst>
          </p:cNvPr>
          <p:cNvSpPr/>
          <p:nvPr/>
        </p:nvSpPr>
        <p:spPr bwMode="auto">
          <a:xfrm>
            <a:off x="2362199" y="2600285"/>
            <a:ext cx="3057525" cy="2995034"/>
          </a:xfrm>
          <a:prstGeom prst="ellipse">
            <a:avLst/>
          </a:prstGeom>
          <a:solidFill>
            <a:srgbClr val="006699">
              <a:alpha val="50196"/>
            </a:srgbClr>
          </a:solidFill>
          <a:ln>
            <a:noFill/>
            <a:headEnd/>
            <a:tailEnd/>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b="1" dirty="0"/>
              <a:t>Coding / Programmieren   </a:t>
            </a:r>
          </a:p>
        </p:txBody>
      </p:sp>
      <p:sp>
        <p:nvSpPr>
          <p:cNvPr id="69" name="Ellipse 68">
            <a:extLst>
              <a:ext uri="{FF2B5EF4-FFF2-40B4-BE49-F238E27FC236}">
                <a16:creationId xmlns:a16="http://schemas.microsoft.com/office/drawing/2014/main" id="{5D704784-CDEE-464D-939A-FB1682FD1A9B}"/>
              </a:ext>
            </a:extLst>
          </p:cNvPr>
          <p:cNvSpPr/>
          <p:nvPr/>
        </p:nvSpPr>
        <p:spPr bwMode="auto">
          <a:xfrm>
            <a:off x="4886324" y="2612984"/>
            <a:ext cx="3057525" cy="2995034"/>
          </a:xfrm>
          <a:prstGeom prst="ellipse">
            <a:avLst/>
          </a:prstGeom>
          <a:solidFill>
            <a:srgbClr val="006699">
              <a:alpha val="50196"/>
            </a:srgbClr>
          </a:solidFill>
          <a:ln>
            <a:noFill/>
            <a:headEnd/>
            <a:tailEnd/>
          </a:ln>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2400" b="1" dirty="0"/>
              <a:t> Problemlösen</a:t>
            </a:r>
          </a:p>
        </p:txBody>
      </p:sp>
      <p:sp>
        <p:nvSpPr>
          <p:cNvPr id="70" name="Textfeld 69">
            <a:extLst>
              <a:ext uri="{FF2B5EF4-FFF2-40B4-BE49-F238E27FC236}">
                <a16:creationId xmlns:a16="http://schemas.microsoft.com/office/drawing/2014/main" id="{AFF5E8D1-3D61-46A9-9ED6-C939AAFA8574}"/>
              </a:ext>
            </a:extLst>
          </p:cNvPr>
          <p:cNvSpPr txBox="1"/>
          <p:nvPr/>
        </p:nvSpPr>
        <p:spPr>
          <a:xfrm rot="16200000">
            <a:off x="4316501" y="3878717"/>
            <a:ext cx="1585293" cy="400110"/>
          </a:xfrm>
          <a:prstGeom prst="rect">
            <a:avLst/>
          </a:prstGeom>
          <a:noFill/>
        </p:spPr>
        <p:txBody>
          <a:bodyPr wrap="square" rtlCol="0">
            <a:spAutoFit/>
          </a:bodyPr>
          <a:lstStyle/>
          <a:p>
            <a:pPr algn="ctr"/>
            <a:r>
              <a:rPr lang="de-DE" sz="2000" b="1" dirty="0">
                <a:solidFill>
                  <a:schemeClr val="bg1"/>
                </a:solidFill>
              </a:rPr>
              <a:t>Algorithmen</a:t>
            </a:r>
          </a:p>
        </p:txBody>
      </p:sp>
      <p:sp>
        <p:nvSpPr>
          <p:cNvPr id="71" name="Textfeld 70">
            <a:extLst>
              <a:ext uri="{FF2B5EF4-FFF2-40B4-BE49-F238E27FC236}">
                <a16:creationId xmlns:a16="http://schemas.microsoft.com/office/drawing/2014/main" id="{63DCE4CC-C91D-4CA3-9DC0-0176CAF2C4B1}"/>
              </a:ext>
            </a:extLst>
          </p:cNvPr>
          <p:cNvSpPr txBox="1"/>
          <p:nvPr/>
        </p:nvSpPr>
        <p:spPr>
          <a:xfrm>
            <a:off x="485567" y="1377733"/>
            <a:ext cx="11414184" cy="53732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de-DE" sz="2150" dirty="0">
                <a:solidFill>
                  <a:prstClr val="black"/>
                </a:solidFill>
                <a:effectLst>
                  <a:innerShdw blurRad="76200" dist="25400" dir="13500000">
                    <a:prstClr val="black">
                      <a:alpha val="40000"/>
                    </a:prstClr>
                  </a:innerShdw>
                </a:effectLst>
              </a:rPr>
              <a:t>Zusammenhang zum </a:t>
            </a:r>
            <a:r>
              <a:rPr lang="de-DE" sz="2150" dirty="0" err="1">
                <a:solidFill>
                  <a:prstClr val="black"/>
                </a:solidFill>
                <a:effectLst>
                  <a:innerShdw blurRad="76200" dist="25400" dir="13500000">
                    <a:prstClr val="black">
                      <a:alpha val="40000"/>
                    </a:prstClr>
                  </a:innerShdw>
                </a:effectLst>
              </a:rPr>
              <a:t>computational</a:t>
            </a:r>
            <a:r>
              <a:rPr lang="de-DE" sz="2150" dirty="0">
                <a:solidFill>
                  <a:prstClr val="black"/>
                </a:solidFill>
                <a:effectLst>
                  <a:innerShdw blurRad="76200" dist="25400" dir="13500000">
                    <a:prstClr val="black">
                      <a:alpha val="40000"/>
                    </a:prstClr>
                  </a:innerShdw>
                </a:effectLst>
              </a:rPr>
              <a:t> </a:t>
            </a:r>
            <a:r>
              <a:rPr lang="de-DE" sz="2150" dirty="0" err="1">
                <a:solidFill>
                  <a:prstClr val="black"/>
                </a:solidFill>
                <a:effectLst>
                  <a:innerShdw blurRad="76200" dist="25400" dir="13500000">
                    <a:prstClr val="black">
                      <a:alpha val="40000"/>
                    </a:prstClr>
                  </a:innerShdw>
                </a:effectLst>
              </a:rPr>
              <a:t>thinking</a:t>
            </a:r>
            <a:r>
              <a:rPr lang="de-DE" sz="2150" dirty="0">
                <a:solidFill>
                  <a:prstClr val="black"/>
                </a:solidFill>
                <a:effectLst>
                  <a:innerShdw blurRad="76200" dist="25400" dir="13500000">
                    <a:prstClr val="black">
                      <a:alpha val="40000"/>
                    </a:prstClr>
                  </a:innerShdw>
                </a:effectLst>
              </a:rPr>
              <a:t> und zu digitaler Bildung</a:t>
            </a:r>
          </a:p>
        </p:txBody>
      </p:sp>
      <p:sp>
        <p:nvSpPr>
          <p:cNvPr id="72" name="Foliennummernplatzhalter 2">
            <a:extLst>
              <a:ext uri="{FF2B5EF4-FFF2-40B4-BE49-F238E27FC236}">
                <a16:creationId xmlns:a16="http://schemas.microsoft.com/office/drawing/2014/main" id="{9C87C769-7E87-4205-A1AB-6D45F6A3F503}"/>
              </a:ext>
            </a:extLst>
          </p:cNvPr>
          <p:cNvSpPr txBox="1">
            <a:spLocks/>
          </p:cNvSpPr>
          <p:nvPr/>
        </p:nvSpPr>
        <p:spPr>
          <a:xfrm>
            <a:off x="9731761" y="6356350"/>
            <a:ext cx="2134800" cy="360000"/>
          </a:xfrm>
          <a:prstGeom prst="rect">
            <a:avLst/>
          </a:prstGeom>
        </p:spPr>
        <p:txBody>
          <a:bodyPr vert="horz" lIns="0" tIns="0" rIns="0" bIns="0" rtlCol="0" anchor="ctr"/>
          <a:lstStyle>
            <a:defPPr>
              <a:defRPr lang="de-DE"/>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C1E638-3F78-4E0D-883A-B278700C48C0}" type="slidenum">
              <a:rPr lang="de-DE" smtClean="0"/>
              <a:pPr/>
              <a:t>9</a:t>
            </a:fld>
            <a:endParaRPr lang="de-DE" dirty="0"/>
          </a:p>
        </p:txBody>
      </p:sp>
    </p:spTree>
    <p:extLst>
      <p:ext uri="{BB962C8B-B14F-4D97-AF65-F5344CB8AC3E}">
        <p14:creationId xmlns:p14="http://schemas.microsoft.com/office/powerpoint/2010/main" val="615968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Larissa-Design">
  <a:themeElements>
    <a:clrScheme name="Benutzerdefiniert 9">
      <a:dk1>
        <a:sysClr val="windowText" lastClr="000000"/>
      </a:dk1>
      <a:lt1>
        <a:sysClr val="window" lastClr="FFFFFF"/>
      </a:lt1>
      <a:dk2>
        <a:srgbClr val="303030"/>
      </a:dk2>
      <a:lt2>
        <a:srgbClr val="DEDEE0"/>
      </a:lt2>
      <a:accent1>
        <a:srgbClr val="AD0101"/>
      </a:accent1>
      <a:accent2>
        <a:srgbClr val="A20000"/>
      </a:accent2>
      <a:accent3>
        <a:srgbClr val="7A0000"/>
      </a:accent3>
      <a:accent4>
        <a:srgbClr val="9E0000"/>
      </a:accent4>
      <a:accent5>
        <a:srgbClr val="800000"/>
      </a:accent5>
      <a:accent6>
        <a:srgbClr val="580A00"/>
      </a:accent6>
      <a:hlink>
        <a:srgbClr val="3F3F3F"/>
      </a:hlink>
      <a:folHlink>
        <a:srgbClr val="3F3F3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2679</Words>
  <Application>Microsoft Office PowerPoint</Application>
  <PresentationFormat>Benutzerdefiniert</PresentationFormat>
  <Paragraphs>408</Paragraphs>
  <Slides>35</Slides>
  <Notes>3</Notes>
  <HiddenSlides>0</HiddenSlides>
  <MMClips>1</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35</vt:i4>
      </vt:variant>
    </vt:vector>
  </HeadingPairs>
  <TitlesOfParts>
    <vt:vector size="44" baseType="lpstr">
      <vt:lpstr>Arial</vt:lpstr>
      <vt:lpstr>Calibri</vt:lpstr>
      <vt:lpstr>Noto Sans</vt:lpstr>
      <vt:lpstr>Open Sans</vt:lpstr>
      <vt:lpstr>Symbol</vt:lpstr>
      <vt:lpstr>Verdana</vt:lpstr>
      <vt:lpstr>Wingdings</vt:lpstr>
      <vt:lpstr>Larissa-Design</vt:lpstr>
      <vt:lpstr>Document</vt:lpstr>
      <vt:lpstr>PowerPoint-Präsentation</vt:lpstr>
      <vt:lpstr>PowerPoint-Präsentation</vt:lpstr>
      <vt:lpstr>Inhaltsverzeichnis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www.presentationload.com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dc:title>
  <dc:creator>Fehrmann, Raphael</dc:creator>
  <cp:lastModifiedBy>Fehrmann, Raphael</cp:lastModifiedBy>
  <cp:revision>132</cp:revision>
  <dcterms:created xsi:type="dcterms:W3CDTF">2010-05-21T10:35:54Z</dcterms:created>
  <dcterms:modified xsi:type="dcterms:W3CDTF">2020-07-08T11:00:35Z</dcterms:modified>
</cp:coreProperties>
</file>